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drawings/drawing1.xml" ContentType="application/vnd.openxmlformats-officedocument.drawingml.chartshapes+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13"/>
  </p:notesMasterIdLst>
  <p:sldIdLst>
    <p:sldId id="256" r:id="rId2"/>
    <p:sldId id="261" r:id="rId3"/>
    <p:sldId id="262" r:id="rId4"/>
    <p:sldId id="284" r:id="rId5"/>
    <p:sldId id="285" r:id="rId6"/>
    <p:sldId id="286" r:id="rId7"/>
    <p:sldId id="287" r:id="rId8"/>
    <p:sldId id="288" r:id="rId9"/>
    <p:sldId id="289" r:id="rId10"/>
    <p:sldId id="283" r:id="rId11"/>
    <p:sldId id="271" r:id="rId1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7FDE"/>
    <a:srgbClr val="831774"/>
    <a:srgbClr val="8D1D7E"/>
    <a:srgbClr val="B11F9C"/>
    <a:srgbClr val="BD92DE"/>
    <a:srgbClr val="D7720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22" autoAdjust="0"/>
    <p:restoredTop sz="94660"/>
  </p:normalViewPr>
  <p:slideViewPr>
    <p:cSldViewPr snapToGrid="0">
      <p:cViewPr>
        <p:scale>
          <a:sx n="50" d="100"/>
          <a:sy n="50" d="100"/>
        </p:scale>
        <p:origin x="488" y="4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charts/_rels/chart1.xml.rels><?xml version="1.0" encoding="UTF-8" standalone="yes"?>
<Relationships xmlns="http://schemas.openxmlformats.org/package/2006/relationships"><Relationship Id="rId3" Type="http://schemas.openxmlformats.org/officeDocument/2006/relationships/oleObject" Target="file:///C:\Users\CASE\Desktop\Manuscripts\SEHET18%20-%20workshop%20at%20PEARC18%20-%20slides\data.xlsx" TargetMode="External"/><Relationship Id="rId2" Type="http://schemas.microsoft.com/office/2011/relationships/chartColorStyle" Target="colors1.xml"/><Relationship Id="rId1" Type="http://schemas.microsoft.com/office/2011/relationships/chartStyle" Target="style1.xml"/><Relationship Id="rId4" Type="http://schemas.openxmlformats.org/officeDocument/2006/relationships/chartUserShapes" Target="../drawings/drawing1.xml"/></Relationships>
</file>

<file path=ppt/charts/_rels/chart2.xml.rels><?xml version="1.0" encoding="UTF-8" standalone="yes"?>
<Relationships xmlns="http://schemas.openxmlformats.org/package/2006/relationships"><Relationship Id="rId3" Type="http://schemas.openxmlformats.org/officeDocument/2006/relationships/oleObject" Target="file:///C:\Users\CASE\Desktop\Manuscripts\SEHET18%20-%20workshop%20at%20PEARC18%20-%20slides\data.xlsx" TargetMode="External"/><Relationship Id="rId2" Type="http://schemas.microsoft.com/office/2011/relationships/chartColorStyle" Target="colors2.xml"/><Relationship Id="rId1" Type="http://schemas.microsoft.com/office/2011/relationships/chartStyle" Target="style2.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pieChart>
        <c:varyColors val="1"/>
        <c:ser>
          <c:idx val="0"/>
          <c:order val="0"/>
          <c:dPt>
            <c:idx val="0"/>
            <c:bubble3D val="0"/>
            <c:spPr>
              <a:solidFill>
                <a:schemeClr val="accent2"/>
              </a:solidFill>
              <a:ln w="19050">
                <a:solidFill>
                  <a:schemeClr val="lt1"/>
                </a:solidFill>
              </a:ln>
              <a:effectLst/>
            </c:spPr>
            <c:extLst>
              <c:ext xmlns:c16="http://schemas.microsoft.com/office/drawing/2014/chart" uri="{C3380CC4-5D6E-409C-BE32-E72D297353CC}">
                <c16:uniqueId val="{00000001-7417-43E5-A1E6-C953F23C1CB1}"/>
              </c:ext>
            </c:extLst>
          </c:dPt>
          <c:dPt>
            <c:idx val="1"/>
            <c:bubble3D val="0"/>
            <c:spPr>
              <a:solidFill>
                <a:schemeClr val="accent4"/>
              </a:solidFill>
              <a:ln w="19050">
                <a:solidFill>
                  <a:schemeClr val="lt1"/>
                </a:solidFill>
              </a:ln>
              <a:effectLst/>
            </c:spPr>
            <c:extLst>
              <c:ext xmlns:c16="http://schemas.microsoft.com/office/drawing/2014/chart" uri="{C3380CC4-5D6E-409C-BE32-E72D297353CC}">
                <c16:uniqueId val="{00000003-7417-43E5-A1E6-C953F23C1CB1}"/>
              </c:ext>
            </c:extLst>
          </c:dPt>
          <c:dPt>
            <c:idx val="2"/>
            <c:bubble3D val="0"/>
            <c:spPr>
              <a:solidFill>
                <a:schemeClr val="accent6"/>
              </a:solidFill>
              <a:ln w="19050">
                <a:solidFill>
                  <a:schemeClr val="lt1"/>
                </a:solidFill>
              </a:ln>
              <a:effectLst/>
            </c:spPr>
            <c:extLst>
              <c:ext xmlns:c16="http://schemas.microsoft.com/office/drawing/2014/chart" uri="{C3380CC4-5D6E-409C-BE32-E72D297353CC}">
                <c16:uniqueId val="{00000005-7417-43E5-A1E6-C953F23C1CB1}"/>
              </c:ext>
            </c:extLst>
          </c:dPt>
          <c:dPt>
            <c:idx val="3"/>
            <c:bubble3D val="0"/>
            <c:spPr>
              <a:solidFill>
                <a:schemeClr val="accent2">
                  <a:lumMod val="60000"/>
                </a:schemeClr>
              </a:solidFill>
              <a:ln w="19050">
                <a:solidFill>
                  <a:schemeClr val="lt1"/>
                </a:solidFill>
              </a:ln>
              <a:effectLst/>
            </c:spPr>
            <c:extLst>
              <c:ext xmlns:c16="http://schemas.microsoft.com/office/drawing/2014/chart" uri="{C3380CC4-5D6E-409C-BE32-E72D297353CC}">
                <c16:uniqueId val="{00000007-7417-43E5-A1E6-C953F23C1CB1}"/>
              </c:ext>
            </c:extLst>
          </c:dPt>
          <c:dPt>
            <c:idx val="4"/>
            <c:bubble3D val="0"/>
            <c:spPr>
              <a:solidFill>
                <a:schemeClr val="accent4">
                  <a:lumMod val="60000"/>
                </a:schemeClr>
              </a:solidFill>
              <a:ln w="19050">
                <a:solidFill>
                  <a:schemeClr val="lt1"/>
                </a:solidFill>
              </a:ln>
              <a:effectLst/>
            </c:spPr>
            <c:extLst>
              <c:ext xmlns:c16="http://schemas.microsoft.com/office/drawing/2014/chart" uri="{C3380CC4-5D6E-409C-BE32-E72D297353CC}">
                <c16:uniqueId val="{00000009-7417-43E5-A1E6-C953F23C1CB1}"/>
              </c:ext>
            </c:extLst>
          </c:dPt>
          <c:dLbls>
            <c:dLbl>
              <c:idx val="0"/>
              <c:layout>
                <c:manualLayout>
                  <c:x val="-0.1126286000354636"/>
                  <c:y val="0.20246378722949027"/>
                </c:manualLayout>
              </c:layout>
              <c:spPr>
                <a:noFill/>
                <a:ln>
                  <a:noFill/>
                </a:ln>
                <a:effectLst/>
              </c:spPr>
              <c:txPr>
                <a:bodyPr rot="0" spcFirstLastPara="1" vertOverflow="ellipsis" vert="horz" wrap="square" anchor="ctr" anchorCtr="1"/>
                <a:lstStyle/>
                <a:p>
                  <a:pPr>
                    <a:defRPr sz="3200" b="1" i="0" u="none" strike="noStrike" kern="1200" baseline="0">
                      <a:solidFill>
                        <a:schemeClr val="tx1"/>
                      </a:solidFill>
                      <a:latin typeface="+mn-lt"/>
                      <a:ea typeface="+mn-ea"/>
                      <a:cs typeface="+mn-cs"/>
                    </a:defRPr>
                  </a:pPr>
                  <a:endParaRPr lang="en-US"/>
                </a:p>
              </c:txPr>
              <c:showLegendKey val="0"/>
              <c:showVal val="1"/>
              <c:showCatName val="1"/>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1-7417-43E5-A1E6-C953F23C1CB1}"/>
                </c:ext>
              </c:extLst>
            </c:dLbl>
            <c:dLbl>
              <c:idx val="1"/>
              <c:spPr>
                <a:noFill/>
                <a:ln>
                  <a:noFill/>
                </a:ln>
                <a:effectLst/>
              </c:spPr>
              <c:txPr>
                <a:bodyPr rot="0" spcFirstLastPara="1" vertOverflow="ellipsis" vert="horz" wrap="square" anchor="ctr" anchorCtr="1"/>
                <a:lstStyle/>
                <a:p>
                  <a:pPr>
                    <a:defRPr sz="3200" b="1" i="0" u="none" strike="noStrike" kern="1200" baseline="0">
                      <a:solidFill>
                        <a:schemeClr val="tx1"/>
                      </a:solidFill>
                      <a:latin typeface="+mn-lt"/>
                      <a:ea typeface="+mn-ea"/>
                      <a:cs typeface="+mn-cs"/>
                    </a:defRPr>
                  </a:pPr>
                  <a:endParaRPr lang="en-US"/>
                </a:p>
              </c:txPr>
              <c:showLegendKey val="0"/>
              <c:showVal val="1"/>
              <c:showCatName val="1"/>
              <c:showSerName val="0"/>
              <c:showPercent val="0"/>
              <c:showBubbleSize val="0"/>
              <c:extLst>
                <c:ext xmlns:c16="http://schemas.microsoft.com/office/drawing/2014/chart" uri="{C3380CC4-5D6E-409C-BE32-E72D297353CC}">
                  <c16:uniqueId val="{00000003-7417-43E5-A1E6-C953F23C1CB1}"/>
                </c:ext>
              </c:extLst>
            </c:dLbl>
            <c:dLbl>
              <c:idx val="2"/>
              <c:layout>
                <c:manualLayout>
                  <c:x val="0.13818832918150209"/>
                  <c:y val="-0.18980523696292151"/>
                </c:manualLayout>
              </c:layout>
              <c:spPr>
                <a:noFill/>
                <a:ln>
                  <a:noFill/>
                </a:ln>
                <a:effectLst/>
              </c:spPr>
              <c:txPr>
                <a:bodyPr rot="0" spcFirstLastPara="1" vertOverflow="ellipsis" vert="horz" wrap="square" anchor="ctr" anchorCtr="1"/>
                <a:lstStyle/>
                <a:p>
                  <a:pPr>
                    <a:defRPr sz="3200" b="1" i="0" u="none" strike="noStrike" kern="1200" baseline="0">
                      <a:solidFill>
                        <a:schemeClr val="tx1"/>
                      </a:solidFill>
                      <a:latin typeface="+mn-lt"/>
                      <a:ea typeface="+mn-ea"/>
                      <a:cs typeface="+mn-cs"/>
                    </a:defRPr>
                  </a:pPr>
                  <a:endParaRPr lang="en-US"/>
                </a:p>
              </c:txPr>
              <c:showLegendKey val="0"/>
              <c:showVal val="1"/>
              <c:showCatName val="1"/>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5-7417-43E5-A1E6-C953F23C1CB1}"/>
                </c:ext>
              </c:extLst>
            </c:dLbl>
            <c:dLbl>
              <c:idx val="3"/>
              <c:layout>
                <c:manualLayout>
                  <c:x val="-4.4055682115168381E-2"/>
                  <c:y val="9.9504088431253794E-3"/>
                </c:manualLayout>
              </c:layout>
              <c:spPr>
                <a:noFill/>
                <a:ln>
                  <a:noFill/>
                </a:ln>
                <a:effectLst/>
              </c:spPr>
              <c:txPr>
                <a:bodyPr rot="0" spcFirstLastPara="1" vertOverflow="ellipsis" vert="horz" wrap="square" anchor="ctr" anchorCtr="1"/>
                <a:lstStyle/>
                <a:p>
                  <a:pPr>
                    <a:defRPr sz="3200" b="1" i="0" u="none" strike="noStrike" kern="1200" baseline="0">
                      <a:solidFill>
                        <a:schemeClr val="tx1"/>
                      </a:solidFill>
                      <a:latin typeface="+mn-lt"/>
                      <a:ea typeface="+mn-ea"/>
                      <a:cs typeface="+mn-cs"/>
                    </a:defRPr>
                  </a:pPr>
                  <a:endParaRPr lang="en-US"/>
                </a:p>
              </c:txPr>
              <c:showLegendKey val="0"/>
              <c:showVal val="1"/>
              <c:showCatName val="1"/>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7-7417-43E5-A1E6-C953F23C1CB1}"/>
                </c:ext>
              </c:extLst>
            </c:dLbl>
            <c:dLbl>
              <c:idx val="4"/>
              <c:layout>
                <c:manualLayout>
                  <c:x val="9.8650847285890533E-2"/>
                  <c:y val="-1.500864584163774E-2"/>
                </c:manualLayout>
              </c:layout>
              <c:spPr>
                <a:noFill/>
                <a:ln>
                  <a:noFill/>
                </a:ln>
                <a:effectLst/>
              </c:spPr>
              <c:txPr>
                <a:bodyPr rot="0" spcFirstLastPara="1" vertOverflow="ellipsis" vert="horz" wrap="square" anchor="ctr" anchorCtr="1"/>
                <a:lstStyle/>
                <a:p>
                  <a:pPr>
                    <a:defRPr sz="3200" b="1" i="0" u="none" strike="noStrike" kern="1200" baseline="0">
                      <a:solidFill>
                        <a:schemeClr val="tx1"/>
                      </a:solidFill>
                      <a:latin typeface="+mn-lt"/>
                      <a:ea typeface="+mn-ea"/>
                      <a:cs typeface="+mn-cs"/>
                    </a:defRPr>
                  </a:pPr>
                  <a:endParaRPr lang="en-US"/>
                </a:p>
              </c:txPr>
              <c:showLegendKey val="0"/>
              <c:showVal val="1"/>
              <c:showCatName val="1"/>
              <c:showSerName val="0"/>
              <c:showPercent val="0"/>
              <c:showBubbleSize val="0"/>
              <c:extLst>
                <c:ext xmlns:c15="http://schemas.microsoft.com/office/drawing/2012/chart" uri="{CE6537A1-D6FC-4f65-9D91-7224C49458BB}">
                  <c15:layout>
                    <c:manualLayout>
                      <c:w val="0.29134369888946865"/>
                      <c:h val="7.4550016009032216E-2"/>
                    </c:manualLayout>
                  </c15:layout>
                </c:ext>
                <c:ext xmlns:c16="http://schemas.microsoft.com/office/drawing/2014/chart" uri="{C3380CC4-5D6E-409C-BE32-E72D297353CC}">
                  <c16:uniqueId val="{00000009-7417-43E5-A1E6-C953F23C1CB1}"/>
                </c:ext>
              </c:extLst>
            </c:dLbl>
            <c:spPr>
              <a:noFill/>
              <a:ln>
                <a:noFill/>
              </a:ln>
              <a:effectLst/>
            </c:spPr>
            <c:txPr>
              <a:bodyPr rot="0" spcFirstLastPara="1" vertOverflow="ellipsis" vert="horz" wrap="square" anchor="ctr" anchorCtr="1"/>
              <a:lstStyle/>
              <a:p>
                <a:pPr>
                  <a:defRPr sz="3200" b="1" i="0" u="none" strike="noStrike" kern="1200" baseline="0">
                    <a:solidFill>
                      <a:schemeClr val="tx1">
                        <a:lumMod val="75000"/>
                        <a:lumOff val="25000"/>
                      </a:schemeClr>
                    </a:solidFill>
                    <a:latin typeface="+mn-lt"/>
                    <a:ea typeface="+mn-ea"/>
                    <a:cs typeface="+mn-cs"/>
                  </a:defRPr>
                </a:pPr>
                <a:endParaRPr lang="en-US"/>
              </a:p>
            </c:txPr>
            <c:showLegendKey val="0"/>
            <c:showVal val="1"/>
            <c:showCatName val="1"/>
            <c:showSerName val="0"/>
            <c:showPercent val="0"/>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Sheet1!$A$9:$A$13</c:f>
              <c:strCache>
                <c:ptCount val="5"/>
                <c:pt idx="0">
                  <c:v>PhD</c:v>
                </c:pt>
                <c:pt idx="1">
                  <c:v>Master's</c:v>
                </c:pt>
                <c:pt idx="2">
                  <c:v>Senior</c:v>
                </c:pt>
                <c:pt idx="3">
                  <c:v>Junior</c:v>
                </c:pt>
                <c:pt idx="4">
                  <c:v>Non-degree</c:v>
                </c:pt>
              </c:strCache>
            </c:strRef>
          </c:cat>
          <c:val>
            <c:numRef>
              <c:f>Sheet1!$C$9:$C$13</c:f>
              <c:numCache>
                <c:formatCode>0%</c:formatCode>
                <c:ptCount val="5"/>
                <c:pt idx="0">
                  <c:v>0.17</c:v>
                </c:pt>
                <c:pt idx="1">
                  <c:v>0.26</c:v>
                </c:pt>
                <c:pt idx="2">
                  <c:v>0.44</c:v>
                </c:pt>
                <c:pt idx="3">
                  <c:v>0.09</c:v>
                </c:pt>
                <c:pt idx="4">
                  <c:v>0.04</c:v>
                </c:pt>
              </c:numCache>
            </c:numRef>
          </c:val>
          <c:extLst>
            <c:ext xmlns:c16="http://schemas.microsoft.com/office/drawing/2014/chart" uri="{C3380CC4-5D6E-409C-BE32-E72D297353CC}">
              <c16:uniqueId val="{0000000A-7417-43E5-A1E6-C953F23C1CB1}"/>
            </c:ext>
          </c:extLst>
        </c:ser>
        <c:dLbls>
          <c:showLegendKey val="0"/>
          <c:showVal val="1"/>
          <c:showCatName val="1"/>
          <c:showSerName val="0"/>
          <c:showPercent val="0"/>
          <c:showBubbleSize val="0"/>
          <c:showLeaderLines val="1"/>
        </c:dLbls>
        <c:firstSliceAng val="0"/>
      </c:pieChart>
      <c:spPr>
        <a:noFill/>
        <a:ln>
          <a:noFill/>
        </a:ln>
        <a:effectLst/>
      </c:spPr>
    </c:plotArea>
    <c:plotVisOnly val="1"/>
    <c:dispBlanksAs val="gap"/>
    <c:showDLblsOverMax val="0"/>
  </c:chart>
  <c:spPr>
    <a:noFill/>
    <a:ln>
      <a:noFill/>
    </a:ln>
    <a:effectLst/>
  </c:spPr>
  <c:txPr>
    <a:bodyPr/>
    <a:lstStyle/>
    <a:p>
      <a:pPr>
        <a:defRPr sz="3200" b="1"/>
      </a:pPr>
      <a:endParaRPr lang="en-US"/>
    </a:p>
  </c:txPr>
  <c:externalData r:id="rId3">
    <c:autoUpdate val="0"/>
  </c:externalData>
  <c:userShapes r:id="rId4"/>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pieChart>
        <c:varyColors val="1"/>
        <c:dLbls>
          <c:showLegendKey val="0"/>
          <c:showVal val="1"/>
          <c:showCatName val="1"/>
          <c:showSerName val="0"/>
          <c:showPercent val="0"/>
          <c:showBubbleSize val="0"/>
          <c:showLeaderLines val="0"/>
        </c:dLbls>
        <c:firstSliceAng val="0"/>
      </c:pieChart>
      <c:spPr>
        <a:noFill/>
        <a:ln>
          <a:noFill/>
        </a:ln>
        <a:effectLst/>
      </c:spPr>
    </c:plotArea>
    <c:plotVisOnly val="1"/>
    <c:dispBlanksAs val="gap"/>
    <c:showDLblsOverMax val="0"/>
  </c:chart>
  <c:spPr>
    <a:noFill/>
    <a:ln>
      <a:noFill/>
    </a:ln>
    <a:effectLst/>
  </c:spPr>
  <c:txPr>
    <a:bodyPr/>
    <a:lstStyle/>
    <a:p>
      <a:pPr>
        <a:defRPr sz="3200" b="1"/>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2">
  <a:schemeClr val="accent2"/>
  <a:schemeClr val="accent4"/>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2">
  <a:schemeClr val="accent2"/>
  <a:schemeClr val="accent4"/>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drawings/drawing1.xml><?xml version="1.0" encoding="utf-8"?>
<c:userShapes xmlns:c="http://schemas.openxmlformats.org/drawingml/2006/chart">
  <cdr:relSizeAnchor xmlns:cdr="http://schemas.openxmlformats.org/drawingml/2006/chartDrawing">
    <cdr:from>
      <cdr:x>0.33592</cdr:x>
      <cdr:y>0.07188</cdr:y>
    </cdr:from>
    <cdr:to>
      <cdr:x>0.47373</cdr:x>
      <cdr:y>0.14904</cdr:y>
    </cdr:to>
    <cdr:grpSp>
      <cdr:nvGrpSpPr>
        <cdr:cNvPr id="10" name="Group 9"/>
        <cdr:cNvGrpSpPr/>
      </cdr:nvGrpSpPr>
      <cdr:grpSpPr>
        <a:xfrm xmlns:a="http://schemas.openxmlformats.org/drawingml/2006/main">
          <a:off x="3302026" y="380974"/>
          <a:ext cx="1354645" cy="408958"/>
          <a:chOff x="3302000" y="381000"/>
          <a:chExt cx="1354668" cy="408924"/>
        </a:xfrm>
      </cdr:grpSpPr>
      <cdr:cxnSp macro="">
        <cdr:nvCxnSpPr>
          <cdr:cNvPr id="3" name="Straight Connector 2"/>
          <cdr:cNvCxnSpPr/>
        </cdr:nvCxnSpPr>
        <cdr:spPr>
          <a:xfrm xmlns:a="http://schemas.openxmlformats.org/drawingml/2006/main">
            <a:off x="3302000" y="628541"/>
            <a:ext cx="567267" cy="161383"/>
          </a:xfrm>
          <a:prstGeom xmlns:a="http://schemas.openxmlformats.org/drawingml/2006/main" prst="line">
            <a:avLst/>
          </a:prstGeom>
          <a:ln xmlns:a="http://schemas.openxmlformats.org/drawingml/2006/main" w="76200">
            <a:solidFill>
              <a:schemeClr val="tx1"/>
            </a:solidFill>
          </a:ln>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cxnSp>
      <cdr:cxnSp macro="">
        <cdr:nvCxnSpPr>
          <cdr:cNvPr id="4" name="Straight Connector 3"/>
          <cdr:cNvCxnSpPr/>
        </cdr:nvCxnSpPr>
        <cdr:spPr>
          <a:xfrm xmlns:a="http://schemas.openxmlformats.org/drawingml/2006/main">
            <a:off x="4648200" y="381000"/>
            <a:ext cx="8468" cy="118534"/>
          </a:xfrm>
          <a:prstGeom xmlns:a="http://schemas.openxmlformats.org/drawingml/2006/main" prst="line">
            <a:avLst/>
          </a:prstGeom>
          <a:ln xmlns:a="http://schemas.openxmlformats.org/drawingml/2006/main" w="76200">
            <a:solidFill>
              <a:schemeClr val="tx1"/>
            </a:solidFill>
          </a:ln>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cxnSp>
    </cdr:grpSp>
  </cdr:relSizeAnchor>
</c:userShape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3EA9E20-F495-4605-AEBD-0AF8AF3BF2AF}" type="datetimeFigureOut">
              <a:rPr lang="en-US" smtClean="0"/>
              <a:t>10/19/2018</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4F9BEEB-BBEA-4057-923C-B9B59FA12D89}" type="slidenum">
              <a:rPr lang="en-US" smtClean="0"/>
              <a:t>‹#›</a:t>
            </a:fld>
            <a:endParaRPr lang="en-US"/>
          </a:p>
        </p:txBody>
      </p:sp>
    </p:spTree>
    <p:extLst>
      <p:ext uri="{BB962C8B-B14F-4D97-AF65-F5344CB8AC3E}">
        <p14:creationId xmlns:p14="http://schemas.microsoft.com/office/powerpoint/2010/main" val="62752865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75F81CBB-A883-49E7-9345-BC178517CA9B}" type="datetimeFigureOut">
              <a:rPr lang="en-US" smtClean="0"/>
              <a:t>10/19/2018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6C6914D-C8C3-4D60-80DB-45BEE3C3AF09}" type="slidenum">
              <a:rPr lang="en-US" smtClean="0"/>
              <a:t>‹#›</a:t>
            </a:fld>
            <a:endParaRPr lang="en-US"/>
          </a:p>
        </p:txBody>
      </p:sp>
    </p:spTree>
    <p:extLst>
      <p:ext uri="{BB962C8B-B14F-4D97-AF65-F5344CB8AC3E}">
        <p14:creationId xmlns:p14="http://schemas.microsoft.com/office/powerpoint/2010/main" val="179133079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75F81CBB-A883-49E7-9345-BC178517CA9B}" type="datetimeFigureOut">
              <a:rPr lang="en-US" smtClean="0"/>
              <a:t>10/19/2018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6C6914D-C8C3-4D60-80DB-45BEE3C3AF09}" type="slidenum">
              <a:rPr lang="en-US" smtClean="0"/>
              <a:t>‹#›</a:t>
            </a:fld>
            <a:endParaRPr lang="en-US"/>
          </a:p>
        </p:txBody>
      </p:sp>
    </p:spTree>
    <p:extLst>
      <p:ext uri="{BB962C8B-B14F-4D97-AF65-F5344CB8AC3E}">
        <p14:creationId xmlns:p14="http://schemas.microsoft.com/office/powerpoint/2010/main" val="30389128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75F81CBB-A883-49E7-9345-BC178517CA9B}" type="datetimeFigureOut">
              <a:rPr lang="en-US" smtClean="0"/>
              <a:t>10/19/2018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6C6914D-C8C3-4D60-80DB-45BEE3C3AF09}" type="slidenum">
              <a:rPr lang="en-US" smtClean="0"/>
              <a:t>‹#›</a:t>
            </a:fld>
            <a:endParaRPr lang="en-US"/>
          </a:p>
        </p:txBody>
      </p:sp>
    </p:spTree>
    <p:extLst>
      <p:ext uri="{BB962C8B-B14F-4D97-AF65-F5344CB8AC3E}">
        <p14:creationId xmlns:p14="http://schemas.microsoft.com/office/powerpoint/2010/main" val="293787659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Pr>
        <a:gradFill>
          <a:gsLst>
            <a:gs pos="0">
              <a:schemeClr val="accent3">
                <a:lumMod val="5000"/>
                <a:lumOff val="95000"/>
              </a:schemeClr>
            </a:gs>
            <a:gs pos="100000">
              <a:srgbClr val="8D1D7E">
                <a:lumMod val="61000"/>
                <a:lumOff val="39000"/>
              </a:srgbClr>
            </a:gs>
          </a:gsLst>
          <a:lin ang="5400000" scaled="1"/>
        </a:grad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797169" y="1125414"/>
            <a:ext cx="11136923" cy="5732586"/>
          </a:xfrm>
        </p:spPr>
        <p:txBody>
          <a:bodyPr>
            <a:normAutofit/>
          </a:bodyPr>
          <a:lstStyle>
            <a:lvl1pPr>
              <a:defRPr sz="4400">
                <a:latin typeface="+mn-lt"/>
              </a:defRPr>
            </a:lvl1pPr>
            <a:lvl2pPr>
              <a:defRPr sz="4400">
                <a:latin typeface="+mn-lt"/>
              </a:defRPr>
            </a:lvl2pPr>
            <a:lvl3pPr>
              <a:defRPr sz="4400">
                <a:latin typeface="+mn-lt"/>
              </a:defRPr>
            </a:lvl3pPr>
            <a:lvl4pPr>
              <a:defRPr sz="4400">
                <a:latin typeface="+mn-lt"/>
              </a:defRPr>
            </a:lvl4pPr>
            <a:lvl5pPr>
              <a:defRPr sz="4400">
                <a:latin typeface="+mn-lt"/>
              </a:defRPr>
            </a:lvl5pPr>
          </a:lstStyle>
          <a:p>
            <a:pPr lvl="0"/>
            <a:r>
              <a:rPr lang="en-US" dirty="0" smtClean="0"/>
              <a:t>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Rectangle 6"/>
          <p:cNvSpPr/>
          <p:nvPr userDrawn="1"/>
        </p:nvSpPr>
        <p:spPr>
          <a:xfrm>
            <a:off x="0" y="4"/>
            <a:ext cx="12192000" cy="879231"/>
          </a:xfrm>
          <a:prstGeom prst="rect">
            <a:avLst/>
          </a:prstGeom>
          <a:solidFill>
            <a:srgbClr val="831774"/>
          </a:solidFill>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title"/>
          </p:nvPr>
        </p:nvSpPr>
        <p:spPr>
          <a:xfrm>
            <a:off x="0" y="1"/>
            <a:ext cx="12192000" cy="879234"/>
          </a:xfrm>
        </p:spPr>
        <p:txBody>
          <a:bodyPr/>
          <a:lstStyle>
            <a:lvl1pPr algn="ctr">
              <a:defRPr b="1">
                <a:solidFill>
                  <a:schemeClr val="bg1"/>
                </a:solidFill>
                <a:latin typeface="+mn-lt"/>
              </a:defRPr>
            </a:lvl1pPr>
          </a:lstStyle>
          <a:p>
            <a:r>
              <a:rPr lang="en-US" dirty="0" smtClean="0"/>
              <a:t>Click to edit Master title style</a:t>
            </a:r>
            <a:endParaRPr lang="en-US" dirty="0"/>
          </a:p>
        </p:txBody>
      </p:sp>
    </p:spTree>
    <p:extLst>
      <p:ext uri="{BB962C8B-B14F-4D97-AF65-F5344CB8AC3E}">
        <p14:creationId xmlns:p14="http://schemas.microsoft.com/office/powerpoint/2010/main" val="4074329070"/>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75F81CBB-A883-49E7-9345-BC178517CA9B}" type="datetimeFigureOut">
              <a:rPr lang="en-US" smtClean="0"/>
              <a:t>10/19/2018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6C6914D-C8C3-4D60-80DB-45BEE3C3AF09}" type="slidenum">
              <a:rPr lang="en-US" smtClean="0"/>
              <a:t>‹#›</a:t>
            </a:fld>
            <a:endParaRPr lang="en-US"/>
          </a:p>
        </p:txBody>
      </p:sp>
    </p:spTree>
    <p:extLst>
      <p:ext uri="{BB962C8B-B14F-4D97-AF65-F5344CB8AC3E}">
        <p14:creationId xmlns:p14="http://schemas.microsoft.com/office/powerpoint/2010/main" val="51196454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75F81CBB-A883-49E7-9345-BC178517CA9B}" type="datetimeFigureOut">
              <a:rPr lang="en-US" smtClean="0"/>
              <a:t>10/19/2018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6C6914D-C8C3-4D60-80DB-45BEE3C3AF09}" type="slidenum">
              <a:rPr lang="en-US" smtClean="0"/>
              <a:t>‹#›</a:t>
            </a:fld>
            <a:endParaRPr lang="en-US"/>
          </a:p>
        </p:txBody>
      </p:sp>
    </p:spTree>
    <p:extLst>
      <p:ext uri="{BB962C8B-B14F-4D97-AF65-F5344CB8AC3E}">
        <p14:creationId xmlns:p14="http://schemas.microsoft.com/office/powerpoint/2010/main" val="1730708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75F81CBB-A883-49E7-9345-BC178517CA9B}" type="datetimeFigureOut">
              <a:rPr lang="en-US" smtClean="0"/>
              <a:t>10/19/2018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6C6914D-C8C3-4D60-80DB-45BEE3C3AF09}" type="slidenum">
              <a:rPr lang="en-US" smtClean="0"/>
              <a:t>‹#›</a:t>
            </a:fld>
            <a:endParaRPr lang="en-US"/>
          </a:p>
        </p:txBody>
      </p:sp>
    </p:spTree>
    <p:extLst>
      <p:ext uri="{BB962C8B-B14F-4D97-AF65-F5344CB8AC3E}">
        <p14:creationId xmlns:p14="http://schemas.microsoft.com/office/powerpoint/2010/main" val="359567951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75F81CBB-A883-49E7-9345-BC178517CA9B}" type="datetimeFigureOut">
              <a:rPr lang="en-US" smtClean="0"/>
              <a:t>10/19/2018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6C6914D-C8C3-4D60-80DB-45BEE3C3AF09}" type="slidenum">
              <a:rPr lang="en-US" smtClean="0"/>
              <a:t>‹#›</a:t>
            </a:fld>
            <a:endParaRPr lang="en-US"/>
          </a:p>
        </p:txBody>
      </p:sp>
    </p:spTree>
    <p:extLst>
      <p:ext uri="{BB962C8B-B14F-4D97-AF65-F5344CB8AC3E}">
        <p14:creationId xmlns:p14="http://schemas.microsoft.com/office/powerpoint/2010/main" val="314569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5F81CBB-A883-49E7-9345-BC178517CA9B}" type="datetimeFigureOut">
              <a:rPr lang="en-US" smtClean="0"/>
              <a:t>10/19/2018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6C6914D-C8C3-4D60-80DB-45BEE3C3AF09}" type="slidenum">
              <a:rPr lang="en-US" smtClean="0"/>
              <a:t>‹#›</a:t>
            </a:fld>
            <a:endParaRPr lang="en-US"/>
          </a:p>
        </p:txBody>
      </p:sp>
    </p:spTree>
    <p:extLst>
      <p:ext uri="{BB962C8B-B14F-4D97-AF65-F5344CB8AC3E}">
        <p14:creationId xmlns:p14="http://schemas.microsoft.com/office/powerpoint/2010/main" val="298324475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75F81CBB-A883-49E7-9345-BC178517CA9B}" type="datetimeFigureOut">
              <a:rPr lang="en-US" smtClean="0"/>
              <a:t>10/19/2018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6C6914D-C8C3-4D60-80DB-45BEE3C3AF09}" type="slidenum">
              <a:rPr lang="en-US" smtClean="0"/>
              <a:t>‹#›</a:t>
            </a:fld>
            <a:endParaRPr lang="en-US"/>
          </a:p>
        </p:txBody>
      </p:sp>
    </p:spTree>
    <p:extLst>
      <p:ext uri="{BB962C8B-B14F-4D97-AF65-F5344CB8AC3E}">
        <p14:creationId xmlns:p14="http://schemas.microsoft.com/office/powerpoint/2010/main" val="139114793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75F81CBB-A883-49E7-9345-BC178517CA9B}" type="datetimeFigureOut">
              <a:rPr lang="en-US" smtClean="0"/>
              <a:t>10/19/2018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6C6914D-C8C3-4D60-80DB-45BEE3C3AF09}" type="slidenum">
              <a:rPr lang="en-US" smtClean="0"/>
              <a:t>‹#›</a:t>
            </a:fld>
            <a:endParaRPr lang="en-US"/>
          </a:p>
        </p:txBody>
      </p:sp>
    </p:spTree>
    <p:extLst>
      <p:ext uri="{BB962C8B-B14F-4D97-AF65-F5344CB8AC3E}">
        <p14:creationId xmlns:p14="http://schemas.microsoft.com/office/powerpoint/2010/main" val="16283420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831774"/>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764DE79-268F-4C1A-8933-263129D2AF90}" type="datetimeFigureOut">
              <a:rPr lang="en-US" smtClean="0"/>
              <a:t>10/19/2018</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8F63A3B-78C7-47BE-AE5E-E10140E04643}" type="slidenum">
              <a:rPr lang="en-US" smtClean="0"/>
              <a:t>‹#›</a:t>
            </a:fld>
            <a:endParaRPr lang="en-US" dirty="0"/>
          </a:p>
        </p:txBody>
      </p:sp>
    </p:spTree>
    <p:extLst>
      <p:ext uri="{BB962C8B-B14F-4D97-AF65-F5344CB8AC3E}">
        <p14:creationId xmlns:p14="http://schemas.microsoft.com/office/powerpoint/2010/main" val="1825198485"/>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iming>
    <p:tnLst>
      <p:par>
        <p:cTn id="1" dur="indefinite" restart="never" nodeType="tmRoot"/>
      </p:par>
    </p:tnLst>
  </p:timing>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1122363"/>
            <a:ext cx="12192000" cy="2387600"/>
          </a:xfrm>
        </p:spPr>
        <p:txBody>
          <a:bodyPr>
            <a:normAutofit fontScale="90000"/>
          </a:bodyPr>
          <a:lstStyle/>
          <a:p>
            <a:r>
              <a:rPr lang="en-US" b="1" dirty="0">
                <a:solidFill>
                  <a:schemeClr val="bg1"/>
                </a:solidFill>
              </a:rPr>
              <a:t>Potential Influence of Prior Experience in an Undergraduate-Graduate Level HPC Course</a:t>
            </a:r>
            <a:endParaRPr lang="en-US" b="1" dirty="0">
              <a:solidFill>
                <a:schemeClr val="bg1"/>
              </a:solidFill>
            </a:endParaRPr>
          </a:p>
        </p:txBody>
      </p:sp>
      <p:sp>
        <p:nvSpPr>
          <p:cNvPr id="3" name="Subtitle 2"/>
          <p:cNvSpPr>
            <a:spLocks noGrp="1"/>
          </p:cNvSpPr>
          <p:nvPr>
            <p:ph type="subTitle" idx="1"/>
          </p:nvPr>
        </p:nvSpPr>
        <p:spPr>
          <a:xfrm>
            <a:off x="1524000" y="3602037"/>
            <a:ext cx="9144000" cy="2086493"/>
          </a:xfrm>
        </p:spPr>
        <p:txBody>
          <a:bodyPr>
            <a:normAutofit/>
          </a:bodyPr>
          <a:lstStyle/>
          <a:p>
            <a:r>
              <a:rPr lang="en-GB" sz="3200" dirty="0">
                <a:solidFill>
                  <a:schemeClr val="bg1"/>
                </a:solidFill>
              </a:rPr>
              <a:t>Chris </a:t>
            </a:r>
            <a:r>
              <a:rPr lang="en-GB" sz="3200" dirty="0" err="1">
                <a:solidFill>
                  <a:schemeClr val="bg1"/>
                </a:solidFill>
              </a:rPr>
              <a:t>Fietkiewicz</a:t>
            </a:r>
            <a:r>
              <a:rPr lang="en-GB" sz="3200" dirty="0">
                <a:solidFill>
                  <a:schemeClr val="bg1"/>
                </a:solidFill>
              </a:rPr>
              <a:t>, Ph.D.</a:t>
            </a:r>
          </a:p>
          <a:p>
            <a:r>
              <a:rPr lang="en-GB" dirty="0">
                <a:solidFill>
                  <a:schemeClr val="bg1"/>
                </a:solidFill>
              </a:rPr>
              <a:t>Department of </a:t>
            </a:r>
            <a:r>
              <a:rPr lang="en-GB" dirty="0" smtClean="0">
                <a:solidFill>
                  <a:schemeClr val="bg1"/>
                </a:solidFill>
              </a:rPr>
              <a:t>Electrical Engineering </a:t>
            </a:r>
            <a:r>
              <a:rPr lang="en-GB" dirty="0">
                <a:solidFill>
                  <a:schemeClr val="bg1"/>
                </a:solidFill>
              </a:rPr>
              <a:t>and </a:t>
            </a:r>
            <a:r>
              <a:rPr lang="en-GB" dirty="0" smtClean="0">
                <a:solidFill>
                  <a:schemeClr val="bg1"/>
                </a:solidFill>
              </a:rPr>
              <a:t>Computer Science</a:t>
            </a:r>
            <a:endParaRPr lang="en-GB" dirty="0">
              <a:solidFill>
                <a:schemeClr val="bg1"/>
              </a:solidFill>
            </a:endParaRPr>
          </a:p>
          <a:p>
            <a:r>
              <a:rPr lang="en-GB" dirty="0">
                <a:solidFill>
                  <a:schemeClr val="bg1"/>
                </a:solidFill>
              </a:rPr>
              <a:t>Case Western Reserve </a:t>
            </a:r>
            <a:r>
              <a:rPr lang="en-GB" dirty="0" smtClean="0">
                <a:solidFill>
                  <a:schemeClr val="bg1"/>
                </a:solidFill>
              </a:rPr>
              <a:t>University</a:t>
            </a:r>
          </a:p>
          <a:p>
            <a:r>
              <a:rPr lang="en-GB" dirty="0" smtClean="0">
                <a:solidFill>
                  <a:schemeClr val="bg1"/>
                </a:solidFill>
              </a:rPr>
              <a:t>Cleveland, Ohio</a:t>
            </a:r>
            <a:endParaRPr lang="en-GB" dirty="0">
              <a:solidFill>
                <a:schemeClr val="bg1"/>
              </a:solidFill>
            </a:endParaRPr>
          </a:p>
          <a:p>
            <a:endParaRPr lang="en-US" dirty="0">
              <a:solidFill>
                <a:schemeClr val="bg1"/>
              </a:solidFill>
            </a:endParaRPr>
          </a:p>
        </p:txBody>
      </p:sp>
    </p:spTree>
    <p:extLst>
      <p:ext uri="{BB962C8B-B14F-4D97-AF65-F5344CB8AC3E}">
        <p14:creationId xmlns:p14="http://schemas.microsoft.com/office/powerpoint/2010/main" val="287207379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Conclusions</a:t>
            </a:r>
            <a:endParaRPr lang="en-US" dirty="0"/>
          </a:p>
        </p:txBody>
      </p:sp>
      <p:sp>
        <p:nvSpPr>
          <p:cNvPr id="3" name="Content Placeholder 2"/>
          <p:cNvSpPr>
            <a:spLocks noGrp="1"/>
          </p:cNvSpPr>
          <p:nvPr>
            <p:ph idx="1"/>
          </p:nvPr>
        </p:nvSpPr>
        <p:spPr>
          <a:xfrm>
            <a:off x="346407" y="1121315"/>
            <a:ext cx="11642393" cy="4945329"/>
          </a:xfrm>
        </p:spPr>
        <p:txBody>
          <a:bodyPr>
            <a:noAutofit/>
          </a:bodyPr>
          <a:lstStyle/>
          <a:p>
            <a:pPr marL="457200" indent="-457200">
              <a:buFont typeface="Wingdings" panose="05000000000000000000" pitchFamily="2" charset="2"/>
              <a:buChar char="§"/>
            </a:pPr>
            <a:r>
              <a:rPr lang="en-US" sz="6000" dirty="0" smtClean="0"/>
              <a:t>Performance </a:t>
            </a:r>
            <a:r>
              <a:rPr lang="en-US" sz="6000" b="1" i="1" dirty="0" smtClean="0"/>
              <a:t>correlated</a:t>
            </a:r>
            <a:r>
              <a:rPr lang="en-US" sz="6000" dirty="0" smtClean="0"/>
              <a:t> to academic experience  </a:t>
            </a:r>
            <a:endParaRPr lang="en-US" sz="6000" dirty="0" smtClean="0"/>
          </a:p>
          <a:p>
            <a:pPr marL="457200" indent="-457200">
              <a:buFont typeface="Wingdings" panose="05000000000000000000" pitchFamily="2" charset="2"/>
              <a:buChar char="§"/>
            </a:pPr>
            <a:r>
              <a:rPr lang="en-US" sz="6000" dirty="0"/>
              <a:t>Performance </a:t>
            </a:r>
            <a:r>
              <a:rPr lang="en-US" sz="6000" b="1" i="1" dirty="0" smtClean="0"/>
              <a:t>not correlated</a:t>
            </a:r>
            <a:r>
              <a:rPr lang="en-US" sz="6000" dirty="0" smtClean="0"/>
              <a:t> </a:t>
            </a:r>
            <a:r>
              <a:rPr lang="en-US" sz="6000" dirty="0"/>
              <a:t>to </a:t>
            </a:r>
            <a:r>
              <a:rPr lang="en-US" sz="6000" dirty="0" smtClean="0"/>
              <a:t>technical experience  </a:t>
            </a:r>
            <a:endParaRPr lang="en-US" sz="6000" dirty="0"/>
          </a:p>
          <a:p>
            <a:pPr marL="457200" indent="-457200">
              <a:buFont typeface="Wingdings" panose="05000000000000000000" pitchFamily="2" charset="2"/>
              <a:buChar char="§"/>
            </a:pPr>
            <a:r>
              <a:rPr lang="en-US" sz="6000" dirty="0" smtClean="0"/>
              <a:t>Future</a:t>
            </a:r>
            <a:r>
              <a:rPr lang="en-US" sz="6000" dirty="0" smtClean="0"/>
              <a:t>: </a:t>
            </a:r>
            <a:r>
              <a:rPr lang="en-US" sz="6000" dirty="0" smtClean="0"/>
              <a:t>separate grad. student requirements, student surveys</a:t>
            </a:r>
            <a:endParaRPr lang="en-US" sz="6000" dirty="0" smtClean="0"/>
          </a:p>
        </p:txBody>
      </p:sp>
    </p:spTree>
    <p:extLst>
      <p:ext uri="{BB962C8B-B14F-4D97-AF65-F5344CB8AC3E}">
        <p14:creationId xmlns:p14="http://schemas.microsoft.com/office/powerpoint/2010/main" val="30479330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Thank you!</a:t>
            </a:r>
            <a:endParaRPr lang="en-US" dirty="0"/>
          </a:p>
        </p:txBody>
      </p:sp>
      <p:sp>
        <p:nvSpPr>
          <p:cNvPr id="3" name="Content Placeholder 2"/>
          <p:cNvSpPr>
            <a:spLocks noGrp="1"/>
          </p:cNvSpPr>
          <p:nvPr>
            <p:ph idx="1"/>
          </p:nvPr>
        </p:nvSpPr>
        <p:spPr>
          <a:xfrm>
            <a:off x="749906" y="1131593"/>
            <a:ext cx="10951027" cy="5278582"/>
          </a:xfrm>
        </p:spPr>
        <p:txBody>
          <a:bodyPr/>
          <a:lstStyle/>
          <a:p>
            <a:r>
              <a:rPr lang="en-US" dirty="0"/>
              <a:t>High Performance Computing Resource in the Core Facility for Advanced Research Computing at </a:t>
            </a:r>
            <a:r>
              <a:rPr lang="en-US" dirty="0" smtClean="0"/>
              <a:t>CWRU</a:t>
            </a:r>
          </a:p>
          <a:p>
            <a:r>
              <a:rPr lang="en-US" dirty="0" smtClean="0"/>
              <a:t>Organizers</a:t>
            </a:r>
            <a:endParaRPr lang="en-US" dirty="0"/>
          </a:p>
        </p:txBody>
      </p:sp>
      <p:sp>
        <p:nvSpPr>
          <p:cNvPr id="4" name="Subtitle 2"/>
          <p:cNvSpPr txBox="1">
            <a:spLocks/>
          </p:cNvSpPr>
          <p:nvPr/>
        </p:nvSpPr>
        <p:spPr>
          <a:xfrm>
            <a:off x="2467276" y="4497186"/>
            <a:ext cx="9144000" cy="2086493"/>
          </a:xfrm>
          <a:prstGeom prst="rect">
            <a:avLst/>
          </a:prstGeom>
        </p:spPr>
        <p:txBody>
          <a:bodyPr vert="horz" lIns="91440" tIns="45720" rIns="91440" bIns="45720" rtlCol="0">
            <a:normAutofit fontScale="92500"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44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4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44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44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4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r">
              <a:buNone/>
            </a:pPr>
            <a:r>
              <a:rPr lang="en-GB" sz="4600" dirty="0" smtClean="0"/>
              <a:t>Chris </a:t>
            </a:r>
            <a:r>
              <a:rPr lang="en-GB" sz="4600" dirty="0" err="1" smtClean="0"/>
              <a:t>Fietkiewicz</a:t>
            </a:r>
            <a:endParaRPr lang="en-GB" sz="4600" dirty="0" smtClean="0"/>
          </a:p>
          <a:p>
            <a:pPr marL="0" indent="0" algn="r">
              <a:buNone/>
            </a:pPr>
            <a:r>
              <a:rPr lang="en-GB" sz="4600" dirty="0" smtClean="0"/>
              <a:t>email: chris.fietkiewicz@case.edu</a:t>
            </a:r>
          </a:p>
          <a:p>
            <a:pPr marL="0" indent="0" algn="r">
              <a:buNone/>
            </a:pPr>
            <a:r>
              <a:rPr lang="en-GB" sz="4600" dirty="0" smtClean="0"/>
              <a:t>website: tinyurl.com/</a:t>
            </a:r>
            <a:r>
              <a:rPr lang="en-GB" sz="4600" dirty="0" err="1" smtClean="0"/>
              <a:t>chrisatcase</a:t>
            </a:r>
            <a:endParaRPr lang="en-GB" sz="4600" dirty="0" smtClean="0"/>
          </a:p>
          <a:p>
            <a:endParaRPr lang="en-US" dirty="0">
              <a:solidFill>
                <a:schemeClr val="bg1"/>
              </a:solidFill>
            </a:endParaRPr>
          </a:p>
        </p:txBody>
      </p:sp>
    </p:spTree>
    <p:extLst>
      <p:ext uri="{BB962C8B-B14F-4D97-AF65-F5344CB8AC3E}">
        <p14:creationId xmlns:p14="http://schemas.microsoft.com/office/powerpoint/2010/main" val="59891367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Outline</a:t>
            </a:r>
            <a:endParaRPr lang="en-US" dirty="0"/>
          </a:p>
        </p:txBody>
      </p:sp>
      <p:sp>
        <p:nvSpPr>
          <p:cNvPr id="3" name="Content Placeholder 2"/>
          <p:cNvSpPr>
            <a:spLocks noGrp="1"/>
          </p:cNvSpPr>
          <p:nvPr>
            <p:ph idx="1"/>
          </p:nvPr>
        </p:nvSpPr>
        <p:spPr>
          <a:xfrm>
            <a:off x="1739901" y="1430867"/>
            <a:ext cx="9049932" cy="3344333"/>
          </a:xfrm>
        </p:spPr>
        <p:txBody>
          <a:bodyPr>
            <a:noAutofit/>
          </a:bodyPr>
          <a:lstStyle/>
          <a:p>
            <a:pPr marL="742950" indent="-742950">
              <a:buFont typeface="+mj-lt"/>
              <a:buAutoNum type="arabicPeriod"/>
            </a:pPr>
            <a:r>
              <a:rPr lang="en-US" sz="7200" dirty="0" smtClean="0"/>
              <a:t>The class</a:t>
            </a:r>
          </a:p>
          <a:p>
            <a:pPr marL="742950" indent="-742950">
              <a:buFont typeface="+mj-lt"/>
              <a:buAutoNum type="arabicPeriod"/>
            </a:pPr>
            <a:r>
              <a:rPr lang="en-US" sz="7200" dirty="0" smtClean="0"/>
              <a:t>Studen</a:t>
            </a:r>
            <a:r>
              <a:rPr lang="en-US" sz="7200" dirty="0" smtClean="0"/>
              <a:t>t performance</a:t>
            </a:r>
            <a:endParaRPr lang="en-US" sz="7200" dirty="0" smtClean="0"/>
          </a:p>
          <a:p>
            <a:pPr marL="742950" indent="-742950">
              <a:buFont typeface="+mj-lt"/>
              <a:buAutoNum type="arabicPeriod"/>
            </a:pPr>
            <a:r>
              <a:rPr lang="en-US" sz="7200" dirty="0" smtClean="0"/>
              <a:t>Conclusions</a:t>
            </a:r>
            <a:endParaRPr lang="en-US" sz="7200" dirty="0" smtClean="0"/>
          </a:p>
        </p:txBody>
      </p:sp>
    </p:spTree>
    <p:extLst>
      <p:ext uri="{BB962C8B-B14F-4D97-AF65-F5344CB8AC3E}">
        <p14:creationId xmlns:p14="http://schemas.microsoft.com/office/powerpoint/2010/main" val="304004173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class</a:t>
            </a:r>
            <a:endParaRPr lang="en-US" dirty="0"/>
          </a:p>
        </p:txBody>
      </p:sp>
      <p:sp>
        <p:nvSpPr>
          <p:cNvPr id="3" name="Content Placeholder 2"/>
          <p:cNvSpPr>
            <a:spLocks noGrp="1"/>
          </p:cNvSpPr>
          <p:nvPr>
            <p:ph idx="1"/>
          </p:nvPr>
        </p:nvSpPr>
        <p:spPr>
          <a:xfrm>
            <a:off x="287867" y="990601"/>
            <a:ext cx="11726334" cy="2743200"/>
          </a:xfrm>
        </p:spPr>
        <p:txBody>
          <a:bodyPr>
            <a:noAutofit/>
          </a:bodyPr>
          <a:lstStyle/>
          <a:p>
            <a:pPr marL="0" indent="0" algn="ctr">
              <a:buNone/>
            </a:pPr>
            <a:r>
              <a:rPr lang="en-US" sz="5400" dirty="0" smtClean="0"/>
              <a:t>EECS 438: High Performance Computing</a:t>
            </a:r>
          </a:p>
          <a:p>
            <a:pPr marL="0" indent="0">
              <a:buNone/>
            </a:pPr>
            <a:endParaRPr lang="en-US" sz="5400" dirty="0" smtClean="0"/>
          </a:p>
        </p:txBody>
      </p:sp>
      <p:graphicFrame>
        <p:nvGraphicFramePr>
          <p:cNvPr id="5" name="Chart 4"/>
          <p:cNvGraphicFramePr>
            <a:graphicFrameLocks/>
          </p:cNvGraphicFramePr>
          <p:nvPr>
            <p:extLst>
              <p:ext uri="{D42A27DB-BD31-4B8C-83A1-F6EECF244321}">
                <p14:modId xmlns:p14="http://schemas.microsoft.com/office/powerpoint/2010/main" val="1715729404"/>
              </p:ext>
            </p:extLst>
          </p:nvPr>
        </p:nvGraphicFramePr>
        <p:xfrm>
          <a:off x="3420533" y="1862667"/>
          <a:ext cx="9829799" cy="5300133"/>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8" name="Table 7"/>
          <p:cNvGraphicFramePr>
            <a:graphicFrameLocks noGrp="1"/>
          </p:cNvGraphicFramePr>
          <p:nvPr>
            <p:extLst>
              <p:ext uri="{D42A27DB-BD31-4B8C-83A1-F6EECF244321}">
                <p14:modId xmlns:p14="http://schemas.microsoft.com/office/powerpoint/2010/main" val="3891133881"/>
              </p:ext>
            </p:extLst>
          </p:nvPr>
        </p:nvGraphicFramePr>
        <p:xfrm>
          <a:off x="372534" y="2912529"/>
          <a:ext cx="4106332" cy="3564470"/>
        </p:xfrm>
        <a:graphic>
          <a:graphicData uri="http://schemas.openxmlformats.org/drawingml/2006/table">
            <a:tbl>
              <a:tblPr firstRow="1" bandRow="1">
                <a:tableStyleId>{5C22544A-7EE6-4342-B048-85BDC9FD1C3A}</a:tableStyleId>
              </a:tblPr>
              <a:tblGrid>
                <a:gridCol w="2226287">
                  <a:extLst>
                    <a:ext uri="{9D8B030D-6E8A-4147-A177-3AD203B41FA5}">
                      <a16:colId xmlns:a16="http://schemas.microsoft.com/office/drawing/2014/main" val="2384977867"/>
                    </a:ext>
                  </a:extLst>
                </a:gridCol>
                <a:gridCol w="1880045">
                  <a:extLst>
                    <a:ext uri="{9D8B030D-6E8A-4147-A177-3AD203B41FA5}">
                      <a16:colId xmlns:a16="http://schemas.microsoft.com/office/drawing/2014/main" val="1704999889"/>
                    </a:ext>
                  </a:extLst>
                </a:gridCol>
              </a:tblGrid>
              <a:tr h="509210">
                <a:tc>
                  <a:txBody>
                    <a:bodyPr/>
                    <a:lstStyle/>
                    <a:p>
                      <a:pPr marL="115888" indent="0" algn="l" fontAlgn="b"/>
                      <a:r>
                        <a:rPr lang="en-US" sz="3200" b="0" i="0" u="none" strike="noStrike" dirty="0">
                          <a:solidFill>
                            <a:srgbClr val="000000"/>
                          </a:solidFill>
                          <a:effectLst/>
                          <a:latin typeface="Calibri" panose="020F0502020204030204" pitchFamily="34" charset="0"/>
                        </a:rPr>
                        <a:t>Level</a:t>
                      </a:r>
                    </a:p>
                  </a:txBody>
                  <a:tcPr marL="6350" marR="6350" marT="6350" marB="0" anchor="b"/>
                </a:tc>
                <a:tc>
                  <a:txBody>
                    <a:bodyPr/>
                    <a:lstStyle/>
                    <a:p>
                      <a:pPr algn="ctr" fontAlgn="b"/>
                      <a:r>
                        <a:rPr lang="en-US" sz="3200" b="0" i="0" u="none" strike="noStrike" dirty="0">
                          <a:solidFill>
                            <a:srgbClr val="000000"/>
                          </a:solidFill>
                          <a:effectLst/>
                          <a:latin typeface="Calibri" panose="020F0502020204030204" pitchFamily="34" charset="0"/>
                        </a:rPr>
                        <a:t>Number</a:t>
                      </a:r>
                    </a:p>
                  </a:txBody>
                  <a:tcPr marL="6350" marR="6350" marT="6350" marB="0" anchor="b"/>
                </a:tc>
                <a:extLst>
                  <a:ext uri="{0D108BD9-81ED-4DB2-BD59-A6C34878D82A}">
                    <a16:rowId xmlns:a16="http://schemas.microsoft.com/office/drawing/2014/main" val="3968791026"/>
                  </a:ext>
                </a:extLst>
              </a:tr>
              <a:tr h="509210">
                <a:tc>
                  <a:txBody>
                    <a:bodyPr/>
                    <a:lstStyle/>
                    <a:p>
                      <a:pPr marL="115888" indent="0" algn="l" fontAlgn="b"/>
                      <a:r>
                        <a:rPr lang="en-US" sz="3200" b="0" i="0" u="none" strike="noStrike" dirty="0">
                          <a:solidFill>
                            <a:srgbClr val="000000"/>
                          </a:solidFill>
                          <a:effectLst/>
                          <a:latin typeface="Calibri" panose="020F0502020204030204" pitchFamily="34" charset="0"/>
                        </a:rPr>
                        <a:t>PhD</a:t>
                      </a:r>
                    </a:p>
                  </a:txBody>
                  <a:tcPr marL="6350" marR="6350" marT="6350" marB="0" anchor="b"/>
                </a:tc>
                <a:tc>
                  <a:txBody>
                    <a:bodyPr/>
                    <a:lstStyle/>
                    <a:p>
                      <a:pPr algn="ctr" fontAlgn="b"/>
                      <a:r>
                        <a:rPr lang="en-US" sz="3200" b="0" i="0" u="none" strike="noStrike" dirty="0">
                          <a:solidFill>
                            <a:srgbClr val="000000"/>
                          </a:solidFill>
                          <a:effectLst/>
                          <a:latin typeface="Calibri" panose="020F0502020204030204" pitchFamily="34" charset="0"/>
                        </a:rPr>
                        <a:t>4</a:t>
                      </a:r>
                    </a:p>
                  </a:txBody>
                  <a:tcPr marL="6350" marR="6350" marT="6350" marB="0" anchor="b"/>
                </a:tc>
                <a:extLst>
                  <a:ext uri="{0D108BD9-81ED-4DB2-BD59-A6C34878D82A}">
                    <a16:rowId xmlns:a16="http://schemas.microsoft.com/office/drawing/2014/main" val="3570862580"/>
                  </a:ext>
                </a:extLst>
              </a:tr>
              <a:tr h="509210">
                <a:tc>
                  <a:txBody>
                    <a:bodyPr/>
                    <a:lstStyle/>
                    <a:p>
                      <a:pPr marL="115888" indent="0" algn="l" fontAlgn="b"/>
                      <a:r>
                        <a:rPr lang="en-US" sz="3200" b="0" i="0" u="none" strike="noStrike" dirty="0">
                          <a:solidFill>
                            <a:srgbClr val="000000"/>
                          </a:solidFill>
                          <a:effectLst/>
                          <a:latin typeface="Calibri" panose="020F0502020204030204" pitchFamily="34" charset="0"/>
                        </a:rPr>
                        <a:t>Master's</a:t>
                      </a:r>
                    </a:p>
                  </a:txBody>
                  <a:tcPr marL="6350" marR="6350" marT="6350" marB="0" anchor="b"/>
                </a:tc>
                <a:tc>
                  <a:txBody>
                    <a:bodyPr/>
                    <a:lstStyle/>
                    <a:p>
                      <a:pPr algn="ctr" fontAlgn="b"/>
                      <a:r>
                        <a:rPr lang="en-US" sz="3200" b="0" i="0" u="none" strike="noStrike" dirty="0">
                          <a:solidFill>
                            <a:srgbClr val="000000"/>
                          </a:solidFill>
                          <a:effectLst/>
                          <a:latin typeface="Calibri" panose="020F0502020204030204" pitchFamily="34" charset="0"/>
                        </a:rPr>
                        <a:t>6</a:t>
                      </a:r>
                    </a:p>
                  </a:txBody>
                  <a:tcPr marL="6350" marR="6350" marT="6350" marB="0" anchor="b"/>
                </a:tc>
                <a:extLst>
                  <a:ext uri="{0D108BD9-81ED-4DB2-BD59-A6C34878D82A}">
                    <a16:rowId xmlns:a16="http://schemas.microsoft.com/office/drawing/2014/main" val="1422208445"/>
                  </a:ext>
                </a:extLst>
              </a:tr>
              <a:tr h="509210">
                <a:tc>
                  <a:txBody>
                    <a:bodyPr/>
                    <a:lstStyle/>
                    <a:p>
                      <a:pPr marL="115888" indent="0" algn="l" fontAlgn="b"/>
                      <a:r>
                        <a:rPr lang="en-US" sz="3200" b="0" i="0" u="none" strike="noStrike" dirty="0">
                          <a:solidFill>
                            <a:srgbClr val="000000"/>
                          </a:solidFill>
                          <a:effectLst/>
                          <a:latin typeface="Calibri" panose="020F0502020204030204" pitchFamily="34" charset="0"/>
                        </a:rPr>
                        <a:t>Senior</a:t>
                      </a:r>
                    </a:p>
                  </a:txBody>
                  <a:tcPr marL="6350" marR="6350" marT="6350" marB="0" anchor="b"/>
                </a:tc>
                <a:tc>
                  <a:txBody>
                    <a:bodyPr/>
                    <a:lstStyle/>
                    <a:p>
                      <a:pPr algn="ctr" fontAlgn="b"/>
                      <a:r>
                        <a:rPr lang="en-US" sz="3200" b="0" i="0" u="none" strike="noStrike" dirty="0">
                          <a:solidFill>
                            <a:srgbClr val="000000"/>
                          </a:solidFill>
                          <a:effectLst/>
                          <a:latin typeface="Calibri" panose="020F0502020204030204" pitchFamily="34" charset="0"/>
                        </a:rPr>
                        <a:t>10</a:t>
                      </a:r>
                    </a:p>
                  </a:txBody>
                  <a:tcPr marL="6350" marR="6350" marT="6350" marB="0" anchor="b"/>
                </a:tc>
                <a:extLst>
                  <a:ext uri="{0D108BD9-81ED-4DB2-BD59-A6C34878D82A}">
                    <a16:rowId xmlns:a16="http://schemas.microsoft.com/office/drawing/2014/main" val="301906243"/>
                  </a:ext>
                </a:extLst>
              </a:tr>
              <a:tr h="509210">
                <a:tc>
                  <a:txBody>
                    <a:bodyPr/>
                    <a:lstStyle/>
                    <a:p>
                      <a:pPr marL="115888" indent="0" algn="l" fontAlgn="b"/>
                      <a:r>
                        <a:rPr lang="en-US" sz="3200" b="0" i="0" u="none" strike="noStrike" dirty="0">
                          <a:solidFill>
                            <a:srgbClr val="000000"/>
                          </a:solidFill>
                          <a:effectLst/>
                          <a:latin typeface="Calibri" panose="020F0502020204030204" pitchFamily="34" charset="0"/>
                        </a:rPr>
                        <a:t>Junior</a:t>
                      </a:r>
                    </a:p>
                  </a:txBody>
                  <a:tcPr marL="6350" marR="6350" marT="6350" marB="0" anchor="b"/>
                </a:tc>
                <a:tc>
                  <a:txBody>
                    <a:bodyPr/>
                    <a:lstStyle/>
                    <a:p>
                      <a:pPr algn="ctr" fontAlgn="b"/>
                      <a:r>
                        <a:rPr lang="en-US" sz="3200" b="0" i="0" u="none" strike="noStrike" dirty="0">
                          <a:solidFill>
                            <a:srgbClr val="000000"/>
                          </a:solidFill>
                          <a:effectLst/>
                          <a:latin typeface="Calibri" panose="020F0502020204030204" pitchFamily="34" charset="0"/>
                        </a:rPr>
                        <a:t>2</a:t>
                      </a:r>
                    </a:p>
                  </a:txBody>
                  <a:tcPr marL="6350" marR="6350" marT="6350" marB="0" anchor="b"/>
                </a:tc>
                <a:extLst>
                  <a:ext uri="{0D108BD9-81ED-4DB2-BD59-A6C34878D82A}">
                    <a16:rowId xmlns:a16="http://schemas.microsoft.com/office/drawing/2014/main" val="1131434315"/>
                  </a:ext>
                </a:extLst>
              </a:tr>
              <a:tr h="509210">
                <a:tc>
                  <a:txBody>
                    <a:bodyPr/>
                    <a:lstStyle/>
                    <a:p>
                      <a:pPr marL="115888" indent="0" algn="l" fontAlgn="b"/>
                      <a:r>
                        <a:rPr lang="en-US" sz="3200" b="0" i="0" u="none" strike="noStrike" dirty="0">
                          <a:solidFill>
                            <a:srgbClr val="000000"/>
                          </a:solidFill>
                          <a:effectLst/>
                          <a:latin typeface="Calibri" panose="020F0502020204030204" pitchFamily="34" charset="0"/>
                        </a:rPr>
                        <a:t>Non-degree</a:t>
                      </a:r>
                    </a:p>
                  </a:txBody>
                  <a:tcPr marL="6350" marR="6350" marT="6350" marB="0" anchor="b"/>
                </a:tc>
                <a:tc>
                  <a:txBody>
                    <a:bodyPr/>
                    <a:lstStyle/>
                    <a:p>
                      <a:pPr algn="ctr" fontAlgn="b"/>
                      <a:r>
                        <a:rPr lang="en-US" sz="3200" b="0" i="0" u="none" strike="noStrike" dirty="0">
                          <a:solidFill>
                            <a:srgbClr val="000000"/>
                          </a:solidFill>
                          <a:effectLst/>
                          <a:latin typeface="Calibri" panose="020F0502020204030204" pitchFamily="34" charset="0"/>
                        </a:rPr>
                        <a:t>1</a:t>
                      </a:r>
                    </a:p>
                  </a:txBody>
                  <a:tcPr marL="6350" marR="6350" marT="6350" marB="0" anchor="b"/>
                </a:tc>
                <a:extLst>
                  <a:ext uri="{0D108BD9-81ED-4DB2-BD59-A6C34878D82A}">
                    <a16:rowId xmlns:a16="http://schemas.microsoft.com/office/drawing/2014/main" val="1524181040"/>
                  </a:ext>
                </a:extLst>
              </a:tr>
              <a:tr h="509210">
                <a:tc>
                  <a:txBody>
                    <a:bodyPr/>
                    <a:lstStyle/>
                    <a:p>
                      <a:pPr marL="115888" indent="0" algn="l" fontAlgn="b"/>
                      <a:r>
                        <a:rPr lang="en-US" sz="3200" b="0" i="1" u="none" strike="noStrike" dirty="0">
                          <a:solidFill>
                            <a:srgbClr val="000000"/>
                          </a:solidFill>
                          <a:effectLst/>
                          <a:latin typeface="Calibri" panose="020F0502020204030204" pitchFamily="34" charset="0"/>
                        </a:rPr>
                        <a:t>Total</a:t>
                      </a:r>
                    </a:p>
                  </a:txBody>
                  <a:tcPr marL="6350" marR="6350" marT="6350" marB="0" anchor="b"/>
                </a:tc>
                <a:tc>
                  <a:txBody>
                    <a:bodyPr/>
                    <a:lstStyle/>
                    <a:p>
                      <a:pPr algn="ctr" fontAlgn="b"/>
                      <a:r>
                        <a:rPr lang="en-US" sz="3200" b="0" i="0" u="none" strike="noStrike" dirty="0">
                          <a:solidFill>
                            <a:srgbClr val="000000"/>
                          </a:solidFill>
                          <a:effectLst/>
                          <a:latin typeface="Calibri" panose="020F0502020204030204" pitchFamily="34" charset="0"/>
                        </a:rPr>
                        <a:t>23</a:t>
                      </a:r>
                    </a:p>
                  </a:txBody>
                  <a:tcPr marL="6350" marR="6350" marT="6350" marB="0" anchor="b"/>
                </a:tc>
                <a:extLst>
                  <a:ext uri="{0D108BD9-81ED-4DB2-BD59-A6C34878D82A}">
                    <a16:rowId xmlns:a16="http://schemas.microsoft.com/office/drawing/2014/main" val="344195841"/>
                  </a:ext>
                </a:extLst>
              </a:tr>
            </a:tbl>
          </a:graphicData>
        </a:graphic>
      </p:graphicFrame>
    </p:spTree>
    <p:extLst>
      <p:ext uri="{BB962C8B-B14F-4D97-AF65-F5344CB8AC3E}">
        <p14:creationId xmlns:p14="http://schemas.microsoft.com/office/powerpoint/2010/main" val="306684176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class</a:t>
            </a:r>
            <a:endParaRPr lang="en-US" dirty="0"/>
          </a:p>
        </p:txBody>
      </p:sp>
      <p:sp>
        <p:nvSpPr>
          <p:cNvPr id="3" name="Content Placeholder 2"/>
          <p:cNvSpPr>
            <a:spLocks noGrp="1"/>
          </p:cNvSpPr>
          <p:nvPr>
            <p:ph idx="1"/>
          </p:nvPr>
        </p:nvSpPr>
        <p:spPr>
          <a:xfrm>
            <a:off x="287867" y="990601"/>
            <a:ext cx="11726334" cy="1054099"/>
          </a:xfrm>
        </p:spPr>
        <p:txBody>
          <a:bodyPr>
            <a:noAutofit/>
          </a:bodyPr>
          <a:lstStyle/>
          <a:p>
            <a:pPr marL="0" indent="0" algn="ctr">
              <a:buNone/>
            </a:pPr>
            <a:r>
              <a:rPr lang="en-US" sz="5400" dirty="0" smtClean="0"/>
              <a:t>EECS 438: High Performance Computing</a:t>
            </a:r>
          </a:p>
          <a:p>
            <a:pPr marL="0" indent="0">
              <a:buNone/>
            </a:pPr>
            <a:endParaRPr lang="en-US" sz="5400" dirty="0" smtClean="0"/>
          </a:p>
        </p:txBody>
      </p:sp>
      <p:graphicFrame>
        <p:nvGraphicFramePr>
          <p:cNvPr id="5" name="Chart 4"/>
          <p:cNvGraphicFramePr>
            <a:graphicFrameLocks/>
          </p:cNvGraphicFramePr>
          <p:nvPr>
            <p:extLst>
              <p:ext uri="{D42A27DB-BD31-4B8C-83A1-F6EECF244321}">
                <p14:modId xmlns:p14="http://schemas.microsoft.com/office/powerpoint/2010/main" val="3765661693"/>
              </p:ext>
            </p:extLst>
          </p:nvPr>
        </p:nvGraphicFramePr>
        <p:xfrm>
          <a:off x="3420533" y="1862667"/>
          <a:ext cx="9829799" cy="5300133"/>
        </p:xfrm>
        <a:graphic>
          <a:graphicData uri="http://schemas.openxmlformats.org/drawingml/2006/chart">
            <c:chart xmlns:c="http://schemas.openxmlformats.org/drawingml/2006/chart" xmlns:r="http://schemas.openxmlformats.org/officeDocument/2006/relationships" r:id="rId2"/>
          </a:graphicData>
        </a:graphic>
      </p:graphicFrame>
      <p:sp>
        <p:nvSpPr>
          <p:cNvPr id="4" name="Rectangle 3"/>
          <p:cNvSpPr/>
          <p:nvPr/>
        </p:nvSpPr>
        <p:spPr>
          <a:xfrm>
            <a:off x="342899" y="1883834"/>
            <a:ext cx="12903201" cy="3600986"/>
          </a:xfrm>
          <a:prstGeom prst="rect">
            <a:avLst/>
          </a:prstGeom>
        </p:spPr>
        <p:txBody>
          <a:bodyPr wrap="square">
            <a:spAutoFit/>
          </a:bodyPr>
          <a:lstStyle/>
          <a:p>
            <a:pPr marL="342900" marR="0" lvl="0" indent="-342900" algn="just">
              <a:spcBef>
                <a:spcPts val="0"/>
              </a:spcBef>
              <a:spcAft>
                <a:spcPts val="0"/>
              </a:spcAft>
              <a:buFont typeface="Symbol" panose="05050102010706020507" pitchFamily="18" charset="2"/>
              <a:buChar char=""/>
            </a:pPr>
            <a:r>
              <a:rPr lang="en-US" sz="3800" dirty="0">
                <a:ea typeface="Times New Roman" panose="02020603050405020304" pitchFamily="18" charset="0"/>
                <a:cs typeface="Times New Roman" panose="02020603050405020304" pitchFamily="18" charset="0"/>
              </a:rPr>
              <a:t>Batch job processing</a:t>
            </a:r>
          </a:p>
          <a:p>
            <a:pPr marL="342900" marR="0" lvl="0" indent="-342900" algn="just">
              <a:spcBef>
                <a:spcPts val="0"/>
              </a:spcBef>
              <a:spcAft>
                <a:spcPts val="0"/>
              </a:spcAft>
              <a:buFont typeface="Symbol" panose="05050102010706020507" pitchFamily="18" charset="2"/>
              <a:buChar char=""/>
            </a:pPr>
            <a:r>
              <a:rPr lang="en-US" sz="3800" dirty="0">
                <a:ea typeface="Times New Roman" panose="02020603050405020304" pitchFamily="18" charset="0"/>
                <a:cs typeface="Times New Roman" panose="02020603050405020304" pitchFamily="18" charset="0"/>
              </a:rPr>
              <a:t>General optimization for sequential programming</a:t>
            </a:r>
          </a:p>
          <a:p>
            <a:pPr marL="342900" marR="0" lvl="0" indent="-342900" algn="just">
              <a:spcBef>
                <a:spcPts val="0"/>
              </a:spcBef>
              <a:spcAft>
                <a:spcPts val="0"/>
              </a:spcAft>
              <a:buFont typeface="Symbol" panose="05050102010706020507" pitchFamily="18" charset="2"/>
              <a:buChar char=""/>
            </a:pPr>
            <a:r>
              <a:rPr lang="en-US" sz="3800" dirty="0">
                <a:ea typeface="Times New Roman" panose="02020603050405020304" pitchFamily="18" charset="0"/>
                <a:cs typeface="Times New Roman" panose="02020603050405020304" pitchFamily="18" charset="0"/>
              </a:rPr>
              <a:t>Parallel programming using spawned (forked) processes</a:t>
            </a:r>
          </a:p>
          <a:p>
            <a:pPr marL="342900" marR="0" lvl="0" indent="-342900" algn="just">
              <a:spcBef>
                <a:spcPts val="0"/>
              </a:spcBef>
              <a:spcAft>
                <a:spcPts val="0"/>
              </a:spcAft>
              <a:buFont typeface="Symbol" panose="05050102010706020507" pitchFamily="18" charset="2"/>
              <a:buChar char=""/>
            </a:pPr>
            <a:r>
              <a:rPr lang="en-US" sz="3800" dirty="0">
                <a:ea typeface="Times New Roman" panose="02020603050405020304" pitchFamily="18" charset="0"/>
                <a:cs typeface="Times New Roman" panose="02020603050405020304" pitchFamily="18" charset="0"/>
              </a:rPr>
              <a:t>Parallel programming using </a:t>
            </a:r>
            <a:r>
              <a:rPr lang="en-US" sz="3800" dirty="0" err="1">
                <a:ea typeface="Times New Roman" panose="02020603050405020304" pitchFamily="18" charset="0"/>
                <a:cs typeface="Times New Roman" panose="02020603050405020304" pitchFamily="18" charset="0"/>
              </a:rPr>
              <a:t>OpenMP</a:t>
            </a:r>
            <a:r>
              <a:rPr lang="en-US" sz="3800" dirty="0">
                <a:ea typeface="Times New Roman" panose="02020603050405020304" pitchFamily="18" charset="0"/>
                <a:cs typeface="Times New Roman" panose="02020603050405020304" pitchFamily="18" charset="0"/>
              </a:rPr>
              <a:t> and multithreading</a:t>
            </a:r>
          </a:p>
          <a:p>
            <a:pPr marL="342900" marR="0" lvl="0" indent="-342900" algn="just">
              <a:spcBef>
                <a:spcPts val="0"/>
              </a:spcBef>
              <a:spcAft>
                <a:spcPts val="0"/>
              </a:spcAft>
              <a:buFont typeface="Symbol" panose="05050102010706020507" pitchFamily="18" charset="2"/>
              <a:buChar char=""/>
            </a:pPr>
            <a:r>
              <a:rPr lang="en-US" sz="3800" dirty="0">
                <a:ea typeface="Times New Roman" panose="02020603050405020304" pitchFamily="18" charset="0"/>
                <a:cs typeface="Times New Roman" panose="02020603050405020304" pitchFamily="18" charset="0"/>
              </a:rPr>
              <a:t>Parallel programming using </a:t>
            </a:r>
            <a:r>
              <a:rPr lang="en-US" sz="3800" dirty="0" err="1">
                <a:ea typeface="Times New Roman" panose="02020603050405020304" pitchFamily="18" charset="0"/>
                <a:cs typeface="Times New Roman" panose="02020603050405020304" pitchFamily="18" charset="0"/>
              </a:rPr>
              <a:t>OpenACC</a:t>
            </a:r>
            <a:r>
              <a:rPr lang="en-US" sz="3800" dirty="0">
                <a:ea typeface="Times New Roman" panose="02020603050405020304" pitchFamily="18" charset="0"/>
                <a:cs typeface="Times New Roman" panose="02020603050405020304" pitchFamily="18" charset="0"/>
              </a:rPr>
              <a:t> and GPUs</a:t>
            </a:r>
          </a:p>
          <a:p>
            <a:pPr marL="342900" marR="0" lvl="0" indent="-342900" algn="just">
              <a:spcBef>
                <a:spcPts val="0"/>
              </a:spcBef>
              <a:spcAft>
                <a:spcPts val="0"/>
              </a:spcAft>
              <a:buFont typeface="Symbol" panose="05050102010706020507" pitchFamily="18" charset="2"/>
              <a:buChar char=""/>
            </a:pPr>
            <a:r>
              <a:rPr lang="en-US" sz="3800" dirty="0">
                <a:ea typeface="Times New Roman" panose="02020603050405020304" pitchFamily="18" charset="0"/>
                <a:cs typeface="Times New Roman" panose="02020603050405020304" pitchFamily="18" charset="0"/>
              </a:rPr>
              <a:t>Parallel programming using message passing and MPI</a:t>
            </a:r>
          </a:p>
        </p:txBody>
      </p:sp>
    </p:spTree>
    <p:extLst>
      <p:ext uri="{BB962C8B-B14F-4D97-AF65-F5344CB8AC3E}">
        <p14:creationId xmlns:p14="http://schemas.microsoft.com/office/powerpoint/2010/main" val="98726372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623168" y="2502390"/>
            <a:ext cx="9032132" cy="1020536"/>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p:txBody>
          <a:bodyPr/>
          <a:lstStyle/>
          <a:p>
            <a:r>
              <a:rPr lang="en-US" dirty="0" smtClean="0"/>
              <a:t>Outline</a:t>
            </a:r>
            <a:endParaRPr lang="en-US" dirty="0"/>
          </a:p>
        </p:txBody>
      </p:sp>
      <p:sp>
        <p:nvSpPr>
          <p:cNvPr id="3" name="Content Placeholder 2"/>
          <p:cNvSpPr>
            <a:spLocks noGrp="1"/>
          </p:cNvSpPr>
          <p:nvPr>
            <p:ph idx="1"/>
          </p:nvPr>
        </p:nvSpPr>
        <p:spPr>
          <a:xfrm>
            <a:off x="1739901" y="1430867"/>
            <a:ext cx="9049932" cy="3344333"/>
          </a:xfrm>
        </p:spPr>
        <p:txBody>
          <a:bodyPr>
            <a:noAutofit/>
          </a:bodyPr>
          <a:lstStyle/>
          <a:p>
            <a:pPr marL="742950" indent="-742950">
              <a:buFont typeface="+mj-lt"/>
              <a:buAutoNum type="arabicPeriod"/>
            </a:pPr>
            <a:r>
              <a:rPr lang="en-US" sz="7200" dirty="0" smtClean="0"/>
              <a:t>The class</a:t>
            </a:r>
          </a:p>
          <a:p>
            <a:pPr marL="742950" indent="-742950">
              <a:buFont typeface="+mj-lt"/>
              <a:buAutoNum type="arabicPeriod"/>
            </a:pPr>
            <a:r>
              <a:rPr lang="en-US" sz="7200" dirty="0" smtClean="0"/>
              <a:t>Studen</a:t>
            </a:r>
            <a:r>
              <a:rPr lang="en-US" sz="7200" dirty="0" smtClean="0"/>
              <a:t>t performance</a:t>
            </a:r>
            <a:endParaRPr lang="en-US" sz="7200" dirty="0" smtClean="0"/>
          </a:p>
          <a:p>
            <a:pPr marL="742950" indent="-742950">
              <a:buFont typeface="+mj-lt"/>
              <a:buAutoNum type="arabicPeriod"/>
            </a:pPr>
            <a:r>
              <a:rPr lang="en-US" sz="7200" dirty="0" smtClean="0"/>
              <a:t>Conclusions</a:t>
            </a:r>
            <a:endParaRPr lang="en-US" sz="7200" dirty="0" smtClean="0"/>
          </a:p>
        </p:txBody>
      </p:sp>
    </p:spTree>
    <p:extLst>
      <p:ext uri="{BB962C8B-B14F-4D97-AF65-F5344CB8AC3E}">
        <p14:creationId xmlns:p14="http://schemas.microsoft.com/office/powerpoint/2010/main" val="193163915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Student Performance</a:t>
            </a:r>
            <a:endParaRPr lang="en-US" dirty="0"/>
          </a:p>
        </p:txBody>
      </p:sp>
      <p:pic>
        <p:nvPicPr>
          <p:cNvPr id="8" name="Picture 7"/>
          <p:cNvPicPr>
            <a:picLocks noChangeAspect="1"/>
          </p:cNvPicPr>
          <p:nvPr/>
        </p:nvPicPr>
        <p:blipFill>
          <a:blip r:embed="rId2"/>
          <a:stretch>
            <a:fillRect/>
          </a:stretch>
        </p:blipFill>
        <p:spPr>
          <a:xfrm>
            <a:off x="25400" y="921403"/>
            <a:ext cx="12126913" cy="4174471"/>
          </a:xfrm>
          <a:prstGeom prst="rect">
            <a:avLst/>
          </a:prstGeom>
        </p:spPr>
      </p:pic>
      <p:sp>
        <p:nvSpPr>
          <p:cNvPr id="9" name="Rectangle 8"/>
          <p:cNvSpPr/>
          <p:nvPr/>
        </p:nvSpPr>
        <p:spPr>
          <a:xfrm>
            <a:off x="177800" y="4960242"/>
            <a:ext cx="11836400" cy="1938992"/>
          </a:xfrm>
          <a:prstGeom prst="rect">
            <a:avLst/>
          </a:prstGeom>
        </p:spPr>
        <p:txBody>
          <a:bodyPr wrap="square">
            <a:spAutoFit/>
          </a:bodyPr>
          <a:lstStyle/>
          <a:p>
            <a:r>
              <a:rPr lang="en-US" sz="4000" b="1" dirty="0">
                <a:ea typeface="Times New Roman" panose="02020603050405020304" pitchFamily="18" charset="0"/>
              </a:rPr>
              <a:t>Course scores by academic experience.</a:t>
            </a:r>
            <a:r>
              <a:rPr lang="en-US" sz="4000" dirty="0">
                <a:ea typeface="Times New Roman" panose="02020603050405020304" pitchFamily="18" charset="0"/>
              </a:rPr>
              <a:t> </a:t>
            </a:r>
            <a:r>
              <a:rPr lang="en-US" sz="4000" dirty="0" smtClean="0">
                <a:ea typeface="Times New Roman" panose="02020603050405020304" pitchFamily="18" charset="0"/>
              </a:rPr>
              <a:t>In </a:t>
            </a:r>
            <a:r>
              <a:rPr lang="en-US" sz="4000" dirty="0">
                <a:ea typeface="Times New Roman" panose="02020603050405020304" pitchFamily="18" charset="0"/>
              </a:rPr>
              <a:t>this box-and-whisker plot, horizontal bars indicate quartiles, and the X indicates the mean.</a:t>
            </a:r>
            <a:endParaRPr lang="en-US" sz="4000" dirty="0"/>
          </a:p>
        </p:txBody>
      </p:sp>
    </p:spTree>
    <p:extLst>
      <p:ext uri="{BB962C8B-B14F-4D97-AF65-F5344CB8AC3E}">
        <p14:creationId xmlns:p14="http://schemas.microsoft.com/office/powerpoint/2010/main" val="203214355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Student Performance</a:t>
            </a:r>
            <a:endParaRPr lang="en-US" dirty="0"/>
          </a:p>
        </p:txBody>
      </p:sp>
      <p:sp>
        <p:nvSpPr>
          <p:cNvPr id="9" name="Rectangle 8"/>
          <p:cNvSpPr/>
          <p:nvPr/>
        </p:nvSpPr>
        <p:spPr>
          <a:xfrm>
            <a:off x="177800" y="4630042"/>
            <a:ext cx="11836400" cy="1938992"/>
          </a:xfrm>
          <a:prstGeom prst="rect">
            <a:avLst/>
          </a:prstGeom>
        </p:spPr>
        <p:txBody>
          <a:bodyPr wrap="square">
            <a:spAutoFit/>
          </a:bodyPr>
          <a:lstStyle/>
          <a:p>
            <a:r>
              <a:rPr lang="en-US" sz="4000" b="1" dirty="0">
                <a:ea typeface="Times New Roman" panose="02020603050405020304" pitchFamily="18" charset="0"/>
              </a:rPr>
              <a:t>Course scores by technical experience. </a:t>
            </a:r>
            <a:r>
              <a:rPr lang="en-US" sz="4000" dirty="0" smtClean="0">
                <a:ea typeface="Times New Roman" panose="02020603050405020304" pitchFamily="18" charset="0"/>
              </a:rPr>
              <a:t>In </a:t>
            </a:r>
            <a:r>
              <a:rPr lang="en-US" sz="4000" dirty="0">
                <a:ea typeface="Times New Roman" panose="02020603050405020304" pitchFamily="18" charset="0"/>
              </a:rPr>
              <a:t>this box-and-whisker plot, horizontal bars indicate quartiles, X indicates the mean, and the circle indicates an outlier.</a:t>
            </a:r>
            <a:endParaRPr lang="en-US" sz="4000" dirty="0"/>
          </a:p>
        </p:txBody>
      </p:sp>
      <p:pic>
        <p:nvPicPr>
          <p:cNvPr id="3" name="Picture 2"/>
          <p:cNvPicPr>
            <a:picLocks noChangeAspect="1"/>
          </p:cNvPicPr>
          <p:nvPr/>
        </p:nvPicPr>
        <p:blipFill>
          <a:blip r:embed="rId2"/>
          <a:stretch>
            <a:fillRect/>
          </a:stretch>
        </p:blipFill>
        <p:spPr>
          <a:xfrm>
            <a:off x="63500" y="935952"/>
            <a:ext cx="12052300" cy="3756458"/>
          </a:xfrm>
          <a:prstGeom prst="rect">
            <a:avLst/>
          </a:prstGeom>
        </p:spPr>
      </p:pic>
    </p:spTree>
    <p:extLst>
      <p:ext uri="{BB962C8B-B14F-4D97-AF65-F5344CB8AC3E}">
        <p14:creationId xmlns:p14="http://schemas.microsoft.com/office/powerpoint/2010/main" val="357985958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Student </a:t>
            </a:r>
            <a:r>
              <a:rPr lang="en-US" i="1" dirty="0" smtClean="0"/>
              <a:t>Perceptions</a:t>
            </a:r>
            <a:endParaRPr lang="en-US" i="1" dirty="0"/>
          </a:p>
        </p:txBody>
      </p:sp>
      <p:sp>
        <p:nvSpPr>
          <p:cNvPr id="9" name="Rectangle 8"/>
          <p:cNvSpPr/>
          <p:nvPr/>
        </p:nvSpPr>
        <p:spPr>
          <a:xfrm>
            <a:off x="177800" y="921642"/>
            <a:ext cx="11836400" cy="5632311"/>
          </a:xfrm>
          <a:prstGeom prst="rect">
            <a:avLst/>
          </a:prstGeom>
        </p:spPr>
        <p:txBody>
          <a:bodyPr wrap="square">
            <a:spAutoFit/>
          </a:bodyPr>
          <a:lstStyle/>
          <a:p>
            <a:pPr algn="ctr"/>
            <a:r>
              <a:rPr lang="en-US" sz="4000" b="1" dirty="0" smtClean="0">
                <a:ea typeface="Times New Roman" panose="02020603050405020304" pitchFamily="18" charset="0"/>
              </a:rPr>
              <a:t>Anonymous </a:t>
            </a:r>
            <a:r>
              <a:rPr lang="en-US" sz="4000" b="1" dirty="0">
                <a:ea typeface="Times New Roman" panose="02020603050405020304" pitchFamily="18" charset="0"/>
              </a:rPr>
              <a:t>course </a:t>
            </a:r>
            <a:r>
              <a:rPr lang="en-US" sz="4000" b="1" dirty="0" smtClean="0">
                <a:ea typeface="Times New Roman" panose="02020603050405020304" pitchFamily="18" charset="0"/>
              </a:rPr>
              <a:t>evaluations</a:t>
            </a:r>
          </a:p>
          <a:p>
            <a:pPr algn="ctr"/>
            <a:endParaRPr lang="en-US" sz="4000" b="1" dirty="0" smtClean="0">
              <a:ea typeface="Times New Roman" panose="02020603050405020304" pitchFamily="18" charset="0"/>
            </a:endParaRPr>
          </a:p>
          <a:p>
            <a:pPr marL="571500" indent="-571500">
              <a:buFont typeface="Arial" panose="020B0604020202020204" pitchFamily="34" charset="0"/>
              <a:buChar char="•"/>
            </a:pPr>
            <a:r>
              <a:rPr lang="en-US" sz="4000" dirty="0" smtClean="0">
                <a:ea typeface="Times New Roman" panose="02020603050405020304" pitchFamily="18" charset="0"/>
              </a:rPr>
              <a:t>Overall </a:t>
            </a:r>
            <a:r>
              <a:rPr lang="en-US" sz="4000" dirty="0">
                <a:ea typeface="Times New Roman" panose="02020603050405020304" pitchFamily="18" charset="0"/>
              </a:rPr>
              <a:t>rating of 4.09 on a scale of 1 – 5</a:t>
            </a:r>
            <a:r>
              <a:rPr lang="en-US" sz="4000" dirty="0" smtClean="0">
                <a:ea typeface="Times New Roman" panose="02020603050405020304" pitchFamily="18" charset="0"/>
              </a:rPr>
              <a:t>.</a:t>
            </a:r>
          </a:p>
          <a:p>
            <a:endParaRPr lang="en-US" sz="4000" dirty="0" smtClean="0">
              <a:ea typeface="Times New Roman" panose="02020603050405020304" pitchFamily="18" charset="0"/>
            </a:endParaRPr>
          </a:p>
          <a:p>
            <a:pPr marL="571500" indent="-571500">
              <a:buFont typeface="Arial" panose="020B0604020202020204" pitchFamily="34" charset="0"/>
              <a:buChar char="•"/>
            </a:pPr>
            <a:r>
              <a:rPr lang="en-US" sz="4000" dirty="0"/>
              <a:t>“The assignments he gave really helped me understand the content of this course and help me to understand how to implement it to any other algorithm out there. He also tells you what he expects to see in the report for each assignment.”</a:t>
            </a:r>
          </a:p>
        </p:txBody>
      </p:sp>
    </p:spTree>
    <p:extLst>
      <p:ext uri="{BB962C8B-B14F-4D97-AF65-F5344CB8AC3E}">
        <p14:creationId xmlns:p14="http://schemas.microsoft.com/office/powerpoint/2010/main" val="291873691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623168" y="3632690"/>
            <a:ext cx="5679332" cy="1020536"/>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p:txBody>
          <a:bodyPr/>
          <a:lstStyle/>
          <a:p>
            <a:r>
              <a:rPr lang="en-US" dirty="0" smtClean="0"/>
              <a:t>Outline</a:t>
            </a:r>
            <a:endParaRPr lang="en-US" dirty="0"/>
          </a:p>
        </p:txBody>
      </p:sp>
      <p:sp>
        <p:nvSpPr>
          <p:cNvPr id="3" name="Content Placeholder 2"/>
          <p:cNvSpPr>
            <a:spLocks noGrp="1"/>
          </p:cNvSpPr>
          <p:nvPr>
            <p:ph idx="1"/>
          </p:nvPr>
        </p:nvSpPr>
        <p:spPr>
          <a:xfrm>
            <a:off x="1739901" y="1430867"/>
            <a:ext cx="9049932" cy="3344333"/>
          </a:xfrm>
        </p:spPr>
        <p:txBody>
          <a:bodyPr>
            <a:noAutofit/>
          </a:bodyPr>
          <a:lstStyle/>
          <a:p>
            <a:pPr marL="742950" indent="-742950">
              <a:buFont typeface="+mj-lt"/>
              <a:buAutoNum type="arabicPeriod"/>
            </a:pPr>
            <a:r>
              <a:rPr lang="en-US" sz="7200" dirty="0" smtClean="0"/>
              <a:t>The class</a:t>
            </a:r>
          </a:p>
          <a:p>
            <a:pPr marL="742950" indent="-742950">
              <a:buFont typeface="+mj-lt"/>
              <a:buAutoNum type="arabicPeriod"/>
            </a:pPr>
            <a:r>
              <a:rPr lang="en-US" sz="7200" dirty="0" smtClean="0"/>
              <a:t>Studen</a:t>
            </a:r>
            <a:r>
              <a:rPr lang="en-US" sz="7200" dirty="0" smtClean="0"/>
              <a:t>t performance</a:t>
            </a:r>
            <a:endParaRPr lang="en-US" sz="7200" dirty="0" smtClean="0"/>
          </a:p>
          <a:p>
            <a:pPr marL="742950" indent="-742950">
              <a:buFont typeface="+mj-lt"/>
              <a:buAutoNum type="arabicPeriod"/>
            </a:pPr>
            <a:r>
              <a:rPr lang="en-US" sz="7200" dirty="0" smtClean="0"/>
              <a:t>Conclusions</a:t>
            </a:r>
            <a:endParaRPr lang="en-US" sz="7200" dirty="0" smtClean="0"/>
          </a:p>
        </p:txBody>
      </p:sp>
    </p:spTree>
    <p:extLst>
      <p:ext uri="{BB962C8B-B14F-4D97-AF65-F5344CB8AC3E}">
        <p14:creationId xmlns:p14="http://schemas.microsoft.com/office/powerpoint/2010/main" val="3502857502"/>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2116</TotalTime>
  <Words>294</Words>
  <Application>Microsoft Office PowerPoint</Application>
  <PresentationFormat>Widescreen</PresentationFormat>
  <Paragraphs>66</Paragraphs>
  <Slides>11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11</vt:i4>
      </vt:variant>
    </vt:vector>
  </HeadingPairs>
  <TitlesOfParts>
    <vt:vector size="18" baseType="lpstr">
      <vt:lpstr>Arial</vt:lpstr>
      <vt:lpstr>Calibri</vt:lpstr>
      <vt:lpstr>Calibri Light</vt:lpstr>
      <vt:lpstr>Symbol</vt:lpstr>
      <vt:lpstr>Times New Roman</vt:lpstr>
      <vt:lpstr>Wingdings</vt:lpstr>
      <vt:lpstr>Office Theme</vt:lpstr>
      <vt:lpstr>Potential Influence of Prior Experience in an Undergraduate-Graduate Level HPC Course</vt:lpstr>
      <vt:lpstr>Outline</vt:lpstr>
      <vt:lpstr>The class</vt:lpstr>
      <vt:lpstr>The class</vt:lpstr>
      <vt:lpstr>Outline</vt:lpstr>
      <vt:lpstr>Student Performance</vt:lpstr>
      <vt:lpstr>Student Performance</vt:lpstr>
      <vt:lpstr>Student Perceptions</vt:lpstr>
      <vt:lpstr>Outline</vt:lpstr>
      <vt:lpstr>Conclusions</vt:lpstr>
      <vt:lpstr>Thank you!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chrisf</dc:creator>
  <cp:lastModifiedBy>User</cp:lastModifiedBy>
  <cp:revision>110</cp:revision>
  <dcterms:created xsi:type="dcterms:W3CDTF">2018-03-29T19:57:34Z</dcterms:created>
  <dcterms:modified xsi:type="dcterms:W3CDTF">2018-10-19T13:30:38Z</dcterms:modified>
</cp:coreProperties>
</file>