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15.xml" ContentType="application/vnd.openxmlformats-officedocument.presentationml.tags+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ags/tag16.xml" ContentType="application/vnd.openxmlformats-officedocument.presentationml.tags+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30"/>
  </p:notesMasterIdLst>
  <p:sldIdLst>
    <p:sldId id="484" r:id="rId2"/>
    <p:sldId id="362" r:id="rId3"/>
    <p:sldId id="407" r:id="rId4"/>
    <p:sldId id="898" r:id="rId5"/>
    <p:sldId id="899" r:id="rId6"/>
    <p:sldId id="902" r:id="rId7"/>
    <p:sldId id="828" r:id="rId8"/>
    <p:sldId id="878" r:id="rId9"/>
    <p:sldId id="865" r:id="rId10"/>
    <p:sldId id="888" r:id="rId11"/>
    <p:sldId id="881" r:id="rId12"/>
    <p:sldId id="900" r:id="rId13"/>
    <p:sldId id="857" r:id="rId14"/>
    <p:sldId id="858" r:id="rId15"/>
    <p:sldId id="859" r:id="rId16"/>
    <p:sldId id="820" r:id="rId17"/>
    <p:sldId id="856" r:id="rId18"/>
    <p:sldId id="833" r:id="rId19"/>
    <p:sldId id="834" r:id="rId20"/>
    <p:sldId id="893" r:id="rId21"/>
    <p:sldId id="880" r:id="rId22"/>
    <p:sldId id="895" r:id="rId23"/>
    <p:sldId id="831" r:id="rId24"/>
    <p:sldId id="886" r:id="rId25"/>
    <p:sldId id="887" r:id="rId26"/>
    <p:sldId id="855" r:id="rId27"/>
    <p:sldId id="461" r:id="rId28"/>
    <p:sldId id="397"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95D28C49-E721-4135-BBE5-3993AC1C1190}">
          <p14:sldIdLst>
            <p14:sldId id="484"/>
            <p14:sldId id="362"/>
            <p14:sldId id="407"/>
            <p14:sldId id="898"/>
            <p14:sldId id="899"/>
            <p14:sldId id="902"/>
            <p14:sldId id="828"/>
            <p14:sldId id="878"/>
            <p14:sldId id="865"/>
            <p14:sldId id="888"/>
            <p14:sldId id="881"/>
            <p14:sldId id="900"/>
            <p14:sldId id="857"/>
            <p14:sldId id="858"/>
            <p14:sldId id="859"/>
            <p14:sldId id="820"/>
            <p14:sldId id="856"/>
            <p14:sldId id="833"/>
            <p14:sldId id="834"/>
            <p14:sldId id="893"/>
            <p14:sldId id="880"/>
            <p14:sldId id="895"/>
            <p14:sldId id="831"/>
            <p14:sldId id="886"/>
            <p14:sldId id="887"/>
            <p14:sldId id="855"/>
            <p14:sldId id="461"/>
            <p14:sldId id="39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7BA0"/>
    <a:srgbClr val="FF5050"/>
    <a:srgbClr val="66FF99"/>
    <a:srgbClr val="EEB211"/>
    <a:srgbClr val="FFD966"/>
    <a:srgbClr val="004692"/>
    <a:srgbClr val="FFFF99"/>
    <a:srgbClr val="00254C"/>
    <a:srgbClr val="3C78D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C07B3-FBDA-4B51-A809-5C23F8D97A57}" v="65" dt="2018-11-28T18:38:33.313"/>
  </p1510:revLst>
</p1510:revInfo>
</file>

<file path=ppt/tableStyles.xml><?xml version="1.0" encoding="utf-8"?>
<a:tblStyleLst xmlns:a="http://schemas.openxmlformats.org/drawingml/2006/main" def="{71C69A92-C2AA-4D8C-AA9F-735EE52AC067}">
  <a:tblStyle styleId="{71C69A92-C2AA-4D8C-AA9F-735EE52AC06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2" autoAdjust="0"/>
    <p:restoredTop sz="83084" autoAdjust="0"/>
  </p:normalViewPr>
  <p:slideViewPr>
    <p:cSldViewPr snapToGrid="0">
      <p:cViewPr varScale="1">
        <p:scale>
          <a:sx n="91" d="100"/>
          <a:sy n="91" d="100"/>
        </p:scale>
        <p:origin x="9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Pan" userId="0e9971aca86846dd" providerId="LiveId" clId="{BEFBA890-3740-45D9-A8D2-CCFC9084964F}"/>
    <pc:docChg chg="undo custSel delSld modSld modSection">
      <pc:chgData name="Tony Pan" userId="0e9971aca86846dd" providerId="LiveId" clId="{BEFBA890-3740-45D9-A8D2-CCFC9084964F}" dt="2018-11-13T19:52:14.277" v="88"/>
      <pc:docMkLst>
        <pc:docMk/>
      </pc:docMkLst>
      <pc:sldChg chg="modTransition">
        <pc:chgData name="Tony Pan" userId="0e9971aca86846dd" providerId="LiveId" clId="{BEFBA890-3740-45D9-A8D2-CCFC9084964F}" dt="2018-11-13T18:39:47.801" v="82"/>
        <pc:sldMkLst>
          <pc:docMk/>
          <pc:sldMk cId="3102261407" sldId="362"/>
        </pc:sldMkLst>
      </pc:sldChg>
      <pc:sldChg chg="modTransition">
        <pc:chgData name="Tony Pan" userId="0e9971aca86846dd" providerId="LiveId" clId="{BEFBA890-3740-45D9-A8D2-CCFC9084964F}" dt="2018-11-13T18:39:47.801" v="82"/>
        <pc:sldMkLst>
          <pc:docMk/>
          <pc:sldMk cId="3763308622" sldId="397"/>
        </pc:sldMkLst>
      </pc:sldChg>
      <pc:sldChg chg="modTransition">
        <pc:chgData name="Tony Pan" userId="0e9971aca86846dd" providerId="LiveId" clId="{BEFBA890-3740-45D9-A8D2-CCFC9084964F}" dt="2018-11-13T19:19:03.461" v="85"/>
        <pc:sldMkLst>
          <pc:docMk/>
          <pc:sldMk cId="2567315335" sldId="407"/>
        </pc:sldMkLst>
      </pc:sldChg>
      <pc:sldChg chg="modTransition">
        <pc:chgData name="Tony Pan" userId="0e9971aca86846dd" providerId="LiveId" clId="{BEFBA890-3740-45D9-A8D2-CCFC9084964F}" dt="2018-11-13T18:39:47.801" v="82"/>
        <pc:sldMkLst>
          <pc:docMk/>
          <pc:sldMk cId="103893204" sldId="461"/>
        </pc:sldMkLst>
      </pc:sldChg>
      <pc:sldChg chg="modTransition">
        <pc:chgData name="Tony Pan" userId="0e9971aca86846dd" providerId="LiveId" clId="{BEFBA890-3740-45D9-A8D2-CCFC9084964F}" dt="2018-11-13T18:39:47.801" v="82"/>
        <pc:sldMkLst>
          <pc:docMk/>
          <pc:sldMk cId="320301115" sldId="484"/>
        </pc:sldMkLst>
      </pc:sldChg>
      <pc:sldChg chg="modTransition">
        <pc:chgData name="Tony Pan" userId="0e9971aca86846dd" providerId="LiveId" clId="{BEFBA890-3740-45D9-A8D2-CCFC9084964F}" dt="2018-11-13T18:39:47.801" v="82"/>
        <pc:sldMkLst>
          <pc:docMk/>
          <pc:sldMk cId="284328808" sldId="820"/>
        </pc:sldMkLst>
      </pc:sldChg>
      <pc:sldChg chg="modTransition">
        <pc:chgData name="Tony Pan" userId="0e9971aca86846dd" providerId="LiveId" clId="{BEFBA890-3740-45D9-A8D2-CCFC9084964F}" dt="2018-11-13T18:39:47.801" v="82"/>
        <pc:sldMkLst>
          <pc:docMk/>
          <pc:sldMk cId="2029715344" sldId="828"/>
        </pc:sldMkLst>
      </pc:sldChg>
      <pc:sldChg chg="modTransition">
        <pc:chgData name="Tony Pan" userId="0e9971aca86846dd" providerId="LiveId" clId="{BEFBA890-3740-45D9-A8D2-CCFC9084964F}" dt="2018-11-13T18:39:47.801" v="82"/>
        <pc:sldMkLst>
          <pc:docMk/>
          <pc:sldMk cId="3015178864" sldId="831"/>
        </pc:sldMkLst>
      </pc:sldChg>
      <pc:sldChg chg="modTransition">
        <pc:chgData name="Tony Pan" userId="0e9971aca86846dd" providerId="LiveId" clId="{BEFBA890-3740-45D9-A8D2-CCFC9084964F}" dt="2018-11-13T18:39:47.801" v="82"/>
        <pc:sldMkLst>
          <pc:docMk/>
          <pc:sldMk cId="169781593" sldId="833"/>
        </pc:sldMkLst>
      </pc:sldChg>
      <pc:sldChg chg="modTransition">
        <pc:chgData name="Tony Pan" userId="0e9971aca86846dd" providerId="LiveId" clId="{BEFBA890-3740-45D9-A8D2-CCFC9084964F}" dt="2018-11-13T18:39:47.801" v="82"/>
        <pc:sldMkLst>
          <pc:docMk/>
          <pc:sldMk cId="562297259" sldId="834"/>
        </pc:sldMkLst>
      </pc:sldChg>
      <pc:sldChg chg="modTransition">
        <pc:chgData name="Tony Pan" userId="0e9971aca86846dd" providerId="LiveId" clId="{BEFBA890-3740-45D9-A8D2-CCFC9084964F}" dt="2018-11-13T18:39:47.801" v="82"/>
        <pc:sldMkLst>
          <pc:docMk/>
          <pc:sldMk cId="3389050714" sldId="855"/>
        </pc:sldMkLst>
      </pc:sldChg>
      <pc:sldChg chg="modTransition">
        <pc:chgData name="Tony Pan" userId="0e9971aca86846dd" providerId="LiveId" clId="{BEFBA890-3740-45D9-A8D2-CCFC9084964F}" dt="2018-11-13T18:39:47.801" v="82"/>
        <pc:sldMkLst>
          <pc:docMk/>
          <pc:sldMk cId="3486067365" sldId="856"/>
        </pc:sldMkLst>
      </pc:sldChg>
      <pc:sldChg chg="modSp modTransition modAnim">
        <pc:chgData name="Tony Pan" userId="0e9971aca86846dd" providerId="LiveId" clId="{BEFBA890-3740-45D9-A8D2-CCFC9084964F}" dt="2018-11-13T18:42:23.433" v="84"/>
        <pc:sldMkLst>
          <pc:docMk/>
          <pc:sldMk cId="2286642167" sldId="857"/>
        </pc:sldMkLst>
        <pc:spChg chg="mod">
          <ac:chgData name="Tony Pan" userId="0e9971aca86846dd" providerId="LiveId" clId="{BEFBA890-3740-45D9-A8D2-CCFC9084964F}" dt="2018-11-13T18:42:23.433" v="84"/>
          <ac:spMkLst>
            <pc:docMk/>
            <pc:sldMk cId="2286642167" sldId="857"/>
            <ac:spMk id="3" creationId="{CCF597BE-07B1-48BC-893D-5002AA811DDA}"/>
          </ac:spMkLst>
        </pc:spChg>
      </pc:sldChg>
      <pc:sldChg chg="modTransition">
        <pc:chgData name="Tony Pan" userId="0e9971aca86846dd" providerId="LiveId" clId="{BEFBA890-3740-45D9-A8D2-CCFC9084964F}" dt="2018-11-13T18:39:47.801" v="82"/>
        <pc:sldMkLst>
          <pc:docMk/>
          <pc:sldMk cId="3490441867" sldId="858"/>
        </pc:sldMkLst>
      </pc:sldChg>
      <pc:sldChg chg="modTransition">
        <pc:chgData name="Tony Pan" userId="0e9971aca86846dd" providerId="LiveId" clId="{BEFBA890-3740-45D9-A8D2-CCFC9084964F}" dt="2018-11-13T18:39:47.801" v="82"/>
        <pc:sldMkLst>
          <pc:docMk/>
          <pc:sldMk cId="3379307232" sldId="859"/>
        </pc:sldMkLst>
      </pc:sldChg>
      <pc:sldChg chg="modTransition">
        <pc:chgData name="Tony Pan" userId="0e9971aca86846dd" providerId="LiveId" clId="{BEFBA890-3740-45D9-A8D2-CCFC9084964F}" dt="2018-11-13T18:39:47.801" v="82"/>
        <pc:sldMkLst>
          <pc:docMk/>
          <pc:sldMk cId="3524004034" sldId="865"/>
        </pc:sldMkLst>
      </pc:sldChg>
      <pc:sldChg chg="modTransition">
        <pc:chgData name="Tony Pan" userId="0e9971aca86846dd" providerId="LiveId" clId="{BEFBA890-3740-45D9-A8D2-CCFC9084964F}" dt="2018-11-13T18:39:47.801" v="82"/>
        <pc:sldMkLst>
          <pc:docMk/>
          <pc:sldMk cId="4001753312" sldId="878"/>
        </pc:sldMkLst>
      </pc:sldChg>
      <pc:sldChg chg="modTransition">
        <pc:chgData name="Tony Pan" userId="0e9971aca86846dd" providerId="LiveId" clId="{BEFBA890-3740-45D9-A8D2-CCFC9084964F}" dt="2018-11-13T18:39:47.801" v="82"/>
        <pc:sldMkLst>
          <pc:docMk/>
          <pc:sldMk cId="1933469879" sldId="880"/>
        </pc:sldMkLst>
      </pc:sldChg>
      <pc:sldChg chg="modTransition">
        <pc:chgData name="Tony Pan" userId="0e9971aca86846dd" providerId="LiveId" clId="{BEFBA890-3740-45D9-A8D2-CCFC9084964F}" dt="2018-11-13T18:39:47.801" v="82"/>
        <pc:sldMkLst>
          <pc:docMk/>
          <pc:sldMk cId="2890693290" sldId="881"/>
        </pc:sldMkLst>
      </pc:sldChg>
      <pc:sldChg chg="modTransition">
        <pc:chgData name="Tony Pan" userId="0e9971aca86846dd" providerId="LiveId" clId="{BEFBA890-3740-45D9-A8D2-CCFC9084964F}" dt="2018-11-13T18:39:47.801" v="82"/>
        <pc:sldMkLst>
          <pc:docMk/>
          <pc:sldMk cId="3698392494" sldId="886"/>
        </pc:sldMkLst>
      </pc:sldChg>
      <pc:sldChg chg="modTransition">
        <pc:chgData name="Tony Pan" userId="0e9971aca86846dd" providerId="LiveId" clId="{BEFBA890-3740-45D9-A8D2-CCFC9084964F}" dt="2018-11-13T19:52:14.277" v="88"/>
        <pc:sldMkLst>
          <pc:docMk/>
          <pc:sldMk cId="3629351066" sldId="887"/>
        </pc:sldMkLst>
      </pc:sldChg>
      <pc:sldChg chg="modTransition">
        <pc:chgData name="Tony Pan" userId="0e9971aca86846dd" providerId="LiveId" clId="{BEFBA890-3740-45D9-A8D2-CCFC9084964F}" dt="2018-11-13T18:39:47.801" v="82"/>
        <pc:sldMkLst>
          <pc:docMk/>
          <pc:sldMk cId="3995348394" sldId="888"/>
        </pc:sldMkLst>
      </pc:sldChg>
      <pc:sldChg chg="modTransition">
        <pc:chgData name="Tony Pan" userId="0e9971aca86846dd" providerId="LiveId" clId="{BEFBA890-3740-45D9-A8D2-CCFC9084964F}" dt="2018-11-13T18:39:47.801" v="82"/>
        <pc:sldMkLst>
          <pc:docMk/>
          <pc:sldMk cId="3486754638" sldId="893"/>
        </pc:sldMkLst>
      </pc:sldChg>
      <pc:sldChg chg="modTransition">
        <pc:chgData name="Tony Pan" userId="0e9971aca86846dd" providerId="LiveId" clId="{BEFBA890-3740-45D9-A8D2-CCFC9084964F}" dt="2018-11-13T18:39:47.801" v="82"/>
        <pc:sldMkLst>
          <pc:docMk/>
          <pc:sldMk cId="1728129773" sldId="895"/>
        </pc:sldMkLst>
      </pc:sldChg>
      <pc:sldChg chg="modSp modTransition modAnim">
        <pc:chgData name="Tony Pan" userId="0e9971aca86846dd" providerId="LiveId" clId="{BEFBA890-3740-45D9-A8D2-CCFC9084964F}" dt="2018-11-13T18:39:47.801" v="82"/>
        <pc:sldMkLst>
          <pc:docMk/>
          <pc:sldMk cId="2006001505" sldId="898"/>
        </pc:sldMkLst>
        <pc:spChg chg="mod">
          <ac:chgData name="Tony Pan" userId="0e9971aca86846dd" providerId="LiveId" clId="{BEFBA890-3740-45D9-A8D2-CCFC9084964F}" dt="2018-11-13T18:09:22.589" v="81" actId="20577"/>
          <ac:spMkLst>
            <pc:docMk/>
            <pc:sldMk cId="2006001505" sldId="898"/>
            <ac:spMk id="5" creationId="{A43CC850-FAAC-4034-9B8E-F3C5226F3F83}"/>
          </ac:spMkLst>
        </pc:spChg>
      </pc:sldChg>
      <pc:sldChg chg="addSp delSp modSp modTransition addAnim delAnim modAnim">
        <pc:chgData name="Tony Pan" userId="0e9971aca86846dd" providerId="LiveId" clId="{BEFBA890-3740-45D9-A8D2-CCFC9084964F}" dt="2018-11-13T19:20:17.436" v="87"/>
        <pc:sldMkLst>
          <pc:docMk/>
          <pc:sldMk cId="2608755857" sldId="899"/>
        </pc:sldMkLst>
        <pc:spChg chg="add del">
          <ac:chgData name="Tony Pan" userId="0e9971aca86846dd" providerId="LiveId" clId="{BEFBA890-3740-45D9-A8D2-CCFC9084964F}" dt="2018-11-13T18:09:06.066" v="67" actId="478"/>
          <ac:spMkLst>
            <pc:docMk/>
            <pc:sldMk cId="2608755857" sldId="899"/>
            <ac:spMk id="201" creationId="{91E7DE71-09C5-41EF-B097-FC6411EF058F}"/>
          </ac:spMkLst>
        </pc:spChg>
        <pc:spChg chg="add del mod">
          <ac:chgData name="Tony Pan" userId="0e9971aca86846dd" providerId="LiveId" clId="{BEFBA890-3740-45D9-A8D2-CCFC9084964F}" dt="2018-11-13T18:09:07.431" v="69" actId="478"/>
          <ac:spMkLst>
            <pc:docMk/>
            <pc:sldMk cId="2608755857" sldId="899"/>
            <ac:spMk id="202" creationId="{8153C570-0AC4-4D11-AF91-9A24E2110A95}"/>
          </ac:spMkLst>
        </pc:spChg>
        <pc:spChg chg="ord">
          <ac:chgData name="Tony Pan" userId="0e9971aca86846dd" providerId="LiveId" clId="{BEFBA890-3740-45D9-A8D2-CCFC9084964F}" dt="2018-11-13T18:09:06.876" v="68" actId="167"/>
          <ac:spMkLst>
            <pc:docMk/>
            <pc:sldMk cId="2608755857" sldId="899"/>
            <ac:spMk id="205" creationId="{5E525ED6-83D7-45BA-8496-C425551168B5}"/>
          </ac:spMkLst>
        </pc:spChg>
        <pc:spChg chg="add del">
          <ac:chgData name="Tony Pan" userId="0e9971aca86846dd" providerId="LiveId" clId="{BEFBA890-3740-45D9-A8D2-CCFC9084964F}" dt="2018-11-13T18:09:11.963" v="73" actId="478"/>
          <ac:spMkLst>
            <pc:docMk/>
            <pc:sldMk cId="2608755857" sldId="899"/>
            <ac:spMk id="206" creationId="{4FAC0CFF-8153-488A-9697-B94EE2FBE9D8}"/>
          </ac:spMkLst>
        </pc:spChg>
        <pc:spChg chg="add del">
          <ac:chgData name="Tony Pan" userId="0e9971aca86846dd" providerId="LiveId" clId="{BEFBA890-3740-45D9-A8D2-CCFC9084964F}" dt="2018-11-13T18:09:11.963" v="73" actId="478"/>
          <ac:spMkLst>
            <pc:docMk/>
            <pc:sldMk cId="2608755857" sldId="899"/>
            <ac:spMk id="207" creationId="{1A98B74F-A7DA-4997-9BF6-5C9DEAD3494B}"/>
          </ac:spMkLst>
        </pc:spChg>
        <pc:spChg chg="add del">
          <ac:chgData name="Tony Pan" userId="0e9971aca86846dd" providerId="LiveId" clId="{BEFBA890-3740-45D9-A8D2-CCFC9084964F}" dt="2018-11-13T18:09:11.963" v="73" actId="478"/>
          <ac:spMkLst>
            <pc:docMk/>
            <pc:sldMk cId="2608755857" sldId="899"/>
            <ac:spMk id="208" creationId="{BB5A1745-A8B2-45F8-8C17-ABDC87493260}"/>
          </ac:spMkLst>
        </pc:spChg>
        <pc:spChg chg="add del">
          <ac:chgData name="Tony Pan" userId="0e9971aca86846dd" providerId="LiveId" clId="{BEFBA890-3740-45D9-A8D2-CCFC9084964F}" dt="2018-11-13T18:09:11.963" v="73" actId="478"/>
          <ac:spMkLst>
            <pc:docMk/>
            <pc:sldMk cId="2608755857" sldId="899"/>
            <ac:spMk id="209" creationId="{C92667FB-6A42-4FFA-85A4-3E25145DF390}"/>
          </ac:spMkLst>
        </pc:spChg>
      </pc:sldChg>
      <pc:sldChg chg="modTransition">
        <pc:chgData name="Tony Pan" userId="0e9971aca86846dd" providerId="LiveId" clId="{BEFBA890-3740-45D9-A8D2-CCFC9084964F}" dt="2018-11-13T18:39:47.801" v="82"/>
        <pc:sldMkLst>
          <pc:docMk/>
          <pc:sldMk cId="562463513" sldId="900"/>
        </pc:sldMkLst>
      </pc:sldChg>
      <pc:sldChg chg="modTransition">
        <pc:chgData name="Tony Pan" userId="0e9971aca86846dd" providerId="LiveId" clId="{BEFBA890-3740-45D9-A8D2-CCFC9084964F}" dt="2018-11-13T18:39:47.801" v="82"/>
        <pc:sldMkLst>
          <pc:docMk/>
          <pc:sldMk cId="3208693732" sldId="9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tcp19\src\intel-paper\Plots\testKmerCounterStrongscaleCompbio_Ggallu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cp19\src\intel-paper\Plots\Dec%2023%20-%20Cori%20strong%20scaling%20-%20human%20-%20KI%20with%20farmhash.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cp19\src\intel-paper\Plots\Dec%2023%20-%20Cori%20strong%20scaling%20-%20human%20-%20KI%20with%20farmhash.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cp19\src\intel-paper\Plots\Dec%2023%20-%20Cori%20strong%20scaling%20-%20human%20-%20KI%20with%20farmhash.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cp19\src\intel-paper\Plots\Dec%2023%20-%20Cori%20strong%20scaling%20-%20human%20-%20KI%20with%20farmhash.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cp19\src\intel-paper\Plots\Dec%2023%20-%20Cori%20strong%20scaling%20-%20human%20-%20KI%20with%20farmhash.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cp19\src\intel-paper\Plots\May%2029_30%20-%20Cori%20weak%20scaling%20-%20human%20-%20KI%20with%20farmhash.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cp19\src\intel-paper\Plots\May%2029_30%20-%20Cori%20weak%20scaling%20-%20human%20-%20KI%20with%20farmhash.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cp19\src\intel-paper\Plots\testKmerCounterStrongscaleCompbio_Ggallu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cp19\src\intel-paper\Plots\martinus_profiles_4Mx25-sanchi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cp19\src\intel-paper\Plots\martinus_profiles_4Mx25-sanchi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tcp19\src\intel-paper\Plots\Benchmark_Hash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cp19\src\intel-paper\Plots\Benchmark_Hashe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tcp19\src\intel-paper\Plots\CompbioOptimizations_Bimpatien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cp19\src\intel-paper\Plots\testKmerCounterStrongscaleCompbio_Ggallu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cp19\src\intel-paper\Plots\testKmerCounterStrongscaleCompbio_Ggallu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030365995914"/>
          <c:y val="0.13560258092738409"/>
          <c:w val="0.82643969634004089"/>
          <c:h val="0.57469000269197124"/>
        </c:manualLayout>
      </c:layout>
      <c:barChart>
        <c:barDir val="col"/>
        <c:grouping val="clustered"/>
        <c:varyColors val="0"/>
        <c:dLbls>
          <c:showLegendKey val="0"/>
          <c:showVal val="0"/>
          <c:showCatName val="0"/>
          <c:showSerName val="0"/>
          <c:showPercent val="0"/>
          <c:showBubbleSize val="0"/>
        </c:dLbls>
        <c:gapWidth val="91"/>
        <c:axId val="497121776"/>
        <c:axId val="497120208"/>
        <c:extLst>
          <c:ext xmlns:c15="http://schemas.microsoft.com/office/drawing/2012/chart" uri="{02D57815-91ED-43cb-92C2-25804820EDAC}">
            <c15:filteredBarSeries>
              <c15:ser>
                <c:idx val="8"/>
                <c:order val="3"/>
                <c:tx>
                  <c:strRef>
                    <c:extLst>
                      <c:ext uri="{02D57815-91ED-43cb-92C2-25804820EDAC}">
                        <c15:formulaRef>
                          <c15:sqref>'SummaryPlot-Ggallus'!$I$31</c15:sqref>
                        </c15:formulaRef>
                      </c:ext>
                    </c:extLst>
                    <c:strCache>
                      <c:ptCount val="1"/>
                      <c:pt idx="0">
                        <c:v>RH</c:v>
                      </c:pt>
                    </c:strCache>
                  </c:strRef>
                </c:tx>
                <c:spPr>
                  <a:solidFill>
                    <a:schemeClr val="accent2">
                      <a:lumMod val="75000"/>
                    </a:schemeClr>
                  </a:solidFill>
                  <a:ln>
                    <a:solidFill>
                      <a:schemeClr val="tx1"/>
                    </a:solidFill>
                  </a:ln>
                  <a:effectLst/>
                </c:spPr>
                <c:invertIfNegative val="0"/>
                <c:cat>
                  <c:multiLvlStrRef>
                    <c:extLst>
                      <c:ext uri="{02D57815-91ED-43cb-92C2-25804820EDAC}">
                        <c15:formulaRef>
                          <c15:sqref>'SummaryPlot-Ggallus'!$A$32:$B$51</c15:sqref>
                        </c15:formulaRef>
                      </c:ext>
                    </c:extLst>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extLst>
                      <c:ext uri="{02D57815-91ED-43cb-92C2-25804820EDAC}">
                        <c15:formulaRef>
                          <c15:sqref>'SummaryPlot-Ggallus'!$I$32:$I$51</c15:sqref>
                        </c15:formulaRef>
                      </c:ext>
                    </c:extLst>
                    <c:numCache>
                      <c:formatCode>General</c:formatCode>
                      <c:ptCount val="20"/>
                      <c:pt idx="0">
                        <c:v>218.43630925099998</c:v>
                      </c:pt>
                      <c:pt idx="1">
                        <c:v>121.78928059</c:v>
                      </c:pt>
                      <c:pt idx="2">
                        <c:v>68.727730691999994</c:v>
                      </c:pt>
                      <c:pt idx="3">
                        <c:v>46.699294397999999</c:v>
                      </c:pt>
                      <c:pt idx="5">
                        <c:v>256.60060209299996</c:v>
                      </c:pt>
                      <c:pt idx="6">
                        <c:v>144.144843925</c:v>
                      </c:pt>
                      <c:pt idx="7">
                        <c:v>88.384735348000007</c:v>
                      </c:pt>
                      <c:pt idx="8">
                        <c:v>63.090037187</c:v>
                      </c:pt>
                      <c:pt idx="10">
                        <c:v>239.17644775900001</c:v>
                      </c:pt>
                      <c:pt idx="11">
                        <c:v>137.07090202399999</c:v>
                      </c:pt>
                      <c:pt idx="12">
                        <c:v>85.501949738999997</c:v>
                      </c:pt>
                      <c:pt idx="13">
                        <c:v>61.415488644999996</c:v>
                      </c:pt>
                      <c:pt idx="15">
                        <c:v>253.93797341499999</c:v>
                      </c:pt>
                      <c:pt idx="16">
                        <c:v>158.02220704500002</c:v>
                      </c:pt>
                      <c:pt idx="17">
                        <c:v>94.715951660000002</c:v>
                      </c:pt>
                      <c:pt idx="18">
                        <c:v>71.818816052999992</c:v>
                      </c:pt>
                    </c:numCache>
                  </c:numRef>
                </c:val>
                <c:extLst>
                  <c:ext xmlns:c16="http://schemas.microsoft.com/office/drawing/2014/chart" uri="{C3380CC4-5D6E-409C-BE32-E72D297353CC}">
                    <c16:uniqueId val="{00000000-8FFE-4F17-9401-2880F2B0965E}"/>
                  </c:ext>
                </c:extLst>
              </c15:ser>
            </c15:filteredBarSeries>
            <c15:filteredBarSeries>
              <c15:ser>
                <c:idx val="10"/>
                <c:order val="4"/>
                <c:tx>
                  <c:strRef>
                    <c:extLst xmlns:c15="http://schemas.microsoft.com/office/drawing/2012/chart">
                      <c:ext xmlns:c15="http://schemas.microsoft.com/office/drawing/2012/chart" uri="{02D57815-91ED-43cb-92C2-25804820EDAC}">
                        <c15:formulaRef>
                          <c15:sqref>'SummaryPlot-Ggallus'!$K$31</c15:sqref>
                        </c15:formulaRef>
                      </c:ext>
                    </c:extLst>
                    <c:strCache>
                      <c:ptCount val="1"/>
                      <c:pt idx="0">
                        <c:v>RS</c:v>
                      </c:pt>
                    </c:strCache>
                  </c:strRef>
                </c:tx>
                <c:spPr>
                  <a:solidFill>
                    <a:schemeClr val="accent2">
                      <a:lumMod val="40000"/>
                      <a:lumOff val="60000"/>
                    </a:schemeClr>
                  </a:solidFill>
                  <a:ln>
                    <a:solidFill>
                      <a:schemeClr val="tx1"/>
                    </a:solidFill>
                  </a:ln>
                  <a:effectLst/>
                </c:spPr>
                <c:invertIfNegative val="0"/>
                <c:cat>
                  <c:multiLvlStrRef>
                    <c:extLst xmlns:c15="http://schemas.microsoft.com/office/drawing/2012/chart">
                      <c:ext xmlns:c15="http://schemas.microsoft.com/office/drawing/2012/chart" uri="{02D57815-91ED-43cb-92C2-25804820EDAC}">
                        <c15:formulaRef>
                          <c15:sqref>'SummaryPlot-Ggallus'!$A$32:$B$51</c15:sqref>
                        </c15:formulaRef>
                      </c:ext>
                    </c:extLst>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extLst xmlns:c15="http://schemas.microsoft.com/office/drawing/2012/chart">
                      <c:ext xmlns:c15="http://schemas.microsoft.com/office/drawing/2012/chart" uri="{02D57815-91ED-43cb-92C2-25804820EDAC}">
                        <c15:formulaRef>
                          <c15:sqref>'SummaryPlot-Ggallus'!$K$32:$K$51</c15:sqref>
                        </c15:formulaRef>
                      </c:ext>
                    </c:extLst>
                    <c:numCache>
                      <c:formatCode>General</c:formatCode>
                      <c:ptCount val="20"/>
                      <c:pt idx="0">
                        <c:v>256.76510153100003</c:v>
                      </c:pt>
                      <c:pt idx="1">
                        <c:v>140.57288601899998</c:v>
                      </c:pt>
                      <c:pt idx="2">
                        <c:v>74.716642299</c:v>
                      </c:pt>
                      <c:pt idx="3">
                        <c:v>43.574918465000003</c:v>
                      </c:pt>
                      <c:pt idx="5">
                        <c:v>266.15859196700001</c:v>
                      </c:pt>
                      <c:pt idx="6">
                        <c:v>147.649053434</c:v>
                      </c:pt>
                      <c:pt idx="7">
                        <c:v>85.053552947</c:v>
                      </c:pt>
                      <c:pt idx="8">
                        <c:v>56.191974614999992</c:v>
                      </c:pt>
                      <c:pt idx="10">
                        <c:v>247.958611416</c:v>
                      </c:pt>
                      <c:pt idx="11">
                        <c:v>140.804541454</c:v>
                      </c:pt>
                      <c:pt idx="12">
                        <c:v>81.585058016000005</c:v>
                      </c:pt>
                      <c:pt idx="13">
                        <c:v>55.133595986000003</c:v>
                      </c:pt>
                      <c:pt idx="15">
                        <c:v>263.94308709500001</c:v>
                      </c:pt>
                      <c:pt idx="16">
                        <c:v>158.20098955499998</c:v>
                      </c:pt>
                      <c:pt idx="17">
                        <c:v>95.076511381999978</c:v>
                      </c:pt>
                      <c:pt idx="18">
                        <c:v>69.017595790999991</c:v>
                      </c:pt>
                    </c:numCache>
                  </c:numRef>
                </c:val>
                <c:extLst xmlns:c15="http://schemas.microsoft.com/office/drawing/2012/chart">
                  <c:ext xmlns:c16="http://schemas.microsoft.com/office/drawing/2014/chart" uri="{C3380CC4-5D6E-409C-BE32-E72D297353CC}">
                    <c16:uniqueId val="{00000001-8FFE-4F17-9401-2880F2B0965E}"/>
                  </c:ext>
                </c:extLst>
              </c15:ser>
            </c15:filteredBarSeries>
          </c:ext>
        </c:extLst>
      </c:barChart>
      <c:lineChart>
        <c:grouping val="standard"/>
        <c:varyColors val="0"/>
        <c:ser>
          <c:idx val="4"/>
          <c:order val="0"/>
          <c:tx>
            <c:strRef>
              <c:f>'SummaryPlot-Ggallus'!$E$31</c:f>
              <c:strCache>
                <c:ptCount val="1"/>
                <c:pt idx="0">
                  <c:v>KMC3</c:v>
                </c:pt>
              </c:strCache>
            </c:strRef>
          </c:tx>
          <c:spPr>
            <a:ln w="28575" cap="rnd">
              <a:solidFill>
                <a:schemeClr val="accent5">
                  <a:lumMod val="60000"/>
                  <a:lumOff val="40000"/>
                </a:schemeClr>
              </a:solidFill>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'SummaryPlot-Ggallus'!$E$32:$E$51</c:f>
              <c:numCache>
                <c:formatCode>General</c:formatCode>
                <c:ptCount val="20"/>
                <c:pt idx="0">
                  <c:v>278.88100000000003</c:v>
                </c:pt>
                <c:pt idx="1">
                  <c:v>164.1344</c:v>
                </c:pt>
                <c:pt idx="2">
                  <c:v>103.36279999999999</c:v>
                </c:pt>
                <c:pt idx="3">
                  <c:v>95.471999999999994</c:v>
                </c:pt>
                <c:pt idx="5">
                  <c:v>274.66200000000003</c:v>
                </c:pt>
                <c:pt idx="6">
                  <c:v>157.63939999999999</c:v>
                </c:pt>
                <c:pt idx="7">
                  <c:v>122.1698</c:v>
                </c:pt>
                <c:pt idx="8">
                  <c:v>99.917100000000005</c:v>
                </c:pt>
                <c:pt idx="10">
                  <c:v>235.36750000000001</c:v>
                </c:pt>
                <c:pt idx="11">
                  <c:v>148.4366</c:v>
                </c:pt>
                <c:pt idx="12">
                  <c:v>134.7218</c:v>
                </c:pt>
                <c:pt idx="13">
                  <c:v>108.43940000000001</c:v>
                </c:pt>
                <c:pt idx="15">
                  <c:v>222.8579</c:v>
                </c:pt>
                <c:pt idx="16">
                  <c:v>186.8878</c:v>
                </c:pt>
                <c:pt idx="17">
                  <c:v>179.255</c:v>
                </c:pt>
                <c:pt idx="18">
                  <c:v>177.30879999999999</c:v>
                </c:pt>
              </c:numCache>
            </c:numRef>
          </c:val>
          <c:smooth val="0"/>
          <c:extLst>
            <c:ext xmlns:c16="http://schemas.microsoft.com/office/drawing/2014/chart" uri="{C3380CC4-5D6E-409C-BE32-E72D297353CC}">
              <c16:uniqueId val="{00000002-8FFE-4F17-9401-2880F2B0965E}"/>
            </c:ext>
          </c:extLst>
        </c:ser>
        <c:ser>
          <c:idx val="5"/>
          <c:order val="1"/>
          <c:tx>
            <c:strRef>
              <c:f>'SummaryPlot-Ggallus'!$F$31</c:f>
              <c:strCache>
                <c:ptCount val="1"/>
                <c:pt idx="0">
                  <c:v>GB</c:v>
                </c:pt>
              </c:strCache>
            </c:strRef>
          </c:tx>
          <c:spPr>
            <a:ln w="28575" cap="rnd">
              <a:solidFill>
                <a:srgbClr val="507BC8"/>
              </a:solidFill>
              <a:prstDash val="solid"/>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'SummaryPlot-Ggallus'!$F$32:$F$51</c:f>
              <c:numCache>
                <c:formatCode>General</c:formatCode>
                <c:ptCount val="20"/>
                <c:pt idx="0">
                  <c:v>271.70500000000004</c:v>
                </c:pt>
                <c:pt idx="1">
                  <c:v>215.75700000000001</c:v>
                </c:pt>
                <c:pt idx="2">
                  <c:v>192.58199999999999</c:v>
                </c:pt>
                <c:pt idx="3">
                  <c:v>181.43700000000001</c:v>
                </c:pt>
                <c:pt idx="5">
                  <c:v>350.67599999999999</c:v>
                </c:pt>
                <c:pt idx="6">
                  <c:v>254.49599999999998</c:v>
                </c:pt>
                <c:pt idx="7">
                  <c:v>202.02100000000002</c:v>
                </c:pt>
                <c:pt idx="8">
                  <c:v>175.13800000000001</c:v>
                </c:pt>
                <c:pt idx="10">
                  <c:v>389.23</c:v>
                </c:pt>
                <c:pt idx="11">
                  <c:v>296.745</c:v>
                </c:pt>
                <c:pt idx="12">
                  <c:v>208.72300000000001</c:v>
                </c:pt>
                <c:pt idx="13">
                  <c:v>181.77500000000001</c:v>
                </c:pt>
                <c:pt idx="15">
                  <c:v>394.029</c:v>
                </c:pt>
                <c:pt idx="16">
                  <c:v>282.16800000000001</c:v>
                </c:pt>
                <c:pt idx="17">
                  <c:v>238.595</c:v>
                </c:pt>
                <c:pt idx="18">
                  <c:v>230.27</c:v>
                </c:pt>
              </c:numCache>
            </c:numRef>
          </c:val>
          <c:smooth val="0"/>
          <c:extLst>
            <c:ext xmlns:c16="http://schemas.microsoft.com/office/drawing/2014/chart" uri="{C3380CC4-5D6E-409C-BE32-E72D297353CC}">
              <c16:uniqueId val="{00000003-8FFE-4F17-9401-2880F2B0965E}"/>
            </c:ext>
          </c:extLst>
        </c:ser>
        <c:ser>
          <c:idx val="6"/>
          <c:order val="2"/>
          <c:tx>
            <c:strRef>
              <c:f>'SummaryPlot-Ggallus'!$G$31</c:f>
              <c:strCache>
                <c:ptCount val="1"/>
                <c:pt idx="0">
                  <c:v>KI</c:v>
                </c:pt>
              </c:strCache>
            </c:strRef>
          </c:tx>
          <c:spPr>
            <a:ln w="28575" cap="rnd">
              <a:solidFill>
                <a:schemeClr val="tx1"/>
              </a:solidFill>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'SummaryPlot-Ggallus'!$G$32:$G$51</c:f>
              <c:numCache>
                <c:formatCode>General</c:formatCode>
                <c:ptCount val="20"/>
                <c:pt idx="0">
                  <c:v>410.00905990799998</c:v>
                </c:pt>
                <c:pt idx="1">
                  <c:v>216.29817851000001</c:v>
                </c:pt>
                <c:pt idx="2">
                  <c:v>112.95470441999998</c:v>
                </c:pt>
                <c:pt idx="3">
                  <c:v>68.921948080000007</c:v>
                </c:pt>
                <c:pt idx="5">
                  <c:v>444.80213556299998</c:v>
                </c:pt>
                <c:pt idx="6">
                  <c:v>238.415943201</c:v>
                </c:pt>
                <c:pt idx="7">
                  <c:v>131.64404800199998</c:v>
                </c:pt>
                <c:pt idx="8">
                  <c:v>85.358183624000006</c:v>
                </c:pt>
                <c:pt idx="10">
                  <c:v>412.905184346</c:v>
                </c:pt>
                <c:pt idx="11">
                  <c:v>225.088569866</c:v>
                </c:pt>
                <c:pt idx="12">
                  <c:v>128.15585736700001</c:v>
                </c:pt>
                <c:pt idx="13">
                  <c:v>78.958561011</c:v>
                </c:pt>
                <c:pt idx="15">
                  <c:v>337.15936694800001</c:v>
                </c:pt>
                <c:pt idx="16">
                  <c:v>195.341424402</c:v>
                </c:pt>
                <c:pt idx="17">
                  <c:v>115.988587388</c:v>
                </c:pt>
                <c:pt idx="18">
                  <c:v>82.122956974000004</c:v>
                </c:pt>
              </c:numCache>
            </c:numRef>
          </c:val>
          <c:smooth val="0"/>
          <c:extLst>
            <c:ext xmlns:c16="http://schemas.microsoft.com/office/drawing/2014/chart" uri="{C3380CC4-5D6E-409C-BE32-E72D297353CC}">
              <c16:uniqueId val="{00000004-8FFE-4F17-9401-2880F2B0965E}"/>
            </c:ext>
          </c:extLst>
        </c:ser>
        <c:dLbls>
          <c:showLegendKey val="0"/>
          <c:showVal val="0"/>
          <c:showCatName val="0"/>
          <c:showSerName val="0"/>
          <c:showPercent val="0"/>
          <c:showBubbleSize val="0"/>
        </c:dLbls>
        <c:marker val="1"/>
        <c:smooth val="0"/>
        <c:axId val="497121776"/>
        <c:axId val="497120208"/>
        <c:extLst/>
      </c:lineChart>
      <c:catAx>
        <c:axId val="4971217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k</a:t>
                </a:r>
              </a:p>
            </c:rich>
          </c:tx>
          <c:layout>
            <c:manualLayout>
              <c:xMode val="edge"/>
              <c:yMode val="edge"/>
              <c:x val="0.12528937007874016"/>
              <c:y val="0.900925925925925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97120208"/>
        <c:crosses val="autoZero"/>
        <c:auto val="1"/>
        <c:lblAlgn val="ctr"/>
        <c:lblOffset val="100"/>
        <c:noMultiLvlLbl val="0"/>
      </c:catAx>
      <c:valAx>
        <c:axId val="49712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Time (s)</a:t>
                </a:r>
              </a:p>
            </c:rich>
          </c:tx>
          <c:layout>
            <c:manualLayout>
              <c:xMode val="edge"/>
              <c:yMode val="edge"/>
              <c:x val="2.7777777777777779E-3"/>
              <c:y val="0.2213542578011082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97121776"/>
        <c:crosses val="autoZero"/>
        <c:crossBetween val="between"/>
        <c:majorUnit val="100"/>
      </c:valAx>
      <c:spPr>
        <a:noFill/>
        <a:ln>
          <a:noFill/>
        </a:ln>
        <a:effectLst/>
      </c:spPr>
    </c:plotArea>
    <c:legend>
      <c:legendPos val="t"/>
      <c:layout>
        <c:manualLayout>
          <c:xMode val="edge"/>
          <c:yMode val="edge"/>
          <c:x val="0.22546281714785654"/>
          <c:y val="4.3926800816564597E-3"/>
          <c:w val="0.76851881014873147"/>
          <c:h val="0.1114074803149606"/>
        </c:manualLayout>
      </c:layout>
      <c:overlay val="0"/>
      <c:spPr>
        <a:noFill/>
        <a:ln>
          <a:noFill/>
          <a:prstDash val="sysDash"/>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00748475740981E-2"/>
          <c:y val="4.1973949159155734E-2"/>
          <c:w val="0.818378793359824"/>
          <c:h val="0.45252449810944367"/>
        </c:manualLayout>
      </c:layout>
      <c:barChart>
        <c:barDir val="col"/>
        <c:grouping val="stacked"/>
        <c:varyColors val="0"/>
        <c:ser>
          <c:idx val="0"/>
          <c:order val="0"/>
          <c:tx>
            <c:strRef>
              <c:f>Find!$D$2</c:f>
              <c:strCache>
                <c:ptCount val="1"/>
                <c:pt idx="0">
                  <c:v>Transform, Permute</c:v>
                </c:pt>
              </c:strCache>
            </c:strRef>
          </c:tx>
          <c:spPr>
            <a:solidFill>
              <a:srgbClr val="B0C7E0"/>
            </a:solidFill>
            <a:ln>
              <a:solidFill>
                <a:srgbClr val="B0C7E0"/>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Find!$D$3:$D$33</c:f>
              <c:numCache>
                <c:formatCode>0.00</c:formatCode>
                <c:ptCount val="31"/>
                <c:pt idx="1">
                  <c:v>1.0448933199999999</c:v>
                </c:pt>
                <c:pt idx="2">
                  <c:v>1.031283613</c:v>
                </c:pt>
                <c:pt idx="3">
                  <c:v>1.236022341</c:v>
                </c:pt>
                <c:pt idx="4">
                  <c:v>1.049134587</c:v>
                </c:pt>
                <c:pt idx="5">
                  <c:v>1.025756981</c:v>
                </c:pt>
                <c:pt idx="6">
                  <c:v>1.2314621640000001</c:v>
                </c:pt>
                <c:pt idx="9">
                  <c:v>0.52981432800000006</c:v>
                </c:pt>
                <c:pt idx="10">
                  <c:v>0.52414928399999994</c:v>
                </c:pt>
                <c:pt idx="11">
                  <c:v>0.63515484099999997</c:v>
                </c:pt>
                <c:pt idx="12">
                  <c:v>0.52093456400000004</c:v>
                </c:pt>
                <c:pt idx="13">
                  <c:v>0.52524994200000008</c:v>
                </c:pt>
                <c:pt idx="14">
                  <c:v>0.62823945999999997</c:v>
                </c:pt>
                <c:pt idx="17">
                  <c:v>0.27632465100000003</c:v>
                </c:pt>
                <c:pt idx="18">
                  <c:v>0.279896213</c:v>
                </c:pt>
                <c:pt idx="19">
                  <c:v>0.35322800300000001</c:v>
                </c:pt>
                <c:pt idx="20">
                  <c:v>0.275441979</c:v>
                </c:pt>
                <c:pt idx="21">
                  <c:v>0.28165037599999998</c:v>
                </c:pt>
                <c:pt idx="22">
                  <c:v>0.347713838</c:v>
                </c:pt>
                <c:pt idx="25">
                  <c:v>0.150785892</c:v>
                </c:pt>
                <c:pt idx="26">
                  <c:v>0.14691736</c:v>
                </c:pt>
                <c:pt idx="27">
                  <c:v>0.210978888</c:v>
                </c:pt>
                <c:pt idx="28">
                  <c:v>0.149151899</c:v>
                </c:pt>
                <c:pt idx="29">
                  <c:v>0.14837907</c:v>
                </c:pt>
                <c:pt idx="30">
                  <c:v>0.210795653</c:v>
                </c:pt>
              </c:numCache>
            </c:numRef>
          </c:val>
          <c:extLst>
            <c:ext xmlns:c16="http://schemas.microsoft.com/office/drawing/2014/chart" uri="{C3380CC4-5D6E-409C-BE32-E72D297353CC}">
              <c16:uniqueId val="{00000000-B88E-495E-BDF2-7A7C342E9738}"/>
            </c:ext>
          </c:extLst>
        </c:ser>
        <c:ser>
          <c:idx val="1"/>
          <c:order val="1"/>
          <c:tx>
            <c:strRef>
              <c:f>Find!$E$2</c:f>
              <c:strCache>
                <c:ptCount val="1"/>
                <c:pt idx="0">
                  <c:v>All2Allv</c:v>
                </c:pt>
              </c:strCache>
            </c:strRef>
          </c:tx>
          <c:spPr>
            <a:solidFill>
              <a:srgbClr val="4476AC"/>
            </a:solidFill>
            <a:ln>
              <a:solidFill>
                <a:srgbClr val="4476AC"/>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Find!$E$3:$E$33</c:f>
              <c:numCache>
                <c:formatCode>0.00</c:formatCode>
                <c:ptCount val="31"/>
                <c:pt idx="1">
                  <c:v>4.8741806380000003</c:v>
                </c:pt>
                <c:pt idx="2">
                  <c:v>2.99912E-4</c:v>
                </c:pt>
                <c:pt idx="3">
                  <c:v>0.255541132</c:v>
                </c:pt>
                <c:pt idx="4">
                  <c:v>4.903860087</c:v>
                </c:pt>
                <c:pt idx="5">
                  <c:v>1.5562799999999999E-4</c:v>
                </c:pt>
                <c:pt idx="6">
                  <c:v>0.25832030900000003</c:v>
                </c:pt>
                <c:pt idx="9">
                  <c:v>2.865756975</c:v>
                </c:pt>
                <c:pt idx="10">
                  <c:v>5.1889799999999995E-4</c:v>
                </c:pt>
                <c:pt idx="11">
                  <c:v>0.146375749</c:v>
                </c:pt>
                <c:pt idx="12">
                  <c:v>3.0689330129999997</c:v>
                </c:pt>
                <c:pt idx="13">
                  <c:v>6.67251E-4</c:v>
                </c:pt>
                <c:pt idx="14">
                  <c:v>0.14646432500000001</c:v>
                </c:pt>
                <c:pt idx="17">
                  <c:v>1.6284094900000001</c:v>
                </c:pt>
                <c:pt idx="18">
                  <c:v>1.522827E-2</c:v>
                </c:pt>
                <c:pt idx="19">
                  <c:v>7.2800473000000004E-2</c:v>
                </c:pt>
                <c:pt idx="20">
                  <c:v>1.623587584</c:v>
                </c:pt>
                <c:pt idx="21">
                  <c:v>2.6653505000000001E-2</c:v>
                </c:pt>
                <c:pt idx="22">
                  <c:v>7.0645649000000005E-2</c:v>
                </c:pt>
                <c:pt idx="25">
                  <c:v>1.299832431</c:v>
                </c:pt>
                <c:pt idx="26">
                  <c:v>1.4127212E-2</c:v>
                </c:pt>
                <c:pt idx="27">
                  <c:v>3.8975470999999998E-2</c:v>
                </c:pt>
                <c:pt idx="28">
                  <c:v>1.325547925</c:v>
                </c:pt>
                <c:pt idx="29">
                  <c:v>1.3850032999999999E-2</c:v>
                </c:pt>
                <c:pt idx="30">
                  <c:v>3.8695545999999997E-2</c:v>
                </c:pt>
              </c:numCache>
            </c:numRef>
          </c:val>
          <c:extLst>
            <c:ext xmlns:c16="http://schemas.microsoft.com/office/drawing/2014/chart" uri="{C3380CC4-5D6E-409C-BE32-E72D297353CC}">
              <c16:uniqueId val="{00000001-B88E-495E-BDF2-7A7C342E9738}"/>
            </c:ext>
          </c:extLst>
        </c:ser>
        <c:ser>
          <c:idx val="2"/>
          <c:order val="2"/>
          <c:tx>
            <c:strRef>
              <c:f>Find!$F$2</c:f>
              <c:strCache>
                <c:ptCount val="1"/>
                <c:pt idx="0">
                  <c:v>Wait</c:v>
                </c:pt>
              </c:strCache>
            </c:strRef>
          </c:tx>
          <c:spPr>
            <a:solidFill>
              <a:srgbClr val="779EC9"/>
            </a:solidFill>
            <a:ln>
              <a:solidFill>
                <a:srgbClr val="779EC9"/>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Find!$F$3:$F$33</c:f>
              <c:numCache>
                <c:formatCode>0.00</c:formatCode>
                <c:ptCount val="31"/>
                <c:pt idx="1">
                  <c:v>0</c:v>
                </c:pt>
                <c:pt idx="2">
                  <c:v>1.463774396</c:v>
                </c:pt>
                <c:pt idx="3">
                  <c:v>7.9291170150000001</c:v>
                </c:pt>
                <c:pt idx="4">
                  <c:v>0</c:v>
                </c:pt>
                <c:pt idx="5">
                  <c:v>1.0892065720000004</c:v>
                </c:pt>
                <c:pt idx="6">
                  <c:v>7.1392061280000005</c:v>
                </c:pt>
                <c:pt idx="9">
                  <c:v>0</c:v>
                </c:pt>
                <c:pt idx="10">
                  <c:v>0.49535754000000026</c:v>
                </c:pt>
                <c:pt idx="11">
                  <c:v>3.8865212750000002</c:v>
                </c:pt>
                <c:pt idx="12">
                  <c:v>0</c:v>
                </c:pt>
                <c:pt idx="13">
                  <c:v>1.0279311820000001</c:v>
                </c:pt>
                <c:pt idx="14">
                  <c:v>3.6452745170000007</c:v>
                </c:pt>
                <c:pt idx="17">
                  <c:v>0</c:v>
                </c:pt>
                <c:pt idx="18">
                  <c:v>0.71618805699999999</c:v>
                </c:pt>
                <c:pt idx="19">
                  <c:v>1.48990617</c:v>
                </c:pt>
                <c:pt idx="20">
                  <c:v>0</c:v>
                </c:pt>
                <c:pt idx="21">
                  <c:v>0.75708473000000009</c:v>
                </c:pt>
                <c:pt idx="22">
                  <c:v>1.4577214980000002</c:v>
                </c:pt>
                <c:pt idx="25">
                  <c:v>0</c:v>
                </c:pt>
                <c:pt idx="26">
                  <c:v>0.88878305299999993</c:v>
                </c:pt>
                <c:pt idx="27">
                  <c:v>0.59020731599999998</c:v>
                </c:pt>
                <c:pt idx="28">
                  <c:v>0</c:v>
                </c:pt>
                <c:pt idx="29">
                  <c:v>0.96862618099999998</c:v>
                </c:pt>
                <c:pt idx="30">
                  <c:v>0.65999250499999995</c:v>
                </c:pt>
              </c:numCache>
            </c:numRef>
          </c:val>
          <c:extLst>
            <c:ext xmlns:c16="http://schemas.microsoft.com/office/drawing/2014/chart" uri="{C3380CC4-5D6E-409C-BE32-E72D297353CC}">
              <c16:uniqueId val="{00000002-B88E-495E-BDF2-7A7C342E9738}"/>
            </c:ext>
          </c:extLst>
        </c:ser>
        <c:ser>
          <c:idx val="3"/>
          <c:order val="3"/>
          <c:tx>
            <c:strRef>
              <c:f>Find!$G$2</c:f>
              <c:strCache>
                <c:ptCount val="1"/>
                <c:pt idx="0">
                  <c:v>Local compute</c:v>
                </c:pt>
              </c:strCache>
            </c:strRef>
          </c:tx>
          <c:spPr>
            <a:solidFill>
              <a:srgbClr val="2D4E73"/>
            </a:solidFill>
            <a:ln>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Find!$G$3:$G$33</c:f>
              <c:numCache>
                <c:formatCode>0.00</c:formatCode>
                <c:ptCount val="31"/>
                <c:pt idx="1">
                  <c:v>3.8647443130000001</c:v>
                </c:pt>
                <c:pt idx="2">
                  <c:v>4.0271346240000003</c:v>
                </c:pt>
                <c:pt idx="3">
                  <c:v>3.864049048</c:v>
                </c:pt>
                <c:pt idx="4">
                  <c:v>3.1419194830000001</c:v>
                </c:pt>
                <c:pt idx="5">
                  <c:v>3.088943955</c:v>
                </c:pt>
                <c:pt idx="6">
                  <c:v>3.216580381</c:v>
                </c:pt>
                <c:pt idx="9">
                  <c:v>1.7767685600000001</c:v>
                </c:pt>
                <c:pt idx="10">
                  <c:v>1.7676981409999999</c:v>
                </c:pt>
                <c:pt idx="11">
                  <c:v>1.777660614</c:v>
                </c:pt>
                <c:pt idx="12">
                  <c:v>1.4515734090000001</c:v>
                </c:pt>
                <c:pt idx="13">
                  <c:v>1.3699839460000001</c:v>
                </c:pt>
                <c:pt idx="14">
                  <c:v>1.4282987469999999</c:v>
                </c:pt>
                <c:pt idx="17">
                  <c:v>0.98701903999999996</c:v>
                </c:pt>
                <c:pt idx="18">
                  <c:v>0.90687352499999996</c:v>
                </c:pt>
                <c:pt idx="19">
                  <c:v>1.1189444200000001</c:v>
                </c:pt>
                <c:pt idx="20">
                  <c:v>0.88933786500000001</c:v>
                </c:pt>
                <c:pt idx="21">
                  <c:v>0.74866949900000002</c:v>
                </c:pt>
                <c:pt idx="22">
                  <c:v>0.89045034199999995</c:v>
                </c:pt>
                <c:pt idx="25">
                  <c:v>0.74008177900000005</c:v>
                </c:pt>
                <c:pt idx="26">
                  <c:v>0.63130765200000005</c:v>
                </c:pt>
                <c:pt idx="27">
                  <c:v>0.73043536799999997</c:v>
                </c:pt>
                <c:pt idx="28">
                  <c:v>0.63727387099999999</c:v>
                </c:pt>
                <c:pt idx="29">
                  <c:v>0.518406056</c:v>
                </c:pt>
                <c:pt idx="30">
                  <c:v>0.55491611600000001</c:v>
                </c:pt>
              </c:numCache>
            </c:numRef>
          </c:val>
          <c:extLst>
            <c:ext xmlns:c16="http://schemas.microsoft.com/office/drawing/2014/chart" uri="{C3380CC4-5D6E-409C-BE32-E72D297353CC}">
              <c16:uniqueId val="{00000003-B88E-495E-BDF2-7A7C342E9738}"/>
            </c:ext>
          </c:extLst>
        </c:ser>
        <c:ser>
          <c:idx val="4"/>
          <c:order val="4"/>
          <c:tx>
            <c:strRef>
              <c:f>Find!$H$2</c:f>
              <c:strCache>
                <c:ptCount val="1"/>
                <c:pt idx="0">
                  <c:v>Misc</c:v>
                </c:pt>
              </c:strCache>
            </c:strRef>
          </c:tx>
          <c:spPr>
            <a:pattFill prst="wdUpDiag">
              <a:fgClr>
                <a:srgbClr val="2D4E73"/>
              </a:fgClr>
              <a:bgClr>
                <a:schemeClr val="bg1"/>
              </a:bgClr>
            </a:pattFill>
            <a:ln w="9525">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Find!$H$3:$H$33</c:f>
              <c:numCache>
                <c:formatCode>0.00</c:formatCode>
                <c:ptCount val="31"/>
                <c:pt idx="0">
                  <c:v>23.208374893999999</c:v>
                </c:pt>
                <c:pt idx="1">
                  <c:v>1.5584205999997991E-2</c:v>
                </c:pt>
                <c:pt idx="2">
                  <c:v>9.654358699999932E-2</c:v>
                </c:pt>
                <c:pt idx="3">
                  <c:v>0.29328413899999894</c:v>
                </c:pt>
                <c:pt idx="4">
                  <c:v>5.5193537000000958E-2</c:v>
                </c:pt>
                <c:pt idx="5">
                  <c:v>8.9245807000000177E-2</c:v>
                </c:pt>
                <c:pt idx="6">
                  <c:v>0.26801238900000079</c:v>
                </c:pt>
                <c:pt idx="8">
                  <c:v>11.036450469</c:v>
                </c:pt>
                <c:pt idx="9">
                  <c:v>1.626894399999923E-2</c:v>
                </c:pt>
                <c:pt idx="10">
                  <c:v>5.9739138999999941E-2</c:v>
                </c:pt>
                <c:pt idx="11">
                  <c:v>0.12669854599999919</c:v>
                </c:pt>
                <c:pt idx="12">
                  <c:v>2.3357920000000476E-2</c:v>
                </c:pt>
                <c:pt idx="13">
                  <c:v>7.310594299999984E-2</c:v>
                </c:pt>
                <c:pt idx="14">
                  <c:v>9.2308570000000145E-2</c:v>
                </c:pt>
                <c:pt idx="16">
                  <c:v>6.304704643</c:v>
                </c:pt>
                <c:pt idx="17">
                  <c:v>3.0885392000000067E-2</c:v>
                </c:pt>
                <c:pt idx="18">
                  <c:v>8.4212582000000147E-2</c:v>
                </c:pt>
                <c:pt idx="19">
                  <c:v>6.7806163999999836E-2</c:v>
                </c:pt>
                <c:pt idx="20">
                  <c:v>4.3545458000000092E-2</c:v>
                </c:pt>
                <c:pt idx="21">
                  <c:v>9.1323692999999873E-2</c:v>
                </c:pt>
                <c:pt idx="22">
                  <c:v>3.8141668999999823E-2</c:v>
                </c:pt>
                <c:pt idx="24">
                  <c:v>3.89750357</c:v>
                </c:pt>
                <c:pt idx="25">
                  <c:v>1.6252365999999796E-2</c:v>
                </c:pt>
                <c:pt idx="26">
                  <c:v>0.12788541600000003</c:v>
                </c:pt>
                <c:pt idx="27">
                  <c:v>2.5121589000000055E-2</c:v>
                </c:pt>
                <c:pt idx="28">
                  <c:v>3.2368337999999941E-2</c:v>
                </c:pt>
                <c:pt idx="29">
                  <c:v>0.12963876800000018</c:v>
                </c:pt>
                <c:pt idx="30">
                  <c:v>1.6967318000000065E-2</c:v>
                </c:pt>
              </c:numCache>
            </c:numRef>
          </c:val>
          <c:extLst>
            <c:ext xmlns:c16="http://schemas.microsoft.com/office/drawing/2014/chart" uri="{C3380CC4-5D6E-409C-BE32-E72D297353CC}">
              <c16:uniqueId val="{00000004-B88E-495E-BDF2-7A7C342E9738}"/>
            </c:ext>
          </c:extLst>
        </c:ser>
        <c:dLbls>
          <c:showLegendKey val="0"/>
          <c:showVal val="0"/>
          <c:showCatName val="0"/>
          <c:showSerName val="0"/>
          <c:showPercent val="0"/>
          <c:showBubbleSize val="0"/>
        </c:dLbls>
        <c:gapWidth val="25"/>
        <c:overlap val="100"/>
        <c:axId val="515536856"/>
        <c:axId val="515539208"/>
      </c:barChart>
      <c:lineChart>
        <c:grouping val="standard"/>
        <c:varyColors val="0"/>
        <c:ser>
          <c:idx val="5"/>
          <c:order val="5"/>
          <c:tx>
            <c:strRef>
              <c:f>Find!$L$2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Find!$L$3:$L$33</c:f>
              <c:numCache>
                <c:formatCode>0.00</c:formatCode>
                <c:ptCount val="31"/>
                <c:pt idx="0">
                  <c:v>1</c:v>
                </c:pt>
                <c:pt idx="1">
                  <c:v>1</c:v>
                </c:pt>
                <c:pt idx="2">
                  <c:v>1</c:v>
                </c:pt>
                <c:pt idx="3">
                  <c:v>1</c:v>
                </c:pt>
                <c:pt idx="4">
                  <c:v>1</c:v>
                </c:pt>
                <c:pt idx="5">
                  <c:v>1</c:v>
                </c:pt>
                <c:pt idx="6">
                  <c:v>1</c:v>
                </c:pt>
                <c:pt idx="8">
                  <c:v>1.051441990302471</c:v>
                </c:pt>
                <c:pt idx="9">
                  <c:v>0.94431887636041623</c:v>
                </c:pt>
                <c:pt idx="10">
                  <c:v>1.1622690316521977</c:v>
                </c:pt>
                <c:pt idx="11">
                  <c:v>1.0329553053934266</c:v>
                </c:pt>
                <c:pt idx="12">
                  <c:v>0.90330414531960501</c:v>
                </c:pt>
                <c:pt idx="13">
                  <c:v>0.88311945003749337</c:v>
                </c:pt>
                <c:pt idx="14">
                  <c:v>1.019561213986772</c:v>
                </c:pt>
                <c:pt idx="16">
                  <c:v>0.9202800213554746</c:v>
                </c:pt>
                <c:pt idx="17">
                  <c:v>0.83823249370698016</c:v>
                </c:pt>
                <c:pt idx="18">
                  <c:v>0.82638840946040637</c:v>
                </c:pt>
                <c:pt idx="19">
                  <c:v>1.0940534302121263</c:v>
                </c:pt>
                <c:pt idx="20">
                  <c:v>0.80776740513761702</c:v>
                </c:pt>
                <c:pt idx="21">
                  <c:v>0.69452076936309448</c:v>
                </c:pt>
                <c:pt idx="22">
                  <c:v>1.0797677116259439</c:v>
                </c:pt>
                <c:pt idx="24">
                  <c:v>0.74433462590773192</c:v>
                </c:pt>
                <c:pt idx="25">
                  <c:v>0.55503021808850306</c:v>
                </c:pt>
                <c:pt idx="26">
                  <c:v>0.45736321298122379</c:v>
                </c:pt>
                <c:pt idx="27">
                  <c:v>1.06362843382216</c:v>
                </c:pt>
                <c:pt idx="28">
                  <c:v>0.53338667253089289</c:v>
                </c:pt>
                <c:pt idx="29">
                  <c:v>0.37195096840985747</c:v>
                </c:pt>
                <c:pt idx="30">
                  <c:v>1.022162320557026</c:v>
                </c:pt>
              </c:numCache>
            </c:numRef>
          </c:val>
          <c:smooth val="0"/>
          <c:extLst>
            <c:ext xmlns:c16="http://schemas.microsoft.com/office/drawing/2014/chart" uri="{C3380CC4-5D6E-409C-BE32-E72D297353CC}">
              <c16:uniqueId val="{00000005-B88E-495E-BDF2-7A7C342E9738}"/>
            </c:ext>
          </c:extLst>
        </c:ser>
        <c:dLbls>
          <c:showLegendKey val="0"/>
          <c:showVal val="0"/>
          <c:showCatName val="0"/>
          <c:showSerName val="0"/>
          <c:showPercent val="0"/>
          <c:showBubbleSize val="0"/>
        </c:dLbls>
        <c:marker val="1"/>
        <c:smooth val="0"/>
        <c:axId val="515537640"/>
        <c:axId val="515537248"/>
      </c:lineChart>
      <c:catAx>
        <c:axId val="51553685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 Cores</a:t>
                </a:r>
              </a:p>
            </c:rich>
          </c:tx>
          <c:layout>
            <c:manualLayout>
              <c:xMode val="edge"/>
              <c:yMode val="edge"/>
              <c:x val="3.2245969253843207E-4"/>
              <c:y val="0.89861822663589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9208"/>
        <c:crosses val="autoZero"/>
        <c:auto val="1"/>
        <c:lblAlgn val="ctr"/>
        <c:lblOffset val="100"/>
        <c:noMultiLvlLbl val="0"/>
      </c:catAx>
      <c:valAx>
        <c:axId val="515539208"/>
        <c:scaling>
          <c:orientation val="minMax"/>
          <c:max val="2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Query Time (s)</a:t>
                </a:r>
              </a:p>
            </c:rich>
          </c:tx>
          <c:layout>
            <c:manualLayout>
              <c:xMode val="edge"/>
              <c:yMode val="edge"/>
              <c:x val="2.1785971121310688E-3"/>
              <c:y val="9.7517700738240051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6856"/>
        <c:crosses val="autoZero"/>
        <c:crossBetween val="between"/>
        <c:majorUnit val="4"/>
      </c:valAx>
      <c:valAx>
        <c:axId val="515537248"/>
        <c:scaling>
          <c:orientation val="minMax"/>
          <c:max val="1.2"/>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i="0" baseline="0" dirty="0">
                    <a:effectLst/>
                  </a:rPr>
                  <a:t>Scaling efficiency</a:t>
                </a:r>
                <a:endParaRPr lang="en-US" dirty="0">
                  <a:effectLst/>
                </a:endParaRPr>
              </a:p>
            </c:rich>
          </c:tx>
          <c:layout>
            <c:manualLayout>
              <c:xMode val="edge"/>
              <c:yMode val="edge"/>
              <c:x val="0.96460252132504343"/>
              <c:y val="3.816777878213166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7640"/>
        <c:crosses val="max"/>
        <c:crossBetween val="between"/>
      </c:valAx>
      <c:catAx>
        <c:axId val="515537640"/>
        <c:scaling>
          <c:orientation val="minMax"/>
        </c:scaling>
        <c:delete val="1"/>
        <c:axPos val="b"/>
        <c:majorTickMark val="out"/>
        <c:minorTickMark val="none"/>
        <c:tickLblPos val="nextTo"/>
        <c:crossAx val="515537248"/>
        <c:crossesAt val="1"/>
        <c:auto val="1"/>
        <c:lblAlgn val="ctr"/>
        <c:lblOffset val="100"/>
        <c:noMultiLvlLbl val="0"/>
      </c:catAx>
      <c:spPr>
        <a:noFill/>
        <a:ln>
          <a:noFill/>
        </a:ln>
        <a:effectLst/>
      </c:spPr>
    </c:plotArea>
    <c:legend>
      <c:legendPos val="b"/>
      <c:layout>
        <c:manualLayout>
          <c:xMode val="edge"/>
          <c:yMode val="edge"/>
          <c:x val="9.9945335445579736E-2"/>
          <c:y val="0.8989709235553488"/>
          <c:w val="0.8999999771047541"/>
          <c:h val="8.96102121211394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2594215695185E-2"/>
          <c:y val="9.8687008088570546E-2"/>
          <c:w val="0.82015272461446054"/>
          <c:h val="0.80822969964267422"/>
        </c:manualLayout>
      </c:layout>
      <c:barChart>
        <c:barDir val="col"/>
        <c:grouping val="stacked"/>
        <c:varyColors val="0"/>
        <c:ser>
          <c:idx val="0"/>
          <c:order val="0"/>
          <c:tx>
            <c:strRef>
              <c:f>Insert!$D$2</c:f>
              <c:strCache>
                <c:ptCount val="1"/>
                <c:pt idx="0">
                  <c:v>Transform, permute</c:v>
                </c:pt>
              </c:strCache>
            </c:strRef>
          </c:tx>
          <c:spPr>
            <a:solidFill>
              <a:srgbClr val="B0C7E0"/>
            </a:solidFill>
            <a:ln>
              <a:solidFill>
                <a:srgbClr val="B0C7E0"/>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Insert!$D$3:$D$33</c:f>
              <c:numCache>
                <c:formatCode>0.00</c:formatCode>
                <c:ptCount val="31"/>
                <c:pt idx="0">
                  <c:v>0</c:v>
                </c:pt>
                <c:pt idx="1">
                  <c:v>2.0584385059999999</c:v>
                </c:pt>
                <c:pt idx="2">
                  <c:v>2.4589457270000001</c:v>
                </c:pt>
                <c:pt idx="3">
                  <c:v>2.8245187820000002</c:v>
                </c:pt>
                <c:pt idx="4">
                  <c:v>2.0536578780000001</c:v>
                </c:pt>
                <c:pt idx="5">
                  <c:v>2.5101188900000002</c:v>
                </c:pt>
                <c:pt idx="6">
                  <c:v>2.7973523259999999</c:v>
                </c:pt>
                <c:pt idx="9">
                  <c:v>1.0466499899999999</c:v>
                </c:pt>
                <c:pt idx="10">
                  <c:v>1.2599613729999999</c:v>
                </c:pt>
                <c:pt idx="11">
                  <c:v>1.478044417</c:v>
                </c:pt>
                <c:pt idx="12">
                  <c:v>1.0248464610000001</c:v>
                </c:pt>
                <c:pt idx="13">
                  <c:v>1.260657629</c:v>
                </c:pt>
                <c:pt idx="14">
                  <c:v>1.4386927110000001</c:v>
                </c:pt>
                <c:pt idx="17">
                  <c:v>0.57514056700000005</c:v>
                </c:pt>
                <c:pt idx="18">
                  <c:v>0.69380338899999994</c:v>
                </c:pt>
                <c:pt idx="19">
                  <c:v>0.79097476300000003</c:v>
                </c:pt>
                <c:pt idx="20">
                  <c:v>0.57960936500000004</c:v>
                </c:pt>
                <c:pt idx="21">
                  <c:v>0.687670424</c:v>
                </c:pt>
                <c:pt idx="22">
                  <c:v>0.79873746800000001</c:v>
                </c:pt>
                <c:pt idx="25">
                  <c:v>0.34454402399999995</c:v>
                </c:pt>
                <c:pt idx="26">
                  <c:v>0.41003672299999999</c:v>
                </c:pt>
                <c:pt idx="27">
                  <c:v>0.484483624</c:v>
                </c:pt>
                <c:pt idx="28">
                  <c:v>0.343243733</c:v>
                </c:pt>
                <c:pt idx="29">
                  <c:v>0.42417088999999997</c:v>
                </c:pt>
                <c:pt idx="30">
                  <c:v>0.47777964899999997</c:v>
                </c:pt>
              </c:numCache>
            </c:numRef>
          </c:val>
          <c:extLst>
            <c:ext xmlns:c16="http://schemas.microsoft.com/office/drawing/2014/chart" uri="{C3380CC4-5D6E-409C-BE32-E72D297353CC}">
              <c16:uniqueId val="{00000000-F856-447A-B9B1-EA4BE9154085}"/>
            </c:ext>
          </c:extLst>
        </c:ser>
        <c:ser>
          <c:idx val="1"/>
          <c:order val="1"/>
          <c:tx>
            <c:strRef>
              <c:f>Insert!$E$2</c:f>
              <c:strCache>
                <c:ptCount val="1"/>
                <c:pt idx="0">
                  <c:v>All2Allv</c:v>
                </c:pt>
              </c:strCache>
            </c:strRef>
          </c:tx>
          <c:spPr>
            <a:solidFill>
              <a:srgbClr val="4476AC"/>
            </a:solidFill>
            <a:ln>
              <a:solidFill>
                <a:srgbClr val="4476AC"/>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Insert!$E$3:$E$33</c:f>
              <c:numCache>
                <c:formatCode>0.00</c:formatCode>
                <c:ptCount val="31"/>
                <c:pt idx="0">
                  <c:v>0</c:v>
                </c:pt>
                <c:pt idx="1">
                  <c:v>6.5272622580000004</c:v>
                </c:pt>
                <c:pt idx="2">
                  <c:v>2.4502200000000001E-4</c:v>
                </c:pt>
                <c:pt idx="3">
                  <c:v>0.20134634499999998</c:v>
                </c:pt>
                <c:pt idx="4">
                  <c:v>6.3002280490000002</c:v>
                </c:pt>
                <c:pt idx="5">
                  <c:v>4.6398660000000003E-3</c:v>
                </c:pt>
                <c:pt idx="6">
                  <c:v>5.9981800000000001E-4</c:v>
                </c:pt>
                <c:pt idx="9">
                  <c:v>3.7673844919999997</c:v>
                </c:pt>
                <c:pt idx="10">
                  <c:v>4.7794999999999999E-4</c:v>
                </c:pt>
                <c:pt idx="11">
                  <c:v>0.215763907</c:v>
                </c:pt>
                <c:pt idx="12">
                  <c:v>3.8714350259999999</c:v>
                </c:pt>
                <c:pt idx="13">
                  <c:v>2.9159559999999999E-3</c:v>
                </c:pt>
                <c:pt idx="14">
                  <c:v>1.1292030000000001E-3</c:v>
                </c:pt>
                <c:pt idx="17">
                  <c:v>2.0138603420000001</c:v>
                </c:pt>
                <c:pt idx="18">
                  <c:v>2.65321E-3</c:v>
                </c:pt>
                <c:pt idx="19">
                  <c:v>3.2124675000000005E-2</c:v>
                </c:pt>
                <c:pt idx="20">
                  <c:v>1.9821730869999998</c:v>
                </c:pt>
                <c:pt idx="21">
                  <c:v>9.6867310000000005E-3</c:v>
                </c:pt>
                <c:pt idx="22">
                  <c:v>3.0970260000000001E-3</c:v>
                </c:pt>
                <c:pt idx="25">
                  <c:v>1.366823726</c:v>
                </c:pt>
                <c:pt idx="26">
                  <c:v>2.414214E-3</c:v>
                </c:pt>
                <c:pt idx="27">
                  <c:v>2.0513205000000003E-2</c:v>
                </c:pt>
                <c:pt idx="28">
                  <c:v>1.3685478649999998</c:v>
                </c:pt>
                <c:pt idx="29">
                  <c:v>1.3204107E-2</c:v>
                </c:pt>
                <c:pt idx="30">
                  <c:v>8.5956300000000004E-4</c:v>
                </c:pt>
              </c:numCache>
            </c:numRef>
          </c:val>
          <c:extLst>
            <c:ext xmlns:c16="http://schemas.microsoft.com/office/drawing/2014/chart" uri="{C3380CC4-5D6E-409C-BE32-E72D297353CC}">
              <c16:uniqueId val="{00000001-F856-447A-B9B1-EA4BE9154085}"/>
            </c:ext>
          </c:extLst>
        </c:ser>
        <c:ser>
          <c:idx val="2"/>
          <c:order val="2"/>
          <c:tx>
            <c:strRef>
              <c:f>Insert!$F$2</c:f>
              <c:strCache>
                <c:ptCount val="1"/>
                <c:pt idx="0">
                  <c:v>Wait</c:v>
                </c:pt>
              </c:strCache>
            </c:strRef>
          </c:tx>
          <c:spPr>
            <a:solidFill>
              <a:srgbClr val="779EC9"/>
            </a:solidFill>
            <a:ln>
              <a:solidFill>
                <a:srgbClr val="779EC9"/>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Insert!$F$3:$F$33</c:f>
              <c:numCache>
                <c:formatCode>0.00</c:formatCode>
                <c:ptCount val="31"/>
                <c:pt idx="0">
                  <c:v>0</c:v>
                </c:pt>
                <c:pt idx="1">
                  <c:v>0</c:v>
                </c:pt>
                <c:pt idx="2">
                  <c:v>2.5963197430000005</c:v>
                </c:pt>
                <c:pt idx="3">
                  <c:v>7.090257127000001</c:v>
                </c:pt>
                <c:pt idx="4">
                  <c:v>0</c:v>
                </c:pt>
                <c:pt idx="5">
                  <c:v>2.8213060540000012</c:v>
                </c:pt>
                <c:pt idx="6">
                  <c:v>8.4314823920000013</c:v>
                </c:pt>
                <c:pt idx="9">
                  <c:v>0</c:v>
                </c:pt>
                <c:pt idx="10">
                  <c:v>1.8856898049999999</c:v>
                </c:pt>
                <c:pt idx="11">
                  <c:v>3.3463617430000001</c:v>
                </c:pt>
                <c:pt idx="12">
                  <c:v>0</c:v>
                </c:pt>
                <c:pt idx="13">
                  <c:v>0.83654533799999964</c:v>
                </c:pt>
                <c:pt idx="14">
                  <c:v>3.6924212400000003</c:v>
                </c:pt>
                <c:pt idx="17">
                  <c:v>0</c:v>
                </c:pt>
                <c:pt idx="18">
                  <c:v>2.9800075800000005</c:v>
                </c:pt>
                <c:pt idx="19">
                  <c:v>1.4913408800000003</c:v>
                </c:pt>
                <c:pt idx="20">
                  <c:v>0</c:v>
                </c:pt>
                <c:pt idx="21">
                  <c:v>3.1703225579999996</c:v>
                </c:pt>
                <c:pt idx="22">
                  <c:v>1.5053548419999998</c:v>
                </c:pt>
                <c:pt idx="25">
                  <c:v>0</c:v>
                </c:pt>
                <c:pt idx="26">
                  <c:v>14.665868873000001</c:v>
                </c:pt>
                <c:pt idx="27">
                  <c:v>0.6366673599999999</c:v>
                </c:pt>
                <c:pt idx="28">
                  <c:v>0</c:v>
                </c:pt>
                <c:pt idx="29">
                  <c:v>14.979254962000001</c:v>
                </c:pt>
                <c:pt idx="30">
                  <c:v>0.58968452800000015</c:v>
                </c:pt>
              </c:numCache>
            </c:numRef>
          </c:val>
          <c:extLst>
            <c:ext xmlns:c16="http://schemas.microsoft.com/office/drawing/2014/chart" uri="{C3380CC4-5D6E-409C-BE32-E72D297353CC}">
              <c16:uniqueId val="{00000002-F856-447A-B9B1-EA4BE9154085}"/>
            </c:ext>
          </c:extLst>
        </c:ser>
        <c:ser>
          <c:idx val="3"/>
          <c:order val="3"/>
          <c:tx>
            <c:strRef>
              <c:f>Insert!$G$2</c:f>
              <c:strCache>
                <c:ptCount val="1"/>
                <c:pt idx="0">
                  <c:v>Local compute</c:v>
                </c:pt>
              </c:strCache>
            </c:strRef>
          </c:tx>
          <c:spPr>
            <a:solidFill>
              <a:srgbClr val="335881"/>
            </a:solidFill>
            <a:ln>
              <a:solidFill>
                <a:srgbClr val="2D4E73"/>
              </a:solidFill>
            </a:ln>
            <a:effectLst/>
          </c:spPr>
          <c:invertIfNegative val="0"/>
          <c:dPt>
            <c:idx val="1"/>
            <c:invertIfNegative val="0"/>
            <c:bubble3D val="0"/>
            <c:spPr>
              <a:solidFill>
                <a:srgbClr val="2D4E73"/>
              </a:solidFill>
              <a:ln>
                <a:solidFill>
                  <a:srgbClr val="2D4E73"/>
                </a:solidFill>
              </a:ln>
              <a:effectLst/>
            </c:spPr>
            <c:extLst>
              <c:ext xmlns:c16="http://schemas.microsoft.com/office/drawing/2014/chart" uri="{C3380CC4-5D6E-409C-BE32-E72D297353CC}">
                <c16:uniqueId val="{00000004-F856-447A-B9B1-EA4BE9154085}"/>
              </c:ext>
            </c:extLst>
          </c:dPt>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Insert!$G$3:$G$33</c:f>
              <c:numCache>
                <c:formatCode>0.00</c:formatCode>
                <c:ptCount val="31"/>
                <c:pt idx="0">
                  <c:v>0</c:v>
                </c:pt>
                <c:pt idx="1">
                  <c:v>6.7232126369999996</c:v>
                </c:pt>
                <c:pt idx="2">
                  <c:v>5.0059890979999997</c:v>
                </c:pt>
                <c:pt idx="3">
                  <c:v>5.1681931939999997</c:v>
                </c:pt>
                <c:pt idx="4">
                  <c:v>7.9012082809999997</c:v>
                </c:pt>
                <c:pt idx="5">
                  <c:v>6.6952355629999998</c:v>
                </c:pt>
                <c:pt idx="6">
                  <c:v>6.522647622</c:v>
                </c:pt>
                <c:pt idx="9">
                  <c:v>3.3081103980000002</c:v>
                </c:pt>
                <c:pt idx="10">
                  <c:v>2.3283325709999998</c:v>
                </c:pt>
                <c:pt idx="11">
                  <c:v>2.3573337859999999</c:v>
                </c:pt>
                <c:pt idx="12">
                  <c:v>3.62451897</c:v>
                </c:pt>
                <c:pt idx="13">
                  <c:v>2.8746935200000001</c:v>
                </c:pt>
                <c:pt idx="14">
                  <c:v>3.1328815489999999</c:v>
                </c:pt>
                <c:pt idx="17">
                  <c:v>1.995198775</c:v>
                </c:pt>
                <c:pt idx="18">
                  <c:v>1.4055137579999999</c:v>
                </c:pt>
                <c:pt idx="19">
                  <c:v>1.4701267739999999</c:v>
                </c:pt>
                <c:pt idx="20">
                  <c:v>2.051876649</c:v>
                </c:pt>
                <c:pt idx="21">
                  <c:v>1.397131661</c:v>
                </c:pt>
                <c:pt idx="22">
                  <c:v>1.6843032060000001</c:v>
                </c:pt>
                <c:pt idx="25">
                  <c:v>1.3650558580000001</c:v>
                </c:pt>
                <c:pt idx="26">
                  <c:v>0.97602309300000001</c:v>
                </c:pt>
                <c:pt idx="27">
                  <c:v>1.0008420419999999</c:v>
                </c:pt>
                <c:pt idx="28">
                  <c:v>1.252844434</c:v>
                </c:pt>
                <c:pt idx="29">
                  <c:v>0.902696269</c:v>
                </c:pt>
                <c:pt idx="30">
                  <c:v>0.99338527499999996</c:v>
                </c:pt>
              </c:numCache>
            </c:numRef>
          </c:val>
          <c:extLst>
            <c:ext xmlns:c16="http://schemas.microsoft.com/office/drawing/2014/chart" uri="{C3380CC4-5D6E-409C-BE32-E72D297353CC}">
              <c16:uniqueId val="{00000005-F856-447A-B9B1-EA4BE9154085}"/>
            </c:ext>
          </c:extLst>
        </c:ser>
        <c:ser>
          <c:idx val="4"/>
          <c:order val="4"/>
          <c:tx>
            <c:strRef>
              <c:f>Insert!$H$2</c:f>
              <c:strCache>
                <c:ptCount val="1"/>
                <c:pt idx="0">
                  <c:v>Misc</c:v>
                </c:pt>
              </c:strCache>
            </c:strRef>
          </c:tx>
          <c:spPr>
            <a:pattFill prst="wdUpDiag">
              <a:fgClr>
                <a:srgbClr val="2D4E73"/>
              </a:fgClr>
              <a:bgClr>
                <a:schemeClr val="bg1"/>
              </a:bgClr>
            </a:pattFill>
            <a:ln w="9525">
              <a:solidFill>
                <a:schemeClr val="accent1">
                  <a:lumMod val="50000"/>
                </a:schemeClr>
              </a:solidFill>
            </a:ln>
            <a:effectLst/>
          </c:spPr>
          <c:invertIfNegative val="0"/>
          <c:dLbls>
            <c:dLbl>
              <c:idx val="0"/>
              <c:layout>
                <c:manualLayout>
                  <c:x val="5.1593720601517415E-2"/>
                  <c:y val="-0.32449511037288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56-447A-B9B1-EA4BE915408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Insert!$H$3:$H$33</c:f>
              <c:numCache>
                <c:formatCode>0.00</c:formatCode>
                <c:ptCount val="31"/>
                <c:pt idx="0">
                  <c:v>26.730272120999999</c:v>
                </c:pt>
                <c:pt idx="1">
                  <c:v>0.12502072200000036</c:v>
                </c:pt>
                <c:pt idx="2">
                  <c:v>9.9453386000000421E-2</c:v>
                </c:pt>
                <c:pt idx="3">
                  <c:v>0.45596666299999988</c:v>
                </c:pt>
                <c:pt idx="4">
                  <c:v>2.1800695999999675E-2</c:v>
                </c:pt>
                <c:pt idx="5">
                  <c:v>0.1245657910000002</c:v>
                </c:pt>
                <c:pt idx="6">
                  <c:v>0.41534765200000123</c:v>
                </c:pt>
                <c:pt idx="8">
                  <c:v>13.583626012</c:v>
                </c:pt>
                <c:pt idx="9">
                  <c:v>7.7198625999999493E-2</c:v>
                </c:pt>
                <c:pt idx="10">
                  <c:v>7.8052357999999877E-2</c:v>
                </c:pt>
                <c:pt idx="11">
                  <c:v>0.19181112700000025</c:v>
                </c:pt>
                <c:pt idx="12">
                  <c:v>1.525714899999997E-2</c:v>
                </c:pt>
                <c:pt idx="13">
                  <c:v>0.18389172600000059</c:v>
                </c:pt>
                <c:pt idx="14">
                  <c:v>0.1271078240000012</c:v>
                </c:pt>
                <c:pt idx="16">
                  <c:v>8.1586359789999996</c:v>
                </c:pt>
                <c:pt idx="17">
                  <c:v>7.0903164000000629E-2</c:v>
                </c:pt>
                <c:pt idx="18">
                  <c:v>0.15029170799999925</c:v>
                </c:pt>
                <c:pt idx="19">
                  <c:v>6.7989312999999552E-2</c:v>
                </c:pt>
                <c:pt idx="20">
                  <c:v>3.9202436000000063E-2</c:v>
                </c:pt>
                <c:pt idx="21">
                  <c:v>0.12547985500000092</c:v>
                </c:pt>
                <c:pt idx="22">
                  <c:v>4.3193766000000799E-2</c:v>
                </c:pt>
                <c:pt idx="24">
                  <c:v>4.4788780499999996</c:v>
                </c:pt>
                <c:pt idx="25">
                  <c:v>7.4685475000000334E-2</c:v>
                </c:pt>
                <c:pt idx="26">
                  <c:v>0.14027724000000319</c:v>
                </c:pt>
                <c:pt idx="27">
                  <c:v>4.0263781000000609E-2</c:v>
                </c:pt>
                <c:pt idx="28">
                  <c:v>4.6526467000000515E-2</c:v>
                </c:pt>
                <c:pt idx="29">
                  <c:v>0.13473984899999891</c:v>
                </c:pt>
                <c:pt idx="30">
                  <c:v>2.050569400000013E-2</c:v>
                </c:pt>
              </c:numCache>
            </c:numRef>
          </c:val>
          <c:extLst>
            <c:ext xmlns:c16="http://schemas.microsoft.com/office/drawing/2014/chart" uri="{C3380CC4-5D6E-409C-BE32-E72D297353CC}">
              <c16:uniqueId val="{00000007-F856-447A-B9B1-EA4BE9154085}"/>
            </c:ext>
          </c:extLst>
        </c:ser>
        <c:dLbls>
          <c:showLegendKey val="0"/>
          <c:showVal val="0"/>
          <c:showCatName val="0"/>
          <c:showSerName val="0"/>
          <c:showPercent val="0"/>
          <c:showBubbleSize val="0"/>
        </c:dLbls>
        <c:gapWidth val="25"/>
        <c:overlap val="100"/>
        <c:axId val="160722008"/>
        <c:axId val="160720832"/>
      </c:barChart>
      <c:lineChart>
        <c:grouping val="standard"/>
        <c:varyColors val="0"/>
        <c:ser>
          <c:idx val="5"/>
          <c:order val="5"/>
          <c:tx>
            <c:strRef>
              <c:f>Insert!$L$2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Insert!$L$3:$L$33</c:f>
              <c:numCache>
                <c:formatCode>0.00</c:formatCode>
                <c:ptCount val="31"/>
                <c:pt idx="0">
                  <c:v>1</c:v>
                </c:pt>
                <c:pt idx="1">
                  <c:v>1</c:v>
                </c:pt>
                <c:pt idx="2">
                  <c:v>1</c:v>
                </c:pt>
                <c:pt idx="3">
                  <c:v>1</c:v>
                </c:pt>
                <c:pt idx="4">
                  <c:v>1</c:v>
                </c:pt>
                <c:pt idx="5">
                  <c:v>1</c:v>
                </c:pt>
                <c:pt idx="6">
                  <c:v>1</c:v>
                </c:pt>
                <c:pt idx="8">
                  <c:v>0.98391519677389649</c:v>
                </c:pt>
                <c:pt idx="9">
                  <c:v>0.94116889429659667</c:v>
                </c:pt>
                <c:pt idx="10">
                  <c:v>0.91498669536821675</c:v>
                </c:pt>
                <c:pt idx="11">
                  <c:v>1.0370028225525039</c:v>
                </c:pt>
                <c:pt idx="12">
                  <c:v>0.95341993079796927</c:v>
                </c:pt>
                <c:pt idx="13">
                  <c:v>1.1781898870115264</c:v>
                </c:pt>
                <c:pt idx="14">
                  <c:v>1.0823955217846171</c:v>
                </c:pt>
                <c:pt idx="16">
                  <c:v>0.81907907736668983</c:v>
                </c:pt>
                <c:pt idx="17">
                  <c:v>0.82887181158795309</c:v>
                </c:pt>
                <c:pt idx="18">
                  <c:v>0.48549452080082933</c:v>
                </c:pt>
                <c:pt idx="19">
                  <c:v>1.0214180180835017</c:v>
                </c:pt>
                <c:pt idx="20">
                  <c:v>0.87456368379784</c:v>
                </c:pt>
                <c:pt idx="21">
                  <c:v>0.56378522270749098</c:v>
                </c:pt>
                <c:pt idx="22">
                  <c:v>1.1257027450918249</c:v>
                </c:pt>
                <c:pt idx="24">
                  <c:v>0.746009151806444</c:v>
                </c:pt>
                <c:pt idx="25">
                  <c:v>0.61224213905609182</c:v>
                </c:pt>
                <c:pt idx="26">
                  <c:v>7.8428460240791711E-2</c:v>
                </c:pt>
                <c:pt idx="27">
                  <c:v>0.90139375795813337</c:v>
                </c:pt>
                <c:pt idx="28">
                  <c:v>0.67568982533346822</c:v>
                </c:pt>
                <c:pt idx="29">
                  <c:v>9.2346977542771672E-2</c:v>
                </c:pt>
                <c:pt idx="30">
                  <c:v>1.090631391870549</c:v>
                </c:pt>
              </c:numCache>
            </c:numRef>
          </c:val>
          <c:smooth val="0"/>
          <c:extLst>
            <c:ext xmlns:c16="http://schemas.microsoft.com/office/drawing/2014/chart" uri="{C3380CC4-5D6E-409C-BE32-E72D297353CC}">
              <c16:uniqueId val="{00000008-F856-447A-B9B1-EA4BE9154085}"/>
            </c:ext>
          </c:extLst>
        </c:ser>
        <c:dLbls>
          <c:showLegendKey val="0"/>
          <c:showVal val="0"/>
          <c:showCatName val="0"/>
          <c:showSerName val="0"/>
          <c:showPercent val="0"/>
          <c:showBubbleSize val="0"/>
        </c:dLbls>
        <c:marker val="1"/>
        <c:smooth val="0"/>
        <c:axId val="515536072"/>
        <c:axId val="515535288"/>
      </c:lineChart>
      <c:catAx>
        <c:axId val="160722008"/>
        <c:scaling>
          <c:orientation val="minMax"/>
        </c:scaling>
        <c:delete val="1"/>
        <c:axPos val="b"/>
        <c:numFmt formatCode="General" sourceLinked="1"/>
        <c:majorTickMark val="out"/>
        <c:minorTickMark val="none"/>
        <c:tickLblPos val="nextTo"/>
        <c:crossAx val="160720832"/>
        <c:crosses val="autoZero"/>
        <c:auto val="1"/>
        <c:lblAlgn val="ctr"/>
        <c:lblOffset val="100"/>
        <c:noMultiLvlLbl val="0"/>
      </c:catAx>
      <c:valAx>
        <c:axId val="160720832"/>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Insert Time (s)</a:t>
                </a:r>
              </a:p>
            </c:rich>
          </c:tx>
          <c:layout>
            <c:manualLayout>
              <c:xMode val="edge"/>
              <c:yMode val="edge"/>
              <c:x val="0"/>
              <c:y val="0.3072710737407085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722008"/>
        <c:crosses val="autoZero"/>
        <c:crossBetween val="between"/>
        <c:majorUnit val="4"/>
      </c:valAx>
      <c:valAx>
        <c:axId val="515535288"/>
        <c:scaling>
          <c:orientation val="minMax"/>
          <c:max val="1.35"/>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i="0" baseline="0" dirty="0">
                    <a:effectLst/>
                  </a:rPr>
                  <a:t>Scaling efficiency</a:t>
                </a:r>
                <a:endParaRPr lang="en-US" dirty="0">
                  <a:effectLst/>
                </a:endParaRPr>
              </a:p>
            </c:rich>
          </c:tx>
          <c:layout>
            <c:manualLayout>
              <c:xMode val="edge"/>
              <c:yMode val="edge"/>
              <c:x val="0.96161539232293747"/>
              <c:y val="0.133196256703873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6072"/>
        <c:crosses val="max"/>
        <c:crossBetween val="between"/>
        <c:majorUnit val="0.2"/>
      </c:valAx>
      <c:catAx>
        <c:axId val="515536072"/>
        <c:scaling>
          <c:orientation val="minMax"/>
        </c:scaling>
        <c:delete val="1"/>
        <c:axPos val="b"/>
        <c:majorTickMark val="out"/>
        <c:minorTickMark val="none"/>
        <c:tickLblPos val="nextTo"/>
        <c:crossAx val="515535288"/>
        <c:crossesAt val="1"/>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2594215695185E-2"/>
          <c:y val="3.9501027044012878E-2"/>
          <c:w val="0.82015272461446054"/>
          <c:h val="0.58170348165257324"/>
        </c:manualLayout>
      </c:layout>
      <c:barChart>
        <c:barDir val="col"/>
        <c:grouping val="stacked"/>
        <c:varyColors val="0"/>
        <c:ser>
          <c:idx val="0"/>
          <c:order val="0"/>
          <c:tx>
            <c:strRef>
              <c:f>Insert!$D$2</c:f>
              <c:strCache>
                <c:ptCount val="1"/>
                <c:pt idx="0">
                  <c:v>Transform, permute</c:v>
                </c:pt>
              </c:strCache>
            </c:strRef>
          </c:tx>
          <c:spPr>
            <a:solidFill>
              <a:srgbClr val="B0C7E0"/>
            </a:solidFill>
            <a:ln>
              <a:solidFill>
                <a:srgbClr val="B0C7E0"/>
              </a:solidFill>
            </a:ln>
            <a:effectLst/>
          </c:spPr>
          <c:invertIfNegative val="0"/>
          <c:cat>
            <c:multiLvlStrRef>
              <c:f>Insert!$A$3:$C$33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Insert!$D$3:$D$33</c:f>
              <c:numCache>
                <c:formatCode>0.00</c:formatCode>
                <c:ptCount val="31"/>
                <c:pt idx="0">
                  <c:v>0</c:v>
                </c:pt>
                <c:pt idx="1">
                  <c:v>2.0584385059999999</c:v>
                </c:pt>
                <c:pt idx="2">
                  <c:v>2.4589457270000001</c:v>
                </c:pt>
                <c:pt idx="3">
                  <c:v>2.8245187820000002</c:v>
                </c:pt>
                <c:pt idx="4">
                  <c:v>2.0536578780000001</c:v>
                </c:pt>
                <c:pt idx="5">
                  <c:v>2.5101188900000002</c:v>
                </c:pt>
                <c:pt idx="6">
                  <c:v>2.7973523259999999</c:v>
                </c:pt>
                <c:pt idx="9">
                  <c:v>1.0466499899999999</c:v>
                </c:pt>
                <c:pt idx="10">
                  <c:v>1.2599613729999999</c:v>
                </c:pt>
                <c:pt idx="11">
                  <c:v>1.478044417</c:v>
                </c:pt>
                <c:pt idx="12">
                  <c:v>1.0248464610000001</c:v>
                </c:pt>
                <c:pt idx="13">
                  <c:v>1.260657629</c:v>
                </c:pt>
                <c:pt idx="14">
                  <c:v>1.4386927110000001</c:v>
                </c:pt>
                <c:pt idx="17">
                  <c:v>0.57514056700000005</c:v>
                </c:pt>
                <c:pt idx="18">
                  <c:v>0.69380338899999994</c:v>
                </c:pt>
                <c:pt idx="19">
                  <c:v>0.79097476300000003</c:v>
                </c:pt>
                <c:pt idx="20">
                  <c:v>0.57960936500000004</c:v>
                </c:pt>
                <c:pt idx="21">
                  <c:v>0.687670424</c:v>
                </c:pt>
                <c:pt idx="22">
                  <c:v>0.79873746800000001</c:v>
                </c:pt>
                <c:pt idx="25">
                  <c:v>0.34454402399999995</c:v>
                </c:pt>
                <c:pt idx="26">
                  <c:v>0.41003672299999999</c:v>
                </c:pt>
                <c:pt idx="27">
                  <c:v>0.484483624</c:v>
                </c:pt>
                <c:pt idx="28">
                  <c:v>0.343243733</c:v>
                </c:pt>
                <c:pt idx="29">
                  <c:v>0.42417088999999997</c:v>
                </c:pt>
                <c:pt idx="30">
                  <c:v>0.47777964899999997</c:v>
                </c:pt>
              </c:numCache>
            </c:numRef>
          </c:val>
          <c:extLst>
            <c:ext xmlns:c16="http://schemas.microsoft.com/office/drawing/2014/chart" uri="{C3380CC4-5D6E-409C-BE32-E72D297353CC}">
              <c16:uniqueId val="{00000000-F856-447A-B9B1-EA4BE9154085}"/>
            </c:ext>
          </c:extLst>
        </c:ser>
        <c:ser>
          <c:idx val="1"/>
          <c:order val="1"/>
          <c:tx>
            <c:strRef>
              <c:f>Insert!$E$2</c:f>
              <c:strCache>
                <c:ptCount val="1"/>
                <c:pt idx="0">
                  <c:v>All2Allv</c:v>
                </c:pt>
              </c:strCache>
            </c:strRef>
          </c:tx>
          <c:spPr>
            <a:solidFill>
              <a:srgbClr val="4476AC"/>
            </a:solidFill>
            <a:ln>
              <a:solidFill>
                <a:srgbClr val="4476AC"/>
              </a:solidFill>
            </a:ln>
            <a:effectLst/>
          </c:spPr>
          <c:invertIfNegative val="0"/>
          <c:cat>
            <c:multiLvlStrRef>
              <c:f>Insert!$A$3:$C$33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Insert!$E$3:$E$33</c:f>
              <c:numCache>
                <c:formatCode>0.00</c:formatCode>
                <c:ptCount val="31"/>
                <c:pt idx="0">
                  <c:v>0</c:v>
                </c:pt>
                <c:pt idx="1">
                  <c:v>6.5272622580000004</c:v>
                </c:pt>
                <c:pt idx="2">
                  <c:v>2.4502200000000001E-4</c:v>
                </c:pt>
                <c:pt idx="3">
                  <c:v>0.20134634499999998</c:v>
                </c:pt>
                <c:pt idx="4">
                  <c:v>6.3002280490000002</c:v>
                </c:pt>
                <c:pt idx="5">
                  <c:v>4.6398660000000003E-3</c:v>
                </c:pt>
                <c:pt idx="6">
                  <c:v>5.9981800000000001E-4</c:v>
                </c:pt>
                <c:pt idx="9">
                  <c:v>3.7673844919999997</c:v>
                </c:pt>
                <c:pt idx="10">
                  <c:v>4.7794999999999999E-4</c:v>
                </c:pt>
                <c:pt idx="11">
                  <c:v>0.215763907</c:v>
                </c:pt>
                <c:pt idx="12">
                  <c:v>3.8714350259999999</c:v>
                </c:pt>
                <c:pt idx="13">
                  <c:v>2.9159559999999999E-3</c:v>
                </c:pt>
                <c:pt idx="14">
                  <c:v>1.1292030000000001E-3</c:v>
                </c:pt>
                <c:pt idx="17">
                  <c:v>2.0138603420000001</c:v>
                </c:pt>
                <c:pt idx="18">
                  <c:v>2.65321E-3</c:v>
                </c:pt>
                <c:pt idx="19">
                  <c:v>3.2124675000000005E-2</c:v>
                </c:pt>
                <c:pt idx="20">
                  <c:v>1.9821730869999998</c:v>
                </c:pt>
                <c:pt idx="21">
                  <c:v>9.6867310000000005E-3</c:v>
                </c:pt>
                <c:pt idx="22">
                  <c:v>3.0970260000000001E-3</c:v>
                </c:pt>
                <c:pt idx="25">
                  <c:v>1.366823726</c:v>
                </c:pt>
                <c:pt idx="26">
                  <c:v>2.414214E-3</c:v>
                </c:pt>
                <c:pt idx="27">
                  <c:v>2.0513205000000003E-2</c:v>
                </c:pt>
                <c:pt idx="28">
                  <c:v>1.3685478649999998</c:v>
                </c:pt>
                <c:pt idx="29">
                  <c:v>1.3204107E-2</c:v>
                </c:pt>
                <c:pt idx="30">
                  <c:v>8.5956300000000004E-4</c:v>
                </c:pt>
              </c:numCache>
            </c:numRef>
          </c:val>
          <c:extLst>
            <c:ext xmlns:c16="http://schemas.microsoft.com/office/drawing/2014/chart" uri="{C3380CC4-5D6E-409C-BE32-E72D297353CC}">
              <c16:uniqueId val="{00000001-F856-447A-B9B1-EA4BE9154085}"/>
            </c:ext>
          </c:extLst>
        </c:ser>
        <c:ser>
          <c:idx val="2"/>
          <c:order val="2"/>
          <c:tx>
            <c:strRef>
              <c:f>Insert!$F$2</c:f>
              <c:strCache>
                <c:ptCount val="1"/>
                <c:pt idx="0">
                  <c:v>Wait</c:v>
                </c:pt>
              </c:strCache>
            </c:strRef>
          </c:tx>
          <c:spPr>
            <a:solidFill>
              <a:srgbClr val="779EC9"/>
            </a:solidFill>
            <a:ln>
              <a:solidFill>
                <a:srgbClr val="779EC9"/>
              </a:solidFill>
            </a:ln>
            <a:effectLst/>
          </c:spPr>
          <c:invertIfNegative val="0"/>
          <c:cat>
            <c:multiLvlStrRef>
              <c:f>Insert!$A$3:$C$33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Insert!$F$3:$F$33</c:f>
              <c:numCache>
                <c:formatCode>0.00</c:formatCode>
                <c:ptCount val="31"/>
                <c:pt idx="0">
                  <c:v>0</c:v>
                </c:pt>
                <c:pt idx="1">
                  <c:v>0</c:v>
                </c:pt>
                <c:pt idx="2">
                  <c:v>2.5963197430000005</c:v>
                </c:pt>
                <c:pt idx="3">
                  <c:v>7.090257127000001</c:v>
                </c:pt>
                <c:pt idx="4">
                  <c:v>0</c:v>
                </c:pt>
                <c:pt idx="5">
                  <c:v>2.8213060540000012</c:v>
                </c:pt>
                <c:pt idx="6">
                  <c:v>8.4314823920000013</c:v>
                </c:pt>
                <c:pt idx="9">
                  <c:v>0</c:v>
                </c:pt>
                <c:pt idx="10">
                  <c:v>1.8856898049999999</c:v>
                </c:pt>
                <c:pt idx="11">
                  <c:v>3.3463617430000001</c:v>
                </c:pt>
                <c:pt idx="12">
                  <c:v>0</c:v>
                </c:pt>
                <c:pt idx="13">
                  <c:v>0.83654533799999964</c:v>
                </c:pt>
                <c:pt idx="14">
                  <c:v>3.6924212400000003</c:v>
                </c:pt>
                <c:pt idx="17">
                  <c:v>0</c:v>
                </c:pt>
                <c:pt idx="18">
                  <c:v>2.9800075800000005</c:v>
                </c:pt>
                <c:pt idx="19">
                  <c:v>1.4913408800000003</c:v>
                </c:pt>
                <c:pt idx="20">
                  <c:v>0</c:v>
                </c:pt>
                <c:pt idx="21">
                  <c:v>3.1703225579999996</c:v>
                </c:pt>
                <c:pt idx="22">
                  <c:v>1.5053548419999998</c:v>
                </c:pt>
                <c:pt idx="25">
                  <c:v>0</c:v>
                </c:pt>
                <c:pt idx="26">
                  <c:v>14.665868873000001</c:v>
                </c:pt>
                <c:pt idx="27">
                  <c:v>0.6366673599999999</c:v>
                </c:pt>
                <c:pt idx="28">
                  <c:v>0</c:v>
                </c:pt>
                <c:pt idx="29">
                  <c:v>14.979254962000001</c:v>
                </c:pt>
                <c:pt idx="30">
                  <c:v>0.58968452800000015</c:v>
                </c:pt>
              </c:numCache>
            </c:numRef>
          </c:val>
          <c:extLst>
            <c:ext xmlns:c16="http://schemas.microsoft.com/office/drawing/2014/chart" uri="{C3380CC4-5D6E-409C-BE32-E72D297353CC}">
              <c16:uniqueId val="{00000002-F856-447A-B9B1-EA4BE9154085}"/>
            </c:ext>
          </c:extLst>
        </c:ser>
        <c:ser>
          <c:idx val="3"/>
          <c:order val="3"/>
          <c:tx>
            <c:strRef>
              <c:f>Insert!$G$2</c:f>
              <c:strCache>
                <c:ptCount val="1"/>
                <c:pt idx="0">
                  <c:v>Local compute</c:v>
                </c:pt>
              </c:strCache>
            </c:strRef>
          </c:tx>
          <c:spPr>
            <a:solidFill>
              <a:srgbClr val="335881"/>
            </a:solidFill>
            <a:ln>
              <a:solidFill>
                <a:srgbClr val="2D4E73"/>
              </a:solidFill>
            </a:ln>
            <a:effectLst/>
          </c:spPr>
          <c:invertIfNegative val="0"/>
          <c:dPt>
            <c:idx val="1"/>
            <c:invertIfNegative val="0"/>
            <c:bubble3D val="0"/>
            <c:spPr>
              <a:solidFill>
                <a:srgbClr val="2D4E73"/>
              </a:solidFill>
              <a:ln>
                <a:solidFill>
                  <a:srgbClr val="2D4E73"/>
                </a:solidFill>
              </a:ln>
              <a:effectLst/>
            </c:spPr>
            <c:extLst>
              <c:ext xmlns:c16="http://schemas.microsoft.com/office/drawing/2014/chart" uri="{C3380CC4-5D6E-409C-BE32-E72D297353CC}">
                <c16:uniqueId val="{00000004-F856-447A-B9B1-EA4BE9154085}"/>
              </c:ext>
            </c:extLst>
          </c:dPt>
          <c:cat>
            <c:multiLvlStrRef>
              <c:f>Insert!$A$3:$C$33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Insert!$G$3:$G$33</c:f>
              <c:numCache>
                <c:formatCode>0.00</c:formatCode>
                <c:ptCount val="31"/>
                <c:pt idx="0">
                  <c:v>0</c:v>
                </c:pt>
                <c:pt idx="1">
                  <c:v>6.7232126369999996</c:v>
                </c:pt>
                <c:pt idx="2">
                  <c:v>5.0059890979999997</c:v>
                </c:pt>
                <c:pt idx="3">
                  <c:v>5.1681931939999997</c:v>
                </c:pt>
                <c:pt idx="4">
                  <c:v>7.9012082809999997</c:v>
                </c:pt>
                <c:pt idx="5">
                  <c:v>6.6952355629999998</c:v>
                </c:pt>
                <c:pt idx="6">
                  <c:v>6.522647622</c:v>
                </c:pt>
                <c:pt idx="9">
                  <c:v>3.3081103980000002</c:v>
                </c:pt>
                <c:pt idx="10">
                  <c:v>2.3283325709999998</c:v>
                </c:pt>
                <c:pt idx="11">
                  <c:v>2.3573337859999999</c:v>
                </c:pt>
                <c:pt idx="12">
                  <c:v>3.62451897</c:v>
                </c:pt>
                <c:pt idx="13">
                  <c:v>2.8746935200000001</c:v>
                </c:pt>
                <c:pt idx="14">
                  <c:v>3.1328815489999999</c:v>
                </c:pt>
                <c:pt idx="17">
                  <c:v>1.995198775</c:v>
                </c:pt>
                <c:pt idx="18">
                  <c:v>1.4055137579999999</c:v>
                </c:pt>
                <c:pt idx="19">
                  <c:v>1.4701267739999999</c:v>
                </c:pt>
                <c:pt idx="20">
                  <c:v>2.051876649</c:v>
                </c:pt>
                <c:pt idx="21">
                  <c:v>1.397131661</c:v>
                </c:pt>
                <c:pt idx="22">
                  <c:v>1.6843032060000001</c:v>
                </c:pt>
                <c:pt idx="25">
                  <c:v>1.3650558580000001</c:v>
                </c:pt>
                <c:pt idx="26">
                  <c:v>0.97602309300000001</c:v>
                </c:pt>
                <c:pt idx="27">
                  <c:v>1.0008420419999999</c:v>
                </c:pt>
                <c:pt idx="28">
                  <c:v>1.252844434</c:v>
                </c:pt>
                <c:pt idx="29">
                  <c:v>0.902696269</c:v>
                </c:pt>
                <c:pt idx="30">
                  <c:v>0.99338527499999996</c:v>
                </c:pt>
              </c:numCache>
            </c:numRef>
          </c:val>
          <c:extLst>
            <c:ext xmlns:c16="http://schemas.microsoft.com/office/drawing/2014/chart" uri="{C3380CC4-5D6E-409C-BE32-E72D297353CC}">
              <c16:uniqueId val="{00000005-F856-447A-B9B1-EA4BE9154085}"/>
            </c:ext>
          </c:extLst>
        </c:ser>
        <c:ser>
          <c:idx val="4"/>
          <c:order val="4"/>
          <c:tx>
            <c:strRef>
              <c:f>Insert!$H$2</c:f>
              <c:strCache>
                <c:ptCount val="1"/>
                <c:pt idx="0">
                  <c:v>Misc</c:v>
                </c:pt>
              </c:strCache>
            </c:strRef>
          </c:tx>
          <c:spPr>
            <a:pattFill prst="wdUpDiag">
              <a:fgClr>
                <a:srgbClr val="2D4E73"/>
              </a:fgClr>
              <a:bgClr>
                <a:schemeClr val="bg1"/>
              </a:bgClr>
            </a:pattFill>
            <a:ln w="9525">
              <a:solidFill>
                <a:schemeClr val="accent1">
                  <a:lumMod val="50000"/>
                </a:schemeClr>
              </a:solidFill>
            </a:ln>
            <a:effectLst/>
          </c:spPr>
          <c:invertIfNegative val="0"/>
          <c:dLbls>
            <c:dLbl>
              <c:idx val="0"/>
              <c:layout>
                <c:manualLayout>
                  <c:x val="5.1593720601517415E-2"/>
                  <c:y val="-0.32449511037288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56-447A-B9B1-EA4BE915408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Insert!$A$3:$C$33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Insert!$H$3:$H$33</c:f>
              <c:numCache>
                <c:formatCode>0.00</c:formatCode>
                <c:ptCount val="31"/>
                <c:pt idx="0">
                  <c:v>26.730272120999999</c:v>
                </c:pt>
                <c:pt idx="1">
                  <c:v>0.12502072200000036</c:v>
                </c:pt>
                <c:pt idx="2">
                  <c:v>9.9453386000000421E-2</c:v>
                </c:pt>
                <c:pt idx="3">
                  <c:v>0.45596666299999988</c:v>
                </c:pt>
                <c:pt idx="4">
                  <c:v>2.1800695999999675E-2</c:v>
                </c:pt>
                <c:pt idx="5">
                  <c:v>0.1245657910000002</c:v>
                </c:pt>
                <c:pt idx="6">
                  <c:v>0.41534765200000123</c:v>
                </c:pt>
                <c:pt idx="8">
                  <c:v>13.583626012</c:v>
                </c:pt>
                <c:pt idx="9">
                  <c:v>7.7198625999999493E-2</c:v>
                </c:pt>
                <c:pt idx="10">
                  <c:v>7.8052357999999877E-2</c:v>
                </c:pt>
                <c:pt idx="11">
                  <c:v>0.19181112700000025</c:v>
                </c:pt>
                <c:pt idx="12">
                  <c:v>1.525714899999997E-2</c:v>
                </c:pt>
                <c:pt idx="13">
                  <c:v>0.18389172600000059</c:v>
                </c:pt>
                <c:pt idx="14">
                  <c:v>0.1271078240000012</c:v>
                </c:pt>
                <c:pt idx="16">
                  <c:v>8.1586359789999996</c:v>
                </c:pt>
                <c:pt idx="17">
                  <c:v>7.0903164000000629E-2</c:v>
                </c:pt>
                <c:pt idx="18">
                  <c:v>0.15029170799999925</c:v>
                </c:pt>
                <c:pt idx="19">
                  <c:v>6.7989312999999552E-2</c:v>
                </c:pt>
                <c:pt idx="20">
                  <c:v>3.9202436000000063E-2</c:v>
                </c:pt>
                <c:pt idx="21">
                  <c:v>0.12547985500000092</c:v>
                </c:pt>
                <c:pt idx="22">
                  <c:v>4.3193766000000799E-2</c:v>
                </c:pt>
                <c:pt idx="24">
                  <c:v>4.4788780499999996</c:v>
                </c:pt>
                <c:pt idx="25">
                  <c:v>7.4685475000000334E-2</c:v>
                </c:pt>
                <c:pt idx="26">
                  <c:v>0.14027724000000319</c:v>
                </c:pt>
                <c:pt idx="27">
                  <c:v>4.0263781000000609E-2</c:v>
                </c:pt>
                <c:pt idx="28">
                  <c:v>4.6526467000000515E-2</c:v>
                </c:pt>
                <c:pt idx="29">
                  <c:v>0.13473984899999891</c:v>
                </c:pt>
                <c:pt idx="30">
                  <c:v>2.050569400000013E-2</c:v>
                </c:pt>
              </c:numCache>
            </c:numRef>
          </c:val>
          <c:extLst>
            <c:ext xmlns:c16="http://schemas.microsoft.com/office/drawing/2014/chart" uri="{C3380CC4-5D6E-409C-BE32-E72D297353CC}">
              <c16:uniqueId val="{00000007-F856-447A-B9B1-EA4BE9154085}"/>
            </c:ext>
          </c:extLst>
        </c:ser>
        <c:dLbls>
          <c:showLegendKey val="0"/>
          <c:showVal val="0"/>
          <c:showCatName val="0"/>
          <c:showSerName val="0"/>
          <c:showPercent val="0"/>
          <c:showBubbleSize val="0"/>
        </c:dLbls>
        <c:gapWidth val="25"/>
        <c:overlap val="100"/>
        <c:axId val="160722008"/>
        <c:axId val="160720832"/>
      </c:barChart>
      <c:lineChart>
        <c:grouping val="standard"/>
        <c:varyColors val="0"/>
        <c:ser>
          <c:idx val="5"/>
          <c:order val="5"/>
          <c:tx>
            <c:strRef>
              <c:f>Insert!$L$2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Insert!$L$3:$L$33</c:f>
              <c:numCache>
                <c:formatCode>0.00</c:formatCode>
                <c:ptCount val="31"/>
                <c:pt idx="0">
                  <c:v>1</c:v>
                </c:pt>
                <c:pt idx="1">
                  <c:v>1</c:v>
                </c:pt>
                <c:pt idx="2">
                  <c:v>1</c:v>
                </c:pt>
                <c:pt idx="3">
                  <c:v>1</c:v>
                </c:pt>
                <c:pt idx="4">
                  <c:v>1</c:v>
                </c:pt>
                <c:pt idx="5">
                  <c:v>1</c:v>
                </c:pt>
                <c:pt idx="6">
                  <c:v>1</c:v>
                </c:pt>
                <c:pt idx="8">
                  <c:v>0.98391519677389649</c:v>
                </c:pt>
                <c:pt idx="9">
                  <c:v>0.94116889429659667</c:v>
                </c:pt>
                <c:pt idx="10">
                  <c:v>0.91498669536821675</c:v>
                </c:pt>
                <c:pt idx="11">
                  <c:v>1.0370028225525039</c:v>
                </c:pt>
                <c:pt idx="12">
                  <c:v>0.95341993079796927</c:v>
                </c:pt>
                <c:pt idx="13">
                  <c:v>1.1781898870115264</c:v>
                </c:pt>
                <c:pt idx="14">
                  <c:v>1.0823955217846171</c:v>
                </c:pt>
                <c:pt idx="16">
                  <c:v>0.81907907736668983</c:v>
                </c:pt>
                <c:pt idx="17">
                  <c:v>0.82887181158795309</c:v>
                </c:pt>
                <c:pt idx="18">
                  <c:v>0.48549452080082933</c:v>
                </c:pt>
                <c:pt idx="19">
                  <c:v>1.0214180180835017</c:v>
                </c:pt>
                <c:pt idx="20">
                  <c:v>0.87456368379784</c:v>
                </c:pt>
                <c:pt idx="21">
                  <c:v>0.56378522270749098</c:v>
                </c:pt>
                <c:pt idx="22">
                  <c:v>1.1257027450918249</c:v>
                </c:pt>
                <c:pt idx="24">
                  <c:v>0.746009151806444</c:v>
                </c:pt>
                <c:pt idx="25">
                  <c:v>0.61224213905609182</c:v>
                </c:pt>
                <c:pt idx="26">
                  <c:v>7.8428460240791711E-2</c:v>
                </c:pt>
                <c:pt idx="27">
                  <c:v>0.90139375795813337</c:v>
                </c:pt>
                <c:pt idx="28">
                  <c:v>0.67568982533346822</c:v>
                </c:pt>
                <c:pt idx="29">
                  <c:v>9.2346977542771672E-2</c:v>
                </c:pt>
                <c:pt idx="30">
                  <c:v>1.090631391870549</c:v>
                </c:pt>
              </c:numCache>
            </c:numRef>
          </c:val>
          <c:smooth val="0"/>
          <c:extLst>
            <c:ext xmlns:c16="http://schemas.microsoft.com/office/drawing/2014/chart" uri="{C3380CC4-5D6E-409C-BE32-E72D297353CC}">
              <c16:uniqueId val="{00000008-F856-447A-B9B1-EA4BE9154085}"/>
            </c:ext>
          </c:extLst>
        </c:ser>
        <c:dLbls>
          <c:showLegendKey val="0"/>
          <c:showVal val="0"/>
          <c:showCatName val="0"/>
          <c:showSerName val="0"/>
          <c:showPercent val="0"/>
          <c:showBubbleSize val="0"/>
        </c:dLbls>
        <c:marker val="1"/>
        <c:smooth val="0"/>
        <c:axId val="515536072"/>
        <c:axId val="515535288"/>
      </c:lineChart>
      <c:catAx>
        <c:axId val="16072200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b="0" i="0" baseline="0" dirty="0">
                    <a:effectLst/>
                  </a:rPr>
                  <a:t># Cores</a:t>
                </a:r>
                <a:endParaRPr lang="en-US" sz="1400" dirty="0">
                  <a:effectLst/>
                </a:endParaRPr>
              </a:p>
            </c:rich>
          </c:tx>
          <c:layout>
            <c:manualLayout>
              <c:xMode val="edge"/>
              <c:yMode val="edge"/>
              <c:x val="0"/>
              <c:y val="0.844518674092393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720832"/>
        <c:crosses val="autoZero"/>
        <c:auto val="1"/>
        <c:lblAlgn val="ctr"/>
        <c:lblOffset val="100"/>
        <c:noMultiLvlLbl val="0"/>
      </c:catAx>
      <c:valAx>
        <c:axId val="160720832"/>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Insert Time (s)</a:t>
                </a:r>
              </a:p>
            </c:rich>
          </c:tx>
          <c:layout>
            <c:manualLayout>
              <c:xMode val="edge"/>
              <c:yMode val="edge"/>
              <c:x val="0"/>
              <c:y val="0.3554404257394621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722008"/>
        <c:crosses val="autoZero"/>
        <c:crossBetween val="between"/>
        <c:majorUnit val="4"/>
      </c:valAx>
      <c:valAx>
        <c:axId val="515535288"/>
        <c:scaling>
          <c:orientation val="minMax"/>
          <c:max val="1.35"/>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i="0" baseline="0" dirty="0">
                    <a:effectLst/>
                  </a:rPr>
                  <a:t>Scaling efficiency</a:t>
                </a:r>
                <a:endParaRPr lang="en-US" dirty="0">
                  <a:effectLst/>
                </a:endParaRPr>
              </a:p>
            </c:rich>
          </c:tx>
          <c:layout>
            <c:manualLayout>
              <c:xMode val="edge"/>
              <c:yMode val="edge"/>
              <c:x val="0.96161539232293747"/>
              <c:y val="0.133196256703873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6072"/>
        <c:crosses val="max"/>
        <c:crossBetween val="between"/>
        <c:majorUnit val="0.2"/>
      </c:valAx>
      <c:catAx>
        <c:axId val="515536072"/>
        <c:scaling>
          <c:orientation val="minMax"/>
        </c:scaling>
        <c:delete val="1"/>
        <c:axPos val="b"/>
        <c:majorTickMark val="out"/>
        <c:minorTickMark val="none"/>
        <c:tickLblPos val="nextTo"/>
        <c:crossAx val="515535288"/>
        <c:crossesAt val="1"/>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00748475740981E-2"/>
          <c:y val="4.1973949159155734E-2"/>
          <c:w val="0.818378793359824"/>
          <c:h val="0.45252449810944367"/>
        </c:manualLayout>
      </c:layout>
      <c:barChart>
        <c:barDir val="col"/>
        <c:grouping val="stacked"/>
        <c:varyColors val="0"/>
        <c:ser>
          <c:idx val="0"/>
          <c:order val="0"/>
          <c:tx>
            <c:strRef>
              <c:f>Find!$D$2</c:f>
              <c:strCache>
                <c:ptCount val="1"/>
                <c:pt idx="0">
                  <c:v>Transform, Permute</c:v>
                </c:pt>
              </c:strCache>
            </c:strRef>
          </c:tx>
          <c:spPr>
            <a:solidFill>
              <a:srgbClr val="B0C7E0"/>
            </a:solidFill>
            <a:ln>
              <a:solidFill>
                <a:srgbClr val="B0C7E0"/>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Find!$D$3:$D$33</c:f>
              <c:numCache>
                <c:formatCode>0.00</c:formatCode>
                <c:ptCount val="31"/>
                <c:pt idx="1">
                  <c:v>1.0448933199999999</c:v>
                </c:pt>
                <c:pt idx="2">
                  <c:v>1.031283613</c:v>
                </c:pt>
                <c:pt idx="3">
                  <c:v>1.236022341</c:v>
                </c:pt>
                <c:pt idx="4">
                  <c:v>1.049134587</c:v>
                </c:pt>
                <c:pt idx="5">
                  <c:v>1.025756981</c:v>
                </c:pt>
                <c:pt idx="6">
                  <c:v>1.2314621640000001</c:v>
                </c:pt>
                <c:pt idx="9">
                  <c:v>0.52981432800000006</c:v>
                </c:pt>
                <c:pt idx="10">
                  <c:v>0.52414928399999994</c:v>
                </c:pt>
                <c:pt idx="11">
                  <c:v>0.63515484099999997</c:v>
                </c:pt>
                <c:pt idx="12">
                  <c:v>0.52093456400000004</c:v>
                </c:pt>
                <c:pt idx="13">
                  <c:v>0.52524994200000008</c:v>
                </c:pt>
                <c:pt idx="14">
                  <c:v>0.62823945999999997</c:v>
                </c:pt>
                <c:pt idx="17">
                  <c:v>0.27632465100000003</c:v>
                </c:pt>
                <c:pt idx="18">
                  <c:v>0.279896213</c:v>
                </c:pt>
                <c:pt idx="19">
                  <c:v>0.35322800300000001</c:v>
                </c:pt>
                <c:pt idx="20">
                  <c:v>0.275441979</c:v>
                </c:pt>
                <c:pt idx="21">
                  <c:v>0.28165037599999998</c:v>
                </c:pt>
                <c:pt idx="22">
                  <c:v>0.347713838</c:v>
                </c:pt>
                <c:pt idx="25">
                  <c:v>0.150785892</c:v>
                </c:pt>
                <c:pt idx="26">
                  <c:v>0.14691736</c:v>
                </c:pt>
                <c:pt idx="27">
                  <c:v>0.210978888</c:v>
                </c:pt>
                <c:pt idx="28">
                  <c:v>0.149151899</c:v>
                </c:pt>
                <c:pt idx="29">
                  <c:v>0.14837907</c:v>
                </c:pt>
                <c:pt idx="30">
                  <c:v>0.210795653</c:v>
                </c:pt>
              </c:numCache>
            </c:numRef>
          </c:val>
          <c:extLst>
            <c:ext xmlns:c16="http://schemas.microsoft.com/office/drawing/2014/chart" uri="{C3380CC4-5D6E-409C-BE32-E72D297353CC}">
              <c16:uniqueId val="{00000000-B88E-495E-BDF2-7A7C342E9738}"/>
            </c:ext>
          </c:extLst>
        </c:ser>
        <c:ser>
          <c:idx val="1"/>
          <c:order val="1"/>
          <c:tx>
            <c:strRef>
              <c:f>Find!$E$2</c:f>
              <c:strCache>
                <c:ptCount val="1"/>
                <c:pt idx="0">
                  <c:v>All2Allv</c:v>
                </c:pt>
              </c:strCache>
            </c:strRef>
          </c:tx>
          <c:spPr>
            <a:solidFill>
              <a:srgbClr val="4476AC"/>
            </a:solidFill>
            <a:ln>
              <a:solidFill>
                <a:srgbClr val="4476AC"/>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Find!$E$3:$E$33</c:f>
              <c:numCache>
                <c:formatCode>0.00</c:formatCode>
                <c:ptCount val="31"/>
                <c:pt idx="1">
                  <c:v>4.8741806380000003</c:v>
                </c:pt>
                <c:pt idx="2">
                  <c:v>2.99912E-4</c:v>
                </c:pt>
                <c:pt idx="3">
                  <c:v>0.255541132</c:v>
                </c:pt>
                <c:pt idx="4">
                  <c:v>4.903860087</c:v>
                </c:pt>
                <c:pt idx="5">
                  <c:v>1.5562799999999999E-4</c:v>
                </c:pt>
                <c:pt idx="6">
                  <c:v>0.25832030900000003</c:v>
                </c:pt>
                <c:pt idx="9">
                  <c:v>2.865756975</c:v>
                </c:pt>
                <c:pt idx="10">
                  <c:v>5.1889799999999995E-4</c:v>
                </c:pt>
                <c:pt idx="11">
                  <c:v>0.146375749</c:v>
                </c:pt>
                <c:pt idx="12">
                  <c:v>3.0689330129999997</c:v>
                </c:pt>
                <c:pt idx="13">
                  <c:v>6.67251E-4</c:v>
                </c:pt>
                <c:pt idx="14">
                  <c:v>0.14646432500000001</c:v>
                </c:pt>
                <c:pt idx="17">
                  <c:v>1.6284094900000001</c:v>
                </c:pt>
                <c:pt idx="18">
                  <c:v>1.522827E-2</c:v>
                </c:pt>
                <c:pt idx="19">
                  <c:v>7.2800473000000004E-2</c:v>
                </c:pt>
                <c:pt idx="20">
                  <c:v>1.623587584</c:v>
                </c:pt>
                <c:pt idx="21">
                  <c:v>2.6653505000000001E-2</c:v>
                </c:pt>
                <c:pt idx="22">
                  <c:v>7.0645649000000005E-2</c:v>
                </c:pt>
                <c:pt idx="25">
                  <c:v>1.299832431</c:v>
                </c:pt>
                <c:pt idx="26">
                  <c:v>1.4127212E-2</c:v>
                </c:pt>
                <c:pt idx="27">
                  <c:v>3.8975470999999998E-2</c:v>
                </c:pt>
                <c:pt idx="28">
                  <c:v>1.325547925</c:v>
                </c:pt>
                <c:pt idx="29">
                  <c:v>1.3850032999999999E-2</c:v>
                </c:pt>
                <c:pt idx="30">
                  <c:v>3.8695545999999997E-2</c:v>
                </c:pt>
              </c:numCache>
            </c:numRef>
          </c:val>
          <c:extLst>
            <c:ext xmlns:c16="http://schemas.microsoft.com/office/drawing/2014/chart" uri="{C3380CC4-5D6E-409C-BE32-E72D297353CC}">
              <c16:uniqueId val="{00000001-B88E-495E-BDF2-7A7C342E9738}"/>
            </c:ext>
          </c:extLst>
        </c:ser>
        <c:ser>
          <c:idx val="2"/>
          <c:order val="2"/>
          <c:tx>
            <c:strRef>
              <c:f>Find!$F$2</c:f>
              <c:strCache>
                <c:ptCount val="1"/>
                <c:pt idx="0">
                  <c:v>Wait</c:v>
                </c:pt>
              </c:strCache>
            </c:strRef>
          </c:tx>
          <c:spPr>
            <a:solidFill>
              <a:srgbClr val="779EC9"/>
            </a:solidFill>
            <a:ln>
              <a:solidFill>
                <a:srgbClr val="779EC9"/>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Find!$F$3:$F$33</c:f>
              <c:numCache>
                <c:formatCode>0.00</c:formatCode>
                <c:ptCount val="31"/>
                <c:pt idx="1">
                  <c:v>0</c:v>
                </c:pt>
                <c:pt idx="2">
                  <c:v>1.463774396</c:v>
                </c:pt>
                <c:pt idx="3">
                  <c:v>7.9291170150000001</c:v>
                </c:pt>
                <c:pt idx="4">
                  <c:v>0</c:v>
                </c:pt>
                <c:pt idx="5">
                  <c:v>1.0892065720000004</c:v>
                </c:pt>
                <c:pt idx="6">
                  <c:v>7.1392061280000005</c:v>
                </c:pt>
                <c:pt idx="9">
                  <c:v>0</c:v>
                </c:pt>
                <c:pt idx="10">
                  <c:v>0.49535754000000026</c:v>
                </c:pt>
                <c:pt idx="11">
                  <c:v>3.8865212750000002</c:v>
                </c:pt>
                <c:pt idx="12">
                  <c:v>0</c:v>
                </c:pt>
                <c:pt idx="13">
                  <c:v>1.0279311820000001</c:v>
                </c:pt>
                <c:pt idx="14">
                  <c:v>3.6452745170000007</c:v>
                </c:pt>
                <c:pt idx="17">
                  <c:v>0</c:v>
                </c:pt>
                <c:pt idx="18">
                  <c:v>0.71618805699999999</c:v>
                </c:pt>
                <c:pt idx="19">
                  <c:v>1.48990617</c:v>
                </c:pt>
                <c:pt idx="20">
                  <c:v>0</c:v>
                </c:pt>
                <c:pt idx="21">
                  <c:v>0.75708473000000009</c:v>
                </c:pt>
                <c:pt idx="22">
                  <c:v>1.4577214980000002</c:v>
                </c:pt>
                <c:pt idx="25">
                  <c:v>0</c:v>
                </c:pt>
                <c:pt idx="26">
                  <c:v>0.88878305299999993</c:v>
                </c:pt>
                <c:pt idx="27">
                  <c:v>0.59020731599999998</c:v>
                </c:pt>
                <c:pt idx="28">
                  <c:v>0</c:v>
                </c:pt>
                <c:pt idx="29">
                  <c:v>0.96862618099999998</c:v>
                </c:pt>
                <c:pt idx="30">
                  <c:v>0.65999250499999995</c:v>
                </c:pt>
              </c:numCache>
            </c:numRef>
          </c:val>
          <c:extLst>
            <c:ext xmlns:c16="http://schemas.microsoft.com/office/drawing/2014/chart" uri="{C3380CC4-5D6E-409C-BE32-E72D297353CC}">
              <c16:uniqueId val="{00000002-B88E-495E-BDF2-7A7C342E9738}"/>
            </c:ext>
          </c:extLst>
        </c:ser>
        <c:ser>
          <c:idx val="3"/>
          <c:order val="3"/>
          <c:tx>
            <c:strRef>
              <c:f>Find!$G$2</c:f>
              <c:strCache>
                <c:ptCount val="1"/>
                <c:pt idx="0">
                  <c:v>Local compute</c:v>
                </c:pt>
              </c:strCache>
            </c:strRef>
          </c:tx>
          <c:spPr>
            <a:solidFill>
              <a:srgbClr val="2D4E73"/>
            </a:solidFill>
            <a:ln>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Find!$G$3:$G$33</c:f>
              <c:numCache>
                <c:formatCode>0.00</c:formatCode>
                <c:ptCount val="31"/>
                <c:pt idx="1">
                  <c:v>3.8647443130000001</c:v>
                </c:pt>
                <c:pt idx="2">
                  <c:v>4.0271346240000003</c:v>
                </c:pt>
                <c:pt idx="3">
                  <c:v>3.864049048</c:v>
                </c:pt>
                <c:pt idx="4">
                  <c:v>3.1419194830000001</c:v>
                </c:pt>
                <c:pt idx="5">
                  <c:v>3.088943955</c:v>
                </c:pt>
                <c:pt idx="6">
                  <c:v>3.216580381</c:v>
                </c:pt>
                <c:pt idx="9">
                  <c:v>1.7767685600000001</c:v>
                </c:pt>
                <c:pt idx="10">
                  <c:v>1.7676981409999999</c:v>
                </c:pt>
                <c:pt idx="11">
                  <c:v>1.777660614</c:v>
                </c:pt>
                <c:pt idx="12">
                  <c:v>1.4515734090000001</c:v>
                </c:pt>
                <c:pt idx="13">
                  <c:v>1.3699839460000001</c:v>
                </c:pt>
                <c:pt idx="14">
                  <c:v>1.4282987469999999</c:v>
                </c:pt>
                <c:pt idx="17">
                  <c:v>0.98701903999999996</c:v>
                </c:pt>
                <c:pt idx="18">
                  <c:v>0.90687352499999996</c:v>
                </c:pt>
                <c:pt idx="19">
                  <c:v>1.1189444200000001</c:v>
                </c:pt>
                <c:pt idx="20">
                  <c:v>0.88933786500000001</c:v>
                </c:pt>
                <c:pt idx="21">
                  <c:v>0.74866949900000002</c:v>
                </c:pt>
                <c:pt idx="22">
                  <c:v>0.89045034199999995</c:v>
                </c:pt>
                <c:pt idx="25">
                  <c:v>0.74008177900000005</c:v>
                </c:pt>
                <c:pt idx="26">
                  <c:v>0.63130765200000005</c:v>
                </c:pt>
                <c:pt idx="27">
                  <c:v>0.73043536799999997</c:v>
                </c:pt>
                <c:pt idx="28">
                  <c:v>0.63727387099999999</c:v>
                </c:pt>
                <c:pt idx="29">
                  <c:v>0.518406056</c:v>
                </c:pt>
                <c:pt idx="30">
                  <c:v>0.55491611600000001</c:v>
                </c:pt>
              </c:numCache>
            </c:numRef>
          </c:val>
          <c:extLst>
            <c:ext xmlns:c16="http://schemas.microsoft.com/office/drawing/2014/chart" uri="{C3380CC4-5D6E-409C-BE32-E72D297353CC}">
              <c16:uniqueId val="{00000003-B88E-495E-BDF2-7A7C342E9738}"/>
            </c:ext>
          </c:extLst>
        </c:ser>
        <c:ser>
          <c:idx val="4"/>
          <c:order val="4"/>
          <c:tx>
            <c:strRef>
              <c:f>Find!$H$2</c:f>
              <c:strCache>
                <c:ptCount val="1"/>
                <c:pt idx="0">
                  <c:v>Misc</c:v>
                </c:pt>
              </c:strCache>
            </c:strRef>
          </c:tx>
          <c:spPr>
            <a:pattFill prst="wdUpDiag">
              <a:fgClr>
                <a:srgbClr val="2D4E73"/>
              </a:fgClr>
              <a:bgClr>
                <a:schemeClr val="bg1"/>
              </a:bgClr>
            </a:pattFill>
            <a:ln w="9525">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Find!$H$3:$H$33</c:f>
              <c:numCache>
                <c:formatCode>0.00</c:formatCode>
                <c:ptCount val="31"/>
                <c:pt idx="0">
                  <c:v>23.208374893999999</c:v>
                </c:pt>
                <c:pt idx="1">
                  <c:v>1.5584205999997991E-2</c:v>
                </c:pt>
                <c:pt idx="2">
                  <c:v>9.654358699999932E-2</c:v>
                </c:pt>
                <c:pt idx="3">
                  <c:v>0.29328413899999894</c:v>
                </c:pt>
                <c:pt idx="4">
                  <c:v>5.5193537000000958E-2</c:v>
                </c:pt>
                <c:pt idx="5">
                  <c:v>8.9245807000000177E-2</c:v>
                </c:pt>
                <c:pt idx="6">
                  <c:v>0.26801238900000079</c:v>
                </c:pt>
                <c:pt idx="8">
                  <c:v>11.036450469</c:v>
                </c:pt>
                <c:pt idx="9">
                  <c:v>1.626894399999923E-2</c:v>
                </c:pt>
                <c:pt idx="10">
                  <c:v>5.9739138999999941E-2</c:v>
                </c:pt>
                <c:pt idx="11">
                  <c:v>0.12669854599999919</c:v>
                </c:pt>
                <c:pt idx="12">
                  <c:v>2.3357920000000476E-2</c:v>
                </c:pt>
                <c:pt idx="13">
                  <c:v>7.310594299999984E-2</c:v>
                </c:pt>
                <c:pt idx="14">
                  <c:v>9.2308570000000145E-2</c:v>
                </c:pt>
                <c:pt idx="16">
                  <c:v>6.304704643</c:v>
                </c:pt>
                <c:pt idx="17">
                  <c:v>3.0885392000000067E-2</c:v>
                </c:pt>
                <c:pt idx="18">
                  <c:v>8.4212582000000147E-2</c:v>
                </c:pt>
                <c:pt idx="19">
                  <c:v>6.7806163999999836E-2</c:v>
                </c:pt>
                <c:pt idx="20">
                  <c:v>4.3545458000000092E-2</c:v>
                </c:pt>
                <c:pt idx="21">
                  <c:v>9.1323692999999873E-2</c:v>
                </c:pt>
                <c:pt idx="22">
                  <c:v>3.8141668999999823E-2</c:v>
                </c:pt>
                <c:pt idx="24">
                  <c:v>3.89750357</c:v>
                </c:pt>
                <c:pt idx="25">
                  <c:v>1.6252365999999796E-2</c:v>
                </c:pt>
                <c:pt idx="26">
                  <c:v>0.12788541600000003</c:v>
                </c:pt>
                <c:pt idx="27">
                  <c:v>2.5121589000000055E-2</c:v>
                </c:pt>
                <c:pt idx="28">
                  <c:v>3.2368337999999941E-2</c:v>
                </c:pt>
                <c:pt idx="29">
                  <c:v>0.12963876800000018</c:v>
                </c:pt>
                <c:pt idx="30">
                  <c:v>1.6967318000000065E-2</c:v>
                </c:pt>
              </c:numCache>
            </c:numRef>
          </c:val>
          <c:extLst>
            <c:ext xmlns:c16="http://schemas.microsoft.com/office/drawing/2014/chart" uri="{C3380CC4-5D6E-409C-BE32-E72D297353CC}">
              <c16:uniqueId val="{00000004-B88E-495E-BDF2-7A7C342E9738}"/>
            </c:ext>
          </c:extLst>
        </c:ser>
        <c:dLbls>
          <c:showLegendKey val="0"/>
          <c:showVal val="0"/>
          <c:showCatName val="0"/>
          <c:showSerName val="0"/>
          <c:showPercent val="0"/>
          <c:showBubbleSize val="0"/>
        </c:dLbls>
        <c:gapWidth val="25"/>
        <c:overlap val="100"/>
        <c:axId val="515536856"/>
        <c:axId val="515539208"/>
      </c:barChart>
      <c:lineChart>
        <c:grouping val="standard"/>
        <c:varyColors val="0"/>
        <c:ser>
          <c:idx val="5"/>
          <c:order val="5"/>
          <c:tx>
            <c:strRef>
              <c:f>Find!$L$2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Find!$L$3:$L$33</c:f>
              <c:numCache>
                <c:formatCode>0.00</c:formatCode>
                <c:ptCount val="31"/>
                <c:pt idx="0">
                  <c:v>1</c:v>
                </c:pt>
                <c:pt idx="1">
                  <c:v>1</c:v>
                </c:pt>
                <c:pt idx="2">
                  <c:v>1</c:v>
                </c:pt>
                <c:pt idx="3">
                  <c:v>1</c:v>
                </c:pt>
                <c:pt idx="4">
                  <c:v>1</c:v>
                </c:pt>
                <c:pt idx="5">
                  <c:v>1</c:v>
                </c:pt>
                <c:pt idx="6">
                  <c:v>1</c:v>
                </c:pt>
                <c:pt idx="8">
                  <c:v>1.051441990302471</c:v>
                </c:pt>
                <c:pt idx="9">
                  <c:v>0.94431887636041623</c:v>
                </c:pt>
                <c:pt idx="10">
                  <c:v>1.1622690316521977</c:v>
                </c:pt>
                <c:pt idx="11">
                  <c:v>1.0329553053934266</c:v>
                </c:pt>
                <c:pt idx="12">
                  <c:v>0.90330414531960501</c:v>
                </c:pt>
                <c:pt idx="13">
                  <c:v>0.88311945003749337</c:v>
                </c:pt>
                <c:pt idx="14">
                  <c:v>1.019561213986772</c:v>
                </c:pt>
                <c:pt idx="16">
                  <c:v>0.9202800213554746</c:v>
                </c:pt>
                <c:pt idx="17">
                  <c:v>0.83823249370698016</c:v>
                </c:pt>
                <c:pt idx="18">
                  <c:v>0.82638840946040637</c:v>
                </c:pt>
                <c:pt idx="19">
                  <c:v>1.0940534302121263</c:v>
                </c:pt>
                <c:pt idx="20">
                  <c:v>0.80776740513761702</c:v>
                </c:pt>
                <c:pt idx="21">
                  <c:v>0.69452076936309448</c:v>
                </c:pt>
                <c:pt idx="22">
                  <c:v>1.0797677116259439</c:v>
                </c:pt>
                <c:pt idx="24">
                  <c:v>0.74433462590773192</c:v>
                </c:pt>
                <c:pt idx="25">
                  <c:v>0.55503021808850306</c:v>
                </c:pt>
                <c:pt idx="26">
                  <c:v>0.45736321298122379</c:v>
                </c:pt>
                <c:pt idx="27">
                  <c:v>1.06362843382216</c:v>
                </c:pt>
                <c:pt idx="28">
                  <c:v>0.53338667253089289</c:v>
                </c:pt>
                <c:pt idx="29">
                  <c:v>0.37195096840985747</c:v>
                </c:pt>
                <c:pt idx="30">
                  <c:v>1.022162320557026</c:v>
                </c:pt>
              </c:numCache>
            </c:numRef>
          </c:val>
          <c:smooth val="0"/>
          <c:extLst>
            <c:ext xmlns:c16="http://schemas.microsoft.com/office/drawing/2014/chart" uri="{C3380CC4-5D6E-409C-BE32-E72D297353CC}">
              <c16:uniqueId val="{00000005-B88E-495E-BDF2-7A7C342E9738}"/>
            </c:ext>
          </c:extLst>
        </c:ser>
        <c:dLbls>
          <c:showLegendKey val="0"/>
          <c:showVal val="0"/>
          <c:showCatName val="0"/>
          <c:showSerName val="0"/>
          <c:showPercent val="0"/>
          <c:showBubbleSize val="0"/>
        </c:dLbls>
        <c:marker val="1"/>
        <c:smooth val="0"/>
        <c:axId val="515537640"/>
        <c:axId val="515537248"/>
      </c:lineChart>
      <c:catAx>
        <c:axId val="51553685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 Cores</a:t>
                </a:r>
              </a:p>
            </c:rich>
          </c:tx>
          <c:layout>
            <c:manualLayout>
              <c:xMode val="edge"/>
              <c:yMode val="edge"/>
              <c:x val="3.2245969253843207E-4"/>
              <c:y val="0.89861822663589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9208"/>
        <c:crosses val="autoZero"/>
        <c:auto val="1"/>
        <c:lblAlgn val="ctr"/>
        <c:lblOffset val="100"/>
        <c:noMultiLvlLbl val="0"/>
      </c:catAx>
      <c:valAx>
        <c:axId val="515539208"/>
        <c:scaling>
          <c:orientation val="minMax"/>
          <c:max val="2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Query Time (s)</a:t>
                </a:r>
              </a:p>
            </c:rich>
          </c:tx>
          <c:layout>
            <c:manualLayout>
              <c:xMode val="edge"/>
              <c:yMode val="edge"/>
              <c:x val="2.1786049119690738E-3"/>
              <c:y val="0.1393868699244496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6856"/>
        <c:crosses val="autoZero"/>
        <c:crossBetween val="between"/>
        <c:majorUnit val="4"/>
      </c:valAx>
      <c:valAx>
        <c:axId val="515537248"/>
        <c:scaling>
          <c:orientation val="minMax"/>
          <c:max val="1.2"/>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i="0" baseline="0" dirty="0">
                    <a:effectLst/>
                  </a:rPr>
                  <a:t>Scaling efficiency</a:t>
                </a:r>
                <a:endParaRPr lang="en-US" dirty="0">
                  <a:effectLst/>
                </a:endParaRPr>
              </a:p>
            </c:rich>
          </c:tx>
          <c:layout>
            <c:manualLayout>
              <c:xMode val="edge"/>
              <c:yMode val="edge"/>
              <c:x val="0.96460252132504343"/>
              <c:y val="3.816777878213166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7640"/>
        <c:crosses val="max"/>
        <c:crossBetween val="between"/>
      </c:valAx>
      <c:catAx>
        <c:axId val="515537640"/>
        <c:scaling>
          <c:orientation val="minMax"/>
        </c:scaling>
        <c:delete val="1"/>
        <c:axPos val="b"/>
        <c:majorTickMark val="out"/>
        <c:minorTickMark val="none"/>
        <c:tickLblPos val="nextTo"/>
        <c:crossAx val="515537248"/>
        <c:crossesAt val="1"/>
        <c:auto val="1"/>
        <c:lblAlgn val="ctr"/>
        <c:lblOffset val="100"/>
        <c:noMultiLvlLbl val="0"/>
      </c:catAx>
      <c:spPr>
        <a:noFill/>
        <a:ln>
          <a:noFill/>
        </a:ln>
        <a:effectLst/>
      </c:spPr>
    </c:plotArea>
    <c:legend>
      <c:legendPos val="b"/>
      <c:layout>
        <c:manualLayout>
          <c:xMode val="edge"/>
          <c:yMode val="edge"/>
          <c:x val="9.9945335445579736E-2"/>
          <c:y val="0.8989709235553488"/>
          <c:w val="0.8999999771047541"/>
          <c:h val="8.961021212113946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2594215695185E-2"/>
          <c:y val="9.8687008088570546E-2"/>
          <c:w val="0.82015272461446054"/>
          <c:h val="0.80822969964267422"/>
        </c:manualLayout>
      </c:layout>
      <c:barChart>
        <c:barDir val="col"/>
        <c:grouping val="stacked"/>
        <c:varyColors val="0"/>
        <c:ser>
          <c:idx val="0"/>
          <c:order val="0"/>
          <c:tx>
            <c:strRef>
              <c:f>Insert!$D$2</c:f>
              <c:strCache>
                <c:ptCount val="1"/>
                <c:pt idx="0">
                  <c:v>Transform, permute</c:v>
                </c:pt>
              </c:strCache>
            </c:strRef>
          </c:tx>
          <c:spPr>
            <a:solidFill>
              <a:srgbClr val="B0C7E0"/>
            </a:solidFill>
            <a:ln>
              <a:solidFill>
                <a:srgbClr val="B0C7E0"/>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Insert!$D$3:$D$33</c:f>
              <c:numCache>
                <c:formatCode>0.00</c:formatCode>
                <c:ptCount val="31"/>
                <c:pt idx="0">
                  <c:v>0</c:v>
                </c:pt>
                <c:pt idx="1">
                  <c:v>2.0584385059999999</c:v>
                </c:pt>
                <c:pt idx="2">
                  <c:v>2.4589457270000001</c:v>
                </c:pt>
                <c:pt idx="3">
                  <c:v>2.8245187820000002</c:v>
                </c:pt>
                <c:pt idx="4">
                  <c:v>2.0536578780000001</c:v>
                </c:pt>
                <c:pt idx="5">
                  <c:v>2.5101188900000002</c:v>
                </c:pt>
                <c:pt idx="6">
                  <c:v>2.7973523259999999</c:v>
                </c:pt>
                <c:pt idx="9">
                  <c:v>1.0466499899999999</c:v>
                </c:pt>
                <c:pt idx="10">
                  <c:v>1.2599613729999999</c:v>
                </c:pt>
                <c:pt idx="11">
                  <c:v>1.478044417</c:v>
                </c:pt>
                <c:pt idx="12">
                  <c:v>1.0248464610000001</c:v>
                </c:pt>
                <c:pt idx="13">
                  <c:v>1.260657629</c:v>
                </c:pt>
                <c:pt idx="14">
                  <c:v>1.4386927110000001</c:v>
                </c:pt>
                <c:pt idx="17">
                  <c:v>0.57514056700000005</c:v>
                </c:pt>
                <c:pt idx="18">
                  <c:v>0.69380338899999994</c:v>
                </c:pt>
                <c:pt idx="19">
                  <c:v>0.79097476300000003</c:v>
                </c:pt>
                <c:pt idx="20">
                  <c:v>0.57960936500000004</c:v>
                </c:pt>
                <c:pt idx="21">
                  <c:v>0.687670424</c:v>
                </c:pt>
                <c:pt idx="22">
                  <c:v>0.79873746800000001</c:v>
                </c:pt>
                <c:pt idx="25">
                  <c:v>0.34454402399999995</c:v>
                </c:pt>
                <c:pt idx="26">
                  <c:v>0.41003672299999999</c:v>
                </c:pt>
                <c:pt idx="27">
                  <c:v>0.484483624</c:v>
                </c:pt>
                <c:pt idx="28">
                  <c:v>0.343243733</c:v>
                </c:pt>
                <c:pt idx="29">
                  <c:v>0.42417088999999997</c:v>
                </c:pt>
                <c:pt idx="30">
                  <c:v>0.47777964899999997</c:v>
                </c:pt>
              </c:numCache>
            </c:numRef>
          </c:val>
          <c:extLst>
            <c:ext xmlns:c16="http://schemas.microsoft.com/office/drawing/2014/chart" uri="{C3380CC4-5D6E-409C-BE32-E72D297353CC}">
              <c16:uniqueId val="{00000000-F856-447A-B9B1-EA4BE9154085}"/>
            </c:ext>
          </c:extLst>
        </c:ser>
        <c:ser>
          <c:idx val="1"/>
          <c:order val="1"/>
          <c:tx>
            <c:strRef>
              <c:f>Insert!$E$2</c:f>
              <c:strCache>
                <c:ptCount val="1"/>
                <c:pt idx="0">
                  <c:v>All2Allv</c:v>
                </c:pt>
              </c:strCache>
            </c:strRef>
          </c:tx>
          <c:spPr>
            <a:solidFill>
              <a:srgbClr val="4476AC"/>
            </a:solidFill>
            <a:ln>
              <a:solidFill>
                <a:srgbClr val="4476AC"/>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Insert!$E$3:$E$33</c:f>
              <c:numCache>
                <c:formatCode>0.00</c:formatCode>
                <c:ptCount val="31"/>
                <c:pt idx="0">
                  <c:v>0</c:v>
                </c:pt>
                <c:pt idx="1">
                  <c:v>6.5272622580000004</c:v>
                </c:pt>
                <c:pt idx="2">
                  <c:v>2.4502200000000001E-4</c:v>
                </c:pt>
                <c:pt idx="3">
                  <c:v>0.20134634499999998</c:v>
                </c:pt>
                <c:pt idx="4">
                  <c:v>6.3002280490000002</c:v>
                </c:pt>
                <c:pt idx="5">
                  <c:v>4.6398660000000003E-3</c:v>
                </c:pt>
                <c:pt idx="6">
                  <c:v>5.9981800000000001E-4</c:v>
                </c:pt>
                <c:pt idx="9">
                  <c:v>3.7673844919999997</c:v>
                </c:pt>
                <c:pt idx="10">
                  <c:v>4.7794999999999999E-4</c:v>
                </c:pt>
                <c:pt idx="11">
                  <c:v>0.215763907</c:v>
                </c:pt>
                <c:pt idx="12">
                  <c:v>3.8714350259999999</c:v>
                </c:pt>
                <c:pt idx="13">
                  <c:v>2.9159559999999999E-3</c:v>
                </c:pt>
                <c:pt idx="14">
                  <c:v>1.1292030000000001E-3</c:v>
                </c:pt>
                <c:pt idx="17">
                  <c:v>2.0138603420000001</c:v>
                </c:pt>
                <c:pt idx="18">
                  <c:v>2.65321E-3</c:v>
                </c:pt>
                <c:pt idx="19">
                  <c:v>3.2124675000000005E-2</c:v>
                </c:pt>
                <c:pt idx="20">
                  <c:v>1.9821730869999998</c:v>
                </c:pt>
                <c:pt idx="21">
                  <c:v>9.6867310000000005E-3</c:v>
                </c:pt>
                <c:pt idx="22">
                  <c:v>3.0970260000000001E-3</c:v>
                </c:pt>
                <c:pt idx="25">
                  <c:v>1.366823726</c:v>
                </c:pt>
                <c:pt idx="26">
                  <c:v>2.414214E-3</c:v>
                </c:pt>
                <c:pt idx="27">
                  <c:v>2.0513205000000003E-2</c:v>
                </c:pt>
                <c:pt idx="28">
                  <c:v>1.3685478649999998</c:v>
                </c:pt>
                <c:pt idx="29">
                  <c:v>1.3204107E-2</c:v>
                </c:pt>
                <c:pt idx="30">
                  <c:v>8.5956300000000004E-4</c:v>
                </c:pt>
              </c:numCache>
            </c:numRef>
          </c:val>
          <c:extLst>
            <c:ext xmlns:c16="http://schemas.microsoft.com/office/drawing/2014/chart" uri="{C3380CC4-5D6E-409C-BE32-E72D297353CC}">
              <c16:uniqueId val="{00000001-F856-447A-B9B1-EA4BE9154085}"/>
            </c:ext>
          </c:extLst>
        </c:ser>
        <c:ser>
          <c:idx val="2"/>
          <c:order val="2"/>
          <c:tx>
            <c:strRef>
              <c:f>Insert!$F$2</c:f>
              <c:strCache>
                <c:ptCount val="1"/>
                <c:pt idx="0">
                  <c:v>Wait</c:v>
                </c:pt>
              </c:strCache>
            </c:strRef>
          </c:tx>
          <c:spPr>
            <a:solidFill>
              <a:srgbClr val="779EC9"/>
            </a:solidFill>
            <a:ln>
              <a:solidFill>
                <a:srgbClr val="779EC9"/>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Insert!$F$3:$F$33</c:f>
              <c:numCache>
                <c:formatCode>0.00</c:formatCode>
                <c:ptCount val="31"/>
                <c:pt idx="0">
                  <c:v>0</c:v>
                </c:pt>
                <c:pt idx="1">
                  <c:v>0</c:v>
                </c:pt>
                <c:pt idx="2">
                  <c:v>2.5963197430000005</c:v>
                </c:pt>
                <c:pt idx="3">
                  <c:v>7.090257127000001</c:v>
                </c:pt>
                <c:pt idx="4">
                  <c:v>0</c:v>
                </c:pt>
                <c:pt idx="5">
                  <c:v>2.8213060540000012</c:v>
                </c:pt>
                <c:pt idx="6">
                  <c:v>8.4314823920000013</c:v>
                </c:pt>
                <c:pt idx="9">
                  <c:v>0</c:v>
                </c:pt>
                <c:pt idx="10">
                  <c:v>1.8856898049999999</c:v>
                </c:pt>
                <c:pt idx="11">
                  <c:v>3.3463617430000001</c:v>
                </c:pt>
                <c:pt idx="12">
                  <c:v>0</c:v>
                </c:pt>
                <c:pt idx="13">
                  <c:v>0.83654533799999964</c:v>
                </c:pt>
                <c:pt idx="14">
                  <c:v>3.6924212400000003</c:v>
                </c:pt>
                <c:pt idx="17">
                  <c:v>0</c:v>
                </c:pt>
                <c:pt idx="18">
                  <c:v>2.9800075800000005</c:v>
                </c:pt>
                <c:pt idx="19">
                  <c:v>1.4913408800000003</c:v>
                </c:pt>
                <c:pt idx="20">
                  <c:v>0</c:v>
                </c:pt>
                <c:pt idx="21">
                  <c:v>3.1703225579999996</c:v>
                </c:pt>
                <c:pt idx="22">
                  <c:v>1.5053548419999998</c:v>
                </c:pt>
                <c:pt idx="25">
                  <c:v>0</c:v>
                </c:pt>
                <c:pt idx="26">
                  <c:v>14.665868873000001</c:v>
                </c:pt>
                <c:pt idx="27">
                  <c:v>0.6366673599999999</c:v>
                </c:pt>
                <c:pt idx="28">
                  <c:v>0</c:v>
                </c:pt>
                <c:pt idx="29">
                  <c:v>14.979254962000001</c:v>
                </c:pt>
                <c:pt idx="30">
                  <c:v>0.58968452800000015</c:v>
                </c:pt>
              </c:numCache>
            </c:numRef>
          </c:val>
          <c:extLst>
            <c:ext xmlns:c16="http://schemas.microsoft.com/office/drawing/2014/chart" uri="{C3380CC4-5D6E-409C-BE32-E72D297353CC}">
              <c16:uniqueId val="{00000002-F856-447A-B9B1-EA4BE9154085}"/>
            </c:ext>
          </c:extLst>
        </c:ser>
        <c:ser>
          <c:idx val="3"/>
          <c:order val="3"/>
          <c:tx>
            <c:strRef>
              <c:f>Insert!$G$2</c:f>
              <c:strCache>
                <c:ptCount val="1"/>
                <c:pt idx="0">
                  <c:v>Local compute</c:v>
                </c:pt>
              </c:strCache>
            </c:strRef>
          </c:tx>
          <c:spPr>
            <a:solidFill>
              <a:srgbClr val="335881"/>
            </a:solidFill>
            <a:ln>
              <a:solidFill>
                <a:srgbClr val="2D4E73"/>
              </a:solidFill>
            </a:ln>
            <a:effectLst/>
          </c:spPr>
          <c:invertIfNegative val="0"/>
          <c:dPt>
            <c:idx val="1"/>
            <c:invertIfNegative val="0"/>
            <c:bubble3D val="0"/>
            <c:spPr>
              <a:solidFill>
                <a:srgbClr val="2D4E73"/>
              </a:solidFill>
              <a:ln>
                <a:solidFill>
                  <a:srgbClr val="2D4E73"/>
                </a:solidFill>
              </a:ln>
              <a:effectLst/>
            </c:spPr>
            <c:extLst>
              <c:ext xmlns:c16="http://schemas.microsoft.com/office/drawing/2014/chart" uri="{C3380CC4-5D6E-409C-BE32-E72D297353CC}">
                <c16:uniqueId val="{00000004-F856-447A-B9B1-EA4BE9154085}"/>
              </c:ext>
            </c:extLst>
          </c:dPt>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Insert!$G$3:$G$33</c:f>
              <c:numCache>
                <c:formatCode>0.00</c:formatCode>
                <c:ptCount val="31"/>
                <c:pt idx="0">
                  <c:v>0</c:v>
                </c:pt>
                <c:pt idx="1">
                  <c:v>6.7232126369999996</c:v>
                </c:pt>
                <c:pt idx="2">
                  <c:v>5.0059890979999997</c:v>
                </c:pt>
                <c:pt idx="3">
                  <c:v>5.1681931939999997</c:v>
                </c:pt>
                <c:pt idx="4">
                  <c:v>7.9012082809999997</c:v>
                </c:pt>
                <c:pt idx="5">
                  <c:v>6.6952355629999998</c:v>
                </c:pt>
                <c:pt idx="6">
                  <c:v>6.522647622</c:v>
                </c:pt>
                <c:pt idx="9">
                  <c:v>3.3081103980000002</c:v>
                </c:pt>
                <c:pt idx="10">
                  <c:v>2.3283325709999998</c:v>
                </c:pt>
                <c:pt idx="11">
                  <c:v>2.3573337859999999</c:v>
                </c:pt>
                <c:pt idx="12">
                  <c:v>3.62451897</c:v>
                </c:pt>
                <c:pt idx="13">
                  <c:v>2.8746935200000001</c:v>
                </c:pt>
                <c:pt idx="14">
                  <c:v>3.1328815489999999</c:v>
                </c:pt>
                <c:pt idx="17">
                  <c:v>1.995198775</c:v>
                </c:pt>
                <c:pt idx="18">
                  <c:v>1.4055137579999999</c:v>
                </c:pt>
                <c:pt idx="19">
                  <c:v>1.4701267739999999</c:v>
                </c:pt>
                <c:pt idx="20">
                  <c:v>2.051876649</c:v>
                </c:pt>
                <c:pt idx="21">
                  <c:v>1.397131661</c:v>
                </c:pt>
                <c:pt idx="22">
                  <c:v>1.6843032060000001</c:v>
                </c:pt>
                <c:pt idx="25">
                  <c:v>1.3650558580000001</c:v>
                </c:pt>
                <c:pt idx="26">
                  <c:v>0.97602309300000001</c:v>
                </c:pt>
                <c:pt idx="27">
                  <c:v>1.0008420419999999</c:v>
                </c:pt>
                <c:pt idx="28">
                  <c:v>1.252844434</c:v>
                </c:pt>
                <c:pt idx="29">
                  <c:v>0.902696269</c:v>
                </c:pt>
                <c:pt idx="30">
                  <c:v>0.99338527499999996</c:v>
                </c:pt>
              </c:numCache>
            </c:numRef>
          </c:val>
          <c:extLst>
            <c:ext xmlns:c16="http://schemas.microsoft.com/office/drawing/2014/chart" uri="{C3380CC4-5D6E-409C-BE32-E72D297353CC}">
              <c16:uniqueId val="{00000005-F856-447A-B9B1-EA4BE9154085}"/>
            </c:ext>
          </c:extLst>
        </c:ser>
        <c:ser>
          <c:idx val="4"/>
          <c:order val="4"/>
          <c:tx>
            <c:strRef>
              <c:f>Insert!$H$2</c:f>
              <c:strCache>
                <c:ptCount val="1"/>
                <c:pt idx="0">
                  <c:v>Misc</c:v>
                </c:pt>
              </c:strCache>
            </c:strRef>
          </c:tx>
          <c:spPr>
            <a:pattFill prst="wdUpDiag">
              <a:fgClr>
                <a:srgbClr val="2D4E73"/>
              </a:fgClr>
              <a:bgClr>
                <a:schemeClr val="bg1"/>
              </a:bgClr>
            </a:pattFill>
            <a:ln w="9525">
              <a:solidFill>
                <a:schemeClr val="accent1">
                  <a:lumMod val="50000"/>
                </a:schemeClr>
              </a:solidFill>
            </a:ln>
            <a:effectLst/>
          </c:spPr>
          <c:invertIfNegative val="0"/>
          <c:dLbls>
            <c:dLbl>
              <c:idx val="0"/>
              <c:layout>
                <c:manualLayout>
                  <c:x val="5.1593720601517415E-2"/>
                  <c:y val="-0.324495110372886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56-447A-B9B1-EA4BE915408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Insert!$H$3:$H$33</c:f>
              <c:numCache>
                <c:formatCode>0.00</c:formatCode>
                <c:ptCount val="31"/>
                <c:pt idx="0">
                  <c:v>26.730272120999999</c:v>
                </c:pt>
                <c:pt idx="1">
                  <c:v>0.12502072200000036</c:v>
                </c:pt>
                <c:pt idx="2">
                  <c:v>9.9453386000000421E-2</c:v>
                </c:pt>
                <c:pt idx="3">
                  <c:v>0.45596666299999988</c:v>
                </c:pt>
                <c:pt idx="4">
                  <c:v>2.1800695999999675E-2</c:v>
                </c:pt>
                <c:pt idx="5">
                  <c:v>0.1245657910000002</c:v>
                </c:pt>
                <c:pt idx="6">
                  <c:v>0.41534765200000123</c:v>
                </c:pt>
                <c:pt idx="8">
                  <c:v>13.583626012</c:v>
                </c:pt>
                <c:pt idx="9">
                  <c:v>7.7198625999999493E-2</c:v>
                </c:pt>
                <c:pt idx="10">
                  <c:v>7.8052357999999877E-2</c:v>
                </c:pt>
                <c:pt idx="11">
                  <c:v>0.19181112700000025</c:v>
                </c:pt>
                <c:pt idx="12">
                  <c:v>1.525714899999997E-2</c:v>
                </c:pt>
                <c:pt idx="13">
                  <c:v>0.18389172600000059</c:v>
                </c:pt>
                <c:pt idx="14">
                  <c:v>0.1271078240000012</c:v>
                </c:pt>
                <c:pt idx="16">
                  <c:v>8.1586359789999996</c:v>
                </c:pt>
                <c:pt idx="17">
                  <c:v>7.0903164000000629E-2</c:v>
                </c:pt>
                <c:pt idx="18">
                  <c:v>0.15029170799999925</c:v>
                </c:pt>
                <c:pt idx="19">
                  <c:v>6.7989312999999552E-2</c:v>
                </c:pt>
                <c:pt idx="20">
                  <c:v>3.9202436000000063E-2</c:v>
                </c:pt>
                <c:pt idx="21">
                  <c:v>0.12547985500000092</c:v>
                </c:pt>
                <c:pt idx="22">
                  <c:v>4.3193766000000799E-2</c:v>
                </c:pt>
                <c:pt idx="24">
                  <c:v>4.4788780499999996</c:v>
                </c:pt>
                <c:pt idx="25">
                  <c:v>7.4685475000000334E-2</c:v>
                </c:pt>
                <c:pt idx="26">
                  <c:v>0.14027724000000319</c:v>
                </c:pt>
                <c:pt idx="27">
                  <c:v>4.0263781000000609E-2</c:v>
                </c:pt>
                <c:pt idx="28">
                  <c:v>4.6526467000000515E-2</c:v>
                </c:pt>
                <c:pt idx="29">
                  <c:v>0.13473984899999891</c:v>
                </c:pt>
                <c:pt idx="30">
                  <c:v>2.050569400000013E-2</c:v>
                </c:pt>
              </c:numCache>
            </c:numRef>
          </c:val>
          <c:extLst>
            <c:ext xmlns:c16="http://schemas.microsoft.com/office/drawing/2014/chart" uri="{C3380CC4-5D6E-409C-BE32-E72D297353CC}">
              <c16:uniqueId val="{00000007-F856-447A-B9B1-EA4BE9154085}"/>
            </c:ext>
          </c:extLst>
        </c:ser>
        <c:dLbls>
          <c:showLegendKey val="0"/>
          <c:showVal val="0"/>
          <c:showCatName val="0"/>
          <c:showSerName val="0"/>
          <c:showPercent val="0"/>
          <c:showBubbleSize val="0"/>
        </c:dLbls>
        <c:gapWidth val="25"/>
        <c:overlap val="100"/>
        <c:axId val="160722008"/>
        <c:axId val="160720832"/>
      </c:barChart>
      <c:lineChart>
        <c:grouping val="standard"/>
        <c:varyColors val="0"/>
        <c:ser>
          <c:idx val="5"/>
          <c:order val="5"/>
          <c:tx>
            <c:strRef>
              <c:f>Insert!$L$2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Insert!$L$3:$L$33</c:f>
              <c:numCache>
                <c:formatCode>0.00</c:formatCode>
                <c:ptCount val="31"/>
                <c:pt idx="0">
                  <c:v>1</c:v>
                </c:pt>
                <c:pt idx="1">
                  <c:v>1</c:v>
                </c:pt>
                <c:pt idx="2">
                  <c:v>1</c:v>
                </c:pt>
                <c:pt idx="3">
                  <c:v>1</c:v>
                </c:pt>
                <c:pt idx="4">
                  <c:v>1</c:v>
                </c:pt>
                <c:pt idx="5">
                  <c:v>1</c:v>
                </c:pt>
                <c:pt idx="6">
                  <c:v>1</c:v>
                </c:pt>
                <c:pt idx="8">
                  <c:v>0.98391519677389649</c:v>
                </c:pt>
                <c:pt idx="9">
                  <c:v>0.94116889429659667</c:v>
                </c:pt>
                <c:pt idx="10">
                  <c:v>0.91498669536821675</c:v>
                </c:pt>
                <c:pt idx="11">
                  <c:v>1.0370028225525039</c:v>
                </c:pt>
                <c:pt idx="12">
                  <c:v>0.95341993079796927</c:v>
                </c:pt>
                <c:pt idx="13">
                  <c:v>1.1781898870115264</c:v>
                </c:pt>
                <c:pt idx="14">
                  <c:v>1.0823955217846171</c:v>
                </c:pt>
                <c:pt idx="16">
                  <c:v>0.81907907736668983</c:v>
                </c:pt>
                <c:pt idx="17">
                  <c:v>0.82887181158795309</c:v>
                </c:pt>
                <c:pt idx="18">
                  <c:v>0.48549452080082933</c:v>
                </c:pt>
                <c:pt idx="19">
                  <c:v>1.0214180180835017</c:v>
                </c:pt>
                <c:pt idx="20">
                  <c:v>0.87456368379784</c:v>
                </c:pt>
                <c:pt idx="21">
                  <c:v>0.56378522270749098</c:v>
                </c:pt>
                <c:pt idx="22">
                  <c:v>1.1257027450918249</c:v>
                </c:pt>
                <c:pt idx="24">
                  <c:v>0.746009151806444</c:v>
                </c:pt>
                <c:pt idx="25">
                  <c:v>0.61224213905609182</c:v>
                </c:pt>
                <c:pt idx="26">
                  <c:v>7.8428460240791711E-2</c:v>
                </c:pt>
                <c:pt idx="27">
                  <c:v>0.90139375795813337</c:v>
                </c:pt>
                <c:pt idx="28">
                  <c:v>0.67568982533346822</c:v>
                </c:pt>
                <c:pt idx="29">
                  <c:v>9.2346977542771672E-2</c:v>
                </c:pt>
                <c:pt idx="30">
                  <c:v>1.090631391870549</c:v>
                </c:pt>
              </c:numCache>
            </c:numRef>
          </c:val>
          <c:smooth val="0"/>
          <c:extLst>
            <c:ext xmlns:c16="http://schemas.microsoft.com/office/drawing/2014/chart" uri="{C3380CC4-5D6E-409C-BE32-E72D297353CC}">
              <c16:uniqueId val="{00000008-F856-447A-B9B1-EA4BE9154085}"/>
            </c:ext>
          </c:extLst>
        </c:ser>
        <c:dLbls>
          <c:showLegendKey val="0"/>
          <c:showVal val="0"/>
          <c:showCatName val="0"/>
          <c:showSerName val="0"/>
          <c:showPercent val="0"/>
          <c:showBubbleSize val="0"/>
        </c:dLbls>
        <c:marker val="1"/>
        <c:smooth val="0"/>
        <c:axId val="515536072"/>
        <c:axId val="515535288"/>
      </c:lineChart>
      <c:catAx>
        <c:axId val="160722008"/>
        <c:scaling>
          <c:orientation val="minMax"/>
        </c:scaling>
        <c:delete val="1"/>
        <c:axPos val="b"/>
        <c:numFmt formatCode="General" sourceLinked="1"/>
        <c:majorTickMark val="out"/>
        <c:minorTickMark val="none"/>
        <c:tickLblPos val="nextTo"/>
        <c:crossAx val="160720832"/>
        <c:crosses val="autoZero"/>
        <c:auto val="1"/>
        <c:lblAlgn val="ctr"/>
        <c:lblOffset val="100"/>
        <c:noMultiLvlLbl val="0"/>
      </c:catAx>
      <c:valAx>
        <c:axId val="160720832"/>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Insert Time (s)</a:t>
                </a:r>
              </a:p>
            </c:rich>
          </c:tx>
          <c:layout>
            <c:manualLayout>
              <c:xMode val="edge"/>
              <c:yMode val="edge"/>
              <c:x val="0"/>
              <c:y val="0.3554404257394621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0722008"/>
        <c:crosses val="autoZero"/>
        <c:crossBetween val="between"/>
        <c:majorUnit val="4"/>
      </c:valAx>
      <c:valAx>
        <c:axId val="515535288"/>
        <c:scaling>
          <c:orientation val="minMax"/>
          <c:max val="1.35"/>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800" b="0" i="0" baseline="0" dirty="0">
                    <a:effectLst/>
                  </a:rPr>
                  <a:t>Scaling efficiency</a:t>
                </a:r>
                <a:endParaRPr lang="en-US" dirty="0">
                  <a:effectLst/>
                </a:endParaRPr>
              </a:p>
            </c:rich>
          </c:tx>
          <c:layout>
            <c:manualLayout>
              <c:xMode val="edge"/>
              <c:yMode val="edge"/>
              <c:x val="0.96161539232293747"/>
              <c:y val="0.1331962567038731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5536072"/>
        <c:crosses val="max"/>
        <c:crossBetween val="between"/>
        <c:majorUnit val="0.2"/>
      </c:valAx>
      <c:catAx>
        <c:axId val="515536072"/>
        <c:scaling>
          <c:orientation val="minMax"/>
        </c:scaling>
        <c:delete val="1"/>
        <c:axPos val="b"/>
        <c:majorTickMark val="out"/>
        <c:minorTickMark val="none"/>
        <c:tickLblPos val="nextTo"/>
        <c:crossAx val="515535288"/>
        <c:crossesAt val="1"/>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39131710509711E-2"/>
          <c:y val="4.2140309155766942E-2"/>
          <c:w val="0.79554611155101274"/>
          <c:h val="0.46355434545037449"/>
        </c:manualLayout>
      </c:layout>
      <c:barChart>
        <c:barDir val="col"/>
        <c:grouping val="stacked"/>
        <c:varyColors val="0"/>
        <c:ser>
          <c:idx val="0"/>
          <c:order val="0"/>
          <c:tx>
            <c:strRef>
              <c:f>Find!$D$2</c:f>
              <c:strCache>
                <c:ptCount val="1"/>
                <c:pt idx="0">
                  <c:v>Transform, Permute</c:v>
                </c:pt>
              </c:strCache>
            </c:strRef>
          </c:tx>
          <c:spPr>
            <a:solidFill>
              <a:srgbClr val="B0C7E0"/>
            </a:solidFill>
            <a:ln>
              <a:solidFill>
                <a:srgbClr val="B0C7E0"/>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Find!$D$3:$D$33</c:f>
              <c:numCache>
                <c:formatCode>0.00</c:formatCode>
                <c:ptCount val="31"/>
                <c:pt idx="1">
                  <c:v>0.82546970499999994</c:v>
                </c:pt>
                <c:pt idx="2">
                  <c:v>0.8224104029999999</c:v>
                </c:pt>
                <c:pt idx="3">
                  <c:v>0.97952980700000003</c:v>
                </c:pt>
                <c:pt idx="4">
                  <c:v>0.82678841199999997</c:v>
                </c:pt>
                <c:pt idx="5">
                  <c:v>0.83870455899999996</c:v>
                </c:pt>
                <c:pt idx="6">
                  <c:v>0.98348137999999996</c:v>
                </c:pt>
                <c:pt idx="9">
                  <c:v>0.83708970299999996</c:v>
                </c:pt>
                <c:pt idx="10">
                  <c:v>0.8196118779999999</c:v>
                </c:pt>
                <c:pt idx="11">
                  <c:v>0.99094968000000005</c:v>
                </c:pt>
                <c:pt idx="12">
                  <c:v>0.84865426100000008</c:v>
                </c:pt>
                <c:pt idx="13">
                  <c:v>0.83300292100000006</c:v>
                </c:pt>
                <c:pt idx="14">
                  <c:v>1.0447868300000001</c:v>
                </c:pt>
                <c:pt idx="17">
                  <c:v>0.95153179300000001</c:v>
                </c:pt>
                <c:pt idx="18">
                  <c:v>0.94031514299999996</c:v>
                </c:pt>
                <c:pt idx="19">
                  <c:v>1.1476237680000001</c:v>
                </c:pt>
                <c:pt idx="20">
                  <c:v>0.942762871</c:v>
                </c:pt>
                <c:pt idx="21">
                  <c:v>0.94554446800000003</c:v>
                </c:pt>
                <c:pt idx="22">
                  <c:v>1.152505691</c:v>
                </c:pt>
                <c:pt idx="25">
                  <c:v>0.97114082941176472</c:v>
                </c:pt>
                <c:pt idx="26">
                  <c:v>1.2094270632352939</c:v>
                </c:pt>
                <c:pt idx="27">
                  <c:v>1.050732198180129</c:v>
                </c:pt>
                <c:pt idx="28">
                  <c:v>0.93700210794996297</c:v>
                </c:pt>
                <c:pt idx="29">
                  <c:v>1.0228104378048781</c:v>
                </c:pt>
                <c:pt idx="30">
                  <c:v>1.0352435578947368</c:v>
                </c:pt>
              </c:numCache>
            </c:numRef>
          </c:val>
          <c:extLst>
            <c:ext xmlns:c16="http://schemas.microsoft.com/office/drawing/2014/chart" uri="{C3380CC4-5D6E-409C-BE32-E72D297353CC}">
              <c16:uniqueId val="{00000000-D8AB-4764-862C-73A64E02A5EB}"/>
            </c:ext>
          </c:extLst>
        </c:ser>
        <c:ser>
          <c:idx val="1"/>
          <c:order val="1"/>
          <c:tx>
            <c:strRef>
              <c:f>Find!$E$2</c:f>
              <c:strCache>
                <c:ptCount val="1"/>
                <c:pt idx="0">
                  <c:v>All2Allv</c:v>
                </c:pt>
              </c:strCache>
            </c:strRef>
          </c:tx>
          <c:spPr>
            <a:solidFill>
              <a:srgbClr val="4476AC"/>
            </a:solidFill>
            <a:ln>
              <a:solidFill>
                <a:srgbClr val="4476AC"/>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Find!$E$3:$E$33</c:f>
              <c:numCache>
                <c:formatCode>0.00</c:formatCode>
                <c:ptCount val="31"/>
                <c:pt idx="1">
                  <c:v>3.6724815899999999</c:v>
                </c:pt>
                <c:pt idx="2">
                  <c:v>8.75419E-4</c:v>
                </c:pt>
                <c:pt idx="3">
                  <c:v>0.170405168</c:v>
                </c:pt>
                <c:pt idx="4">
                  <c:v>3.6391874490000005</c:v>
                </c:pt>
                <c:pt idx="5">
                  <c:v>1.6629000000000001E-4</c:v>
                </c:pt>
                <c:pt idx="6">
                  <c:v>0.17050282</c:v>
                </c:pt>
                <c:pt idx="9">
                  <c:v>5.4808521590000003</c:v>
                </c:pt>
                <c:pt idx="10">
                  <c:v>5.4239700000000002E-4</c:v>
                </c:pt>
                <c:pt idx="11">
                  <c:v>0.17323419600000001</c:v>
                </c:pt>
                <c:pt idx="12">
                  <c:v>5.6141634360000001</c:v>
                </c:pt>
                <c:pt idx="13">
                  <c:v>4.9274469999999997E-3</c:v>
                </c:pt>
                <c:pt idx="14">
                  <c:v>0.174435178</c:v>
                </c:pt>
                <c:pt idx="17">
                  <c:v>4.7781261539999997</c:v>
                </c:pt>
                <c:pt idx="18">
                  <c:v>1.9338482000000001E-2</c:v>
                </c:pt>
                <c:pt idx="19">
                  <c:v>0.17436870900000001</c:v>
                </c:pt>
                <c:pt idx="20">
                  <c:v>4.8122051240000001</c:v>
                </c:pt>
                <c:pt idx="21">
                  <c:v>1.9191488E-2</c:v>
                </c:pt>
                <c:pt idx="22">
                  <c:v>0.17475106400000001</c:v>
                </c:pt>
                <c:pt idx="25">
                  <c:v>4.3205665764705881</c:v>
                </c:pt>
                <c:pt idx="26">
                  <c:v>1.287380882352941E-3</c:v>
                </c:pt>
                <c:pt idx="27">
                  <c:v>0.18279198394408244</c:v>
                </c:pt>
                <c:pt idx="28">
                  <c:v>4.1243034631913167</c:v>
                </c:pt>
                <c:pt idx="29">
                  <c:v>2.027926829268293E-4</c:v>
                </c:pt>
                <c:pt idx="30">
                  <c:v>0.17947665263157894</c:v>
                </c:pt>
              </c:numCache>
            </c:numRef>
          </c:val>
          <c:extLst>
            <c:ext xmlns:c16="http://schemas.microsoft.com/office/drawing/2014/chart" uri="{C3380CC4-5D6E-409C-BE32-E72D297353CC}">
              <c16:uniqueId val="{00000001-D8AB-4764-862C-73A64E02A5EB}"/>
            </c:ext>
          </c:extLst>
        </c:ser>
        <c:ser>
          <c:idx val="2"/>
          <c:order val="2"/>
          <c:tx>
            <c:strRef>
              <c:f>Find!$F$2</c:f>
              <c:strCache>
                <c:ptCount val="1"/>
                <c:pt idx="0">
                  <c:v>Wait</c:v>
                </c:pt>
              </c:strCache>
            </c:strRef>
          </c:tx>
          <c:spPr>
            <a:solidFill>
              <a:srgbClr val="779EC9"/>
            </a:solidFill>
            <a:ln>
              <a:solidFill>
                <a:srgbClr val="779EC9"/>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Find!$F$3:$F$33</c:f>
              <c:numCache>
                <c:formatCode>0.00</c:formatCode>
                <c:ptCount val="31"/>
                <c:pt idx="1">
                  <c:v>0</c:v>
                </c:pt>
                <c:pt idx="2">
                  <c:v>0.81063864300000033</c:v>
                </c:pt>
                <c:pt idx="3">
                  <c:v>6.3683921839999984</c:v>
                </c:pt>
                <c:pt idx="4">
                  <c:v>0</c:v>
                </c:pt>
                <c:pt idx="5">
                  <c:v>1.033247958</c:v>
                </c:pt>
                <c:pt idx="6">
                  <c:v>6.2249227579999999</c:v>
                </c:pt>
                <c:pt idx="9">
                  <c:v>0</c:v>
                </c:pt>
                <c:pt idx="10">
                  <c:v>1.182859246</c:v>
                </c:pt>
                <c:pt idx="11">
                  <c:v>7.7097740509999992</c:v>
                </c:pt>
                <c:pt idx="12">
                  <c:v>0</c:v>
                </c:pt>
                <c:pt idx="13">
                  <c:v>2.1740938430000001</c:v>
                </c:pt>
                <c:pt idx="14">
                  <c:v>7.7202336059999999</c:v>
                </c:pt>
                <c:pt idx="17">
                  <c:v>0</c:v>
                </c:pt>
                <c:pt idx="18">
                  <c:v>1.6818962990000004</c:v>
                </c:pt>
                <c:pt idx="19">
                  <c:v>6.7783657019999994</c:v>
                </c:pt>
                <c:pt idx="20">
                  <c:v>0</c:v>
                </c:pt>
                <c:pt idx="21">
                  <c:v>1.6190043410000001</c:v>
                </c:pt>
                <c:pt idx="22">
                  <c:v>6.5986475049999997</c:v>
                </c:pt>
                <c:pt idx="25">
                  <c:v>0</c:v>
                </c:pt>
                <c:pt idx="26">
                  <c:v>1.1921156514705886</c:v>
                </c:pt>
                <c:pt idx="27">
                  <c:v>6.8313130142117977</c:v>
                </c:pt>
                <c:pt idx="28">
                  <c:v>0</c:v>
                </c:pt>
                <c:pt idx="29">
                  <c:v>1.2600584853658539</c:v>
                </c:pt>
                <c:pt idx="30">
                  <c:v>6.5525502715789479</c:v>
                </c:pt>
              </c:numCache>
            </c:numRef>
          </c:val>
          <c:extLst>
            <c:ext xmlns:c16="http://schemas.microsoft.com/office/drawing/2014/chart" uri="{C3380CC4-5D6E-409C-BE32-E72D297353CC}">
              <c16:uniqueId val="{00000002-D8AB-4764-862C-73A64E02A5EB}"/>
            </c:ext>
          </c:extLst>
        </c:ser>
        <c:ser>
          <c:idx val="3"/>
          <c:order val="3"/>
          <c:tx>
            <c:strRef>
              <c:f>Find!$G$2</c:f>
              <c:strCache>
                <c:ptCount val="1"/>
                <c:pt idx="0">
                  <c:v>Local compute</c:v>
                </c:pt>
              </c:strCache>
            </c:strRef>
          </c:tx>
          <c:spPr>
            <a:solidFill>
              <a:srgbClr val="2D4E73"/>
            </a:solidFill>
            <a:ln>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Find!$G$3:$G$33</c:f>
              <c:numCache>
                <c:formatCode>0.00</c:formatCode>
                <c:ptCount val="31"/>
                <c:pt idx="1">
                  <c:v>2.8902274870000002</c:v>
                </c:pt>
                <c:pt idx="2">
                  <c:v>2.7182406819999998</c:v>
                </c:pt>
                <c:pt idx="3">
                  <c:v>2.8085978800000002</c:v>
                </c:pt>
                <c:pt idx="4">
                  <c:v>2.6592491699999998</c:v>
                </c:pt>
                <c:pt idx="5">
                  <c:v>2.8014852750000001</c:v>
                </c:pt>
                <c:pt idx="6">
                  <c:v>2.6191366340000002</c:v>
                </c:pt>
                <c:pt idx="9">
                  <c:v>2.7187491559999999</c:v>
                </c:pt>
                <c:pt idx="10">
                  <c:v>2.666532847</c:v>
                </c:pt>
                <c:pt idx="11">
                  <c:v>2.6726929990000001</c:v>
                </c:pt>
                <c:pt idx="12">
                  <c:v>1.9897143530000001</c:v>
                </c:pt>
                <c:pt idx="13">
                  <c:v>1.9267119269999999</c:v>
                </c:pt>
                <c:pt idx="14">
                  <c:v>1.9988266889999999</c:v>
                </c:pt>
                <c:pt idx="17">
                  <c:v>2.6699853579999999</c:v>
                </c:pt>
                <c:pt idx="18">
                  <c:v>2.6641829989999999</c:v>
                </c:pt>
                <c:pt idx="19">
                  <c:v>2.714436289</c:v>
                </c:pt>
                <c:pt idx="20">
                  <c:v>1.9758980049999999</c:v>
                </c:pt>
                <c:pt idx="21">
                  <c:v>2.6243649329999998</c:v>
                </c:pt>
                <c:pt idx="22">
                  <c:v>2.612691082</c:v>
                </c:pt>
                <c:pt idx="25">
                  <c:v>3.4002676317647063</c:v>
                </c:pt>
                <c:pt idx="26">
                  <c:v>3.9974127676470581</c:v>
                </c:pt>
                <c:pt idx="27">
                  <c:v>3.0127559193882196</c:v>
                </c:pt>
                <c:pt idx="28">
                  <c:v>3.0137360921964511</c:v>
                </c:pt>
                <c:pt idx="29">
                  <c:v>3.4164454573170735</c:v>
                </c:pt>
                <c:pt idx="30">
                  <c:v>2.7569859305263162</c:v>
                </c:pt>
              </c:numCache>
            </c:numRef>
          </c:val>
          <c:extLst>
            <c:ext xmlns:c16="http://schemas.microsoft.com/office/drawing/2014/chart" uri="{C3380CC4-5D6E-409C-BE32-E72D297353CC}">
              <c16:uniqueId val="{00000003-D8AB-4764-862C-73A64E02A5EB}"/>
            </c:ext>
          </c:extLst>
        </c:ser>
        <c:ser>
          <c:idx val="4"/>
          <c:order val="4"/>
          <c:tx>
            <c:strRef>
              <c:f>Find!$H$2</c:f>
              <c:strCache>
                <c:ptCount val="1"/>
                <c:pt idx="0">
                  <c:v>Misc</c:v>
                </c:pt>
              </c:strCache>
            </c:strRef>
          </c:tx>
          <c:spPr>
            <a:pattFill prst="wdUpDiag">
              <a:fgClr>
                <a:srgbClr val="2D4E73"/>
              </a:fgClr>
              <a:bgClr>
                <a:schemeClr val="bg1"/>
              </a:bgClr>
            </a:pattFill>
            <a:ln w="9525">
              <a:solidFill>
                <a:srgbClr val="2D4E73"/>
              </a:solidFill>
            </a:ln>
            <a:effectLst/>
          </c:spPr>
          <c:invertIfNegative val="0"/>
          <c:cat>
            <c:multiLvlStrRef>
              <c:f>Find!$A$3:$C$33</c:f>
              <c:multiLvlStrCache>
                <c:ptCount val="31"/>
                <c:lvl>
                  <c:pt idx="1">
                    <c:v>NO</c:v>
                  </c:pt>
                  <c:pt idx="2">
                    <c:v>+Ov</c:v>
                  </c:pt>
                  <c:pt idx="3">
                    <c:v>+MT</c:v>
                  </c:pt>
                  <c:pt idx="4">
                    <c:v>NO</c:v>
                  </c:pt>
                  <c:pt idx="5">
                    <c:v>+Ov</c:v>
                  </c:pt>
                  <c:pt idx="6">
                    <c:v>+MT</c:v>
                  </c:pt>
                  <c:pt idx="9">
                    <c:v>NO</c:v>
                  </c:pt>
                  <c:pt idx="10">
                    <c:v>+Ov</c:v>
                  </c:pt>
                  <c:pt idx="11">
                    <c:v>+MT</c:v>
                  </c:pt>
                  <c:pt idx="12">
                    <c:v>NO</c:v>
                  </c:pt>
                  <c:pt idx="13">
                    <c:v>+Ov</c:v>
                  </c:pt>
                  <c:pt idx="14">
                    <c:v>+MT</c:v>
                  </c:pt>
                  <c:pt idx="17">
                    <c:v>NO</c:v>
                  </c:pt>
                  <c:pt idx="18">
                    <c:v>+Ov</c:v>
                  </c:pt>
                  <c:pt idx="19">
                    <c:v>+MT</c:v>
                  </c:pt>
                  <c:pt idx="20">
                    <c:v>NO</c:v>
                  </c:pt>
                  <c:pt idx="21">
                    <c:v>+Ov</c:v>
                  </c:pt>
                  <c:pt idx="22">
                    <c:v>+MT</c:v>
                  </c:pt>
                  <c:pt idx="25">
                    <c:v>NO</c:v>
                  </c:pt>
                  <c:pt idx="26">
                    <c:v>+Ov</c:v>
                  </c:pt>
                  <c:pt idx="27">
                    <c:v>+MT</c:v>
                  </c:pt>
                  <c:pt idx="28">
                    <c:v>NO</c:v>
                  </c:pt>
                  <c:pt idx="29">
                    <c:v>+Ov</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Find!$H$3:$H$33</c:f>
              <c:numCache>
                <c:formatCode>0.00</c:formatCode>
                <c:ptCount val="31"/>
                <c:pt idx="0">
                  <c:v>18.088702422000001</c:v>
                </c:pt>
                <c:pt idx="1">
                  <c:v>1.1719011999999474E-2</c:v>
                </c:pt>
                <c:pt idx="2">
                  <c:v>5.9041109999999897E-2</c:v>
                </c:pt>
                <c:pt idx="3">
                  <c:v>0.24222454400000082</c:v>
                </c:pt>
                <c:pt idx="4">
                  <c:v>1.6566501999999872E-2</c:v>
                </c:pt>
                <c:pt idx="5">
                  <c:v>6.046397599999942E-2</c:v>
                </c:pt>
                <c:pt idx="6">
                  <c:v>0.23756259499999999</c:v>
                </c:pt>
                <c:pt idx="8">
                  <c:v>18.532456248999999</c:v>
                </c:pt>
                <c:pt idx="9">
                  <c:v>1.116408099999866E-2</c:v>
                </c:pt>
                <c:pt idx="10">
                  <c:v>7.2377485000000519E-2</c:v>
                </c:pt>
                <c:pt idx="11">
                  <c:v>0.16351040400000016</c:v>
                </c:pt>
                <c:pt idx="12">
                  <c:v>2.0942751999999842E-2</c:v>
                </c:pt>
                <c:pt idx="13">
                  <c:v>7.602141100000015E-2</c:v>
                </c:pt>
                <c:pt idx="14">
                  <c:v>0.24233907900000062</c:v>
                </c:pt>
                <c:pt idx="16">
                  <c:v>20.371521482999999</c:v>
                </c:pt>
                <c:pt idx="17">
                  <c:v>1.6145361999999608E-2</c:v>
                </c:pt>
                <c:pt idx="18">
                  <c:v>0.13970853199999933</c:v>
                </c:pt>
                <c:pt idx="19">
                  <c:v>0.17289083399999861</c:v>
                </c:pt>
                <c:pt idx="20">
                  <c:v>1.5854843999999702E-2</c:v>
                </c:pt>
                <c:pt idx="21">
                  <c:v>0.15897601999999988</c:v>
                </c:pt>
                <c:pt idx="22">
                  <c:v>0.13728274000000162</c:v>
                </c:pt>
                <c:pt idx="24">
                  <c:v>21.28082637882353</c:v>
                </c:pt>
                <c:pt idx="25">
                  <c:v>1.3787072941177314E-2</c:v>
                </c:pt>
                <c:pt idx="26">
                  <c:v>8.6825161764705783E-2</c:v>
                </c:pt>
                <c:pt idx="27">
                  <c:v>0.25983193747804023</c:v>
                </c:pt>
                <c:pt idx="28">
                  <c:v>1.8774872833311917E-2</c:v>
                </c:pt>
                <c:pt idx="29">
                  <c:v>7.3736556097561134E-2</c:v>
                </c:pt>
                <c:pt idx="30">
                  <c:v>0.25006588947368336</c:v>
                </c:pt>
              </c:numCache>
            </c:numRef>
          </c:val>
          <c:extLst>
            <c:ext xmlns:c16="http://schemas.microsoft.com/office/drawing/2014/chart" uri="{C3380CC4-5D6E-409C-BE32-E72D297353CC}">
              <c16:uniqueId val="{00000004-D8AB-4764-862C-73A64E02A5EB}"/>
            </c:ext>
          </c:extLst>
        </c:ser>
        <c:dLbls>
          <c:showLegendKey val="0"/>
          <c:showVal val="0"/>
          <c:showCatName val="0"/>
          <c:showSerName val="0"/>
          <c:showPercent val="0"/>
          <c:showBubbleSize val="0"/>
        </c:dLbls>
        <c:gapWidth val="25"/>
        <c:overlap val="100"/>
        <c:axId val="610450160"/>
        <c:axId val="610454864"/>
      </c:barChart>
      <c:lineChart>
        <c:grouping val="standard"/>
        <c:varyColors val="0"/>
        <c:ser>
          <c:idx val="5"/>
          <c:order val="5"/>
          <c:tx>
            <c:strRef>
              <c:f>Find!$L$2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Find!$L$3:$L$33</c:f>
              <c:numCache>
                <c:formatCode>0.00</c:formatCode>
                <c:ptCount val="31"/>
                <c:pt idx="0">
                  <c:v>1</c:v>
                </c:pt>
                <c:pt idx="1">
                  <c:v>1</c:v>
                </c:pt>
                <c:pt idx="2">
                  <c:v>1</c:v>
                </c:pt>
                <c:pt idx="3">
                  <c:v>1</c:v>
                </c:pt>
                <c:pt idx="4">
                  <c:v>1</c:v>
                </c:pt>
                <c:pt idx="5">
                  <c:v>1</c:v>
                </c:pt>
                <c:pt idx="6">
                  <c:v>1</c:v>
                </c:pt>
                <c:pt idx="8">
                  <c:v>0.97605531500855736</c:v>
                </c:pt>
                <c:pt idx="9">
                  <c:v>0.81786210245761592</c:v>
                </c:pt>
                <c:pt idx="10">
                  <c:v>0.93025666243232263</c:v>
                </c:pt>
                <c:pt idx="11">
                  <c:v>0.9025622521461879</c:v>
                </c:pt>
                <c:pt idx="12">
                  <c:v>0.84284094776729823</c:v>
                </c:pt>
                <c:pt idx="13">
                  <c:v>0.9440273057555949</c:v>
                </c:pt>
                <c:pt idx="14">
                  <c:v>0.91547739944745765</c:v>
                </c:pt>
                <c:pt idx="16">
                  <c:v>0.88794066938470906</c:v>
                </c:pt>
                <c:pt idx="17">
                  <c:v>0.87928750195646999</c:v>
                </c:pt>
                <c:pt idx="18">
                  <c:v>0.81007321324695059</c:v>
                </c:pt>
                <c:pt idx="19">
                  <c:v>0.96190865432560058</c:v>
                </c:pt>
                <c:pt idx="20">
                  <c:v>0.92191156449524947</c:v>
                </c:pt>
                <c:pt idx="21">
                  <c:v>0.88205634263502164</c:v>
                </c:pt>
                <c:pt idx="22">
                  <c:v>0.95876012337174232</c:v>
                </c:pt>
                <c:pt idx="24">
                  <c:v>0.85</c:v>
                </c:pt>
                <c:pt idx="25">
                  <c:v>0.85</c:v>
                </c:pt>
                <c:pt idx="26">
                  <c:v>0.68</c:v>
                </c:pt>
                <c:pt idx="27">
                  <c:v>0.9322354532358943</c:v>
                </c:pt>
                <c:pt idx="28">
                  <c:v>0.8823762561312738</c:v>
                </c:pt>
                <c:pt idx="29">
                  <c:v>0.82</c:v>
                </c:pt>
                <c:pt idx="30">
                  <c:v>0.95</c:v>
                </c:pt>
              </c:numCache>
            </c:numRef>
          </c:val>
          <c:smooth val="0"/>
          <c:extLst>
            <c:ext xmlns:c16="http://schemas.microsoft.com/office/drawing/2014/chart" uri="{C3380CC4-5D6E-409C-BE32-E72D297353CC}">
              <c16:uniqueId val="{00000005-D8AB-4764-862C-73A64E02A5EB}"/>
            </c:ext>
          </c:extLst>
        </c:ser>
        <c:dLbls>
          <c:showLegendKey val="0"/>
          <c:showVal val="0"/>
          <c:showCatName val="0"/>
          <c:showSerName val="0"/>
          <c:showPercent val="0"/>
          <c:showBubbleSize val="0"/>
        </c:dLbls>
        <c:marker val="1"/>
        <c:smooth val="0"/>
        <c:axId val="610447808"/>
        <c:axId val="610451336"/>
      </c:lineChart>
      <c:catAx>
        <c:axId val="6104501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 Cores</a:t>
                </a:r>
              </a:p>
            </c:rich>
          </c:tx>
          <c:layout>
            <c:manualLayout>
              <c:xMode val="edge"/>
              <c:yMode val="edge"/>
              <c:x val="3.1691910004945725E-4"/>
              <c:y val="0.820111221564652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10454864"/>
        <c:crosses val="autoZero"/>
        <c:auto val="1"/>
        <c:lblAlgn val="ctr"/>
        <c:lblOffset val="100"/>
        <c:noMultiLvlLbl val="0"/>
      </c:catAx>
      <c:valAx>
        <c:axId val="6104548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Query Time (s)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10450160"/>
        <c:crosses val="autoZero"/>
        <c:crossBetween val="between"/>
        <c:majorUnit val="4"/>
      </c:valAx>
      <c:valAx>
        <c:axId val="610451336"/>
        <c:scaling>
          <c:orientation val="minMax"/>
          <c:max val="1.2"/>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Scaling efficiency</a:t>
                </a:r>
              </a:p>
            </c:rich>
          </c:tx>
          <c:layout>
            <c:manualLayout>
              <c:xMode val="edge"/>
              <c:yMode val="edge"/>
              <c:x val="0.95736517310336211"/>
              <c:y val="8.4540413676959425E-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10447808"/>
        <c:crosses val="max"/>
        <c:crossBetween val="between"/>
      </c:valAx>
      <c:catAx>
        <c:axId val="610447808"/>
        <c:scaling>
          <c:orientation val="minMax"/>
        </c:scaling>
        <c:delete val="1"/>
        <c:axPos val="b"/>
        <c:majorTickMark val="out"/>
        <c:minorTickMark val="none"/>
        <c:tickLblPos val="nextTo"/>
        <c:crossAx val="610451336"/>
        <c:crossesAt val="1"/>
        <c:auto val="1"/>
        <c:lblAlgn val="ctr"/>
        <c:lblOffset val="100"/>
        <c:noMultiLvlLbl val="0"/>
      </c:catAx>
      <c:spPr>
        <a:noFill/>
        <a:ln>
          <a:noFill/>
        </a:ln>
        <a:effectLst/>
      </c:spPr>
    </c:plotArea>
    <c:legend>
      <c:legendPos val="b"/>
      <c:layout>
        <c:manualLayout>
          <c:xMode val="edge"/>
          <c:yMode val="edge"/>
          <c:x val="9.9745598237027708E-2"/>
          <c:y val="0.90998712088962797"/>
          <c:w val="0.89999991691259551"/>
          <c:h val="9.00128791103719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099356749184E-2"/>
          <c:y val="0.10093437502555171"/>
          <c:w val="0.79752667788188358"/>
          <c:h val="0.808860414060392"/>
        </c:manualLayout>
      </c:layout>
      <c:barChart>
        <c:barDir val="col"/>
        <c:grouping val="stacked"/>
        <c:varyColors val="0"/>
        <c:ser>
          <c:idx val="0"/>
          <c:order val="0"/>
          <c:tx>
            <c:strRef>
              <c:f>Insert!$D$2</c:f>
              <c:strCache>
                <c:ptCount val="1"/>
                <c:pt idx="0">
                  <c:v>Transform, permute</c:v>
                </c:pt>
              </c:strCache>
            </c:strRef>
          </c:tx>
          <c:spPr>
            <a:solidFill>
              <a:srgbClr val="B0C7E0"/>
            </a:solidFill>
            <a:ln>
              <a:solidFill>
                <a:srgbClr val="B0C7E0"/>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Insert!$D$3:$D$33</c:f>
              <c:numCache>
                <c:formatCode>0.00</c:formatCode>
                <c:ptCount val="31"/>
                <c:pt idx="0">
                  <c:v>0</c:v>
                </c:pt>
                <c:pt idx="1">
                  <c:v>1.6475580289999998</c:v>
                </c:pt>
                <c:pt idx="2">
                  <c:v>1.999834246</c:v>
                </c:pt>
                <c:pt idx="3">
                  <c:v>2.3227067780000001</c:v>
                </c:pt>
                <c:pt idx="4">
                  <c:v>1.6402347239999999</c:v>
                </c:pt>
                <c:pt idx="5">
                  <c:v>1.979989416</c:v>
                </c:pt>
                <c:pt idx="6">
                  <c:v>2.3450151799999999</c:v>
                </c:pt>
                <c:pt idx="9">
                  <c:v>1.6936664720000001</c:v>
                </c:pt>
                <c:pt idx="10">
                  <c:v>2.010638631</c:v>
                </c:pt>
                <c:pt idx="11">
                  <c:v>2.377265483</c:v>
                </c:pt>
                <c:pt idx="12">
                  <c:v>1.678194419</c:v>
                </c:pt>
                <c:pt idx="13">
                  <c:v>2.048105042</c:v>
                </c:pt>
                <c:pt idx="14">
                  <c:v>2.3463326879999999</c:v>
                </c:pt>
                <c:pt idx="17">
                  <c:v>1.9132984150000001</c:v>
                </c:pt>
                <c:pt idx="18">
                  <c:v>2.2371429420000002</c:v>
                </c:pt>
                <c:pt idx="19">
                  <c:v>2.7425204949999999</c:v>
                </c:pt>
                <c:pt idx="20">
                  <c:v>1.9095164250000001</c:v>
                </c:pt>
                <c:pt idx="21">
                  <c:v>2.2581567379999998</c:v>
                </c:pt>
                <c:pt idx="22">
                  <c:v>2.7795295210000002</c:v>
                </c:pt>
                <c:pt idx="25">
                  <c:v>2.4732452450000002</c:v>
                </c:pt>
                <c:pt idx="26">
                  <c:v>2.8203790040000003</c:v>
                </c:pt>
                <c:pt idx="27">
                  <c:v>3.3927267639999998</c:v>
                </c:pt>
                <c:pt idx="28">
                  <c:v>2.5480737950000001</c:v>
                </c:pt>
                <c:pt idx="29">
                  <c:v>2.8468712177607149</c:v>
                </c:pt>
                <c:pt idx="30">
                  <c:v>3.4239660299999999</c:v>
                </c:pt>
              </c:numCache>
            </c:numRef>
          </c:val>
          <c:extLst>
            <c:ext xmlns:c16="http://schemas.microsoft.com/office/drawing/2014/chart" uri="{C3380CC4-5D6E-409C-BE32-E72D297353CC}">
              <c16:uniqueId val="{00000000-1D76-4A66-B347-24C7D8E8E7AE}"/>
            </c:ext>
          </c:extLst>
        </c:ser>
        <c:ser>
          <c:idx val="1"/>
          <c:order val="1"/>
          <c:tx>
            <c:strRef>
              <c:f>Insert!$E$2</c:f>
              <c:strCache>
                <c:ptCount val="1"/>
                <c:pt idx="0">
                  <c:v>All2Allv</c:v>
                </c:pt>
              </c:strCache>
            </c:strRef>
          </c:tx>
          <c:spPr>
            <a:solidFill>
              <a:srgbClr val="4476AC"/>
            </a:solidFill>
            <a:ln>
              <a:solidFill>
                <a:srgbClr val="4476AC"/>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Insert!$E$3:$E$33</c:f>
              <c:numCache>
                <c:formatCode>0.00</c:formatCode>
                <c:ptCount val="31"/>
                <c:pt idx="0">
                  <c:v>0</c:v>
                </c:pt>
                <c:pt idx="1">
                  <c:v>4.6092934120000004</c:v>
                </c:pt>
                <c:pt idx="2">
                  <c:v>1.5492199999999999E-4</c:v>
                </c:pt>
                <c:pt idx="3">
                  <c:v>0.125496145</c:v>
                </c:pt>
                <c:pt idx="4">
                  <c:v>4.6929447929999997</c:v>
                </c:pt>
                <c:pt idx="5">
                  <c:v>5.3929650000000004E-3</c:v>
                </c:pt>
                <c:pt idx="6">
                  <c:v>7.9162999999999998E-4</c:v>
                </c:pt>
                <c:pt idx="9">
                  <c:v>5.4071652000000006</c:v>
                </c:pt>
                <c:pt idx="10">
                  <c:v>5.7940699999999999E-4</c:v>
                </c:pt>
                <c:pt idx="11">
                  <c:v>8.3977076999999997E-2</c:v>
                </c:pt>
                <c:pt idx="12">
                  <c:v>5.5824147169999998</c:v>
                </c:pt>
                <c:pt idx="13">
                  <c:v>3.1261380000000001E-3</c:v>
                </c:pt>
                <c:pt idx="14">
                  <c:v>7.7367400000000002E-4</c:v>
                </c:pt>
                <c:pt idx="17">
                  <c:v>6.0458185850000001</c:v>
                </c:pt>
                <c:pt idx="18">
                  <c:v>2.7187579999999999E-3</c:v>
                </c:pt>
                <c:pt idx="19">
                  <c:v>6.891539599999999E-2</c:v>
                </c:pt>
                <c:pt idx="20">
                  <c:v>5.9331810819999999</c:v>
                </c:pt>
                <c:pt idx="21">
                  <c:v>3.007685E-3</c:v>
                </c:pt>
                <c:pt idx="22">
                  <c:v>7.8225099999999998E-4</c:v>
                </c:pt>
                <c:pt idx="25">
                  <c:v>6.6642253250000003</c:v>
                </c:pt>
                <c:pt idx="26">
                  <c:v>2.6540729999999998E-3</c:v>
                </c:pt>
                <c:pt idx="27">
                  <c:v>6.3411170000000003E-2</c:v>
                </c:pt>
                <c:pt idx="28">
                  <c:v>6.8056250439999992</c:v>
                </c:pt>
                <c:pt idx="29">
                  <c:v>0</c:v>
                </c:pt>
                <c:pt idx="30">
                  <c:v>9.1379799999999995E-4</c:v>
                </c:pt>
              </c:numCache>
            </c:numRef>
          </c:val>
          <c:extLst>
            <c:ext xmlns:c16="http://schemas.microsoft.com/office/drawing/2014/chart" uri="{C3380CC4-5D6E-409C-BE32-E72D297353CC}">
              <c16:uniqueId val="{00000001-1D76-4A66-B347-24C7D8E8E7AE}"/>
            </c:ext>
          </c:extLst>
        </c:ser>
        <c:ser>
          <c:idx val="2"/>
          <c:order val="2"/>
          <c:tx>
            <c:strRef>
              <c:f>Insert!$F$2</c:f>
              <c:strCache>
                <c:ptCount val="1"/>
                <c:pt idx="0">
                  <c:v>Wait</c:v>
                </c:pt>
              </c:strCache>
            </c:strRef>
          </c:tx>
          <c:spPr>
            <a:solidFill>
              <a:srgbClr val="779EC9"/>
            </a:solidFill>
            <a:ln>
              <a:solidFill>
                <a:srgbClr val="779EC9"/>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Insert!$F$3:$F$33</c:f>
              <c:numCache>
                <c:formatCode>0.00</c:formatCode>
                <c:ptCount val="31"/>
                <c:pt idx="0">
                  <c:v>0</c:v>
                </c:pt>
                <c:pt idx="1">
                  <c:v>0</c:v>
                </c:pt>
                <c:pt idx="2">
                  <c:v>2.0787104879999996</c:v>
                </c:pt>
                <c:pt idx="3">
                  <c:v>5.6822200829999998</c:v>
                </c:pt>
                <c:pt idx="4">
                  <c:v>0</c:v>
                </c:pt>
                <c:pt idx="5">
                  <c:v>2.8761015890000006</c:v>
                </c:pt>
                <c:pt idx="6">
                  <c:v>7.4733221419999989</c:v>
                </c:pt>
                <c:pt idx="9">
                  <c:v>0</c:v>
                </c:pt>
                <c:pt idx="10">
                  <c:v>2.6576505280000005</c:v>
                </c:pt>
                <c:pt idx="11">
                  <c:v>5.3615461369999986</c:v>
                </c:pt>
                <c:pt idx="12">
                  <c:v>0</c:v>
                </c:pt>
                <c:pt idx="13">
                  <c:v>1.2407764110000004</c:v>
                </c:pt>
                <c:pt idx="14">
                  <c:v>5.9065011299999997</c:v>
                </c:pt>
                <c:pt idx="17">
                  <c:v>0</c:v>
                </c:pt>
                <c:pt idx="18">
                  <c:v>3.3979060799999998</c:v>
                </c:pt>
                <c:pt idx="19">
                  <c:v>5.3912097810000015</c:v>
                </c:pt>
                <c:pt idx="20">
                  <c:v>0</c:v>
                </c:pt>
                <c:pt idx="21">
                  <c:v>1.8540802600000001</c:v>
                </c:pt>
                <c:pt idx="22">
                  <c:v>6.8352974900000003</c:v>
                </c:pt>
                <c:pt idx="25">
                  <c:v>0</c:v>
                </c:pt>
                <c:pt idx="26">
                  <c:v>5.3683925960000005</c:v>
                </c:pt>
                <c:pt idx="27">
                  <c:v>6.0301690200000007</c:v>
                </c:pt>
                <c:pt idx="28">
                  <c:v>0</c:v>
                </c:pt>
                <c:pt idx="29">
                  <c:v>4.45</c:v>
                </c:pt>
                <c:pt idx="30">
                  <c:v>5.4220702050000016</c:v>
                </c:pt>
              </c:numCache>
            </c:numRef>
          </c:val>
          <c:extLst>
            <c:ext xmlns:c16="http://schemas.microsoft.com/office/drawing/2014/chart" uri="{C3380CC4-5D6E-409C-BE32-E72D297353CC}">
              <c16:uniqueId val="{00000002-1D76-4A66-B347-24C7D8E8E7AE}"/>
            </c:ext>
          </c:extLst>
        </c:ser>
        <c:ser>
          <c:idx val="3"/>
          <c:order val="3"/>
          <c:tx>
            <c:strRef>
              <c:f>Insert!$G$2</c:f>
              <c:strCache>
                <c:ptCount val="1"/>
                <c:pt idx="0">
                  <c:v>Local compute</c:v>
                </c:pt>
              </c:strCache>
            </c:strRef>
          </c:tx>
          <c:spPr>
            <a:solidFill>
              <a:srgbClr val="2D4E73"/>
            </a:solidFill>
            <a:ln>
              <a:solidFill>
                <a:srgbClr val="2D4E73"/>
              </a:solidFill>
            </a:ln>
            <a:effectLst/>
          </c:spPr>
          <c:invertIfNegative val="0"/>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Insert!$G$3:$G$33</c:f>
              <c:numCache>
                <c:formatCode>0.00</c:formatCode>
                <c:ptCount val="31"/>
                <c:pt idx="0">
                  <c:v>0</c:v>
                </c:pt>
                <c:pt idx="1">
                  <c:v>4.4927546339999997</c:v>
                </c:pt>
                <c:pt idx="2">
                  <c:v>3.7453182140000001</c:v>
                </c:pt>
                <c:pt idx="3">
                  <c:v>3.517426704</c:v>
                </c:pt>
                <c:pt idx="4">
                  <c:v>7.3292637589999998</c:v>
                </c:pt>
                <c:pt idx="5">
                  <c:v>6.386642664</c:v>
                </c:pt>
                <c:pt idx="6">
                  <c:v>6.1736754510000003</c:v>
                </c:pt>
                <c:pt idx="9">
                  <c:v>4.2620721960000001</c:v>
                </c:pt>
                <c:pt idx="10">
                  <c:v>3.3710937909999998</c:v>
                </c:pt>
                <c:pt idx="11">
                  <c:v>3.3389681160000002</c:v>
                </c:pt>
                <c:pt idx="12">
                  <c:v>5.9469781900000003</c:v>
                </c:pt>
                <c:pt idx="13">
                  <c:v>5.8577547839999999</c:v>
                </c:pt>
                <c:pt idx="14">
                  <c:v>5.2053481230000003</c:v>
                </c:pt>
                <c:pt idx="17">
                  <c:v>4.248194604</c:v>
                </c:pt>
                <c:pt idx="18">
                  <c:v>3.6110170090000002</c:v>
                </c:pt>
                <c:pt idx="19">
                  <c:v>3.2759857440000002</c:v>
                </c:pt>
                <c:pt idx="20">
                  <c:v>6.1416170379999997</c:v>
                </c:pt>
                <c:pt idx="21">
                  <c:v>6.9989491839999998</c:v>
                </c:pt>
                <c:pt idx="22">
                  <c:v>6.1234828639999996</c:v>
                </c:pt>
                <c:pt idx="25">
                  <c:v>4.5577941609999995</c:v>
                </c:pt>
                <c:pt idx="26">
                  <c:v>3.4633417670000002</c:v>
                </c:pt>
                <c:pt idx="27">
                  <c:v>3.475614405</c:v>
                </c:pt>
                <c:pt idx="28">
                  <c:v>6.9921373950000003</c:v>
                </c:pt>
                <c:pt idx="29">
                  <c:v>6.7127219211771285</c:v>
                </c:pt>
                <c:pt idx="30">
                  <c:v>7.0176356149999997</c:v>
                </c:pt>
              </c:numCache>
            </c:numRef>
          </c:val>
          <c:extLst>
            <c:ext xmlns:c16="http://schemas.microsoft.com/office/drawing/2014/chart" uri="{C3380CC4-5D6E-409C-BE32-E72D297353CC}">
              <c16:uniqueId val="{00000003-1D76-4A66-B347-24C7D8E8E7AE}"/>
            </c:ext>
          </c:extLst>
        </c:ser>
        <c:ser>
          <c:idx val="4"/>
          <c:order val="4"/>
          <c:tx>
            <c:strRef>
              <c:f>Insert!$H$2</c:f>
              <c:strCache>
                <c:ptCount val="1"/>
                <c:pt idx="0">
                  <c:v>Misc</c:v>
                </c:pt>
              </c:strCache>
            </c:strRef>
          </c:tx>
          <c:spPr>
            <a:pattFill prst="wdUpDiag">
              <a:fgClr>
                <a:srgbClr val="2D4E73"/>
              </a:fgClr>
              <a:bgClr>
                <a:schemeClr val="bg1"/>
              </a:bgClr>
            </a:pattFill>
            <a:ln w="9525">
              <a:solidFill>
                <a:srgbClr val="2D4E73"/>
              </a:solidFill>
            </a:ln>
            <a:effectLst/>
          </c:spPr>
          <c:invertIfNegative val="0"/>
          <c:dLbls>
            <c:dLbl>
              <c:idx val="24"/>
              <c:layout>
                <c:manualLayout>
                  <c:x val="5.1587301587301584E-2"/>
                  <c:y val="-0.36122200554369954"/>
                </c:manualLayout>
              </c:layout>
              <c:spPr>
                <a:noFill/>
                <a:ln>
                  <a:noFill/>
                </a:ln>
                <a:effectLst/>
              </c:spPr>
              <c:txPr>
                <a:bodyPr rot="0" spcFirstLastPara="1" vertOverflow="ellipsis" vert="horz" wrap="square" anchor="t" anchorCtr="0"/>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76-4A66-B347-24C7D8E8E7AE}"/>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Insert!$A$3:$C$33</c:f>
              <c:multiLvlStrCache>
                <c:ptCount val="31"/>
                <c:lvl>
                  <c:pt idx="1">
                    <c:v>no overlap</c:v>
                  </c:pt>
                  <c:pt idx="2">
                    <c:v>+overlap</c:v>
                  </c:pt>
                  <c:pt idx="3">
                    <c:v>+MT</c:v>
                  </c:pt>
                  <c:pt idx="4">
                    <c:v>no overlap</c:v>
                  </c:pt>
                  <c:pt idx="5">
                    <c:v>+overlap</c:v>
                  </c:pt>
                  <c:pt idx="6">
                    <c:v>+MT</c:v>
                  </c:pt>
                  <c:pt idx="9">
                    <c:v>no overlap</c:v>
                  </c:pt>
                  <c:pt idx="10">
                    <c:v>+overlap</c:v>
                  </c:pt>
                  <c:pt idx="11">
                    <c:v>+MT</c:v>
                  </c:pt>
                  <c:pt idx="12">
                    <c:v>no overlap</c:v>
                  </c:pt>
                  <c:pt idx="13">
                    <c:v>+overlap</c:v>
                  </c:pt>
                  <c:pt idx="14">
                    <c:v>+MT</c:v>
                  </c:pt>
                  <c:pt idx="17">
                    <c:v>no overlap</c:v>
                  </c:pt>
                  <c:pt idx="18">
                    <c:v>+overlap</c:v>
                  </c:pt>
                  <c:pt idx="19">
                    <c:v>+MT</c:v>
                  </c:pt>
                  <c:pt idx="20">
                    <c:v>no overlap</c:v>
                  </c:pt>
                  <c:pt idx="21">
                    <c:v>+overlap</c:v>
                  </c:pt>
                  <c:pt idx="22">
                    <c:v>+MT</c:v>
                  </c:pt>
                  <c:pt idx="25">
                    <c:v>no overlap</c:v>
                  </c:pt>
                  <c:pt idx="26">
                    <c:v>+overlap</c:v>
                  </c:pt>
                  <c:pt idx="27">
                    <c:v>+MT</c:v>
                  </c:pt>
                  <c:pt idx="28">
                    <c:v>no overlap</c:v>
                  </c:pt>
                  <c:pt idx="29">
                    <c:v>+overlap</c:v>
                  </c:pt>
                  <c:pt idx="30">
                    <c:v>+MT</c:v>
                  </c:pt>
                </c:lvl>
                <c:lvl>
                  <c:pt idx="0">
                    <c:v>KI</c:v>
                  </c:pt>
                  <c:pt idx="1">
                    <c:v>RS</c:v>
                  </c:pt>
                  <c:pt idx="4">
                    <c:v>RH</c:v>
                  </c:pt>
                  <c:pt idx="8">
                    <c:v>KI</c:v>
                  </c:pt>
                  <c:pt idx="9">
                    <c:v>RS</c:v>
                  </c:pt>
                  <c:pt idx="12">
                    <c:v>RH</c:v>
                  </c:pt>
                  <c:pt idx="16">
                    <c:v>KI</c:v>
                  </c:pt>
                  <c:pt idx="17">
                    <c:v>RS</c:v>
                  </c:pt>
                  <c:pt idx="20">
                    <c:v>RH</c:v>
                  </c:pt>
                  <c:pt idx="24">
                    <c:v>KI</c:v>
                  </c:pt>
                  <c:pt idx="25">
                    <c:v>RS</c:v>
                  </c:pt>
                  <c:pt idx="28">
                    <c:v>RH</c:v>
                  </c:pt>
                </c:lvl>
                <c:lvl>
                  <c:pt idx="0">
                    <c:v>512</c:v>
                  </c:pt>
                  <c:pt idx="8">
                    <c:v>1024</c:v>
                  </c:pt>
                  <c:pt idx="16">
                    <c:v>2048</c:v>
                  </c:pt>
                  <c:pt idx="24">
                    <c:v>4096</c:v>
                  </c:pt>
                </c:lvl>
              </c:multiLvlStrCache>
            </c:multiLvlStrRef>
          </c:cat>
          <c:val>
            <c:numRef>
              <c:f>Insert!$H$3:$H$33</c:f>
              <c:numCache>
                <c:formatCode>0.00</c:formatCode>
                <c:ptCount val="31"/>
                <c:pt idx="0">
                  <c:v>22.759496265999999</c:v>
                </c:pt>
                <c:pt idx="1">
                  <c:v>5.7406604000000527E-2</c:v>
                </c:pt>
                <c:pt idx="2">
                  <c:v>5.0790120000000272E-2</c:v>
                </c:pt>
                <c:pt idx="3">
                  <c:v>0.33558256499999928</c:v>
                </c:pt>
                <c:pt idx="4">
                  <c:v>1.689501000000071E-2</c:v>
                </c:pt>
                <c:pt idx="5">
                  <c:v>7.412793399999984E-2</c:v>
                </c:pt>
                <c:pt idx="6">
                  <c:v>0.32754499700000039</c:v>
                </c:pt>
                <c:pt idx="8">
                  <c:v>21.853755368000002</c:v>
                </c:pt>
                <c:pt idx="9">
                  <c:v>0.12500826600000003</c:v>
                </c:pt>
                <c:pt idx="10">
                  <c:v>6.7853619999999282E-2</c:v>
                </c:pt>
                <c:pt idx="11">
                  <c:v>0.20568599000000098</c:v>
                </c:pt>
                <c:pt idx="12">
                  <c:v>2.7591327000001442E-2</c:v>
                </c:pt>
                <c:pt idx="13">
                  <c:v>4.054054899999926E-2</c:v>
                </c:pt>
                <c:pt idx="14">
                  <c:v>0.19671095200000011</c:v>
                </c:pt>
                <c:pt idx="16">
                  <c:v>23.011757143000001</c:v>
                </c:pt>
                <c:pt idx="17">
                  <c:v>7.601959299999983E-2</c:v>
                </c:pt>
                <c:pt idx="18">
                  <c:v>0.10257985400000003</c:v>
                </c:pt>
                <c:pt idx="19">
                  <c:v>0.12959134900000002</c:v>
                </c:pt>
                <c:pt idx="20">
                  <c:v>3.6952143000000603E-2</c:v>
                </c:pt>
                <c:pt idx="21">
                  <c:v>0.10227871499999885</c:v>
                </c:pt>
                <c:pt idx="22">
                  <c:v>0.11228617100000093</c:v>
                </c:pt>
                <c:pt idx="24">
                  <c:v>24.37</c:v>
                </c:pt>
                <c:pt idx="25">
                  <c:v>0.13606014199999805</c:v>
                </c:pt>
                <c:pt idx="26">
                  <c:v>0.19171391399999926</c:v>
                </c:pt>
                <c:pt idx="27">
                  <c:v>0.10141421199999989</c:v>
                </c:pt>
                <c:pt idx="28">
                  <c:v>3.7941710999998435E-2</c:v>
                </c:pt>
                <c:pt idx="29">
                  <c:v>0.19964138169224022</c:v>
                </c:pt>
                <c:pt idx="30">
                  <c:v>0.10640566499999871</c:v>
                </c:pt>
              </c:numCache>
            </c:numRef>
          </c:val>
          <c:extLst>
            <c:ext xmlns:c16="http://schemas.microsoft.com/office/drawing/2014/chart" uri="{C3380CC4-5D6E-409C-BE32-E72D297353CC}">
              <c16:uniqueId val="{00000005-1D76-4A66-B347-24C7D8E8E7AE}"/>
            </c:ext>
          </c:extLst>
        </c:ser>
        <c:dLbls>
          <c:showLegendKey val="0"/>
          <c:showVal val="0"/>
          <c:showCatName val="0"/>
          <c:showSerName val="0"/>
          <c:showPercent val="0"/>
          <c:showBubbleSize val="0"/>
        </c:dLbls>
        <c:gapWidth val="25"/>
        <c:overlap val="100"/>
        <c:axId val="605981000"/>
        <c:axId val="605975120"/>
      </c:barChart>
      <c:lineChart>
        <c:grouping val="standard"/>
        <c:varyColors val="0"/>
        <c:ser>
          <c:idx val="5"/>
          <c:order val="5"/>
          <c:tx>
            <c:strRef>
              <c:f>Insert!$L$2</c:f>
              <c:strCache>
                <c:ptCount val="1"/>
                <c:pt idx="0">
                  <c:v>Scaling efficiency</c:v>
                </c:pt>
              </c:strCache>
            </c:strRef>
          </c:tx>
          <c:spPr>
            <a:ln w="28575" cap="rnd">
              <a:noFill/>
              <a:round/>
            </a:ln>
            <a:effectLst/>
          </c:spPr>
          <c:marker>
            <c:symbol val="x"/>
            <c:size val="5"/>
            <c:spPr>
              <a:noFill/>
              <a:ln w="25400">
                <a:solidFill>
                  <a:schemeClr val="accent2"/>
                </a:solidFill>
              </a:ln>
              <a:effectLst/>
            </c:spPr>
          </c:marker>
          <c:val>
            <c:numRef>
              <c:f>Insert!$L$3:$L$33</c:f>
              <c:numCache>
                <c:formatCode>0.00</c:formatCode>
                <c:ptCount val="31"/>
                <c:pt idx="0">
                  <c:v>1</c:v>
                </c:pt>
                <c:pt idx="1">
                  <c:v>1</c:v>
                </c:pt>
                <c:pt idx="2">
                  <c:v>1</c:v>
                </c:pt>
                <c:pt idx="3">
                  <c:v>1</c:v>
                </c:pt>
                <c:pt idx="4">
                  <c:v>1</c:v>
                </c:pt>
                <c:pt idx="5">
                  <c:v>1</c:v>
                </c:pt>
                <c:pt idx="6">
                  <c:v>1</c:v>
                </c:pt>
                <c:pt idx="8">
                  <c:v>1.0414455494146446</c:v>
                </c:pt>
                <c:pt idx="9">
                  <c:v>0.94072905093130121</c:v>
                </c:pt>
                <c:pt idx="10">
                  <c:v>0.97126131282937478</c:v>
                </c:pt>
                <c:pt idx="11">
                  <c:v>1.0541889220535541</c:v>
                </c:pt>
                <c:pt idx="12">
                  <c:v>1.0335590205954133</c:v>
                </c:pt>
                <c:pt idx="13">
                  <c:v>1.2319783865265768</c:v>
                </c:pt>
                <c:pt idx="14">
                  <c:v>1.195133853036469</c:v>
                </c:pt>
                <c:pt idx="16">
                  <c:v>0.98903773947237505</c:v>
                </c:pt>
                <c:pt idx="17">
                  <c:v>0.87981122593514638</c:v>
                </c:pt>
                <c:pt idx="18">
                  <c:v>0.84210254766342763</c:v>
                </c:pt>
                <c:pt idx="19">
                  <c:v>1.0323227351504052</c:v>
                </c:pt>
                <c:pt idx="20">
                  <c:v>0.97561358687424171</c:v>
                </c:pt>
                <c:pt idx="21">
                  <c:v>1.0094309494564055</c:v>
                </c:pt>
                <c:pt idx="22">
                  <c:v>1.0295855094877622</c:v>
                </c:pt>
                <c:pt idx="24">
                  <c:v>0.93391449593762821</c:v>
                </c:pt>
                <c:pt idx="25">
                  <c:v>0.78134327537170845</c:v>
                </c:pt>
                <c:pt idx="26">
                  <c:v>0.66473814077637894</c:v>
                </c:pt>
                <c:pt idx="27">
                  <c:v>0.91733326529578441</c:v>
                </c:pt>
                <c:pt idx="28">
                  <c:v>0.83493186564913502</c:v>
                </c:pt>
                <c:pt idx="29">
                  <c:v>0.79682368192047637</c:v>
                </c:pt>
                <c:pt idx="30">
                  <c:v>1.0218745399176088</c:v>
                </c:pt>
              </c:numCache>
            </c:numRef>
          </c:val>
          <c:smooth val="0"/>
          <c:extLst>
            <c:ext xmlns:c16="http://schemas.microsoft.com/office/drawing/2014/chart" uri="{C3380CC4-5D6E-409C-BE32-E72D297353CC}">
              <c16:uniqueId val="{00000006-1D76-4A66-B347-24C7D8E8E7AE}"/>
            </c:ext>
          </c:extLst>
        </c:ser>
        <c:dLbls>
          <c:showLegendKey val="0"/>
          <c:showVal val="0"/>
          <c:showCatName val="0"/>
          <c:showSerName val="0"/>
          <c:showPercent val="0"/>
          <c:showBubbleSize val="0"/>
        </c:dLbls>
        <c:marker val="1"/>
        <c:smooth val="0"/>
        <c:axId val="605462568"/>
        <c:axId val="605469232"/>
      </c:lineChart>
      <c:catAx>
        <c:axId val="605981000"/>
        <c:scaling>
          <c:orientation val="minMax"/>
        </c:scaling>
        <c:delete val="1"/>
        <c:axPos val="b"/>
        <c:numFmt formatCode="General" sourceLinked="1"/>
        <c:majorTickMark val="out"/>
        <c:minorTickMark val="none"/>
        <c:tickLblPos val="nextTo"/>
        <c:crossAx val="605975120"/>
        <c:crosses val="autoZero"/>
        <c:auto val="1"/>
        <c:lblAlgn val="ctr"/>
        <c:lblOffset val="100"/>
        <c:noMultiLvlLbl val="0"/>
      </c:catAx>
      <c:valAx>
        <c:axId val="605975120"/>
        <c:scaling>
          <c:orientation val="minMax"/>
          <c:max val="2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Insert Time (s)</a:t>
                </a:r>
              </a:p>
            </c:rich>
          </c:tx>
          <c:layout>
            <c:manualLayout>
              <c:xMode val="edge"/>
              <c:yMode val="edge"/>
              <c:x val="3.9193515669038179E-3"/>
              <c:y val="0.3318146876208237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5981000"/>
        <c:crosses val="autoZero"/>
        <c:crossBetween val="between"/>
        <c:majorUnit val="4"/>
      </c:valAx>
      <c:valAx>
        <c:axId val="605469232"/>
        <c:scaling>
          <c:orientation val="minMax"/>
          <c:max val="1.35"/>
          <c:min val="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Scaling efficiency</a:t>
                </a:r>
              </a:p>
            </c:rich>
          </c:tx>
          <c:layout>
            <c:manualLayout>
              <c:xMode val="edge"/>
              <c:yMode val="edge"/>
              <c:x val="0.95753968253968258"/>
              <c:y val="0.1439801231674368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05462568"/>
        <c:crosses val="max"/>
        <c:crossBetween val="between"/>
        <c:majorUnit val="0.2"/>
      </c:valAx>
      <c:catAx>
        <c:axId val="605462568"/>
        <c:scaling>
          <c:orientation val="minMax"/>
        </c:scaling>
        <c:delete val="1"/>
        <c:axPos val="b"/>
        <c:majorTickMark val="out"/>
        <c:minorTickMark val="none"/>
        <c:tickLblPos val="nextTo"/>
        <c:crossAx val="605469232"/>
        <c:crossesAt val="1"/>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1147136019762E-2"/>
          <c:y val="0.13403829329026179"/>
          <c:w val="0.52046495832757755"/>
          <c:h val="0.57625429032909348"/>
        </c:manualLayout>
      </c:layout>
      <c:barChart>
        <c:barDir val="col"/>
        <c:grouping val="clustered"/>
        <c:varyColors val="0"/>
        <c:dLbls>
          <c:showLegendKey val="0"/>
          <c:showVal val="0"/>
          <c:showCatName val="0"/>
          <c:showSerName val="0"/>
          <c:showPercent val="0"/>
          <c:showBubbleSize val="0"/>
        </c:dLbls>
        <c:gapWidth val="91"/>
        <c:axId val="497118248"/>
        <c:axId val="497117856"/>
        <c:extLst>
          <c:ext xmlns:c15="http://schemas.microsoft.com/office/drawing/2012/chart" uri="{02D57815-91ED-43cb-92C2-25804820EDAC}">
            <c15:filteredBarSeries>
              <c15:ser>
                <c:idx val="6"/>
                <c:order val="3"/>
                <c:tx>
                  <c:strRef>
                    <c:extLst>
                      <c:ext uri="{02D57815-91ED-43cb-92C2-25804820EDAC}">
                        <c15:formulaRef>
                          <c15:sqref>'SummaryPlot-Ggallus'!$W$31</c15:sqref>
                        </c15:formulaRef>
                      </c:ext>
                    </c:extLst>
                    <c:strCache>
                      <c:ptCount val="1"/>
                      <c:pt idx="0">
                        <c:v>RH</c:v>
                      </c:pt>
                    </c:strCache>
                  </c:strRef>
                </c:tx>
                <c:spPr>
                  <a:solidFill>
                    <a:schemeClr val="accent2">
                      <a:lumMod val="75000"/>
                    </a:schemeClr>
                  </a:solidFill>
                  <a:ln>
                    <a:solidFill>
                      <a:schemeClr val="tx1"/>
                    </a:solidFill>
                  </a:ln>
                  <a:effectLst/>
                </c:spPr>
                <c:invertIfNegative val="0"/>
                <c:cat>
                  <c:multiLvlStrRef>
                    <c:extLst>
                      <c:ext uri="{02D57815-91ED-43cb-92C2-25804820EDAC}">
                        <c15:formulaRef>
                          <c15:sqref>'SummaryPlot-Ggallus'!$P$32:$Q$51</c15:sqref>
                        </c15:formulaRef>
                      </c:ext>
                    </c:extLst>
                    <c:multiLvlStrCache>
                      <c:ptCount val="4"/>
                      <c:lvl>
                        <c:pt idx="0">
                          <c:v>8</c:v>
                        </c:pt>
                        <c:pt idx="1">
                          <c:v>16</c:v>
                        </c:pt>
                        <c:pt idx="2">
                          <c:v>32</c:v>
                        </c:pt>
                        <c:pt idx="3">
                          <c:v>64</c:v>
                        </c:pt>
                      </c:lvl>
                      <c:lvl>
                        <c:pt idx="0">
                          <c:v>31</c:v>
                        </c:pt>
                      </c:lvl>
                    </c:multiLvlStrCache>
                  </c:multiLvlStrRef>
                </c:cat>
                <c:val>
                  <c:numRef>
                    <c:extLst>
                      <c:ext uri="{02D57815-91ED-43cb-92C2-25804820EDAC}">
                        <c15:formulaRef>
                          <c15:sqref>'SummaryPlot-Ggallus'!$W$32:$W$51</c15:sqref>
                        </c15:formulaRef>
                      </c:ext>
                    </c:extLst>
                    <c:numCache>
                      <c:formatCode>General</c:formatCode>
                      <c:ptCount val="4"/>
                      <c:pt idx="0">
                        <c:v>1</c:v>
                      </c:pt>
                      <c:pt idx="1">
                        <c:v>0.87245521925989145</c:v>
                      </c:pt>
                      <c:pt idx="2">
                        <c:v>0.69933039097091043</c:v>
                      </c:pt>
                      <c:pt idx="3">
                        <c:v>0.48679993645721814</c:v>
                      </c:pt>
                    </c:numCache>
                  </c:numRef>
                </c:val>
                <c:extLst>
                  <c:ext xmlns:c16="http://schemas.microsoft.com/office/drawing/2014/chart" uri="{C3380CC4-5D6E-409C-BE32-E72D297353CC}">
                    <c16:uniqueId val="{00000000-7650-4820-A762-D3A28E9AB9FC}"/>
                  </c:ext>
                </c:extLst>
              </c15:ser>
            </c15:filteredBarSeries>
            <c15:filteredBarSeries>
              <c15:ser>
                <c:idx val="7"/>
                <c:order val="4"/>
                <c:tx>
                  <c:strRef>
                    <c:extLst xmlns:c15="http://schemas.microsoft.com/office/drawing/2012/chart">
                      <c:ext xmlns:c15="http://schemas.microsoft.com/office/drawing/2012/chart" uri="{02D57815-91ED-43cb-92C2-25804820EDAC}">
                        <c15:formulaRef>
                          <c15:sqref>'SummaryPlot-Ggallus'!$X$31</c15:sqref>
                        </c15:formulaRef>
                      </c:ext>
                    </c:extLst>
                    <c:strCache>
                      <c:ptCount val="1"/>
                      <c:pt idx="0">
                        <c:v>RS</c:v>
                      </c:pt>
                    </c:strCache>
                  </c:strRef>
                </c:tx>
                <c:spPr>
                  <a:solidFill>
                    <a:schemeClr val="accent2">
                      <a:lumMod val="40000"/>
                      <a:lumOff val="60000"/>
                    </a:schemeClr>
                  </a:solidFill>
                  <a:ln>
                    <a:solidFill>
                      <a:schemeClr val="tx1"/>
                    </a:solidFill>
                  </a:ln>
                  <a:effectLst/>
                </c:spPr>
                <c:invertIfNegative val="0"/>
                <c:cat>
                  <c:multiLvlStrRef>
                    <c:extLst xmlns:c15="http://schemas.microsoft.com/office/drawing/2012/chart">
                      <c:ext xmlns:c15="http://schemas.microsoft.com/office/drawing/2012/chart" uri="{02D57815-91ED-43cb-92C2-25804820EDAC}">
                        <c15:formulaRef>
                          <c15:sqref>'SummaryPlot-Ggallus'!$P$32:$Q$51</c15:sqref>
                        </c15:formulaRef>
                      </c:ext>
                    </c:extLst>
                    <c:multiLvlStrCache>
                      <c:ptCount val="4"/>
                      <c:lvl>
                        <c:pt idx="0">
                          <c:v>8</c:v>
                        </c:pt>
                        <c:pt idx="1">
                          <c:v>16</c:v>
                        </c:pt>
                        <c:pt idx="2">
                          <c:v>32</c:v>
                        </c:pt>
                        <c:pt idx="3">
                          <c:v>64</c:v>
                        </c:pt>
                      </c:lvl>
                      <c:lvl>
                        <c:pt idx="0">
                          <c:v>31</c:v>
                        </c:pt>
                      </c:lvl>
                    </c:multiLvlStrCache>
                  </c:multiLvlStrRef>
                </c:cat>
                <c:val>
                  <c:numRef>
                    <c:extLst xmlns:c15="http://schemas.microsoft.com/office/drawing/2012/chart">
                      <c:ext xmlns:c15="http://schemas.microsoft.com/office/drawing/2012/chart" uri="{02D57815-91ED-43cb-92C2-25804820EDAC}">
                        <c15:formulaRef>
                          <c15:sqref>'SummaryPlot-Ggallus'!$X$32:$X$51</c15:sqref>
                        </c15:formulaRef>
                      </c:ext>
                    </c:extLst>
                    <c:numCache>
                      <c:formatCode>General</c:formatCode>
                      <c:ptCount val="4"/>
                      <c:pt idx="0">
                        <c:v>1</c:v>
                      </c:pt>
                      <c:pt idx="1">
                        <c:v>0.8805064412535536</c:v>
                      </c:pt>
                      <c:pt idx="2">
                        <c:v>0.75981625019918397</c:v>
                      </c:pt>
                      <c:pt idx="3">
                        <c:v>0.56217676124137583</c:v>
                      </c:pt>
                    </c:numCache>
                  </c:numRef>
                </c:val>
                <c:extLst xmlns:c15="http://schemas.microsoft.com/office/drawing/2012/chart">
                  <c:ext xmlns:c16="http://schemas.microsoft.com/office/drawing/2014/chart" uri="{C3380CC4-5D6E-409C-BE32-E72D297353CC}">
                    <c16:uniqueId val="{00000001-7650-4820-A762-D3A28E9AB9FC}"/>
                  </c:ext>
                </c:extLst>
              </c15:ser>
            </c15:filteredBarSeries>
          </c:ext>
        </c:extLst>
      </c:barChart>
      <c:lineChart>
        <c:grouping val="standard"/>
        <c:varyColors val="0"/>
        <c:ser>
          <c:idx val="3"/>
          <c:order val="0"/>
          <c:tx>
            <c:strRef>
              <c:f>'SummaryPlot-Ggallus'!$T$31</c:f>
              <c:strCache>
                <c:ptCount val="1"/>
                <c:pt idx="0">
                  <c:v>KMC3</c:v>
                </c:pt>
              </c:strCache>
            </c:strRef>
          </c:tx>
          <c:spPr>
            <a:ln w="28575" cap="rnd">
              <a:solidFill>
                <a:schemeClr val="accent5">
                  <a:lumMod val="60000"/>
                  <a:lumOff val="40000"/>
                </a:schemeClr>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'SummaryPlot-Ggallus'!$T$32:$T$51</c:f>
              <c:numCache>
                <c:formatCode>General</c:formatCode>
                <c:ptCount val="4"/>
                <c:pt idx="0">
                  <c:v>1</c:v>
                </c:pt>
                <c:pt idx="1">
                  <c:v>0.79282164910810404</c:v>
                </c:pt>
                <c:pt idx="2">
                  <c:v>0.43676580182271912</c:v>
                </c:pt>
                <c:pt idx="3">
                  <c:v>0.27131224905338835</c:v>
                </c:pt>
              </c:numCache>
            </c:numRef>
          </c:val>
          <c:smooth val="0"/>
          <c:extLst>
            <c:ext xmlns:c16="http://schemas.microsoft.com/office/drawing/2014/chart" uri="{C3380CC4-5D6E-409C-BE32-E72D297353CC}">
              <c16:uniqueId val="{00000002-7650-4820-A762-D3A28E9AB9FC}"/>
            </c:ext>
          </c:extLst>
        </c:ser>
        <c:ser>
          <c:idx val="4"/>
          <c:order val="1"/>
          <c:tx>
            <c:strRef>
              <c:f>'SummaryPlot-Ggallus'!$U$31</c:f>
              <c:strCache>
                <c:ptCount val="1"/>
                <c:pt idx="0">
                  <c:v>GB</c:v>
                </c:pt>
              </c:strCache>
            </c:strRef>
          </c:tx>
          <c:spPr>
            <a:ln w="28575" cap="rnd">
              <a:solidFill>
                <a:schemeClr val="accent5"/>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'SummaryPlot-Ggallus'!$U$32:$U$51</c:f>
              <c:numCache>
                <c:formatCode>General</c:formatCode>
                <c:ptCount val="4"/>
                <c:pt idx="0">
                  <c:v>1</c:v>
                </c:pt>
                <c:pt idx="1">
                  <c:v>0.65583244873544633</c:v>
                </c:pt>
                <c:pt idx="2">
                  <c:v>0.46620401201592543</c:v>
                </c:pt>
                <c:pt idx="3">
                  <c:v>0.2676591940585889</c:v>
                </c:pt>
              </c:numCache>
            </c:numRef>
          </c:val>
          <c:smooth val="0"/>
          <c:extLst>
            <c:ext xmlns:c16="http://schemas.microsoft.com/office/drawing/2014/chart" uri="{C3380CC4-5D6E-409C-BE32-E72D297353CC}">
              <c16:uniqueId val="{00000003-7650-4820-A762-D3A28E9AB9FC}"/>
            </c:ext>
          </c:extLst>
        </c:ser>
        <c:ser>
          <c:idx val="5"/>
          <c:order val="2"/>
          <c:tx>
            <c:strRef>
              <c:f>'SummaryPlot-Ggallus'!$V$31</c:f>
              <c:strCache>
                <c:ptCount val="1"/>
                <c:pt idx="0">
                  <c:v>KI</c:v>
                </c:pt>
              </c:strCache>
            </c:strRef>
          </c:tx>
          <c:spPr>
            <a:ln w="28575" cap="rnd">
              <a:solidFill>
                <a:schemeClr val="tx1"/>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'SummaryPlot-Ggallus'!$V$32:$V$51</c:f>
              <c:numCache>
                <c:formatCode>General</c:formatCode>
                <c:ptCount val="4"/>
                <c:pt idx="0">
                  <c:v>1</c:v>
                </c:pt>
                <c:pt idx="1">
                  <c:v>0.91720602381500582</c:v>
                </c:pt>
                <c:pt idx="2">
                  <c:v>0.80547466348643582</c:v>
                </c:pt>
                <c:pt idx="3">
                  <c:v>0.65367386870259181</c:v>
                </c:pt>
              </c:numCache>
            </c:numRef>
          </c:val>
          <c:smooth val="0"/>
          <c:extLst>
            <c:ext xmlns:c16="http://schemas.microsoft.com/office/drawing/2014/chart" uri="{C3380CC4-5D6E-409C-BE32-E72D297353CC}">
              <c16:uniqueId val="{00000004-7650-4820-A762-D3A28E9AB9FC}"/>
            </c:ext>
          </c:extLst>
        </c:ser>
        <c:dLbls>
          <c:showLegendKey val="0"/>
          <c:showVal val="0"/>
          <c:showCatName val="0"/>
          <c:showSerName val="0"/>
          <c:showPercent val="0"/>
          <c:showBubbleSize val="0"/>
        </c:dLbls>
        <c:marker val="1"/>
        <c:smooth val="0"/>
        <c:axId val="497118248"/>
        <c:axId val="497117856"/>
      </c:lineChart>
      <c:catAx>
        <c:axId val="49711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97117856"/>
        <c:crosses val="autoZero"/>
        <c:auto val="1"/>
        <c:lblAlgn val="ctr"/>
        <c:lblOffset val="100"/>
        <c:noMultiLvlLbl val="0"/>
      </c:catAx>
      <c:valAx>
        <c:axId val="497117856"/>
        <c:scaling>
          <c:orientation val="minMax"/>
          <c:max val="1.25"/>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Scaling efficiency</a:t>
                </a:r>
              </a:p>
            </c:rich>
          </c:tx>
          <c:layout>
            <c:manualLayout>
              <c:xMode val="edge"/>
              <c:yMode val="edge"/>
              <c:x val="0.84242241101441262"/>
              <c:y val="9.928200080759137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97118248"/>
        <c:crosses val="max"/>
        <c:crossBetween val="between"/>
        <c:majorUnit val="0.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3066285971771"/>
          <c:y val="0.17704915791776027"/>
          <c:w val="0.70659062631276093"/>
          <c:h val="0.53449484179060947"/>
        </c:manualLayout>
      </c:layout>
      <c:scatterChart>
        <c:scatterStyle val="lineMarker"/>
        <c:varyColors val="0"/>
        <c:ser>
          <c:idx val="0"/>
          <c:order val="0"/>
          <c:tx>
            <c:strRef>
              <c:f>'SC2018'!$B$2</c:f>
              <c:strCache>
                <c:ptCount val="1"/>
                <c:pt idx="0">
                  <c:v>RH Classic</c:v>
                </c:pt>
              </c:strCache>
            </c:strRef>
          </c:tx>
          <c:spPr>
            <a:ln w="19050" cap="rnd">
              <a:solidFill>
                <a:schemeClr val="tx1"/>
              </a:solidFill>
              <a:prstDash val="sysDot"/>
              <a:round/>
            </a:ln>
            <a:effectLst/>
          </c:spPr>
          <c:marker>
            <c:symbol val="none"/>
          </c:marker>
          <c:xVal>
            <c:numRef>
              <c:f>'SC2018'!$A$3:$A$27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'SC2018'!$B$3:$B$27</c:f>
              <c:numCache>
                <c:formatCode>General</c:formatCode>
                <c:ptCount val="25"/>
                <c:pt idx="0">
                  <c:v>0.58599999999999997</c:v>
                </c:pt>
                <c:pt idx="1">
                  <c:v>1.37385</c:v>
                </c:pt>
                <c:pt idx="2">
                  <c:v>2.5228700000000002</c:v>
                </c:pt>
                <c:pt idx="3">
                  <c:v>3.0634299999999999</c:v>
                </c:pt>
                <c:pt idx="4">
                  <c:v>3.7257199999999999</c:v>
                </c:pt>
                <c:pt idx="5">
                  <c:v>5.4475600000000002</c:v>
                </c:pt>
                <c:pt idx="6">
                  <c:v>5.9858200000000004</c:v>
                </c:pt>
                <c:pt idx="7">
                  <c:v>6.5622600000000002</c:v>
                </c:pt>
                <c:pt idx="8">
                  <c:v>7.1996900000000004</c:v>
                </c:pt>
                <c:pt idx="9">
                  <c:v>7.9325700000000001</c:v>
                </c:pt>
                <c:pt idx="10">
                  <c:v>8.7717399999999994</c:v>
                </c:pt>
                <c:pt idx="11">
                  <c:v>11.440899999999999</c:v>
                </c:pt>
                <c:pt idx="12">
                  <c:v>11.981</c:v>
                </c:pt>
                <c:pt idx="13">
                  <c:v>12.535</c:v>
                </c:pt>
                <c:pt idx="14">
                  <c:v>13.106199999999999</c:v>
                </c:pt>
                <c:pt idx="15">
                  <c:v>13.6997</c:v>
                </c:pt>
                <c:pt idx="16">
                  <c:v>14.321199999999999</c:v>
                </c:pt>
                <c:pt idx="17">
                  <c:v>14.977600000000001</c:v>
                </c:pt>
                <c:pt idx="18">
                  <c:v>15.6844</c:v>
                </c:pt>
                <c:pt idx="19">
                  <c:v>16.436</c:v>
                </c:pt>
                <c:pt idx="20">
                  <c:v>17.245100000000001</c:v>
                </c:pt>
                <c:pt idx="21">
                  <c:v>18.110499999999998</c:v>
                </c:pt>
                <c:pt idx="22">
                  <c:v>19.039200000000001</c:v>
                </c:pt>
                <c:pt idx="23">
                  <c:v>20.0442</c:v>
                </c:pt>
                <c:pt idx="24">
                  <c:v>24.110399999999998</c:v>
                </c:pt>
              </c:numCache>
            </c:numRef>
          </c:yVal>
          <c:smooth val="0"/>
          <c:extLst>
            <c:ext xmlns:c16="http://schemas.microsoft.com/office/drawing/2014/chart" uri="{C3380CC4-5D6E-409C-BE32-E72D297353CC}">
              <c16:uniqueId val="{00000000-87E3-41A7-B519-F4B39FAF0E84}"/>
            </c:ext>
          </c:extLst>
        </c:ser>
        <c:ser>
          <c:idx val="1"/>
          <c:order val="1"/>
          <c:tx>
            <c:strRef>
              <c:f>'SC2018'!$C$2</c:f>
              <c:strCache>
                <c:ptCount val="1"/>
                <c:pt idx="0">
                  <c:v>RH</c:v>
                </c:pt>
              </c:strCache>
            </c:strRef>
          </c:tx>
          <c:spPr>
            <a:ln w="19050" cap="rnd">
              <a:solidFill>
                <a:schemeClr val="tx1"/>
              </a:solidFill>
              <a:round/>
            </a:ln>
            <a:effectLst/>
          </c:spPr>
          <c:marker>
            <c:symbol val="none"/>
          </c:marker>
          <c:xVal>
            <c:numRef>
              <c:f>'SC2018'!$A$3:$A$27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'SC2018'!$C$3:$C$27</c:f>
              <c:numCache>
                <c:formatCode>General</c:formatCode>
                <c:ptCount val="25"/>
                <c:pt idx="0">
                  <c:v>0.227687</c:v>
                </c:pt>
                <c:pt idx="1">
                  <c:v>0.80787900000000001</c:v>
                </c:pt>
                <c:pt idx="2">
                  <c:v>1.1417999999999999</c:v>
                </c:pt>
                <c:pt idx="3">
                  <c:v>2.1574900000000001</c:v>
                </c:pt>
                <c:pt idx="4">
                  <c:v>2.4619900000000001</c:v>
                </c:pt>
                <c:pt idx="5">
                  <c:v>2.8465199999999999</c:v>
                </c:pt>
                <c:pt idx="6">
                  <c:v>4.6328199999999997</c:v>
                </c:pt>
                <c:pt idx="7">
                  <c:v>4.8960100000000004</c:v>
                </c:pt>
                <c:pt idx="8">
                  <c:v>5.1852</c:v>
                </c:pt>
                <c:pt idx="9">
                  <c:v>5.5076299999999998</c:v>
                </c:pt>
                <c:pt idx="10">
                  <c:v>5.8723200000000002</c:v>
                </c:pt>
                <c:pt idx="11">
                  <c:v>6.2955199999999998</c:v>
                </c:pt>
                <c:pt idx="12">
                  <c:v>6.8095100000000004</c:v>
                </c:pt>
                <c:pt idx="13">
                  <c:v>10.1799</c:v>
                </c:pt>
                <c:pt idx="14">
                  <c:v>10.441800000000001</c:v>
                </c:pt>
                <c:pt idx="15">
                  <c:v>10.7148</c:v>
                </c:pt>
                <c:pt idx="16">
                  <c:v>10.9992</c:v>
                </c:pt>
                <c:pt idx="17">
                  <c:v>11.298500000000001</c:v>
                </c:pt>
                <c:pt idx="18">
                  <c:v>11.614000000000001</c:v>
                </c:pt>
                <c:pt idx="19">
                  <c:v>11.9466</c:v>
                </c:pt>
                <c:pt idx="20">
                  <c:v>12.2994</c:v>
                </c:pt>
                <c:pt idx="21">
                  <c:v>12.6759</c:v>
                </c:pt>
                <c:pt idx="22">
                  <c:v>13.079000000000001</c:v>
                </c:pt>
                <c:pt idx="23">
                  <c:v>13.514900000000001</c:v>
                </c:pt>
                <c:pt idx="24">
                  <c:v>13.992000000000001</c:v>
                </c:pt>
              </c:numCache>
            </c:numRef>
          </c:yVal>
          <c:smooth val="0"/>
          <c:extLst>
            <c:ext xmlns:c16="http://schemas.microsoft.com/office/drawing/2014/chart" uri="{C3380CC4-5D6E-409C-BE32-E72D297353CC}">
              <c16:uniqueId val="{00000001-87E3-41A7-B519-F4B39FAF0E84}"/>
            </c:ext>
          </c:extLst>
        </c:ser>
        <c:ser>
          <c:idx val="2"/>
          <c:order val="2"/>
          <c:tx>
            <c:strRef>
              <c:f>'SC2018'!$D$2</c:f>
              <c:strCache>
                <c:ptCount val="1"/>
                <c:pt idx="0">
                  <c:v>RS</c:v>
                </c:pt>
              </c:strCache>
            </c:strRef>
          </c:tx>
          <c:spPr>
            <a:ln w="19050" cap="rnd">
              <a:solidFill>
                <a:schemeClr val="accent4"/>
              </a:solidFill>
              <a:prstDash val="solid"/>
              <a:round/>
            </a:ln>
            <a:effectLst/>
          </c:spPr>
          <c:marker>
            <c:symbol val="none"/>
          </c:marker>
          <c:xVal>
            <c:numRef>
              <c:f>'SC2018'!$A$3:$A$27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'SC2018'!$D$3:$D$27</c:f>
              <c:numCache>
                <c:formatCode>General</c:formatCode>
                <c:ptCount val="25"/>
                <c:pt idx="0">
                  <c:v>0.16492599999999999</c:v>
                </c:pt>
                <c:pt idx="1">
                  <c:v>0.473694</c:v>
                </c:pt>
                <c:pt idx="2">
                  <c:v>0.95525599999999999</c:v>
                </c:pt>
                <c:pt idx="3">
                  <c:v>1.0873600000000001</c:v>
                </c:pt>
                <c:pt idx="4">
                  <c:v>1.94418</c:v>
                </c:pt>
                <c:pt idx="5">
                  <c:v>2.0793699999999999</c:v>
                </c:pt>
                <c:pt idx="6">
                  <c:v>2.2135199999999999</c:v>
                </c:pt>
                <c:pt idx="7">
                  <c:v>2.3475100000000002</c:v>
                </c:pt>
                <c:pt idx="8">
                  <c:v>3.92855</c:v>
                </c:pt>
                <c:pt idx="9">
                  <c:v>4.0721600000000002</c:v>
                </c:pt>
                <c:pt idx="10">
                  <c:v>4.2161900000000001</c:v>
                </c:pt>
                <c:pt idx="11">
                  <c:v>4.3598400000000002</c:v>
                </c:pt>
                <c:pt idx="12">
                  <c:v>4.5023600000000004</c:v>
                </c:pt>
                <c:pt idx="13">
                  <c:v>4.6443199999999996</c:v>
                </c:pt>
                <c:pt idx="14">
                  <c:v>4.7857700000000003</c:v>
                </c:pt>
                <c:pt idx="15">
                  <c:v>4.9271700000000003</c:v>
                </c:pt>
                <c:pt idx="16">
                  <c:v>7.9405599999999996</c:v>
                </c:pt>
                <c:pt idx="17">
                  <c:v>8.0941700000000001</c:v>
                </c:pt>
                <c:pt idx="18">
                  <c:v>8.2478200000000008</c:v>
                </c:pt>
                <c:pt idx="19">
                  <c:v>8.4014799999999994</c:v>
                </c:pt>
                <c:pt idx="20">
                  <c:v>8.5553799999999995</c:v>
                </c:pt>
                <c:pt idx="21">
                  <c:v>8.7093799999999995</c:v>
                </c:pt>
                <c:pt idx="22">
                  <c:v>8.8628400000000003</c:v>
                </c:pt>
                <c:pt idx="23">
                  <c:v>9.0160099999999996</c:v>
                </c:pt>
                <c:pt idx="24">
                  <c:v>10.9846</c:v>
                </c:pt>
              </c:numCache>
            </c:numRef>
          </c:yVal>
          <c:smooth val="0"/>
          <c:extLst>
            <c:ext xmlns:c16="http://schemas.microsoft.com/office/drawing/2014/chart" uri="{C3380CC4-5D6E-409C-BE32-E72D297353CC}">
              <c16:uniqueId val="{00000002-87E3-41A7-B519-F4B39FAF0E84}"/>
            </c:ext>
          </c:extLst>
        </c:ser>
        <c:ser>
          <c:idx val="3"/>
          <c:order val="3"/>
          <c:tx>
            <c:strRef>
              <c:f>'SC2018'!$E$2</c:f>
              <c:strCache>
                <c:ptCount val="1"/>
                <c:pt idx="0">
                  <c:v>Densehash</c:v>
                </c:pt>
              </c:strCache>
            </c:strRef>
          </c:tx>
          <c:spPr>
            <a:ln w="19050" cap="rnd">
              <a:solidFill>
                <a:srgbClr val="4476AC"/>
              </a:solidFill>
              <a:round/>
            </a:ln>
            <a:effectLst/>
          </c:spPr>
          <c:marker>
            <c:symbol val="none"/>
          </c:marker>
          <c:xVal>
            <c:numRef>
              <c:f>'SC2018'!$A$3:$A$27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'SC2018'!$E$3:$E$27</c:f>
              <c:numCache>
                <c:formatCode>General</c:formatCode>
                <c:ptCount val="25"/>
                <c:pt idx="0">
                  <c:v>0.52355300000000005</c:v>
                </c:pt>
                <c:pt idx="1">
                  <c:v>1.2177500000000001</c:v>
                </c:pt>
                <c:pt idx="2">
                  <c:v>1.7264299999999999</c:v>
                </c:pt>
                <c:pt idx="3">
                  <c:v>2.7033399999999999</c:v>
                </c:pt>
                <c:pt idx="4">
                  <c:v>3.1921599999999999</c:v>
                </c:pt>
                <c:pt idx="5">
                  <c:v>3.7806600000000001</c:v>
                </c:pt>
                <c:pt idx="6">
                  <c:v>5.3360000000000003</c:v>
                </c:pt>
                <c:pt idx="7">
                  <c:v>5.7791600000000001</c:v>
                </c:pt>
                <c:pt idx="8">
                  <c:v>6.2561200000000001</c:v>
                </c:pt>
                <c:pt idx="9">
                  <c:v>6.7813800000000004</c:v>
                </c:pt>
                <c:pt idx="10">
                  <c:v>7.3590999999999998</c:v>
                </c:pt>
                <c:pt idx="11">
                  <c:v>7.9825699999999999</c:v>
                </c:pt>
                <c:pt idx="12">
                  <c:v>8.6531199999999995</c:v>
                </c:pt>
                <c:pt idx="13">
                  <c:v>11.140599999999999</c:v>
                </c:pt>
                <c:pt idx="14">
                  <c:v>11.581799999999999</c:v>
                </c:pt>
                <c:pt idx="15">
                  <c:v>12.0357</c:v>
                </c:pt>
                <c:pt idx="16">
                  <c:v>12.5046</c:v>
                </c:pt>
                <c:pt idx="17">
                  <c:v>12.9939</c:v>
                </c:pt>
                <c:pt idx="18">
                  <c:v>13.506399999999999</c:v>
                </c:pt>
                <c:pt idx="19">
                  <c:v>14.0435</c:v>
                </c:pt>
                <c:pt idx="20">
                  <c:v>14.607900000000001</c:v>
                </c:pt>
                <c:pt idx="21">
                  <c:v>15.1988</c:v>
                </c:pt>
                <c:pt idx="22">
                  <c:v>15.813800000000001</c:v>
                </c:pt>
                <c:pt idx="23">
                  <c:v>16.449100000000001</c:v>
                </c:pt>
                <c:pt idx="24">
                  <c:v>17.105399999999999</c:v>
                </c:pt>
              </c:numCache>
            </c:numRef>
          </c:yVal>
          <c:smooth val="0"/>
          <c:extLst>
            <c:ext xmlns:c16="http://schemas.microsoft.com/office/drawing/2014/chart" uri="{C3380CC4-5D6E-409C-BE32-E72D297353CC}">
              <c16:uniqueId val="{00000003-87E3-41A7-B519-F4B39FAF0E84}"/>
            </c:ext>
          </c:extLst>
        </c:ser>
        <c:dLbls>
          <c:showLegendKey val="0"/>
          <c:showVal val="0"/>
          <c:showCatName val="0"/>
          <c:showSerName val="0"/>
          <c:showPercent val="0"/>
          <c:showBubbleSize val="0"/>
        </c:dLbls>
        <c:axId val="600002240"/>
        <c:axId val="600004200"/>
      </c:scatterChart>
      <c:valAx>
        <c:axId val="600002240"/>
        <c:scaling>
          <c:orientation val="minMax"/>
          <c:max val="1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 Tuples (10^6)</a:t>
                </a:r>
              </a:p>
            </c:rich>
          </c:tx>
          <c:layout>
            <c:manualLayout>
              <c:xMode val="edge"/>
              <c:yMode val="edge"/>
              <c:x val="0.43768615591729254"/>
              <c:y val="0.8650681105238279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00004200"/>
        <c:crosses val="autoZero"/>
        <c:crossBetween val="midCat"/>
        <c:majorUnit val="20"/>
      </c:valAx>
      <c:valAx>
        <c:axId val="600004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Total insert time (s)</a:t>
                </a:r>
              </a:p>
            </c:rich>
          </c:tx>
          <c:layout>
            <c:manualLayout>
              <c:xMode val="edge"/>
              <c:yMode val="edge"/>
              <c:x val="6.313131313131313E-3"/>
              <c:y val="8.093404085358894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00002240"/>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6099378093168"/>
          <c:y val="0.17730068897637796"/>
          <c:w val="0.49357543580741264"/>
          <c:h val="0.53811834718576845"/>
        </c:manualLayout>
      </c:layout>
      <c:scatterChart>
        <c:scatterStyle val="lineMarker"/>
        <c:varyColors val="0"/>
        <c:ser>
          <c:idx val="0"/>
          <c:order val="0"/>
          <c:tx>
            <c:strRef>
              <c:f>'SC2018'!$N$2</c:f>
              <c:strCache>
                <c:ptCount val="1"/>
                <c:pt idx="0">
                  <c:v>RH Classic</c:v>
                </c:pt>
              </c:strCache>
            </c:strRef>
          </c:tx>
          <c:spPr>
            <a:ln w="19050" cap="rnd">
              <a:solidFill>
                <a:schemeClr val="tx1"/>
              </a:solidFill>
              <a:prstDash val="sysDot"/>
              <a:round/>
            </a:ln>
            <a:effectLst/>
          </c:spPr>
          <c:marker>
            <c:symbol val="none"/>
          </c:marker>
          <c:xVal>
            <c:numRef>
              <c:f>'SC2018'!$M$3:$M$27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'SC2018'!$N$3:$N$27</c:f>
              <c:numCache>
                <c:formatCode>General</c:formatCode>
                <c:ptCount val="25"/>
                <c:pt idx="0">
                  <c:v>7.2497400000000004E-2</c:v>
                </c:pt>
                <c:pt idx="1">
                  <c:v>9.5502100000000006E-2</c:v>
                </c:pt>
                <c:pt idx="2">
                  <c:v>8.6079500000000003E-2</c:v>
                </c:pt>
                <c:pt idx="3">
                  <c:v>0.105772</c:v>
                </c:pt>
                <c:pt idx="4">
                  <c:v>0.13320199999999999</c:v>
                </c:pt>
                <c:pt idx="5">
                  <c:v>9.0096700000000002E-2</c:v>
                </c:pt>
                <c:pt idx="6">
                  <c:v>9.9628300000000003E-2</c:v>
                </c:pt>
                <c:pt idx="7">
                  <c:v>0.110593</c:v>
                </c:pt>
                <c:pt idx="8">
                  <c:v>0.12703999999999999</c:v>
                </c:pt>
                <c:pt idx="9">
                  <c:v>0.14183100000000001</c:v>
                </c:pt>
                <c:pt idx="10">
                  <c:v>0.15180399999999999</c:v>
                </c:pt>
                <c:pt idx="11">
                  <c:v>9.1408699999999996E-2</c:v>
                </c:pt>
                <c:pt idx="12">
                  <c:v>9.5390799999999998E-2</c:v>
                </c:pt>
                <c:pt idx="13">
                  <c:v>9.9989300000000003E-2</c:v>
                </c:pt>
                <c:pt idx="14">
                  <c:v>0.105451</c:v>
                </c:pt>
                <c:pt idx="15">
                  <c:v>0.11219700000000001</c:v>
                </c:pt>
                <c:pt idx="16">
                  <c:v>0.121878</c:v>
                </c:pt>
                <c:pt idx="17">
                  <c:v>0.130996</c:v>
                </c:pt>
                <c:pt idx="18">
                  <c:v>0.13481799999999999</c:v>
                </c:pt>
                <c:pt idx="19">
                  <c:v>0.14571100000000001</c:v>
                </c:pt>
                <c:pt idx="20">
                  <c:v>0.148836</c:v>
                </c:pt>
                <c:pt idx="21">
                  <c:v>0.15490599999999999</c:v>
                </c:pt>
                <c:pt idx="22">
                  <c:v>0.158058</c:v>
                </c:pt>
                <c:pt idx="23">
                  <c:v>0.16206100000000001</c:v>
                </c:pt>
                <c:pt idx="24">
                  <c:v>9.5900299999999994E-2</c:v>
                </c:pt>
              </c:numCache>
            </c:numRef>
          </c:yVal>
          <c:smooth val="0"/>
          <c:extLst>
            <c:ext xmlns:c16="http://schemas.microsoft.com/office/drawing/2014/chart" uri="{C3380CC4-5D6E-409C-BE32-E72D297353CC}">
              <c16:uniqueId val="{00000000-3806-4857-B9C3-86B3F4CB84C3}"/>
            </c:ext>
          </c:extLst>
        </c:ser>
        <c:ser>
          <c:idx val="1"/>
          <c:order val="1"/>
          <c:tx>
            <c:strRef>
              <c:f>'SC2018'!$O$2</c:f>
              <c:strCache>
                <c:ptCount val="1"/>
                <c:pt idx="0">
                  <c:v>RH</c:v>
                </c:pt>
              </c:strCache>
            </c:strRef>
          </c:tx>
          <c:spPr>
            <a:ln w="19050" cap="rnd">
              <a:solidFill>
                <a:schemeClr val="tx1"/>
              </a:solidFill>
              <a:round/>
            </a:ln>
            <a:effectLst/>
          </c:spPr>
          <c:marker>
            <c:symbol val="none"/>
          </c:marker>
          <c:xVal>
            <c:numRef>
              <c:f>'SC2018'!$M$3:$M$27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'SC2018'!$O$3:$O$27</c:f>
              <c:numCache>
                <c:formatCode>General</c:formatCode>
                <c:ptCount val="25"/>
                <c:pt idx="0">
                  <c:v>2.71431E-2</c:v>
                </c:pt>
                <c:pt idx="1">
                  <c:v>2.7520800000000002E-2</c:v>
                </c:pt>
                <c:pt idx="2">
                  <c:v>3.06302E-2</c:v>
                </c:pt>
                <c:pt idx="3">
                  <c:v>2.9969099999999999E-2</c:v>
                </c:pt>
                <c:pt idx="4">
                  <c:v>3.17097E-2</c:v>
                </c:pt>
                <c:pt idx="5">
                  <c:v>3.3135499999999998E-2</c:v>
                </c:pt>
                <c:pt idx="6">
                  <c:v>3.1985E-2</c:v>
                </c:pt>
                <c:pt idx="7">
                  <c:v>3.3114699999999997E-2</c:v>
                </c:pt>
                <c:pt idx="8">
                  <c:v>3.4130500000000001E-2</c:v>
                </c:pt>
                <c:pt idx="9">
                  <c:v>3.4916200000000001E-2</c:v>
                </c:pt>
                <c:pt idx="10">
                  <c:v>3.5611799999999999E-2</c:v>
                </c:pt>
                <c:pt idx="11">
                  <c:v>3.6243200000000003E-2</c:v>
                </c:pt>
                <c:pt idx="12">
                  <c:v>3.6862499999999999E-2</c:v>
                </c:pt>
                <c:pt idx="13">
                  <c:v>3.4292999999999997E-2</c:v>
                </c:pt>
                <c:pt idx="14">
                  <c:v>3.47605E-2</c:v>
                </c:pt>
                <c:pt idx="15">
                  <c:v>3.5164500000000001E-2</c:v>
                </c:pt>
                <c:pt idx="16">
                  <c:v>3.5577299999999999E-2</c:v>
                </c:pt>
                <c:pt idx="17">
                  <c:v>3.6023600000000003E-2</c:v>
                </c:pt>
                <c:pt idx="18">
                  <c:v>3.6468199999999999E-2</c:v>
                </c:pt>
                <c:pt idx="19">
                  <c:v>3.6762000000000003E-2</c:v>
                </c:pt>
                <c:pt idx="20">
                  <c:v>3.7186700000000003E-2</c:v>
                </c:pt>
                <c:pt idx="21">
                  <c:v>3.7546000000000003E-2</c:v>
                </c:pt>
                <c:pt idx="22">
                  <c:v>3.7907299999999998E-2</c:v>
                </c:pt>
                <c:pt idx="23">
                  <c:v>3.81622E-2</c:v>
                </c:pt>
                <c:pt idx="24">
                  <c:v>3.8473899999999998E-2</c:v>
                </c:pt>
              </c:numCache>
            </c:numRef>
          </c:yVal>
          <c:smooth val="0"/>
          <c:extLst>
            <c:ext xmlns:c16="http://schemas.microsoft.com/office/drawing/2014/chart" uri="{C3380CC4-5D6E-409C-BE32-E72D297353CC}">
              <c16:uniqueId val="{00000001-3806-4857-B9C3-86B3F4CB84C3}"/>
            </c:ext>
          </c:extLst>
        </c:ser>
        <c:ser>
          <c:idx val="2"/>
          <c:order val="2"/>
          <c:tx>
            <c:strRef>
              <c:f>'SC2018'!$P$2</c:f>
              <c:strCache>
                <c:ptCount val="1"/>
                <c:pt idx="0">
                  <c:v>RS</c:v>
                </c:pt>
              </c:strCache>
            </c:strRef>
          </c:tx>
          <c:spPr>
            <a:ln w="19050" cap="rnd">
              <a:solidFill>
                <a:schemeClr val="accent4"/>
              </a:solidFill>
              <a:round/>
            </a:ln>
            <a:effectLst/>
          </c:spPr>
          <c:marker>
            <c:symbol val="none"/>
          </c:marker>
          <c:xVal>
            <c:numRef>
              <c:f>'SC2018'!$M$3:$M$27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'SC2018'!$P$3:$P$27</c:f>
              <c:numCache>
                <c:formatCode>General</c:formatCode>
                <c:ptCount val="25"/>
                <c:pt idx="0">
                  <c:v>3.0047399999999998E-2</c:v>
                </c:pt>
                <c:pt idx="1">
                  <c:v>3.2537900000000002E-2</c:v>
                </c:pt>
                <c:pt idx="2">
                  <c:v>3.32374E-2</c:v>
                </c:pt>
                <c:pt idx="3">
                  <c:v>3.5222900000000001E-2</c:v>
                </c:pt>
                <c:pt idx="4">
                  <c:v>3.5675999999999999E-2</c:v>
                </c:pt>
                <c:pt idx="5">
                  <c:v>3.6451200000000003E-2</c:v>
                </c:pt>
                <c:pt idx="6">
                  <c:v>3.73041E-2</c:v>
                </c:pt>
                <c:pt idx="7">
                  <c:v>3.8149599999999999E-2</c:v>
                </c:pt>
                <c:pt idx="8">
                  <c:v>3.77913E-2</c:v>
                </c:pt>
                <c:pt idx="9">
                  <c:v>3.8168500000000001E-2</c:v>
                </c:pt>
                <c:pt idx="10">
                  <c:v>3.84187E-2</c:v>
                </c:pt>
                <c:pt idx="11">
                  <c:v>3.8691400000000001E-2</c:v>
                </c:pt>
                <c:pt idx="12">
                  <c:v>3.9054100000000001E-2</c:v>
                </c:pt>
                <c:pt idx="13">
                  <c:v>3.9410899999999999E-2</c:v>
                </c:pt>
                <c:pt idx="14">
                  <c:v>3.9759900000000001E-2</c:v>
                </c:pt>
                <c:pt idx="15">
                  <c:v>4.01397E-2</c:v>
                </c:pt>
                <c:pt idx="16">
                  <c:v>3.9163099999999999E-2</c:v>
                </c:pt>
                <c:pt idx="17">
                  <c:v>3.9333699999999999E-2</c:v>
                </c:pt>
                <c:pt idx="18">
                  <c:v>3.94498E-2</c:v>
                </c:pt>
                <c:pt idx="19">
                  <c:v>3.9616999999999999E-2</c:v>
                </c:pt>
                <c:pt idx="20">
                  <c:v>3.9743800000000003E-2</c:v>
                </c:pt>
                <c:pt idx="21">
                  <c:v>3.9951199999999999E-2</c:v>
                </c:pt>
                <c:pt idx="22">
                  <c:v>4.00924E-2</c:v>
                </c:pt>
                <c:pt idx="23">
                  <c:v>4.0219600000000001E-2</c:v>
                </c:pt>
                <c:pt idx="24">
                  <c:v>4.0346E-2</c:v>
                </c:pt>
              </c:numCache>
            </c:numRef>
          </c:yVal>
          <c:smooth val="0"/>
          <c:extLst>
            <c:ext xmlns:c16="http://schemas.microsoft.com/office/drawing/2014/chart" uri="{C3380CC4-5D6E-409C-BE32-E72D297353CC}">
              <c16:uniqueId val="{00000002-3806-4857-B9C3-86B3F4CB84C3}"/>
            </c:ext>
          </c:extLst>
        </c:ser>
        <c:ser>
          <c:idx val="3"/>
          <c:order val="3"/>
          <c:tx>
            <c:strRef>
              <c:f>'SC2018'!$Q$2</c:f>
              <c:strCache>
                <c:ptCount val="1"/>
                <c:pt idx="0">
                  <c:v>Densehash</c:v>
                </c:pt>
              </c:strCache>
            </c:strRef>
          </c:tx>
          <c:spPr>
            <a:ln w="19050" cap="rnd">
              <a:solidFill>
                <a:srgbClr val="4476AC"/>
              </a:solidFill>
              <a:round/>
            </a:ln>
            <a:effectLst/>
          </c:spPr>
          <c:marker>
            <c:symbol val="none"/>
          </c:marker>
          <c:xVal>
            <c:numRef>
              <c:f>'SC2018'!$M$3:$M$27</c:f>
              <c:numCache>
                <c:formatCode>General</c:formatCode>
                <c:ptCount val="25"/>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pt idx="24">
                  <c:v>100</c:v>
                </c:pt>
              </c:numCache>
            </c:numRef>
          </c:xVal>
          <c:yVal>
            <c:numRef>
              <c:f>'SC2018'!$Q$3:$Q$27</c:f>
              <c:numCache>
                <c:formatCode>General</c:formatCode>
                <c:ptCount val="25"/>
                <c:pt idx="0">
                  <c:v>9.2422500000000005E-2</c:v>
                </c:pt>
                <c:pt idx="1">
                  <c:v>0.102752</c:v>
                </c:pt>
                <c:pt idx="2">
                  <c:v>0.14257</c:v>
                </c:pt>
                <c:pt idx="3">
                  <c:v>0.10850899999999999</c:v>
                </c:pt>
                <c:pt idx="4">
                  <c:v>0.12617800000000001</c:v>
                </c:pt>
                <c:pt idx="5">
                  <c:v>0.151391</c:v>
                </c:pt>
                <c:pt idx="6">
                  <c:v>0.10527300000000001</c:v>
                </c:pt>
                <c:pt idx="7">
                  <c:v>0.110747</c:v>
                </c:pt>
                <c:pt idx="8">
                  <c:v>0.11724900000000001</c:v>
                </c:pt>
                <c:pt idx="9">
                  <c:v>0.12872</c:v>
                </c:pt>
                <c:pt idx="10">
                  <c:v>0.142313</c:v>
                </c:pt>
                <c:pt idx="11">
                  <c:v>0.15424599999999999</c:v>
                </c:pt>
                <c:pt idx="12">
                  <c:v>0.169345</c:v>
                </c:pt>
                <c:pt idx="13">
                  <c:v>0.105827</c:v>
                </c:pt>
                <c:pt idx="14">
                  <c:v>0.10861999999999999</c:v>
                </c:pt>
                <c:pt idx="15">
                  <c:v>0.111429</c:v>
                </c:pt>
                <c:pt idx="16">
                  <c:v>0.113883</c:v>
                </c:pt>
                <c:pt idx="17">
                  <c:v>0.117572</c:v>
                </c:pt>
                <c:pt idx="18">
                  <c:v>0.122529</c:v>
                </c:pt>
                <c:pt idx="19">
                  <c:v>0.129135</c:v>
                </c:pt>
                <c:pt idx="20">
                  <c:v>0.135381</c:v>
                </c:pt>
                <c:pt idx="21">
                  <c:v>0.14221200000000001</c:v>
                </c:pt>
                <c:pt idx="22">
                  <c:v>0.14831</c:v>
                </c:pt>
                <c:pt idx="23">
                  <c:v>0.154142</c:v>
                </c:pt>
                <c:pt idx="24">
                  <c:v>0.160605</c:v>
                </c:pt>
              </c:numCache>
            </c:numRef>
          </c:yVal>
          <c:smooth val="0"/>
          <c:extLst>
            <c:ext xmlns:c16="http://schemas.microsoft.com/office/drawing/2014/chart" uri="{C3380CC4-5D6E-409C-BE32-E72D297353CC}">
              <c16:uniqueId val="{00000003-3806-4857-B9C3-86B3F4CB84C3}"/>
            </c:ext>
          </c:extLst>
        </c:ser>
        <c:dLbls>
          <c:showLegendKey val="0"/>
          <c:showVal val="0"/>
          <c:showCatName val="0"/>
          <c:showSerName val="0"/>
          <c:showPercent val="0"/>
          <c:showBubbleSize val="0"/>
        </c:dLbls>
        <c:axId val="600005376"/>
        <c:axId val="600003808"/>
      </c:scatterChart>
      <c:valAx>
        <c:axId val="600005376"/>
        <c:scaling>
          <c:orientation val="minMax"/>
          <c:max val="1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 Tuples (10^6)</a:t>
                </a:r>
              </a:p>
            </c:rich>
          </c:tx>
          <c:layout>
            <c:manualLayout>
              <c:xMode val="edge"/>
              <c:yMode val="edge"/>
              <c:x val="0.43702000814431269"/>
              <c:y val="0.866475650128442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00003808"/>
        <c:crosses val="autoZero"/>
        <c:crossBetween val="midCat"/>
        <c:majorUnit val="20"/>
      </c:valAx>
      <c:valAx>
        <c:axId val="600003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Batch query time (s)</a:t>
                </a:r>
              </a:p>
            </c:rich>
          </c:tx>
          <c:layout>
            <c:manualLayout>
              <c:xMode val="edge"/>
              <c:yMode val="edge"/>
              <c:x val="6.038647342995169E-3"/>
              <c:y val="0.1071016513560804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600005376"/>
        <c:crosses val="autoZero"/>
        <c:crossBetween val="midCat"/>
        <c:majorUnit val="0.1"/>
        <c:minorUnit val="5.000000000000001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9748943350331"/>
          <c:y val="0.16724342881052912"/>
          <c:w val="0.71120238454996054"/>
          <c:h val="0.55671240823157975"/>
        </c:manualLayout>
      </c:layout>
      <c:barChart>
        <c:barDir val="col"/>
        <c:grouping val="clustered"/>
        <c:varyColors val="0"/>
        <c:ser>
          <c:idx val="3"/>
          <c:order val="4"/>
          <c:tx>
            <c:strRef>
              <c:f>'ISC2018'!$C$15</c:f>
              <c:strCache>
                <c:ptCount val="1"/>
                <c:pt idx="0">
                  <c:v>M3 128bit AVX2</c:v>
                </c:pt>
              </c:strCache>
            </c:strRef>
          </c:tx>
          <c:spPr>
            <a:solidFill>
              <a:schemeClr val="accent1">
                <a:lumMod val="60000"/>
                <a:lumOff val="40000"/>
              </a:schemeClr>
            </a:solidFill>
            <a:ln>
              <a:noFill/>
            </a:ln>
            <a:effectLst/>
          </c:spPr>
          <c:invertIfNegative val="0"/>
          <c:cat>
            <c:numRef>
              <c:f>'ISC2018'!$A$29:$A$37</c:f>
              <c:numCache>
                <c:formatCode>General</c:formatCode>
                <c:ptCount val="6"/>
                <c:pt idx="0">
                  <c:v>2</c:v>
                </c:pt>
                <c:pt idx="1">
                  <c:v>4</c:v>
                </c:pt>
                <c:pt idx="2">
                  <c:v>8</c:v>
                </c:pt>
                <c:pt idx="3">
                  <c:v>16</c:v>
                </c:pt>
                <c:pt idx="4">
                  <c:v>32</c:v>
                </c:pt>
                <c:pt idx="5">
                  <c:v>64</c:v>
                </c:pt>
              </c:numCache>
            </c:numRef>
          </c:cat>
          <c:val>
            <c:numRef>
              <c:f>'ISC2018'!$C$16:$C$25</c:f>
              <c:numCache>
                <c:formatCode>General</c:formatCode>
                <c:ptCount val="6"/>
                <c:pt idx="0">
                  <c:v>0.14542459799999999</c:v>
                </c:pt>
                <c:pt idx="1">
                  <c:v>0.16272310300000001</c:v>
                </c:pt>
                <c:pt idx="2">
                  <c:v>0.30148130699999998</c:v>
                </c:pt>
                <c:pt idx="3">
                  <c:v>0.46634666600000002</c:v>
                </c:pt>
                <c:pt idx="4">
                  <c:v>0.77951430600000005</c:v>
                </c:pt>
                <c:pt idx="5">
                  <c:v>1.2452507690000001</c:v>
                </c:pt>
              </c:numCache>
            </c:numRef>
          </c:val>
          <c:extLst>
            <c:ext xmlns:c16="http://schemas.microsoft.com/office/drawing/2014/chart" uri="{C3380CC4-5D6E-409C-BE32-E72D297353CC}">
              <c16:uniqueId val="{00000000-A7F3-4D5D-A0B6-944C7D0F89E8}"/>
            </c:ext>
          </c:extLst>
        </c:ser>
        <c:dLbls>
          <c:showLegendKey val="0"/>
          <c:showVal val="0"/>
          <c:showCatName val="0"/>
          <c:showSerName val="0"/>
          <c:showPercent val="0"/>
          <c:showBubbleSize val="0"/>
        </c:dLbls>
        <c:gapWidth val="75"/>
        <c:axId val="414690432"/>
        <c:axId val="414684944"/>
        <c:extLst>
          <c:ext xmlns:c15="http://schemas.microsoft.com/office/drawing/2012/chart" uri="{02D57815-91ED-43cb-92C2-25804820EDAC}">
            <c15:filteredBarSeries>
              <c15:ser>
                <c:idx val="6"/>
                <c:order val="5"/>
                <c:tx>
                  <c:strRef>
                    <c:extLst>
                      <c:ext uri="{02D57815-91ED-43cb-92C2-25804820EDAC}">
                        <c15:formulaRef>
                          <c15:sqref>'ISC2018'!$F$15</c15:sqref>
                        </c15:formulaRef>
                      </c:ext>
                    </c:extLst>
                    <c:strCache>
                      <c:ptCount val="1"/>
                      <c:pt idx="0">
                        <c:v>M3 32bit AVX2</c:v>
                      </c:pt>
                    </c:strCache>
                  </c:strRef>
                </c:tx>
                <c:spPr>
                  <a:solidFill>
                    <a:schemeClr val="accent1">
                      <a:lumMod val="60000"/>
                    </a:schemeClr>
                  </a:solidFill>
                  <a:ln>
                    <a:noFill/>
                  </a:ln>
                  <a:effectLst/>
                </c:spPr>
                <c:invertIfNegative val="0"/>
                <c:cat>
                  <c:numRef>
                    <c:extLst>
                      <c:ext uri="{02D57815-91ED-43cb-92C2-25804820EDAC}">
                        <c15:formulaRef>
                          <c15:sqref>'ISC2018'!$A$16:$A$24</c15:sqref>
                        </c15:formulaRef>
                      </c:ext>
                    </c:extLst>
                    <c:numCache>
                      <c:formatCode>General</c:formatCode>
                      <c:ptCount val="6"/>
                      <c:pt idx="0">
                        <c:v>2</c:v>
                      </c:pt>
                      <c:pt idx="1">
                        <c:v>4</c:v>
                      </c:pt>
                      <c:pt idx="2">
                        <c:v>8</c:v>
                      </c:pt>
                      <c:pt idx="3">
                        <c:v>16</c:v>
                      </c:pt>
                      <c:pt idx="4">
                        <c:v>32</c:v>
                      </c:pt>
                      <c:pt idx="5">
                        <c:v>64</c:v>
                      </c:pt>
                    </c:numCache>
                  </c:numRef>
                </c:cat>
                <c:val>
                  <c:numRef>
                    <c:extLst>
                      <c:ext uri="{02D57815-91ED-43cb-92C2-25804820EDAC}">
                        <c15:formulaRef>
                          <c15:sqref>'ISC2018'!$F$16:$F$24</c15:sqref>
                        </c15:formulaRef>
                      </c:ext>
                    </c:extLst>
                    <c:numCache>
                      <c:formatCode>General</c:formatCode>
                      <c:ptCount val="6"/>
                      <c:pt idx="0">
                        <c:v>8.2784727000000002E-2</c:v>
                      </c:pt>
                      <c:pt idx="1">
                        <c:v>9.6381992999999999E-2</c:v>
                      </c:pt>
                      <c:pt idx="2">
                        <c:v>0.159620389</c:v>
                      </c:pt>
                      <c:pt idx="3">
                        <c:v>0.282359998</c:v>
                      </c:pt>
                      <c:pt idx="4">
                        <c:v>0.59949456499999998</c:v>
                      </c:pt>
                      <c:pt idx="5">
                        <c:v>1.363858824</c:v>
                      </c:pt>
                    </c:numCache>
                  </c:numRef>
                </c:val>
                <c:extLst>
                  <c:ext xmlns:c16="http://schemas.microsoft.com/office/drawing/2014/chart" uri="{C3380CC4-5D6E-409C-BE32-E72D297353CC}">
                    <c16:uniqueId val="{00000005-A7F3-4D5D-A0B6-944C7D0F89E8}"/>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'ISC2018'!$G$15</c15:sqref>
                        </c15:formulaRef>
                      </c:ext>
                    </c:extLst>
                    <c:strCache>
                      <c:ptCount val="1"/>
                      <c:pt idx="0">
                        <c:v>CRC32C (32bit)</c:v>
                      </c:pt>
                    </c:strCache>
                  </c:strRef>
                </c:tx>
                <c:spPr>
                  <a:solidFill>
                    <a:srgbClr val="92D050"/>
                  </a:solidFill>
                  <a:ln>
                    <a:noFill/>
                  </a:ln>
                  <a:effectLst/>
                </c:spPr>
                <c:invertIfNegative val="0"/>
                <c:val>
                  <c:numRef>
                    <c:extLst xmlns:c15="http://schemas.microsoft.com/office/drawing/2012/chart">
                      <c:ext xmlns:c15="http://schemas.microsoft.com/office/drawing/2012/chart" uri="{02D57815-91ED-43cb-92C2-25804820EDAC}">
                        <c15:formulaRef>
                          <c15:sqref>'ISC2018'!$G$16:$G$24</c15:sqref>
                        </c15:formulaRef>
                      </c:ext>
                    </c:extLst>
                    <c:numCache>
                      <c:formatCode>General</c:formatCode>
                      <c:ptCount val="6"/>
                      <c:pt idx="0">
                        <c:v>6.7352191000000006E-2</c:v>
                      </c:pt>
                      <c:pt idx="1">
                        <c:v>8.2159587000000006E-2</c:v>
                      </c:pt>
                      <c:pt idx="2">
                        <c:v>0.12265406199999999</c:v>
                      </c:pt>
                      <c:pt idx="3">
                        <c:v>0.21233143600000001</c:v>
                      </c:pt>
                      <c:pt idx="4">
                        <c:v>0.38986686500000001</c:v>
                      </c:pt>
                      <c:pt idx="5">
                        <c:v>0.78844054399999997</c:v>
                      </c:pt>
                    </c:numCache>
                  </c:numRef>
                </c:val>
                <c:extLst xmlns:c15="http://schemas.microsoft.com/office/drawing/2012/chart">
                  <c:ext xmlns:c16="http://schemas.microsoft.com/office/drawing/2014/chart" uri="{C3380CC4-5D6E-409C-BE32-E72D297353CC}">
                    <c16:uniqueId val="{00000006-A7F3-4D5D-A0B6-944C7D0F89E8}"/>
                  </c:ext>
                </c:extLst>
              </c15:ser>
            </c15:filteredBarSeries>
          </c:ext>
        </c:extLst>
      </c:barChart>
      <c:lineChart>
        <c:grouping val="standard"/>
        <c:varyColors val="0"/>
        <c:ser>
          <c:idx val="1"/>
          <c:order val="1"/>
          <c:tx>
            <c:strRef>
              <c:f>'ISC2018'!$C$28</c:f>
              <c:strCache>
                <c:ptCount val="1"/>
                <c:pt idx="0">
                  <c:v>M3 128bit AVX</c:v>
                </c:pt>
              </c:strCache>
            </c:strRef>
          </c:tx>
          <c:spPr>
            <a:ln w="22225" cap="rnd">
              <a:solidFill>
                <a:schemeClr val="accent1">
                  <a:lumMod val="60000"/>
                  <a:lumOff val="40000"/>
                </a:schemeClr>
              </a:solidFill>
              <a:round/>
            </a:ln>
            <a:effectLst/>
          </c:spPr>
          <c:marker>
            <c:symbol val="none"/>
          </c:marker>
          <c:cat>
            <c:numRef>
              <c:f>'ISC2018'!$A$29:$A$37</c:f>
              <c:numCache>
                <c:formatCode>General</c:formatCode>
                <c:ptCount val="6"/>
                <c:pt idx="0">
                  <c:v>2</c:v>
                </c:pt>
                <c:pt idx="1">
                  <c:v>4</c:v>
                </c:pt>
                <c:pt idx="2">
                  <c:v>8</c:v>
                </c:pt>
                <c:pt idx="3">
                  <c:v>16</c:v>
                </c:pt>
                <c:pt idx="4">
                  <c:v>32</c:v>
                </c:pt>
                <c:pt idx="5">
                  <c:v>64</c:v>
                </c:pt>
              </c:numCache>
            </c:numRef>
          </c:cat>
          <c:val>
            <c:numRef>
              <c:f>'ISC2018'!$C$29:$C$37</c:f>
              <c:numCache>
                <c:formatCode>General</c:formatCode>
                <c:ptCount val="6"/>
                <c:pt idx="0">
                  <c:v>6.2736212067782375</c:v>
                </c:pt>
                <c:pt idx="1">
                  <c:v>6.0092679464206133</c:v>
                </c:pt>
                <c:pt idx="2">
                  <c:v>3.444791169092285</c:v>
                </c:pt>
                <c:pt idx="3">
                  <c:v>2.125997577090001</c:v>
                </c:pt>
                <c:pt idx="4">
                  <c:v>1.5903628906587379</c:v>
                </c:pt>
                <c:pt idx="5">
                  <c:v>1.4238183353412568</c:v>
                </c:pt>
              </c:numCache>
            </c:numRef>
          </c:val>
          <c:smooth val="0"/>
          <c:extLst>
            <c:ext xmlns:c16="http://schemas.microsoft.com/office/drawing/2014/chart" uri="{C3380CC4-5D6E-409C-BE32-E72D297353CC}">
              <c16:uniqueId val="{00000001-A7F3-4D5D-A0B6-944C7D0F89E8}"/>
            </c:ext>
          </c:extLst>
        </c:ser>
        <c:dLbls>
          <c:showLegendKey val="0"/>
          <c:showVal val="0"/>
          <c:showCatName val="0"/>
          <c:showSerName val="0"/>
          <c:showPercent val="0"/>
          <c:showBubbleSize val="0"/>
        </c:dLbls>
        <c:marker val="1"/>
        <c:smooth val="0"/>
        <c:axId val="414688472"/>
        <c:axId val="414690824"/>
        <c:extLst>
          <c:ext xmlns:c15="http://schemas.microsoft.com/office/drawing/2012/chart" uri="{02D57815-91ED-43cb-92C2-25804820EDAC}">
            <c15:filteredLineSeries>
              <c15:ser>
                <c:idx val="0"/>
                <c:order val="0"/>
                <c:tx>
                  <c:strRef>
                    <c:extLst>
                      <c:ext uri="{02D57815-91ED-43cb-92C2-25804820EDAC}">
                        <c15:formulaRef>
                          <c15:sqref>'ISC2018'!$B$28</c15:sqref>
                        </c15:formulaRef>
                      </c:ext>
                    </c:extLst>
                    <c:strCache>
                      <c:ptCount val="1"/>
                      <c:pt idx="0">
                        <c:v>Murmur3 128bit</c:v>
                      </c:pt>
                    </c:strCache>
                  </c:strRef>
                </c:tx>
                <c:spPr>
                  <a:ln w="22225" cap="rnd">
                    <a:solidFill>
                      <a:schemeClr val="tx1"/>
                    </a:solidFill>
                    <a:prstDash val="sysDot"/>
                    <a:round/>
                  </a:ln>
                  <a:effectLst/>
                </c:spPr>
                <c:marker>
                  <c:symbol val="none"/>
                </c:marker>
                <c:cat>
                  <c:numRef>
                    <c:extLst>
                      <c:ex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c:ext uri="{02D57815-91ED-43cb-92C2-25804820EDAC}">
                        <c15:formulaRef>
                          <c15:sqref>'ISC2018'!$B$29:$B$37</c15:sqref>
                        </c15:formulaRef>
                      </c:ext>
                    </c:extLst>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2-A7F3-4D5D-A0B6-944C7D0F89E8}"/>
                  </c:ext>
                </c:extLst>
              </c15:ser>
            </c15:filteredLineSeries>
            <c15:filteredLineSeries>
              <c15:ser>
                <c:idx val="4"/>
                <c:order val="2"/>
                <c:tx>
                  <c:strRef>
                    <c:extLst xmlns:c15="http://schemas.microsoft.com/office/drawing/2012/chart">
                      <c:ext xmlns:c15="http://schemas.microsoft.com/office/drawing/2012/chart" uri="{02D57815-91ED-43cb-92C2-25804820EDAC}">
                        <c15:formulaRef>
                          <c15:sqref>'ISC2018'!$F$28</c15:sqref>
                        </c15:formulaRef>
                      </c:ext>
                    </c:extLst>
                    <c:strCache>
                      <c:ptCount val="1"/>
                      <c:pt idx="0">
                        <c:v>M3 32bit AVX</c:v>
                      </c:pt>
                    </c:strCache>
                  </c:strRef>
                </c:tx>
                <c:spPr>
                  <a:ln w="22225" cap="rnd">
                    <a:solidFill>
                      <a:srgbClr val="002060"/>
                    </a:solidFill>
                    <a:round/>
                  </a:ln>
                  <a:effectLst/>
                </c:spPr>
                <c:marker>
                  <c:symbol val="none"/>
                </c:marker>
                <c:cat>
                  <c:numRef>
                    <c:extLst xmlns:c15="http://schemas.microsoft.com/office/drawing/2012/chart">
                      <c:ext xmlns:c15="http://schemas.microsoft.com/office/drawing/2012/char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xmlns:c15="http://schemas.microsoft.com/office/drawing/2012/chart">
                      <c:ext xmlns:c15="http://schemas.microsoft.com/office/drawing/2012/chart" uri="{02D57815-91ED-43cb-92C2-25804820EDAC}">
                        <c15:formulaRef>
                          <c15:sqref>'ISC2018'!$F$29:$F$37</c15:sqref>
                        </c15:formulaRef>
                      </c:ext>
                    </c:extLst>
                    <c:numCache>
                      <c:formatCode>General</c:formatCode>
                      <c:ptCount val="6"/>
                      <c:pt idx="0">
                        <c:v>6.5130398630172444</c:v>
                      </c:pt>
                      <c:pt idx="1">
                        <c:v>6.6259346286811063</c:v>
                      </c:pt>
                      <c:pt idx="2">
                        <c:v>4.9941076073934392</c:v>
                      </c:pt>
                      <c:pt idx="3">
                        <c:v>3.6507773987163725</c:v>
                      </c:pt>
                      <c:pt idx="4">
                        <c:v>2.4871659962421844</c:v>
                      </c:pt>
                      <c:pt idx="5">
                        <c:v>1.9395394702523845</c:v>
                      </c:pt>
                    </c:numCache>
                  </c:numRef>
                </c:val>
                <c:smooth val="0"/>
                <c:extLst xmlns:c15="http://schemas.microsoft.com/office/drawing/2012/chart">
                  <c:ext xmlns:c16="http://schemas.microsoft.com/office/drawing/2014/chart" uri="{C3380CC4-5D6E-409C-BE32-E72D297353CC}">
                    <c16:uniqueId val="{00000003-A7F3-4D5D-A0B6-944C7D0F89E8}"/>
                  </c:ext>
                </c:extLst>
              </c15:ser>
            </c15:filteredLineSeries>
            <c15:filteredLineSeries>
              <c15:ser>
                <c:idx val="5"/>
                <c:order val="3"/>
                <c:tx>
                  <c:strRef>
                    <c:extLst xmlns:c15="http://schemas.microsoft.com/office/drawing/2012/chart">
                      <c:ext xmlns:c15="http://schemas.microsoft.com/office/drawing/2012/chart" uri="{02D57815-91ED-43cb-92C2-25804820EDAC}">
                        <c15:formulaRef>
                          <c15:sqref>'ISC2018'!$G$28</c15:sqref>
                        </c15:formulaRef>
                      </c:ext>
                    </c:extLst>
                    <c:strCache>
                      <c:ptCount val="1"/>
                      <c:pt idx="0">
                        <c:v>CRC32C (32bit)</c:v>
                      </c:pt>
                    </c:strCache>
                  </c:strRef>
                </c:tx>
                <c:spPr>
                  <a:ln w="2222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xmlns:c15="http://schemas.microsoft.com/office/drawing/2012/chart">
                      <c:ext xmlns:c15="http://schemas.microsoft.com/office/drawing/2012/chart" uri="{02D57815-91ED-43cb-92C2-25804820EDAC}">
                        <c15:formulaRef>
                          <c15:sqref>'ISC2018'!$G$29:$G$37</c15:sqref>
                        </c15:formulaRef>
                      </c:ext>
                    </c:extLst>
                    <c:numCache>
                      <c:formatCode>General</c:formatCode>
                      <c:ptCount val="6"/>
                      <c:pt idx="0">
                        <c:v>8.0053851106343359</c:v>
                      </c:pt>
                      <c:pt idx="1">
                        <c:v>7.7729308084277484</c:v>
                      </c:pt>
                      <c:pt idx="2">
                        <c:v>6.4992661963368166</c:v>
                      </c:pt>
                      <c:pt idx="3">
                        <c:v>4.8548322303062088</c:v>
                      </c:pt>
                      <c:pt idx="4">
                        <c:v>3.8244914632588745</c:v>
                      </c:pt>
                      <c:pt idx="5">
                        <c:v>3.3550507278326878</c:v>
                      </c:pt>
                    </c:numCache>
                  </c:numRef>
                </c:val>
                <c:smooth val="0"/>
                <c:extLst xmlns:c15="http://schemas.microsoft.com/office/drawing/2012/chart">
                  <c:ext xmlns:c16="http://schemas.microsoft.com/office/drawing/2014/chart" uri="{C3380CC4-5D6E-409C-BE32-E72D297353CC}">
                    <c16:uniqueId val="{00000004-A7F3-4D5D-A0B6-944C7D0F89E8}"/>
                  </c:ext>
                </c:extLst>
              </c15:ser>
            </c15:filteredLineSeries>
          </c:ext>
        </c:extLst>
      </c:lineChart>
      <c:catAx>
        <c:axId val="414690432"/>
        <c:scaling>
          <c:orientation val="minMax"/>
        </c:scaling>
        <c:delete val="0"/>
        <c:axPos val="b"/>
        <c:majorGridlines>
          <c:spPr>
            <a:ln w="9525" cap="flat" cmpd="sng" algn="ctr">
              <a:noFill/>
              <a:round/>
            </a:ln>
            <a:effectLst/>
          </c:spPr>
        </c:majorGridlines>
        <c:title>
          <c:tx>
            <c:rich>
              <a:bodyPr/>
              <a:lstStyle/>
              <a:p>
                <a:pPr>
                  <a:defRPr/>
                </a:pPr>
                <a:r>
                  <a:rPr lang="en-US" dirty="0"/>
                  <a:t> </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414684944"/>
        <c:crosses val="autoZero"/>
        <c:auto val="1"/>
        <c:lblAlgn val="ctr"/>
        <c:lblOffset val="100"/>
        <c:noMultiLvlLbl val="1"/>
      </c:catAx>
      <c:valAx>
        <c:axId val="414684944"/>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Time (s), 1M keys</a:t>
                </a:r>
              </a:p>
            </c:rich>
          </c:tx>
          <c:layout>
            <c:manualLayout>
              <c:xMode val="edge"/>
              <c:yMode val="edge"/>
              <c:x val="2.3152433831396488E-4"/>
              <c:y val="0.13503841911065464"/>
            </c:manualLayout>
          </c:layout>
          <c:overlay val="0"/>
          <c:spPr>
            <a:noFill/>
            <a:ln>
              <a:noFill/>
            </a:ln>
            <a:effectLst/>
          </c:spPr>
        </c:title>
        <c:numFmt formatCode="General" sourceLinked="1"/>
        <c:majorTickMark val="none"/>
        <c:minorTickMark val="none"/>
        <c:tickLblPos val="nextTo"/>
        <c:spPr>
          <a:noFill/>
          <a:ln w="9525" cap="flat" cmpd="sng" algn="ctr">
            <a:noFill/>
            <a:round/>
          </a:ln>
          <a:effectLst/>
        </c:spPr>
        <c:txPr>
          <a:bodyPr rot="0" vert="horz"/>
          <a:lstStyle/>
          <a:p>
            <a:pPr>
              <a:defRPr/>
            </a:pPr>
            <a:endParaRPr lang="en-US"/>
          </a:p>
        </c:txPr>
        <c:crossAx val="414690432"/>
        <c:crosses val="autoZero"/>
        <c:crossBetween val="between"/>
        <c:majorUnit val="0.5"/>
      </c:valAx>
      <c:valAx>
        <c:axId val="414690824"/>
        <c:scaling>
          <c:orientation val="maxMin"/>
          <c:max val="12"/>
        </c:scaling>
        <c:delete val="0"/>
        <c:axPos val="r"/>
        <c:numFmt formatCode="General" sourceLinked="1"/>
        <c:majorTickMark val="out"/>
        <c:minorTickMark val="in"/>
        <c:tickLblPos val="none"/>
        <c:spPr>
          <a:noFill/>
          <a:ln w="9525" cap="flat" cmpd="sng" algn="ctr">
            <a:noFill/>
            <a:round/>
          </a:ln>
          <a:effectLst/>
        </c:spPr>
        <c:txPr>
          <a:bodyPr rot="-60000000" vert="horz"/>
          <a:lstStyle/>
          <a:p>
            <a:pPr>
              <a:defRPr/>
            </a:pPr>
            <a:endParaRPr lang="en-US"/>
          </a:p>
        </c:txPr>
        <c:crossAx val="414688472"/>
        <c:crosses val="max"/>
        <c:crossBetween val="between"/>
        <c:majorUnit val="3"/>
        <c:minorUnit val="1"/>
      </c:valAx>
      <c:catAx>
        <c:axId val="414688472"/>
        <c:scaling>
          <c:orientation val="minMax"/>
        </c:scaling>
        <c:delete val="1"/>
        <c:axPos val="t"/>
        <c:numFmt formatCode="General" sourceLinked="1"/>
        <c:majorTickMark val="out"/>
        <c:minorTickMark val="none"/>
        <c:tickLblPos val="nextTo"/>
        <c:crossAx val="414690824"/>
        <c:crosses val="autoZero"/>
        <c:auto val="1"/>
        <c:lblAlgn val="ctr"/>
        <c:lblOffset val="100"/>
        <c:noMultiLvlLbl val="0"/>
      </c:catAx>
      <c:spPr>
        <a:noFill/>
        <a:ln>
          <a:noFill/>
        </a:ln>
        <a:effectLst/>
      </c:spPr>
    </c:plotArea>
    <c:legend>
      <c:legendPos val="t"/>
      <c:legendEntry>
        <c:idx val="1"/>
        <c:delete val="1"/>
      </c:legendEntry>
      <c:layout>
        <c:manualLayout>
          <c:xMode val="edge"/>
          <c:yMode val="edge"/>
          <c:x val="0.29474536034618659"/>
          <c:y val="9.2607638404560192E-4"/>
          <c:w val="0.70525471804476214"/>
          <c:h val="0.11263571788415513"/>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838963848988192"/>
          <c:w val="0.74955416691702215"/>
          <c:h val="0.55623061986242106"/>
        </c:manualLayout>
      </c:layout>
      <c:barChart>
        <c:barDir val="col"/>
        <c:grouping val="clustered"/>
        <c:varyColors val="0"/>
        <c:ser>
          <c:idx val="6"/>
          <c:order val="5"/>
          <c:tx>
            <c:strRef>
              <c:f>'ISC2018'!$F$15</c:f>
              <c:strCache>
                <c:ptCount val="1"/>
                <c:pt idx="0">
                  <c:v>M3 32bit AVX2</c:v>
                </c:pt>
              </c:strCache>
            </c:strRef>
          </c:tx>
          <c:spPr>
            <a:solidFill>
              <a:schemeClr val="accent5"/>
            </a:solidFill>
            <a:ln>
              <a:noFill/>
            </a:ln>
            <a:effectLst/>
          </c:spPr>
          <c:invertIfNegative val="0"/>
          <c:cat>
            <c:numRef>
              <c:f>'ISC2018'!$A$16:$A$24</c:f>
              <c:numCache>
                <c:formatCode>General</c:formatCode>
                <c:ptCount val="6"/>
                <c:pt idx="0">
                  <c:v>2</c:v>
                </c:pt>
                <c:pt idx="1">
                  <c:v>4</c:v>
                </c:pt>
                <c:pt idx="2">
                  <c:v>8</c:v>
                </c:pt>
                <c:pt idx="3">
                  <c:v>16</c:v>
                </c:pt>
                <c:pt idx="4">
                  <c:v>32</c:v>
                </c:pt>
                <c:pt idx="5">
                  <c:v>64</c:v>
                </c:pt>
              </c:numCache>
            </c:numRef>
          </c:cat>
          <c:val>
            <c:numRef>
              <c:f>'ISC2018'!$F$16:$F$24</c:f>
              <c:numCache>
                <c:formatCode>General</c:formatCode>
                <c:ptCount val="6"/>
                <c:pt idx="0">
                  <c:v>8.2784727000000002E-2</c:v>
                </c:pt>
                <c:pt idx="1">
                  <c:v>9.6381992999999999E-2</c:v>
                </c:pt>
                <c:pt idx="2">
                  <c:v>0.159620389</c:v>
                </c:pt>
                <c:pt idx="3">
                  <c:v>0.282359998</c:v>
                </c:pt>
                <c:pt idx="4">
                  <c:v>0.59949456499999998</c:v>
                </c:pt>
                <c:pt idx="5">
                  <c:v>1.363858824</c:v>
                </c:pt>
              </c:numCache>
            </c:numRef>
          </c:val>
          <c:extLst>
            <c:ext xmlns:c16="http://schemas.microsoft.com/office/drawing/2014/chart" uri="{C3380CC4-5D6E-409C-BE32-E72D297353CC}">
              <c16:uniqueId val="{00000000-4BA7-4AAE-895D-77A3D3CE1B88}"/>
            </c:ext>
          </c:extLst>
        </c:ser>
        <c:ser>
          <c:idx val="7"/>
          <c:order val="6"/>
          <c:tx>
            <c:strRef>
              <c:f>'ISC2018'!$G$15</c:f>
              <c:strCache>
                <c:ptCount val="1"/>
                <c:pt idx="0">
                  <c:v>CRC32C (32bit)</c:v>
                </c:pt>
              </c:strCache>
            </c:strRef>
          </c:tx>
          <c:spPr>
            <a:solidFill>
              <a:schemeClr val="accent4"/>
            </a:solidFill>
            <a:ln>
              <a:noFill/>
            </a:ln>
            <a:effectLst/>
          </c:spPr>
          <c:invertIfNegative val="0"/>
          <c:cat>
            <c:strLit>
              <c:ptCount val="6"/>
              <c:pt idx="0">
                <c:v>2</c:v>
              </c:pt>
              <c:pt idx="1">
                <c:v>4</c:v>
              </c:pt>
              <c:pt idx="2">
                <c:v>8</c:v>
              </c:pt>
              <c:pt idx="3">
                <c:v>16</c:v>
              </c:pt>
              <c:pt idx="4">
                <c:v>32</c:v>
              </c:pt>
              <c:pt idx="5">
                <c:v>64</c:v>
              </c:pt>
              <c:extLst>
                <c:ext xmlns:c15="http://schemas.microsoft.com/office/drawing/2012/chart" uri="{02D57815-91ED-43cb-92C2-25804820EDAC}">
                  <c15:autoCat val="1"/>
                </c:ext>
              </c:extLst>
            </c:strLit>
          </c:cat>
          <c:val>
            <c:numRef>
              <c:f>'ISC2018'!$G$16:$G$24</c:f>
              <c:numCache>
                <c:formatCode>General</c:formatCode>
                <c:ptCount val="6"/>
                <c:pt idx="0">
                  <c:v>6.7352191000000006E-2</c:v>
                </c:pt>
                <c:pt idx="1">
                  <c:v>8.2159587000000006E-2</c:v>
                </c:pt>
                <c:pt idx="2">
                  <c:v>0.12265406199999999</c:v>
                </c:pt>
                <c:pt idx="3">
                  <c:v>0.21233143600000001</c:v>
                </c:pt>
                <c:pt idx="4">
                  <c:v>0.38986686500000001</c:v>
                </c:pt>
                <c:pt idx="5">
                  <c:v>0.78844054399999997</c:v>
                </c:pt>
              </c:numCache>
            </c:numRef>
          </c:val>
          <c:extLst>
            <c:ext xmlns:c16="http://schemas.microsoft.com/office/drawing/2014/chart" uri="{C3380CC4-5D6E-409C-BE32-E72D297353CC}">
              <c16:uniqueId val="{00000001-4BA7-4AAE-895D-77A3D3CE1B88}"/>
            </c:ext>
          </c:extLst>
        </c:ser>
        <c:dLbls>
          <c:showLegendKey val="0"/>
          <c:showVal val="0"/>
          <c:showCatName val="0"/>
          <c:showSerName val="0"/>
          <c:showPercent val="0"/>
          <c:showBubbleSize val="0"/>
        </c:dLbls>
        <c:gapWidth val="25"/>
        <c:axId val="414686120"/>
        <c:axId val="414685336"/>
        <c:extLst>
          <c:ext xmlns:c15="http://schemas.microsoft.com/office/drawing/2012/chart" uri="{02D57815-91ED-43cb-92C2-25804820EDAC}">
            <c15:filteredBarSeries>
              <c15:ser>
                <c:idx val="3"/>
                <c:order val="4"/>
                <c:tx>
                  <c:strRef>
                    <c:extLst>
                      <c:ext uri="{02D57815-91ED-43cb-92C2-25804820EDAC}">
                        <c15:formulaRef>
                          <c15:sqref>'ISC2018'!$C$15</c15:sqref>
                        </c15:formulaRef>
                      </c:ext>
                    </c:extLst>
                    <c:strCache>
                      <c:ptCount val="1"/>
                      <c:pt idx="0">
                        <c:v>M3 128bit AVX2</c:v>
                      </c:pt>
                    </c:strCache>
                  </c:strRef>
                </c:tx>
                <c:spPr>
                  <a:solidFill>
                    <a:schemeClr val="accent4"/>
                  </a:solidFill>
                  <a:ln>
                    <a:noFill/>
                  </a:ln>
                  <a:effectLst/>
                </c:spPr>
                <c:invertIfNegative val="0"/>
                <c:cat>
                  <c:numRef>
                    <c:extLst>
                      <c:ex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c:ext uri="{02D57815-91ED-43cb-92C2-25804820EDAC}">
                        <c15:formulaRef>
                          <c15:sqref>'ISC2018'!$C$16:$C$25</c15:sqref>
                        </c15:formulaRef>
                      </c:ext>
                    </c:extLst>
                    <c:numCache>
                      <c:formatCode>General</c:formatCode>
                      <c:ptCount val="6"/>
                      <c:pt idx="0">
                        <c:v>0.14542459799999999</c:v>
                      </c:pt>
                      <c:pt idx="1">
                        <c:v>0.16272310300000001</c:v>
                      </c:pt>
                      <c:pt idx="2">
                        <c:v>0.30148130699999998</c:v>
                      </c:pt>
                      <c:pt idx="3">
                        <c:v>0.46634666600000002</c:v>
                      </c:pt>
                      <c:pt idx="4">
                        <c:v>0.77951430600000005</c:v>
                      </c:pt>
                      <c:pt idx="5">
                        <c:v>1.2452507690000001</c:v>
                      </c:pt>
                    </c:numCache>
                  </c:numRef>
                </c:val>
                <c:extLst>
                  <c:ext xmlns:c16="http://schemas.microsoft.com/office/drawing/2014/chart" uri="{C3380CC4-5D6E-409C-BE32-E72D297353CC}">
                    <c16:uniqueId val="{00000006-4BA7-4AAE-895D-77A3D3CE1B88}"/>
                  </c:ext>
                </c:extLst>
              </c15:ser>
            </c15:filteredBarSeries>
          </c:ext>
        </c:extLst>
      </c:barChart>
      <c:lineChart>
        <c:grouping val="standard"/>
        <c:varyColors val="0"/>
        <c:ser>
          <c:idx val="4"/>
          <c:order val="2"/>
          <c:tx>
            <c:strRef>
              <c:f>'ISC2018'!$F$28</c:f>
              <c:strCache>
                <c:ptCount val="1"/>
                <c:pt idx="0">
                  <c:v>M3 32bit AVX</c:v>
                </c:pt>
              </c:strCache>
            </c:strRef>
          </c:tx>
          <c:spPr>
            <a:ln w="22225" cap="rnd">
              <a:solidFill>
                <a:schemeClr val="accent5"/>
              </a:solidFill>
              <a:round/>
            </a:ln>
            <a:effectLst/>
          </c:spPr>
          <c:marker>
            <c:symbol val="none"/>
          </c:marker>
          <c:cat>
            <c:numRef>
              <c:f>'ISC2018'!$A$29:$A$37</c:f>
              <c:numCache>
                <c:formatCode>General</c:formatCode>
                <c:ptCount val="6"/>
                <c:pt idx="0">
                  <c:v>2</c:v>
                </c:pt>
                <c:pt idx="1">
                  <c:v>4</c:v>
                </c:pt>
                <c:pt idx="2">
                  <c:v>8</c:v>
                </c:pt>
                <c:pt idx="3">
                  <c:v>16</c:v>
                </c:pt>
                <c:pt idx="4">
                  <c:v>32</c:v>
                </c:pt>
                <c:pt idx="5">
                  <c:v>64</c:v>
                </c:pt>
              </c:numCache>
            </c:numRef>
          </c:cat>
          <c:val>
            <c:numRef>
              <c:f>'ISC2018'!$F$29:$F$37</c:f>
              <c:numCache>
                <c:formatCode>General</c:formatCode>
                <c:ptCount val="6"/>
                <c:pt idx="0">
                  <c:v>6.5130398630172444</c:v>
                </c:pt>
                <c:pt idx="1">
                  <c:v>6.6259346286811063</c:v>
                </c:pt>
                <c:pt idx="2">
                  <c:v>4.9941076073934392</c:v>
                </c:pt>
                <c:pt idx="3">
                  <c:v>3.6507773987163725</c:v>
                </c:pt>
                <c:pt idx="4">
                  <c:v>2.4871659962421844</c:v>
                </c:pt>
                <c:pt idx="5">
                  <c:v>1.9395394702523845</c:v>
                </c:pt>
              </c:numCache>
            </c:numRef>
          </c:val>
          <c:smooth val="0"/>
          <c:extLst>
            <c:ext xmlns:c16="http://schemas.microsoft.com/office/drawing/2014/chart" uri="{C3380CC4-5D6E-409C-BE32-E72D297353CC}">
              <c16:uniqueId val="{00000002-4BA7-4AAE-895D-77A3D3CE1B88}"/>
            </c:ext>
          </c:extLst>
        </c:ser>
        <c:ser>
          <c:idx val="5"/>
          <c:order val="3"/>
          <c:tx>
            <c:strRef>
              <c:f>'ISC2018'!$G$28</c:f>
              <c:strCache>
                <c:ptCount val="1"/>
                <c:pt idx="0">
                  <c:v>CRC32C (32bit)</c:v>
                </c:pt>
              </c:strCache>
            </c:strRef>
          </c:tx>
          <c:spPr>
            <a:ln w="22225" cap="rnd">
              <a:solidFill>
                <a:schemeClr val="accent4"/>
              </a:solidFill>
              <a:round/>
            </a:ln>
            <a:effectLst/>
          </c:spPr>
          <c:marker>
            <c:symbol val="none"/>
          </c:marker>
          <c:cat>
            <c:numRef>
              <c:f>'ISC2018'!$A$29:$A$37</c:f>
              <c:numCache>
                <c:formatCode>General</c:formatCode>
                <c:ptCount val="6"/>
                <c:pt idx="0">
                  <c:v>2</c:v>
                </c:pt>
                <c:pt idx="1">
                  <c:v>4</c:v>
                </c:pt>
                <c:pt idx="2">
                  <c:v>8</c:v>
                </c:pt>
                <c:pt idx="3">
                  <c:v>16</c:v>
                </c:pt>
                <c:pt idx="4">
                  <c:v>32</c:v>
                </c:pt>
                <c:pt idx="5">
                  <c:v>64</c:v>
                </c:pt>
              </c:numCache>
            </c:numRef>
          </c:cat>
          <c:val>
            <c:numRef>
              <c:f>'ISC2018'!$G$29:$G$37</c:f>
              <c:numCache>
                <c:formatCode>General</c:formatCode>
                <c:ptCount val="6"/>
                <c:pt idx="0">
                  <c:v>8.0053851106343359</c:v>
                </c:pt>
                <c:pt idx="1">
                  <c:v>7.7729308084277484</c:v>
                </c:pt>
                <c:pt idx="2">
                  <c:v>6.4992661963368166</c:v>
                </c:pt>
                <c:pt idx="3">
                  <c:v>4.8548322303062088</c:v>
                </c:pt>
                <c:pt idx="4">
                  <c:v>3.8244914632588745</c:v>
                </c:pt>
                <c:pt idx="5">
                  <c:v>3.3550507278326878</c:v>
                </c:pt>
              </c:numCache>
            </c:numRef>
          </c:val>
          <c:smooth val="0"/>
          <c:extLst>
            <c:ext xmlns:c16="http://schemas.microsoft.com/office/drawing/2014/chart" uri="{C3380CC4-5D6E-409C-BE32-E72D297353CC}">
              <c16:uniqueId val="{00000003-4BA7-4AAE-895D-77A3D3CE1B88}"/>
            </c:ext>
          </c:extLst>
        </c:ser>
        <c:dLbls>
          <c:showLegendKey val="0"/>
          <c:showVal val="0"/>
          <c:showCatName val="0"/>
          <c:showSerName val="0"/>
          <c:showPercent val="0"/>
          <c:showBubbleSize val="0"/>
        </c:dLbls>
        <c:marker val="1"/>
        <c:smooth val="0"/>
        <c:axId val="414685728"/>
        <c:axId val="414691216"/>
        <c:extLst>
          <c:ext xmlns:c15="http://schemas.microsoft.com/office/drawing/2012/chart" uri="{02D57815-91ED-43cb-92C2-25804820EDAC}">
            <c15:filteredLineSeries>
              <c15:ser>
                <c:idx val="0"/>
                <c:order val="0"/>
                <c:tx>
                  <c:strRef>
                    <c:extLst>
                      <c:ext uri="{02D57815-91ED-43cb-92C2-25804820EDAC}">
                        <c15:formulaRef>
                          <c15:sqref>'ISC2018'!$B$28</c15:sqref>
                        </c15:formulaRef>
                      </c:ext>
                    </c:extLst>
                    <c:strCache>
                      <c:ptCount val="1"/>
                      <c:pt idx="0">
                        <c:v>Murmur3 128bit</c:v>
                      </c:pt>
                    </c:strCache>
                  </c:strRef>
                </c:tx>
                <c:spPr>
                  <a:ln w="22225" cap="rnd">
                    <a:solidFill>
                      <a:schemeClr val="tx1"/>
                    </a:solidFill>
                    <a:prstDash val="sysDot"/>
                    <a:round/>
                  </a:ln>
                  <a:effectLst/>
                </c:spPr>
                <c:marker>
                  <c:symbol val="none"/>
                </c:marker>
                <c:cat>
                  <c:numRef>
                    <c:extLst>
                      <c:ex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c:ext uri="{02D57815-91ED-43cb-92C2-25804820EDAC}">
                        <c15:formulaRef>
                          <c15:sqref>'ISC2018'!$B$29:$B$37</c15:sqref>
                        </c15:formulaRef>
                      </c:ext>
                    </c:extLst>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4-4BA7-4AAE-895D-77A3D3CE1B8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'ISC2018'!$C$28</c15:sqref>
                        </c15:formulaRef>
                      </c:ext>
                    </c:extLst>
                    <c:strCache>
                      <c:ptCount val="1"/>
                      <c:pt idx="0">
                        <c:v>M3 128bit AVX</c:v>
                      </c:pt>
                    </c:strCache>
                  </c:strRef>
                </c:tx>
                <c:spPr>
                  <a:ln w="22225"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'ISC2018'!$A$29:$A$37</c15:sqref>
                        </c15:formulaRef>
                      </c:ext>
                    </c:extLst>
                    <c:numCache>
                      <c:formatCode>General</c:formatCode>
                      <c:ptCount val="6"/>
                      <c:pt idx="0">
                        <c:v>2</c:v>
                      </c:pt>
                      <c:pt idx="1">
                        <c:v>4</c:v>
                      </c:pt>
                      <c:pt idx="2">
                        <c:v>8</c:v>
                      </c:pt>
                      <c:pt idx="3">
                        <c:v>16</c:v>
                      </c:pt>
                      <c:pt idx="4">
                        <c:v>32</c:v>
                      </c:pt>
                      <c:pt idx="5">
                        <c:v>64</c:v>
                      </c:pt>
                    </c:numCache>
                  </c:numRef>
                </c:cat>
                <c:val>
                  <c:numRef>
                    <c:extLst xmlns:c15="http://schemas.microsoft.com/office/drawing/2012/chart">
                      <c:ext xmlns:c15="http://schemas.microsoft.com/office/drawing/2012/chart" uri="{02D57815-91ED-43cb-92C2-25804820EDAC}">
                        <c15:formulaRef>
                          <c15:sqref>'ISC2018'!$C$29:$C$37</c15:sqref>
                        </c15:formulaRef>
                      </c:ext>
                    </c:extLst>
                    <c:numCache>
                      <c:formatCode>General</c:formatCode>
                      <c:ptCount val="6"/>
                      <c:pt idx="0">
                        <c:v>6.2736212067782375</c:v>
                      </c:pt>
                      <c:pt idx="1">
                        <c:v>6.0092679464206133</c:v>
                      </c:pt>
                      <c:pt idx="2">
                        <c:v>3.444791169092285</c:v>
                      </c:pt>
                      <c:pt idx="3">
                        <c:v>2.125997577090001</c:v>
                      </c:pt>
                      <c:pt idx="4">
                        <c:v>1.5903628906587379</c:v>
                      </c:pt>
                      <c:pt idx="5">
                        <c:v>1.4238183353412568</c:v>
                      </c:pt>
                    </c:numCache>
                  </c:numRef>
                </c:val>
                <c:smooth val="0"/>
                <c:extLst xmlns:c15="http://schemas.microsoft.com/office/drawing/2012/chart">
                  <c:ext xmlns:c16="http://schemas.microsoft.com/office/drawing/2014/chart" uri="{C3380CC4-5D6E-409C-BE32-E72D297353CC}">
                    <c16:uniqueId val="{00000005-4BA7-4AAE-895D-77A3D3CE1B88}"/>
                  </c:ext>
                </c:extLst>
              </c15:ser>
            </c15:filteredLineSeries>
          </c:ext>
        </c:extLst>
      </c:lineChart>
      <c:catAx>
        <c:axId val="414686120"/>
        <c:scaling>
          <c:orientation val="minMax"/>
        </c:scaling>
        <c:delete val="0"/>
        <c:axPos val="b"/>
        <c:majorGridlines>
          <c:spPr>
            <a:ln w="9525" cap="flat" cmpd="sng" algn="ctr">
              <a:noFill/>
              <a:round/>
            </a:ln>
            <a:effectLst/>
          </c:spPr>
        </c:majorGridlines>
        <c:title>
          <c:tx>
            <c:rich>
              <a:bodyPr rot="0" vert="horz"/>
              <a:lstStyle/>
              <a:p>
                <a:pPr>
                  <a:defRPr/>
                </a:pPr>
                <a:r>
                  <a:rPr lang="en-US" dirty="0"/>
                  <a:t>Key length (bytes)</a:t>
                </a:r>
              </a:p>
            </c:rich>
          </c:tx>
          <c:layout>
            <c:manualLayout>
              <c:xMode val="edge"/>
              <c:yMode val="edge"/>
              <c:x val="2.4600628351151739E-3"/>
              <c:y val="0.921272965879265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414685336"/>
        <c:crosses val="autoZero"/>
        <c:auto val="1"/>
        <c:lblAlgn val="ctr"/>
        <c:lblOffset val="100"/>
        <c:noMultiLvlLbl val="1"/>
      </c:catAx>
      <c:valAx>
        <c:axId val="41468533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noFill/>
            <a:round/>
          </a:ln>
          <a:effectLst/>
        </c:spPr>
        <c:txPr>
          <a:bodyPr rot="-5400000" vert="horz"/>
          <a:lstStyle/>
          <a:p>
            <a:pPr>
              <a:defRPr/>
            </a:pPr>
            <a:endParaRPr lang="en-US"/>
          </a:p>
        </c:txPr>
        <c:crossAx val="414686120"/>
        <c:crosses val="autoZero"/>
        <c:crossBetween val="between"/>
        <c:majorUnit val="0.5"/>
      </c:valAx>
      <c:valAx>
        <c:axId val="414691216"/>
        <c:scaling>
          <c:orientation val="maxMin"/>
          <c:max val="12"/>
        </c:scaling>
        <c:delete val="0"/>
        <c:axPos val="r"/>
        <c:title>
          <c:tx>
            <c:rich>
              <a:bodyPr rot="-5400000" vert="horz"/>
              <a:lstStyle/>
              <a:p>
                <a:pPr>
                  <a:defRPr/>
                </a:pPr>
                <a:r>
                  <a:rPr lang="en-US" dirty="0"/>
                  <a:t>Speedup vs scalar</a:t>
                </a:r>
              </a:p>
              <a:p>
                <a:pPr>
                  <a:defRPr/>
                </a:pPr>
                <a:r>
                  <a:rPr lang="en-US" dirty="0"/>
                  <a:t>M3, 32 and 128 bit </a:t>
                </a:r>
              </a:p>
            </c:rich>
          </c:tx>
          <c:layout>
            <c:manualLayout>
              <c:xMode val="edge"/>
              <c:yMode val="edge"/>
              <c:x val="0.84760851554425698"/>
              <c:y val="0.11929942181140403"/>
            </c:manualLayout>
          </c:layout>
          <c:overlay val="0"/>
          <c:spPr>
            <a:noFill/>
            <a:ln>
              <a:noFill/>
            </a:ln>
            <a:effectLst/>
          </c:spPr>
        </c:title>
        <c:numFmt formatCode="General" sourceLinked="1"/>
        <c:majorTickMark val="out"/>
        <c:minorTickMark val="in"/>
        <c:tickLblPos val="nextTo"/>
        <c:spPr>
          <a:noFill/>
          <a:ln w="9525" cap="flat" cmpd="sng" algn="ctr">
            <a:solidFill>
              <a:schemeClr val="bg1">
                <a:lumMod val="85000"/>
              </a:schemeClr>
            </a:solidFill>
            <a:round/>
          </a:ln>
          <a:effectLst/>
        </c:spPr>
        <c:txPr>
          <a:bodyPr rot="-60000000" vert="horz"/>
          <a:lstStyle/>
          <a:p>
            <a:pPr>
              <a:defRPr/>
            </a:pPr>
            <a:endParaRPr lang="en-US"/>
          </a:p>
        </c:txPr>
        <c:crossAx val="414685728"/>
        <c:crosses val="max"/>
        <c:crossBetween val="between"/>
        <c:majorUnit val="3"/>
        <c:minorUnit val="1"/>
      </c:valAx>
      <c:catAx>
        <c:axId val="414685728"/>
        <c:scaling>
          <c:orientation val="minMax"/>
        </c:scaling>
        <c:delete val="1"/>
        <c:axPos val="t"/>
        <c:numFmt formatCode="General" sourceLinked="1"/>
        <c:majorTickMark val="out"/>
        <c:minorTickMark val="none"/>
        <c:tickLblPos val="nextTo"/>
        <c:crossAx val="414691216"/>
        <c:crosses val="autoZero"/>
        <c:auto val="1"/>
        <c:lblAlgn val="ctr"/>
        <c:lblOffset val="100"/>
        <c:noMultiLvlLbl val="0"/>
      </c:catAx>
      <c:spPr>
        <a:noFill/>
        <a:ln>
          <a:noFill/>
        </a:ln>
        <a:effectLst/>
      </c:spPr>
    </c:plotArea>
    <c:legend>
      <c:legendPos val="t"/>
      <c:legendEntry>
        <c:idx val="2"/>
        <c:delete val="1"/>
      </c:legendEntry>
      <c:legendEntry>
        <c:idx val="3"/>
        <c:delete val="1"/>
      </c:legendEntry>
      <c:layout>
        <c:manualLayout>
          <c:xMode val="edge"/>
          <c:yMode val="edge"/>
          <c:x val="0"/>
          <c:y val="1.2041283274299389E-2"/>
          <c:w val="0.95568870724409771"/>
          <c:h val="7.7433790571564562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7256592925884"/>
          <c:y val="0.11053295421405658"/>
          <c:w val="0.79043978877640297"/>
          <c:h val="0.49523747634983989"/>
        </c:manualLayout>
      </c:layout>
      <c:barChart>
        <c:barDir val="col"/>
        <c:grouping val="stacked"/>
        <c:varyColors val="0"/>
        <c:ser>
          <c:idx val="0"/>
          <c:order val="0"/>
          <c:tx>
            <c:strRef>
              <c:f>Summary!$N$88</c:f>
              <c:strCache>
                <c:ptCount val="1"/>
                <c:pt idx="0">
                  <c:v>Transform, permute</c:v>
                </c:pt>
              </c:strCache>
            </c:strRef>
          </c:tx>
          <c:spPr>
            <a:solidFill>
              <a:srgbClr val="B0C7E0"/>
            </a:solidFill>
            <a:ln>
              <a:solidFill>
                <a:srgbClr val="B0C7E0"/>
              </a:solidFill>
            </a:ln>
            <a:effectLst/>
          </c:spPr>
          <c:invertIfNegative val="0"/>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Summary!$N$89:$N$113</c:f>
              <c:numCache>
                <c:formatCode>General</c:formatCode>
                <c:ptCount val="25"/>
                <c:pt idx="3">
                  <c:v>13.828055895</c:v>
                </c:pt>
                <c:pt idx="4">
                  <c:v>10.302753588</c:v>
                </c:pt>
                <c:pt idx="5">
                  <c:v>7.40568122</c:v>
                </c:pt>
                <c:pt idx="6">
                  <c:v>7.5619683630000001</c:v>
                </c:pt>
                <c:pt idx="8">
                  <c:v>13.818685106</c:v>
                </c:pt>
                <c:pt idx="9">
                  <c:v>10.307116821999999</c:v>
                </c:pt>
                <c:pt idx="10">
                  <c:v>7.259169656000001</c:v>
                </c:pt>
                <c:pt idx="11">
                  <c:v>7.2331081689999994</c:v>
                </c:pt>
                <c:pt idx="16">
                  <c:v>7.0327993910000002</c:v>
                </c:pt>
                <c:pt idx="17">
                  <c:v>5.2451246500000002</c:v>
                </c:pt>
                <c:pt idx="18">
                  <c:v>3.7744976060000002</c:v>
                </c:pt>
                <c:pt idx="19">
                  <c:v>3.7655394810000002</c:v>
                </c:pt>
                <c:pt idx="21">
                  <c:v>7.0404542450000003</c:v>
                </c:pt>
                <c:pt idx="22">
                  <c:v>5.245690154</c:v>
                </c:pt>
                <c:pt idx="23">
                  <c:v>3.7656648529999996</c:v>
                </c:pt>
                <c:pt idx="24">
                  <c:v>3.7432603759999998</c:v>
                </c:pt>
              </c:numCache>
            </c:numRef>
          </c:val>
          <c:extLst>
            <c:ext xmlns:c16="http://schemas.microsoft.com/office/drawing/2014/chart" uri="{C3380CC4-5D6E-409C-BE32-E72D297353CC}">
              <c16:uniqueId val="{00000000-5BE1-4804-91F7-621D3E19A731}"/>
            </c:ext>
          </c:extLst>
        </c:ser>
        <c:ser>
          <c:idx val="1"/>
          <c:order val="1"/>
          <c:tx>
            <c:strRef>
              <c:f>Summary!$O$88</c:f>
              <c:strCache>
                <c:ptCount val="1"/>
                <c:pt idx="0">
                  <c:v>All2allv</c:v>
                </c:pt>
              </c:strCache>
            </c:strRef>
          </c:tx>
          <c:spPr>
            <a:solidFill>
              <a:srgbClr val="779EC9"/>
            </a:solidFill>
            <a:ln>
              <a:solidFill>
                <a:srgbClr val="779EC9"/>
              </a:solidFill>
            </a:ln>
            <a:effectLst/>
          </c:spPr>
          <c:invertIfNegative val="0"/>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Summary!$O$89:$O$113</c:f>
              <c:numCache>
                <c:formatCode>General</c:formatCode>
                <c:ptCount val="25"/>
                <c:pt idx="3">
                  <c:v>5.2796213920000001</c:v>
                </c:pt>
                <c:pt idx="4">
                  <c:v>5.2858621600000006</c:v>
                </c:pt>
                <c:pt idx="5">
                  <c:v>5.2900860449999998</c:v>
                </c:pt>
                <c:pt idx="6">
                  <c:v>5.2886648489999999</c:v>
                </c:pt>
                <c:pt idx="8">
                  <c:v>5.2857840009999997</c:v>
                </c:pt>
                <c:pt idx="9">
                  <c:v>5.2831879839999996</c:v>
                </c:pt>
                <c:pt idx="10">
                  <c:v>5.2822320859999996</c:v>
                </c:pt>
                <c:pt idx="11">
                  <c:v>5.2907328140000001</c:v>
                </c:pt>
                <c:pt idx="16">
                  <c:v>4.0505313139999997</c:v>
                </c:pt>
                <c:pt idx="17">
                  <c:v>4.0495957379999998</c:v>
                </c:pt>
                <c:pt idx="18">
                  <c:v>4.0583367319999999</c:v>
                </c:pt>
                <c:pt idx="19">
                  <c:v>4.0570419920000003</c:v>
                </c:pt>
                <c:pt idx="21">
                  <c:v>4.050815633</c:v>
                </c:pt>
                <c:pt idx="22">
                  <c:v>4.0475642360000004</c:v>
                </c:pt>
                <c:pt idx="23">
                  <c:v>4.0517472510000001</c:v>
                </c:pt>
                <c:pt idx="24">
                  <c:v>4.0529537609999995</c:v>
                </c:pt>
              </c:numCache>
            </c:numRef>
          </c:val>
          <c:extLst>
            <c:ext xmlns:c16="http://schemas.microsoft.com/office/drawing/2014/chart" uri="{C3380CC4-5D6E-409C-BE32-E72D297353CC}">
              <c16:uniqueId val="{00000001-5BE1-4804-91F7-621D3E19A731}"/>
            </c:ext>
          </c:extLst>
        </c:ser>
        <c:ser>
          <c:idx val="2"/>
          <c:order val="2"/>
          <c:tx>
            <c:strRef>
              <c:f>Summary!$P$88</c:f>
              <c:strCache>
                <c:ptCount val="1"/>
                <c:pt idx="0">
                  <c:v>Local compute</c:v>
                </c:pt>
              </c:strCache>
            </c:strRef>
          </c:tx>
          <c:spPr>
            <a:solidFill>
              <a:srgbClr val="2D4E73"/>
            </a:solidFill>
            <a:ln>
              <a:solidFill>
                <a:srgbClr val="2D4E73"/>
              </a:solidFill>
            </a:ln>
            <a:effectLst/>
          </c:spPr>
          <c:invertIfNegative val="0"/>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Summary!$P$89:$P$113</c:f>
              <c:numCache>
                <c:formatCode>General</c:formatCode>
                <c:ptCount val="25"/>
                <c:pt idx="3">
                  <c:v>41.265239297000001</c:v>
                </c:pt>
                <c:pt idx="4">
                  <c:v>22.572801369</c:v>
                </c:pt>
                <c:pt idx="5">
                  <c:v>19.442218107999999</c:v>
                </c:pt>
                <c:pt idx="6">
                  <c:v>16.767514811000002</c:v>
                </c:pt>
                <c:pt idx="8">
                  <c:v>43.779439218999997</c:v>
                </c:pt>
                <c:pt idx="9">
                  <c:v>26.716531908</c:v>
                </c:pt>
                <c:pt idx="10">
                  <c:v>23.287832812000001</c:v>
                </c:pt>
                <c:pt idx="11">
                  <c:v>21.995251124999999</c:v>
                </c:pt>
                <c:pt idx="16">
                  <c:v>13.214382723</c:v>
                </c:pt>
                <c:pt idx="17">
                  <c:v>8.0459528119999995</c:v>
                </c:pt>
                <c:pt idx="18">
                  <c:v>7.1446685390000004</c:v>
                </c:pt>
                <c:pt idx="19">
                  <c:v>6.7270018360000003</c:v>
                </c:pt>
                <c:pt idx="21">
                  <c:v>13.120601938</c:v>
                </c:pt>
                <c:pt idx="22">
                  <c:v>7.3972924530000004</c:v>
                </c:pt>
                <c:pt idx="23">
                  <c:v>7.3248608580000001</c:v>
                </c:pt>
                <c:pt idx="24">
                  <c:v>6.2925690349999996</c:v>
                </c:pt>
              </c:numCache>
            </c:numRef>
          </c:val>
          <c:extLst>
            <c:ext xmlns:c16="http://schemas.microsoft.com/office/drawing/2014/chart" uri="{C3380CC4-5D6E-409C-BE32-E72D297353CC}">
              <c16:uniqueId val="{00000002-5BE1-4804-91F7-621D3E19A731}"/>
            </c:ext>
          </c:extLst>
        </c:ser>
        <c:ser>
          <c:idx val="3"/>
          <c:order val="3"/>
          <c:tx>
            <c:strRef>
              <c:f>Summary!$Q$88</c:f>
              <c:strCache>
                <c:ptCount val="1"/>
                <c:pt idx="0">
                  <c:v>Wait</c:v>
                </c:pt>
              </c:strCache>
            </c:strRef>
          </c:tx>
          <c:spPr>
            <a:solidFill>
              <a:schemeClr val="accent4"/>
            </a:solidFill>
            <a:ln>
              <a:noFill/>
            </a:ln>
            <a:effectLst/>
          </c:spPr>
          <c:invertIfNegative val="0"/>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Summary!$Q$89:$Q$113</c:f>
              <c:numCache>
                <c:formatCode>General</c:formatCode>
                <c:ptCount val="25"/>
                <c:pt idx="16">
                  <c:v>0</c:v>
                </c:pt>
                <c:pt idx="17">
                  <c:v>0</c:v>
                </c:pt>
                <c:pt idx="18">
                  <c:v>0</c:v>
                </c:pt>
                <c:pt idx="19">
                  <c:v>0</c:v>
                </c:pt>
                <c:pt idx="21">
                  <c:v>0</c:v>
                </c:pt>
                <c:pt idx="22">
                  <c:v>0</c:v>
                </c:pt>
                <c:pt idx="23">
                  <c:v>0</c:v>
                </c:pt>
                <c:pt idx="24">
                  <c:v>0</c:v>
                </c:pt>
              </c:numCache>
            </c:numRef>
          </c:val>
          <c:extLst>
            <c:ext xmlns:c16="http://schemas.microsoft.com/office/drawing/2014/chart" uri="{C3380CC4-5D6E-409C-BE32-E72D297353CC}">
              <c16:uniqueId val="{00000003-5BE1-4804-91F7-621D3E19A731}"/>
            </c:ext>
          </c:extLst>
        </c:ser>
        <c:ser>
          <c:idx val="4"/>
          <c:order val="4"/>
          <c:tx>
            <c:strRef>
              <c:f>Summary!$R$88</c:f>
              <c:strCache>
                <c:ptCount val="1"/>
                <c:pt idx="0">
                  <c:v>Misc</c:v>
                </c:pt>
              </c:strCache>
            </c:strRef>
          </c:tx>
          <c:spPr>
            <a:pattFill prst="wdUpDiag">
              <a:fgClr>
                <a:srgbClr val="2D4E73"/>
              </a:fgClr>
              <a:bgClr>
                <a:schemeClr val="bg1"/>
              </a:bgClr>
            </a:pattFill>
            <a:ln w="9525">
              <a:solidFill>
                <a:srgbClr val="2D4E73"/>
              </a:solidFill>
            </a:ln>
            <a:effectLst/>
          </c:spPr>
          <c:invertIfNegative val="0"/>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Summary!$R$89:$R$113</c:f>
              <c:numCache>
                <c:formatCode>General</c:formatCode>
                <c:ptCount val="25"/>
                <c:pt idx="0">
                  <c:v>58.806149906999998</c:v>
                </c:pt>
                <c:pt idx="1">
                  <c:v>61.220720872000001</c:v>
                </c:pt>
                <c:pt idx="3">
                  <c:v>1.7397292999994818E-2</c:v>
                </c:pt>
                <c:pt idx="4">
                  <c:v>2.805272900000233E-2</c:v>
                </c:pt>
                <c:pt idx="5">
                  <c:v>4.2306936999999323E-2</c:v>
                </c:pt>
                <c:pt idx="6">
                  <c:v>5.4439863999995453E-2</c:v>
                </c:pt>
                <c:pt idx="8">
                  <c:v>5.474892900000583E-2</c:v>
                </c:pt>
                <c:pt idx="9">
                  <c:v>1.7053654999998002E-2</c:v>
                </c:pt>
                <c:pt idx="10">
                  <c:v>3.3248819999997181E-2</c:v>
                </c:pt>
                <c:pt idx="11">
                  <c:v>4.2113129000007632E-2</c:v>
                </c:pt>
                <c:pt idx="13">
                  <c:v>46.317440986999998</c:v>
                </c:pt>
                <c:pt idx="14">
                  <c:v>47.765254474000002</c:v>
                </c:pt>
                <c:pt idx="16">
                  <c:v>2.0801196999997273E-2</c:v>
                </c:pt>
                <c:pt idx="17">
                  <c:v>2.3329460000002911E-2</c:v>
                </c:pt>
                <c:pt idx="18">
                  <c:v>8.4912649000001394E-2</c:v>
                </c:pt>
                <c:pt idx="19">
                  <c:v>5.0832554999999502E-2</c:v>
                </c:pt>
                <c:pt idx="21">
                  <c:v>3.9484625000000051E-2</c:v>
                </c:pt>
                <c:pt idx="22">
                  <c:v>2.0822311999999954E-2</c:v>
                </c:pt>
                <c:pt idx="23">
                  <c:v>2.7409184999999781E-2</c:v>
                </c:pt>
                <c:pt idx="24">
                  <c:v>5.7534227999999743E-2</c:v>
                </c:pt>
              </c:numCache>
            </c:numRef>
          </c:val>
          <c:extLst>
            <c:ext xmlns:c16="http://schemas.microsoft.com/office/drawing/2014/chart" uri="{C3380CC4-5D6E-409C-BE32-E72D297353CC}">
              <c16:uniqueId val="{00000004-5BE1-4804-91F7-621D3E19A731}"/>
            </c:ext>
          </c:extLst>
        </c:ser>
        <c:dLbls>
          <c:showLegendKey val="0"/>
          <c:showVal val="0"/>
          <c:showCatName val="0"/>
          <c:showSerName val="0"/>
          <c:showPercent val="0"/>
          <c:showBubbleSize val="0"/>
        </c:dLbls>
        <c:gapWidth val="25"/>
        <c:overlap val="100"/>
        <c:axId val="489544256"/>
        <c:axId val="489544648"/>
      </c:barChart>
      <c:lineChart>
        <c:grouping val="standard"/>
        <c:varyColors val="0"/>
        <c:ser>
          <c:idx val="5"/>
          <c:order val="5"/>
          <c:tx>
            <c:strRef>
              <c:f>Summary!$S$88</c:f>
              <c:strCache>
                <c:ptCount val="1"/>
                <c:pt idx="0">
                  <c:v>Speedup</c:v>
                </c:pt>
              </c:strCache>
            </c:strRef>
          </c:tx>
          <c:spPr>
            <a:ln w="28575" cap="rnd">
              <a:noFill/>
              <a:round/>
            </a:ln>
            <a:effectLst/>
          </c:spPr>
          <c:marker>
            <c:symbol val="circle"/>
            <c:size val="8"/>
            <c:spPr>
              <a:solidFill>
                <a:schemeClr val="accent2"/>
              </a:solidFill>
              <a:ln w="9525">
                <a:solidFill>
                  <a:schemeClr val="accent2"/>
                </a:solidFill>
              </a:ln>
              <a:effectLst/>
            </c:spPr>
          </c:marker>
          <c:cat>
            <c:multiLvlStrRef>
              <c:f>Summary!$K$89:$M$113</c:f>
              <c:multiLvlStrCache>
                <c:ptCount val="25"/>
                <c:lvl>
                  <c:pt idx="0">
                    <c:v>Farm</c:v>
                  </c:pt>
                  <c:pt idx="1">
                    <c:v>M3 128</c:v>
                  </c:pt>
                  <c:pt idx="3">
                    <c:v>M3 128</c:v>
                  </c:pt>
                  <c:pt idx="4">
                    <c:v>+Prefetch</c:v>
                  </c:pt>
                  <c:pt idx="5">
                    <c:v>+AVX2</c:v>
                  </c:pt>
                  <c:pt idx="6">
                    <c:v>+CRC32C</c:v>
                  </c:pt>
                  <c:pt idx="8">
                    <c:v>M3 128</c:v>
                  </c:pt>
                  <c:pt idx="9">
                    <c:v>+Prefetch</c:v>
                  </c:pt>
                  <c:pt idx="10">
                    <c:v>+AVX2</c:v>
                  </c:pt>
                  <c:pt idx="11">
                    <c:v>+CRC32C</c:v>
                  </c:pt>
                  <c:pt idx="13">
                    <c:v>Farm</c:v>
                  </c:pt>
                  <c:pt idx="14">
                    <c:v>M3 128</c:v>
                  </c:pt>
                  <c:pt idx="16">
                    <c:v>M3 128</c:v>
                  </c:pt>
                  <c:pt idx="17">
                    <c:v>+Prefetch</c:v>
                  </c:pt>
                  <c:pt idx="18">
                    <c:v>+AVX2</c:v>
                  </c:pt>
                  <c:pt idx="19">
                    <c:v>+CRC32C</c:v>
                  </c:pt>
                  <c:pt idx="21">
                    <c:v>M3 128</c:v>
                  </c:pt>
                  <c:pt idx="22">
                    <c:v>+Prefetch</c:v>
                  </c:pt>
                  <c:pt idx="23">
                    <c:v>+AVX2</c:v>
                  </c:pt>
                  <c:pt idx="24">
                    <c:v>+CRC32C</c:v>
                  </c:pt>
                </c:lvl>
                <c:lvl>
                  <c:pt idx="0">
                    <c:v>KI</c:v>
                  </c:pt>
                  <c:pt idx="3">
                    <c:v>RS</c:v>
                  </c:pt>
                  <c:pt idx="8">
                    <c:v>RH</c:v>
                  </c:pt>
                  <c:pt idx="13">
                    <c:v>KI</c:v>
                  </c:pt>
                  <c:pt idx="16">
                    <c:v>RS</c:v>
                  </c:pt>
                  <c:pt idx="21">
                    <c:v>RH</c:v>
                  </c:pt>
                </c:lvl>
                <c:lvl>
                  <c:pt idx="0">
                    <c:v>Insert</c:v>
                  </c:pt>
                  <c:pt idx="13">
                    <c:v>Find</c:v>
                  </c:pt>
                </c:lvl>
              </c:multiLvlStrCache>
            </c:multiLvlStrRef>
          </c:cat>
          <c:val>
            <c:numRef>
              <c:f>Summary!$S$89:$S$113</c:f>
              <c:numCache>
                <c:formatCode>General</c:formatCode>
                <c:ptCount val="25"/>
                <c:pt idx="1">
                  <c:v>1</c:v>
                </c:pt>
                <c:pt idx="3">
                  <c:v>1.0137506653250941</c:v>
                </c:pt>
                <c:pt idx="4">
                  <c:v>1.6030785742476683</c:v>
                </c:pt>
                <c:pt idx="5">
                  <c:v>1.9024289861088588</c:v>
                </c:pt>
                <c:pt idx="6">
                  <c:v>2.063208005487843</c:v>
                </c:pt>
                <c:pt idx="8">
                  <c:v>0.972704591138008</c:v>
                </c:pt>
                <c:pt idx="9">
                  <c:v>1.4464814160099264</c:v>
                </c:pt>
                <c:pt idx="10">
                  <c:v>1.7070965285238588</c:v>
                </c:pt>
                <c:pt idx="11">
                  <c:v>1.7713711212379615</c:v>
                </c:pt>
                <c:pt idx="14">
                  <c:v>1</c:v>
                </c:pt>
                <c:pt idx="16">
                  <c:v>1.9641518082233611</c:v>
                </c:pt>
                <c:pt idx="17">
                  <c:v>2.7508204997015362</c:v>
                </c:pt>
                <c:pt idx="18">
                  <c:v>3.1711550110637945</c:v>
                </c:pt>
                <c:pt idx="19">
                  <c:v>3.2714995873353159</c:v>
                </c:pt>
                <c:pt idx="21">
                  <c:v>1.9695910449465321</c:v>
                </c:pt>
                <c:pt idx="22">
                  <c:v>2.8582490178375815</c:v>
                </c:pt>
                <c:pt idx="23">
                  <c:v>3.1487313980040246</c:v>
                </c:pt>
                <c:pt idx="24">
                  <c:v>3.3765151115582919</c:v>
                </c:pt>
              </c:numCache>
            </c:numRef>
          </c:val>
          <c:smooth val="0"/>
          <c:extLst>
            <c:ext xmlns:c16="http://schemas.microsoft.com/office/drawing/2014/chart" uri="{C3380CC4-5D6E-409C-BE32-E72D297353CC}">
              <c16:uniqueId val="{00000005-5BE1-4804-91F7-621D3E19A731}"/>
            </c:ext>
          </c:extLst>
        </c:ser>
        <c:dLbls>
          <c:showLegendKey val="0"/>
          <c:showVal val="0"/>
          <c:showCatName val="0"/>
          <c:showSerName val="0"/>
          <c:showPercent val="0"/>
          <c:showBubbleSize val="0"/>
        </c:dLbls>
        <c:marker val="1"/>
        <c:smooth val="0"/>
        <c:axId val="489537984"/>
        <c:axId val="489539160"/>
      </c:lineChart>
      <c:catAx>
        <c:axId val="48954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89544648"/>
        <c:crosses val="autoZero"/>
        <c:auto val="1"/>
        <c:lblAlgn val="ctr"/>
        <c:lblOffset val="100"/>
        <c:noMultiLvlLbl val="0"/>
      </c:catAx>
      <c:valAx>
        <c:axId val="489544648"/>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Time (s)</a:t>
                </a:r>
              </a:p>
            </c:rich>
          </c:tx>
          <c:layout>
            <c:manualLayout>
              <c:xMode val="edge"/>
              <c:yMode val="edge"/>
              <c:x val="0"/>
              <c:y val="0.1879433820772403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89544256"/>
        <c:crosses val="autoZero"/>
        <c:crossBetween val="between"/>
        <c:majorUnit val="10"/>
        <c:minorUnit val="5"/>
      </c:valAx>
      <c:valAx>
        <c:axId val="489539160"/>
        <c:scaling>
          <c:orientation val="minMax"/>
          <c:max val="4"/>
          <c:min val="-3"/>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r>
                  <a:rPr lang="en-US" dirty="0"/>
                  <a:t>Speedup vs. KI M3 128</a:t>
                </a:r>
              </a:p>
            </c:rich>
          </c:tx>
          <c:layout>
            <c:manualLayout>
              <c:xMode val="edge"/>
              <c:yMode val="edge"/>
              <c:x val="0.95753968253968258"/>
              <c:y val="8.21234845644294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crossAx val="489537984"/>
        <c:crosses val="max"/>
        <c:crossBetween val="between"/>
        <c:majorUnit val="1"/>
      </c:valAx>
      <c:catAx>
        <c:axId val="489537984"/>
        <c:scaling>
          <c:orientation val="minMax"/>
        </c:scaling>
        <c:delete val="1"/>
        <c:axPos val="b"/>
        <c:numFmt formatCode="General" sourceLinked="1"/>
        <c:majorTickMark val="out"/>
        <c:minorTickMark val="none"/>
        <c:tickLblPos val="nextTo"/>
        <c:crossAx val="489539160"/>
        <c:crosses val="autoZero"/>
        <c:auto val="1"/>
        <c:lblAlgn val="ctr"/>
        <c:lblOffset val="100"/>
        <c:noMultiLvlLbl val="0"/>
      </c:catAx>
      <c:spPr>
        <a:noFill/>
        <a:ln>
          <a:noFill/>
        </a:ln>
        <a:effectLst/>
      </c:spPr>
    </c:plotArea>
    <c:legend>
      <c:legendPos val="t"/>
      <c:legendEntry>
        <c:idx val="3"/>
        <c:delete val="1"/>
      </c:legendEntry>
      <c:layout>
        <c:manualLayout>
          <c:xMode val="edge"/>
          <c:yMode val="edge"/>
          <c:x val="9.3597675290589002E-4"/>
          <c:y val="0"/>
          <c:w val="0.99906402324709409"/>
          <c:h val="8.136326709161355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mn-lt"/>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56030365995914"/>
          <c:y val="0.13560258092738409"/>
          <c:w val="0.82643969634004089"/>
          <c:h val="0.57469000269197124"/>
        </c:manualLayout>
      </c:layout>
      <c:barChart>
        <c:barDir val="col"/>
        <c:grouping val="clustered"/>
        <c:varyColors val="0"/>
        <c:ser>
          <c:idx val="8"/>
          <c:order val="3"/>
          <c:tx>
            <c:strRef>
              <c:f>'SummaryPlot-Ggallus'!$I$31</c:f>
              <c:strCache>
                <c:ptCount val="1"/>
                <c:pt idx="0">
                  <c:v>RH</c:v>
                </c:pt>
              </c:strCache>
            </c:strRef>
          </c:tx>
          <c:spPr>
            <a:solidFill>
              <a:schemeClr val="accent2">
                <a:lumMod val="75000"/>
              </a:schemeClr>
            </a:solidFill>
            <a:ln>
              <a:solidFill>
                <a:schemeClr val="tx1"/>
              </a:solidFill>
            </a:ln>
            <a:effectLst/>
          </c:spPr>
          <c:invertIfNegative val="0"/>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'SummaryPlot-Ggallus'!$I$32:$I$51</c:f>
              <c:numCache>
                <c:formatCode>General</c:formatCode>
                <c:ptCount val="19"/>
                <c:pt idx="0">
                  <c:v>218.43630925099998</c:v>
                </c:pt>
                <c:pt idx="1">
                  <c:v>121.78928059</c:v>
                </c:pt>
                <c:pt idx="2">
                  <c:v>68.727730691999994</c:v>
                </c:pt>
                <c:pt idx="3">
                  <c:v>46.699294397999999</c:v>
                </c:pt>
                <c:pt idx="5">
                  <c:v>256.60060209299996</c:v>
                </c:pt>
                <c:pt idx="6">
                  <c:v>144.144843925</c:v>
                </c:pt>
                <c:pt idx="7">
                  <c:v>88.384735348000007</c:v>
                </c:pt>
                <c:pt idx="8">
                  <c:v>63.090037187</c:v>
                </c:pt>
                <c:pt idx="10">
                  <c:v>239.17644775900001</c:v>
                </c:pt>
                <c:pt idx="11">
                  <c:v>137.07090202399999</c:v>
                </c:pt>
                <c:pt idx="12">
                  <c:v>85.501949738999997</c:v>
                </c:pt>
                <c:pt idx="13">
                  <c:v>61.415488644999996</c:v>
                </c:pt>
                <c:pt idx="15">
                  <c:v>253.93797341499999</c:v>
                </c:pt>
                <c:pt idx="16">
                  <c:v>158.02220704500002</c:v>
                </c:pt>
                <c:pt idx="17">
                  <c:v>94.715951660000002</c:v>
                </c:pt>
                <c:pt idx="18">
                  <c:v>71.818816052999992</c:v>
                </c:pt>
              </c:numCache>
            </c:numRef>
          </c:val>
          <c:extLst>
            <c:ext xmlns:c16="http://schemas.microsoft.com/office/drawing/2014/chart" uri="{C3380CC4-5D6E-409C-BE32-E72D297353CC}">
              <c16:uniqueId val="{00000000-8FFE-4F17-9401-2880F2B0965E}"/>
            </c:ext>
          </c:extLst>
        </c:ser>
        <c:ser>
          <c:idx val="10"/>
          <c:order val="4"/>
          <c:tx>
            <c:strRef>
              <c:f>'SummaryPlot-Ggallus'!$K$31</c:f>
              <c:strCache>
                <c:ptCount val="1"/>
                <c:pt idx="0">
                  <c:v>RS</c:v>
                </c:pt>
              </c:strCache>
            </c:strRef>
          </c:tx>
          <c:spPr>
            <a:solidFill>
              <a:schemeClr val="accent2">
                <a:lumMod val="40000"/>
                <a:lumOff val="60000"/>
              </a:schemeClr>
            </a:solidFill>
            <a:ln>
              <a:solidFill>
                <a:schemeClr val="tx1"/>
              </a:solidFill>
            </a:ln>
            <a:effectLst/>
          </c:spPr>
          <c:invertIfNegative val="0"/>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'SummaryPlot-Ggallus'!$K$32:$K$51</c:f>
              <c:numCache>
                <c:formatCode>General</c:formatCode>
                <c:ptCount val="19"/>
                <c:pt idx="0">
                  <c:v>256.76510153100003</c:v>
                </c:pt>
                <c:pt idx="1">
                  <c:v>140.57288601899998</c:v>
                </c:pt>
                <c:pt idx="2">
                  <c:v>74.716642299</c:v>
                </c:pt>
                <c:pt idx="3">
                  <c:v>43.574918465000003</c:v>
                </c:pt>
                <c:pt idx="5">
                  <c:v>266.15859196700001</c:v>
                </c:pt>
                <c:pt idx="6">
                  <c:v>147.649053434</c:v>
                </c:pt>
                <c:pt idx="7">
                  <c:v>85.053552947</c:v>
                </c:pt>
                <c:pt idx="8">
                  <c:v>56.191974614999992</c:v>
                </c:pt>
                <c:pt idx="10">
                  <c:v>247.958611416</c:v>
                </c:pt>
                <c:pt idx="11">
                  <c:v>140.804541454</c:v>
                </c:pt>
                <c:pt idx="12">
                  <c:v>81.585058016000005</c:v>
                </c:pt>
                <c:pt idx="13">
                  <c:v>55.133595986000003</c:v>
                </c:pt>
                <c:pt idx="15">
                  <c:v>263.94308709500001</c:v>
                </c:pt>
                <c:pt idx="16">
                  <c:v>158.20098955499998</c:v>
                </c:pt>
                <c:pt idx="17">
                  <c:v>95.076511381999978</c:v>
                </c:pt>
                <c:pt idx="18">
                  <c:v>69.017595790999991</c:v>
                </c:pt>
              </c:numCache>
            </c:numRef>
          </c:val>
          <c:extLst>
            <c:ext xmlns:c16="http://schemas.microsoft.com/office/drawing/2014/chart" uri="{C3380CC4-5D6E-409C-BE32-E72D297353CC}">
              <c16:uniqueId val="{00000001-8FFE-4F17-9401-2880F2B0965E}"/>
            </c:ext>
          </c:extLst>
        </c:ser>
        <c:dLbls>
          <c:showLegendKey val="0"/>
          <c:showVal val="0"/>
          <c:showCatName val="0"/>
          <c:showSerName val="0"/>
          <c:showPercent val="0"/>
          <c:showBubbleSize val="0"/>
        </c:dLbls>
        <c:gapWidth val="91"/>
        <c:axId val="497121776"/>
        <c:axId val="497120208"/>
      </c:barChart>
      <c:lineChart>
        <c:grouping val="standard"/>
        <c:varyColors val="0"/>
        <c:ser>
          <c:idx val="4"/>
          <c:order val="0"/>
          <c:tx>
            <c:strRef>
              <c:f>'SummaryPlot-Ggallus'!$E$31</c:f>
              <c:strCache>
                <c:ptCount val="1"/>
                <c:pt idx="0">
                  <c:v>KMC3</c:v>
                </c:pt>
              </c:strCache>
            </c:strRef>
          </c:tx>
          <c:spPr>
            <a:ln w="28575" cap="rnd">
              <a:solidFill>
                <a:schemeClr val="accent5">
                  <a:lumMod val="60000"/>
                  <a:lumOff val="40000"/>
                </a:schemeClr>
              </a:solidFill>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'SummaryPlot-Ggallus'!$E$32:$E$51</c:f>
              <c:numCache>
                <c:formatCode>General</c:formatCode>
                <c:ptCount val="19"/>
                <c:pt idx="0">
                  <c:v>278.88100000000003</c:v>
                </c:pt>
                <c:pt idx="1">
                  <c:v>164.1344</c:v>
                </c:pt>
                <c:pt idx="2">
                  <c:v>103.36279999999999</c:v>
                </c:pt>
                <c:pt idx="3">
                  <c:v>95.471999999999994</c:v>
                </c:pt>
                <c:pt idx="5">
                  <c:v>274.66200000000003</c:v>
                </c:pt>
                <c:pt idx="6">
                  <c:v>157.63939999999999</c:v>
                </c:pt>
                <c:pt idx="7">
                  <c:v>122.1698</c:v>
                </c:pt>
                <c:pt idx="8">
                  <c:v>99.917100000000005</c:v>
                </c:pt>
                <c:pt idx="10">
                  <c:v>235.36750000000001</c:v>
                </c:pt>
                <c:pt idx="11">
                  <c:v>148.4366</c:v>
                </c:pt>
                <c:pt idx="12">
                  <c:v>134.7218</c:v>
                </c:pt>
                <c:pt idx="13">
                  <c:v>108.43940000000001</c:v>
                </c:pt>
                <c:pt idx="15">
                  <c:v>222.8579</c:v>
                </c:pt>
                <c:pt idx="16">
                  <c:v>186.8878</c:v>
                </c:pt>
                <c:pt idx="17">
                  <c:v>179.255</c:v>
                </c:pt>
                <c:pt idx="18">
                  <c:v>177.30879999999999</c:v>
                </c:pt>
              </c:numCache>
            </c:numRef>
          </c:val>
          <c:smooth val="0"/>
          <c:extLst>
            <c:ext xmlns:c16="http://schemas.microsoft.com/office/drawing/2014/chart" uri="{C3380CC4-5D6E-409C-BE32-E72D297353CC}">
              <c16:uniqueId val="{00000002-8FFE-4F17-9401-2880F2B0965E}"/>
            </c:ext>
          </c:extLst>
        </c:ser>
        <c:ser>
          <c:idx val="5"/>
          <c:order val="1"/>
          <c:tx>
            <c:strRef>
              <c:f>'SummaryPlot-Ggallus'!$F$31</c:f>
              <c:strCache>
                <c:ptCount val="1"/>
                <c:pt idx="0">
                  <c:v>GB</c:v>
                </c:pt>
              </c:strCache>
            </c:strRef>
          </c:tx>
          <c:spPr>
            <a:ln w="28575" cap="rnd">
              <a:solidFill>
                <a:srgbClr val="507BC8"/>
              </a:solidFill>
              <a:prstDash val="solid"/>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'SummaryPlot-Ggallus'!$F$32:$F$51</c:f>
              <c:numCache>
                <c:formatCode>General</c:formatCode>
                <c:ptCount val="19"/>
                <c:pt idx="0">
                  <c:v>271.70500000000004</c:v>
                </c:pt>
                <c:pt idx="1">
                  <c:v>215.75700000000001</c:v>
                </c:pt>
                <c:pt idx="2">
                  <c:v>192.58199999999999</c:v>
                </c:pt>
                <c:pt idx="3">
                  <c:v>181.43700000000001</c:v>
                </c:pt>
                <c:pt idx="5">
                  <c:v>350.67599999999999</c:v>
                </c:pt>
                <c:pt idx="6">
                  <c:v>254.49599999999998</c:v>
                </c:pt>
                <c:pt idx="7">
                  <c:v>202.02100000000002</c:v>
                </c:pt>
                <c:pt idx="8">
                  <c:v>175.13800000000001</c:v>
                </c:pt>
                <c:pt idx="10">
                  <c:v>389.23</c:v>
                </c:pt>
                <c:pt idx="11">
                  <c:v>296.745</c:v>
                </c:pt>
                <c:pt idx="12">
                  <c:v>208.72300000000001</c:v>
                </c:pt>
                <c:pt idx="13">
                  <c:v>181.77500000000001</c:v>
                </c:pt>
                <c:pt idx="15">
                  <c:v>394.029</c:v>
                </c:pt>
                <c:pt idx="16">
                  <c:v>282.16800000000001</c:v>
                </c:pt>
                <c:pt idx="17">
                  <c:v>238.595</c:v>
                </c:pt>
                <c:pt idx="18">
                  <c:v>230.27</c:v>
                </c:pt>
              </c:numCache>
            </c:numRef>
          </c:val>
          <c:smooth val="0"/>
          <c:extLst>
            <c:ext xmlns:c16="http://schemas.microsoft.com/office/drawing/2014/chart" uri="{C3380CC4-5D6E-409C-BE32-E72D297353CC}">
              <c16:uniqueId val="{00000003-8FFE-4F17-9401-2880F2B0965E}"/>
            </c:ext>
          </c:extLst>
        </c:ser>
        <c:ser>
          <c:idx val="6"/>
          <c:order val="2"/>
          <c:tx>
            <c:strRef>
              <c:f>'SummaryPlot-Ggallus'!$G$31</c:f>
              <c:strCache>
                <c:ptCount val="1"/>
                <c:pt idx="0">
                  <c:v>KI</c:v>
                </c:pt>
              </c:strCache>
            </c:strRef>
          </c:tx>
          <c:spPr>
            <a:ln w="28575" cap="rnd">
              <a:solidFill>
                <a:schemeClr val="tx1"/>
              </a:solidFill>
              <a:round/>
            </a:ln>
            <a:effectLst/>
          </c:spPr>
          <c:marker>
            <c:symbol val="none"/>
          </c:marker>
          <c:cat>
            <c:multiLvlStrRef>
              <c:f>'SummaryPlot-Ggallus'!$A$32:$B$51</c:f>
              <c:multiLvlStrCache>
                <c:ptCount val="19"/>
                <c:lvl>
                  <c:pt idx="0">
                    <c:v>8</c:v>
                  </c:pt>
                  <c:pt idx="1">
                    <c:v>16</c:v>
                  </c:pt>
                  <c:pt idx="2">
                    <c:v>32</c:v>
                  </c:pt>
                  <c:pt idx="3">
                    <c:v>64</c:v>
                  </c:pt>
                  <c:pt idx="5">
                    <c:v>8</c:v>
                  </c:pt>
                  <c:pt idx="6">
                    <c:v>16</c:v>
                  </c:pt>
                  <c:pt idx="7">
                    <c:v>32</c:v>
                  </c:pt>
                  <c:pt idx="8">
                    <c:v>64</c:v>
                  </c:pt>
                  <c:pt idx="10">
                    <c:v>8</c:v>
                  </c:pt>
                  <c:pt idx="11">
                    <c:v>16</c:v>
                  </c:pt>
                  <c:pt idx="12">
                    <c:v>32</c:v>
                  </c:pt>
                  <c:pt idx="13">
                    <c:v>64</c:v>
                  </c:pt>
                  <c:pt idx="15">
                    <c:v>8</c:v>
                  </c:pt>
                  <c:pt idx="16">
                    <c:v>16</c:v>
                  </c:pt>
                  <c:pt idx="17">
                    <c:v>32</c:v>
                  </c:pt>
                  <c:pt idx="18">
                    <c:v>64</c:v>
                  </c:pt>
                </c:lvl>
                <c:lvl>
                  <c:pt idx="0">
                    <c:v>15</c:v>
                  </c:pt>
                  <c:pt idx="5">
                    <c:v>21</c:v>
                  </c:pt>
                  <c:pt idx="10">
                    <c:v>31</c:v>
                  </c:pt>
                  <c:pt idx="15">
                    <c:v>63</c:v>
                  </c:pt>
                </c:lvl>
              </c:multiLvlStrCache>
            </c:multiLvlStrRef>
          </c:cat>
          <c:val>
            <c:numRef>
              <c:f>'SummaryPlot-Ggallus'!$G$32:$G$51</c:f>
              <c:numCache>
                <c:formatCode>General</c:formatCode>
                <c:ptCount val="19"/>
                <c:pt idx="0">
                  <c:v>410.00905990799998</c:v>
                </c:pt>
                <c:pt idx="1">
                  <c:v>216.29817851000001</c:v>
                </c:pt>
                <c:pt idx="2">
                  <c:v>112.95470441999998</c:v>
                </c:pt>
                <c:pt idx="3">
                  <c:v>68.921948080000007</c:v>
                </c:pt>
                <c:pt idx="5">
                  <c:v>444.80213556299998</c:v>
                </c:pt>
                <c:pt idx="6">
                  <c:v>238.415943201</c:v>
                </c:pt>
                <c:pt idx="7">
                  <c:v>131.64404800199998</c:v>
                </c:pt>
                <c:pt idx="8">
                  <c:v>85.358183624000006</c:v>
                </c:pt>
                <c:pt idx="10">
                  <c:v>412.905184346</c:v>
                </c:pt>
                <c:pt idx="11">
                  <c:v>225.088569866</c:v>
                </c:pt>
                <c:pt idx="12">
                  <c:v>128.15585736700001</c:v>
                </c:pt>
                <c:pt idx="13">
                  <c:v>78.958561011</c:v>
                </c:pt>
                <c:pt idx="15">
                  <c:v>337.15936694800001</c:v>
                </c:pt>
                <c:pt idx="16">
                  <c:v>195.341424402</c:v>
                </c:pt>
                <c:pt idx="17">
                  <c:v>115.988587388</c:v>
                </c:pt>
                <c:pt idx="18">
                  <c:v>82.122956974000004</c:v>
                </c:pt>
              </c:numCache>
            </c:numRef>
          </c:val>
          <c:smooth val="0"/>
          <c:extLst>
            <c:ext xmlns:c16="http://schemas.microsoft.com/office/drawing/2014/chart" uri="{C3380CC4-5D6E-409C-BE32-E72D297353CC}">
              <c16:uniqueId val="{00000004-8FFE-4F17-9401-2880F2B0965E}"/>
            </c:ext>
          </c:extLst>
        </c:ser>
        <c:dLbls>
          <c:showLegendKey val="0"/>
          <c:showVal val="0"/>
          <c:showCatName val="0"/>
          <c:showSerName val="0"/>
          <c:showPercent val="0"/>
          <c:showBubbleSize val="0"/>
        </c:dLbls>
        <c:marker val="1"/>
        <c:smooth val="0"/>
        <c:axId val="497121776"/>
        <c:axId val="497120208"/>
        <c:extLst/>
      </c:lineChart>
      <c:catAx>
        <c:axId val="4971217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k</a:t>
                </a:r>
              </a:p>
            </c:rich>
          </c:tx>
          <c:layout>
            <c:manualLayout>
              <c:xMode val="edge"/>
              <c:yMode val="edge"/>
              <c:x val="0.12528937007874016"/>
              <c:y val="0.900925925925925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120208"/>
        <c:crosses val="autoZero"/>
        <c:auto val="1"/>
        <c:lblAlgn val="ctr"/>
        <c:lblOffset val="100"/>
        <c:noMultiLvlLbl val="0"/>
      </c:catAx>
      <c:valAx>
        <c:axId val="49712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Time (s)</a:t>
                </a:r>
              </a:p>
            </c:rich>
          </c:tx>
          <c:layout>
            <c:manualLayout>
              <c:xMode val="edge"/>
              <c:yMode val="edge"/>
              <c:x val="2.7777777777777779E-3"/>
              <c:y val="0.2213542578011082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121776"/>
        <c:crosses val="autoZero"/>
        <c:crossBetween val="between"/>
        <c:majorUnit val="100"/>
      </c:valAx>
      <c:spPr>
        <a:noFill/>
        <a:ln>
          <a:noFill/>
        </a:ln>
        <a:effectLst/>
      </c:spPr>
    </c:plotArea>
    <c:legend>
      <c:legendPos val="t"/>
      <c:layout>
        <c:manualLayout>
          <c:xMode val="edge"/>
          <c:yMode val="edge"/>
          <c:x val="0.22546281714785654"/>
          <c:y val="4.3926800816564597E-3"/>
          <c:w val="0.76851881014873147"/>
          <c:h val="0.1114074803149606"/>
        </c:manualLayout>
      </c:layout>
      <c:overlay val="0"/>
      <c:spPr>
        <a:noFill/>
        <a:ln>
          <a:noFill/>
          <a:prstDash val="sysDash"/>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1147136019762E-2"/>
          <c:y val="0.13403829329026179"/>
          <c:w val="0.52046495832757755"/>
          <c:h val="0.57625429032909348"/>
        </c:manualLayout>
      </c:layout>
      <c:barChart>
        <c:barDir val="col"/>
        <c:grouping val="clustered"/>
        <c:varyColors val="0"/>
        <c:ser>
          <c:idx val="6"/>
          <c:order val="3"/>
          <c:tx>
            <c:strRef>
              <c:f>'SummaryPlot-Ggallus'!$W$31</c:f>
              <c:strCache>
                <c:ptCount val="1"/>
                <c:pt idx="0">
                  <c:v>RH</c:v>
                </c:pt>
              </c:strCache>
            </c:strRef>
          </c:tx>
          <c:spPr>
            <a:solidFill>
              <a:schemeClr val="accent2">
                <a:lumMod val="75000"/>
              </a:schemeClr>
            </a:solidFill>
            <a:ln>
              <a:solidFill>
                <a:schemeClr val="tx1"/>
              </a:solidFill>
            </a:ln>
            <a:effectLst/>
          </c:spPr>
          <c:invertIfNegative val="0"/>
          <c:cat>
            <c:multiLvlStrRef>
              <c:f>'SummaryPlot-Ggallus'!$P$32:$Q$51</c:f>
              <c:multiLvlStrCache>
                <c:ptCount val="4"/>
                <c:lvl>
                  <c:pt idx="0">
                    <c:v>8</c:v>
                  </c:pt>
                  <c:pt idx="1">
                    <c:v>16</c:v>
                  </c:pt>
                  <c:pt idx="2">
                    <c:v>32</c:v>
                  </c:pt>
                  <c:pt idx="3">
                    <c:v>64</c:v>
                  </c:pt>
                </c:lvl>
                <c:lvl>
                  <c:pt idx="0">
                    <c:v>31</c:v>
                  </c:pt>
                </c:lvl>
              </c:multiLvlStrCache>
            </c:multiLvlStrRef>
          </c:cat>
          <c:val>
            <c:numRef>
              <c:f>'SummaryPlot-Ggallus'!$W$32:$W$51</c:f>
              <c:numCache>
                <c:formatCode>General</c:formatCode>
                <c:ptCount val="4"/>
                <c:pt idx="0">
                  <c:v>1</c:v>
                </c:pt>
                <c:pt idx="1">
                  <c:v>0.87245521925989145</c:v>
                </c:pt>
                <c:pt idx="2">
                  <c:v>0.69933039097091043</c:v>
                </c:pt>
                <c:pt idx="3">
                  <c:v>0.48679993645721814</c:v>
                </c:pt>
              </c:numCache>
            </c:numRef>
          </c:val>
          <c:extLst>
            <c:ext xmlns:c16="http://schemas.microsoft.com/office/drawing/2014/chart" uri="{C3380CC4-5D6E-409C-BE32-E72D297353CC}">
              <c16:uniqueId val="{00000000-7650-4820-A762-D3A28E9AB9FC}"/>
            </c:ext>
          </c:extLst>
        </c:ser>
        <c:ser>
          <c:idx val="7"/>
          <c:order val="4"/>
          <c:tx>
            <c:strRef>
              <c:f>'SummaryPlot-Ggallus'!$X$31</c:f>
              <c:strCache>
                <c:ptCount val="1"/>
                <c:pt idx="0">
                  <c:v>RS</c:v>
                </c:pt>
              </c:strCache>
            </c:strRef>
          </c:tx>
          <c:spPr>
            <a:solidFill>
              <a:schemeClr val="accent2">
                <a:lumMod val="40000"/>
                <a:lumOff val="60000"/>
              </a:schemeClr>
            </a:solidFill>
            <a:ln>
              <a:solidFill>
                <a:schemeClr val="tx1"/>
              </a:solidFill>
            </a:ln>
            <a:effectLst/>
          </c:spPr>
          <c:invertIfNegative val="0"/>
          <c:cat>
            <c:multiLvlStrRef>
              <c:f>'SummaryPlot-Ggallus'!$P$32:$Q$51</c:f>
              <c:multiLvlStrCache>
                <c:ptCount val="4"/>
                <c:lvl>
                  <c:pt idx="0">
                    <c:v>8</c:v>
                  </c:pt>
                  <c:pt idx="1">
                    <c:v>16</c:v>
                  </c:pt>
                  <c:pt idx="2">
                    <c:v>32</c:v>
                  </c:pt>
                  <c:pt idx="3">
                    <c:v>64</c:v>
                  </c:pt>
                </c:lvl>
                <c:lvl>
                  <c:pt idx="0">
                    <c:v>31</c:v>
                  </c:pt>
                </c:lvl>
              </c:multiLvlStrCache>
            </c:multiLvlStrRef>
          </c:cat>
          <c:val>
            <c:numRef>
              <c:f>'SummaryPlot-Ggallus'!$X$32:$X$51</c:f>
              <c:numCache>
                <c:formatCode>General</c:formatCode>
                <c:ptCount val="4"/>
                <c:pt idx="0">
                  <c:v>1</c:v>
                </c:pt>
                <c:pt idx="1">
                  <c:v>0.8805064412535536</c:v>
                </c:pt>
                <c:pt idx="2">
                  <c:v>0.75981625019918397</c:v>
                </c:pt>
                <c:pt idx="3">
                  <c:v>0.56217676124137583</c:v>
                </c:pt>
              </c:numCache>
            </c:numRef>
          </c:val>
          <c:extLst>
            <c:ext xmlns:c16="http://schemas.microsoft.com/office/drawing/2014/chart" uri="{C3380CC4-5D6E-409C-BE32-E72D297353CC}">
              <c16:uniqueId val="{00000001-7650-4820-A762-D3A28E9AB9FC}"/>
            </c:ext>
          </c:extLst>
        </c:ser>
        <c:dLbls>
          <c:showLegendKey val="0"/>
          <c:showVal val="0"/>
          <c:showCatName val="0"/>
          <c:showSerName val="0"/>
          <c:showPercent val="0"/>
          <c:showBubbleSize val="0"/>
        </c:dLbls>
        <c:gapWidth val="91"/>
        <c:axId val="497118248"/>
        <c:axId val="497117856"/>
      </c:barChart>
      <c:lineChart>
        <c:grouping val="standard"/>
        <c:varyColors val="0"/>
        <c:ser>
          <c:idx val="3"/>
          <c:order val="0"/>
          <c:tx>
            <c:strRef>
              <c:f>'SummaryPlot-Ggallus'!$T$31</c:f>
              <c:strCache>
                <c:ptCount val="1"/>
                <c:pt idx="0">
                  <c:v>KMC3</c:v>
                </c:pt>
              </c:strCache>
            </c:strRef>
          </c:tx>
          <c:spPr>
            <a:ln w="28575" cap="rnd">
              <a:solidFill>
                <a:schemeClr val="accent5">
                  <a:lumMod val="60000"/>
                  <a:lumOff val="40000"/>
                </a:schemeClr>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'SummaryPlot-Ggallus'!$T$32:$T$51</c:f>
              <c:numCache>
                <c:formatCode>General</c:formatCode>
                <c:ptCount val="4"/>
                <c:pt idx="0">
                  <c:v>1</c:v>
                </c:pt>
                <c:pt idx="1">
                  <c:v>0.79282164910810404</c:v>
                </c:pt>
                <c:pt idx="2">
                  <c:v>0.43676580182271912</c:v>
                </c:pt>
                <c:pt idx="3">
                  <c:v>0.27131224905338835</c:v>
                </c:pt>
              </c:numCache>
            </c:numRef>
          </c:val>
          <c:smooth val="0"/>
          <c:extLst>
            <c:ext xmlns:c16="http://schemas.microsoft.com/office/drawing/2014/chart" uri="{C3380CC4-5D6E-409C-BE32-E72D297353CC}">
              <c16:uniqueId val="{00000002-7650-4820-A762-D3A28E9AB9FC}"/>
            </c:ext>
          </c:extLst>
        </c:ser>
        <c:ser>
          <c:idx val="4"/>
          <c:order val="1"/>
          <c:tx>
            <c:strRef>
              <c:f>'SummaryPlot-Ggallus'!$U$31</c:f>
              <c:strCache>
                <c:ptCount val="1"/>
                <c:pt idx="0">
                  <c:v>GB</c:v>
                </c:pt>
              </c:strCache>
            </c:strRef>
          </c:tx>
          <c:spPr>
            <a:ln w="28575" cap="rnd">
              <a:solidFill>
                <a:schemeClr val="accent5"/>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'SummaryPlot-Ggallus'!$U$32:$U$51</c:f>
              <c:numCache>
                <c:formatCode>General</c:formatCode>
                <c:ptCount val="4"/>
                <c:pt idx="0">
                  <c:v>1</c:v>
                </c:pt>
                <c:pt idx="1">
                  <c:v>0.65583244873544633</c:v>
                </c:pt>
                <c:pt idx="2">
                  <c:v>0.46620401201592543</c:v>
                </c:pt>
                <c:pt idx="3">
                  <c:v>0.2676591940585889</c:v>
                </c:pt>
              </c:numCache>
            </c:numRef>
          </c:val>
          <c:smooth val="0"/>
          <c:extLst>
            <c:ext xmlns:c16="http://schemas.microsoft.com/office/drawing/2014/chart" uri="{C3380CC4-5D6E-409C-BE32-E72D297353CC}">
              <c16:uniqueId val="{00000003-7650-4820-A762-D3A28E9AB9FC}"/>
            </c:ext>
          </c:extLst>
        </c:ser>
        <c:ser>
          <c:idx val="5"/>
          <c:order val="2"/>
          <c:tx>
            <c:strRef>
              <c:f>'SummaryPlot-Ggallus'!$V$31</c:f>
              <c:strCache>
                <c:ptCount val="1"/>
                <c:pt idx="0">
                  <c:v>KI</c:v>
                </c:pt>
              </c:strCache>
            </c:strRef>
          </c:tx>
          <c:spPr>
            <a:ln w="28575" cap="rnd">
              <a:solidFill>
                <a:schemeClr val="tx1"/>
              </a:solidFill>
              <a:round/>
            </a:ln>
            <a:effectLst/>
          </c:spPr>
          <c:marker>
            <c:symbol val="none"/>
          </c:marker>
          <c:cat>
            <c:multiLvlStrRef>
              <c:f>'SummaryPlot-Ggallus'!$P$32:$Q$51</c:f>
              <c:multiLvlStrCache>
                <c:ptCount val="4"/>
                <c:lvl>
                  <c:pt idx="0">
                    <c:v>8</c:v>
                  </c:pt>
                  <c:pt idx="1">
                    <c:v>16</c:v>
                  </c:pt>
                  <c:pt idx="2">
                    <c:v>32</c:v>
                  </c:pt>
                  <c:pt idx="3">
                    <c:v>64</c:v>
                  </c:pt>
                </c:lvl>
                <c:lvl>
                  <c:pt idx="0">
                    <c:v>31</c:v>
                  </c:pt>
                </c:lvl>
              </c:multiLvlStrCache>
            </c:multiLvlStrRef>
          </c:cat>
          <c:val>
            <c:numRef>
              <c:f>'SummaryPlot-Ggallus'!$V$32:$V$51</c:f>
              <c:numCache>
                <c:formatCode>General</c:formatCode>
                <c:ptCount val="4"/>
                <c:pt idx="0">
                  <c:v>1</c:v>
                </c:pt>
                <c:pt idx="1">
                  <c:v>0.91720602381500582</c:v>
                </c:pt>
                <c:pt idx="2">
                  <c:v>0.80547466348643582</c:v>
                </c:pt>
                <c:pt idx="3">
                  <c:v>0.65367386870259181</c:v>
                </c:pt>
              </c:numCache>
            </c:numRef>
          </c:val>
          <c:smooth val="0"/>
          <c:extLst>
            <c:ext xmlns:c16="http://schemas.microsoft.com/office/drawing/2014/chart" uri="{C3380CC4-5D6E-409C-BE32-E72D297353CC}">
              <c16:uniqueId val="{00000004-7650-4820-A762-D3A28E9AB9FC}"/>
            </c:ext>
          </c:extLst>
        </c:ser>
        <c:dLbls>
          <c:showLegendKey val="0"/>
          <c:showVal val="0"/>
          <c:showCatName val="0"/>
          <c:showSerName val="0"/>
          <c:showPercent val="0"/>
          <c:showBubbleSize val="0"/>
        </c:dLbls>
        <c:marker val="1"/>
        <c:smooth val="0"/>
        <c:axId val="497118248"/>
        <c:axId val="497117856"/>
      </c:lineChart>
      <c:catAx>
        <c:axId val="49711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117856"/>
        <c:crosses val="autoZero"/>
        <c:auto val="1"/>
        <c:lblAlgn val="ctr"/>
        <c:lblOffset val="100"/>
        <c:noMultiLvlLbl val="0"/>
      </c:catAx>
      <c:valAx>
        <c:axId val="497117856"/>
        <c:scaling>
          <c:orientation val="minMax"/>
          <c:max val="1.25"/>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Scaling efficiency</a:t>
                </a:r>
              </a:p>
            </c:rich>
          </c:tx>
          <c:layout>
            <c:manualLayout>
              <c:xMode val="edge"/>
              <c:yMode val="edge"/>
              <c:x val="0.84242241101441262"/>
              <c:y val="9.928200080759137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7118248"/>
        <c:crosses val="max"/>
        <c:crossBetween val="between"/>
        <c:majorUnit val="0.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0.74293</cdr:y>
    </cdr:from>
    <cdr:to>
      <cdr:x>0.17873</cdr:x>
      <cdr:y>0.8659</cdr:y>
    </cdr:to>
    <cdr:sp macro="" textlink="">
      <cdr:nvSpPr>
        <cdr:cNvPr id="2" name="TextBox 1"/>
        <cdr:cNvSpPr txBox="1"/>
      </cdr:nvSpPr>
      <cdr:spPr>
        <a:xfrm xmlns:a="http://schemas.openxmlformats.org/drawingml/2006/main">
          <a:off x="0" y="1766264"/>
          <a:ext cx="784467" cy="292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latin typeface="Times New Roman" panose="02020603050405020304" pitchFamily="18" charset="0"/>
              <a:cs typeface="Times New Roman" panose="02020603050405020304" pitchFamily="18" charset="0"/>
            </a:rPr>
            <a:t># Cores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0.74293</cdr:y>
    </cdr:from>
    <cdr:to>
      <cdr:x>0.17873</cdr:x>
      <cdr:y>0.8659</cdr:y>
    </cdr:to>
    <cdr:sp macro="" textlink="">
      <cdr:nvSpPr>
        <cdr:cNvPr id="2" name="TextBox 1"/>
        <cdr:cNvSpPr txBox="1"/>
      </cdr:nvSpPr>
      <cdr:spPr>
        <a:xfrm xmlns:a="http://schemas.openxmlformats.org/drawingml/2006/main">
          <a:off x="0" y="1766264"/>
          <a:ext cx="784467" cy="292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latin typeface="Times New Roman" panose="02020603050405020304" pitchFamily="18" charset="0"/>
              <a:cs typeface="Times New Roman" panose="02020603050405020304" pitchFamily="18" charset="0"/>
            </a:rPr>
            <a:t># Cores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053371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79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 in complexity, but reduced constant factor</a:t>
            </a:r>
          </a:p>
          <a:p>
            <a:r>
              <a:rPr lang="en-US" dirty="0"/>
              <a:t>Extremely fast general purpose MURMUR 3 hash function implementation for short keys</a:t>
            </a:r>
          </a:p>
          <a:p>
            <a:endParaRPr lang="en-US" dirty="0"/>
          </a:p>
          <a:p>
            <a:r>
              <a:rPr lang="en-US" dirty="0"/>
              <a:t>6.5x at 2, </a:t>
            </a:r>
          </a:p>
          <a:p>
            <a:r>
              <a:rPr lang="en-US" dirty="0"/>
              <a:t>6.6x at 4</a:t>
            </a:r>
            <a:r>
              <a:rPr lang="en-US" baseline="0" dirty="0"/>
              <a:t> for 32 bit</a:t>
            </a:r>
          </a:p>
          <a:p>
            <a:r>
              <a:rPr lang="en-US" baseline="0" dirty="0"/>
              <a:t>5x at 8</a:t>
            </a:r>
          </a:p>
          <a:p>
            <a:endParaRPr lang="en-US" baseline="0" dirty="0"/>
          </a:p>
          <a:p>
            <a:r>
              <a:rPr lang="en-US" baseline="0" dirty="0"/>
              <a:t>128 bit: </a:t>
            </a:r>
          </a:p>
          <a:p>
            <a:r>
              <a:rPr lang="en-US" baseline="0" dirty="0"/>
              <a:t>2: 6.27</a:t>
            </a:r>
          </a:p>
          <a:p>
            <a:r>
              <a:rPr lang="en-US" baseline="0" dirty="0"/>
              <a:t>4: 6x</a:t>
            </a:r>
          </a:p>
          <a:p>
            <a:r>
              <a:rPr lang="en-US" baseline="0" dirty="0"/>
              <a:t>8: 3.4x</a:t>
            </a:r>
          </a:p>
          <a:p>
            <a:endParaRPr lang="en-US" dirty="0"/>
          </a:p>
        </p:txBody>
      </p:sp>
    </p:spTree>
    <p:extLst>
      <p:ext uri="{BB962C8B-B14F-4D97-AF65-F5344CB8AC3E}">
        <p14:creationId xmlns:p14="http://schemas.microsoft.com/office/powerpoint/2010/main" val="30894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Insert:  RS: prefetch 58%, 18.7%, 8.5%:  2.1x</a:t>
            </a:r>
          </a:p>
          <a:p>
            <a:r>
              <a:rPr lang="en-US" dirty="0"/>
              <a:t>RH: 48.7%, 18%, 3.8% 1.8x</a:t>
            </a:r>
          </a:p>
          <a:p>
            <a:endParaRPr lang="en-US" dirty="0"/>
          </a:p>
          <a:p>
            <a:r>
              <a:rPr lang="en-US" dirty="0"/>
              <a:t>Find: RS: 96.4%, 40%, 15.3%, 3.2%: 3.3x </a:t>
            </a:r>
          </a:p>
          <a:p>
            <a:r>
              <a:rPr lang="en-US" dirty="0"/>
              <a:t>RH: 97%, 45.1%, 10.2%, 7.2%: 3.4x</a:t>
            </a:r>
          </a:p>
        </p:txBody>
      </p:sp>
    </p:spTree>
    <p:extLst>
      <p:ext uri="{BB962C8B-B14F-4D97-AF65-F5344CB8AC3E}">
        <p14:creationId xmlns:p14="http://schemas.microsoft.com/office/powerpoint/2010/main" val="83088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Other data sets (R1: strawberry 14.1gb,</a:t>
            </a:r>
            <a:r>
              <a:rPr lang="en-US" baseline="0" dirty="0"/>
              <a:t> R2 chicken 116GB, R3, human 424.5GB)</a:t>
            </a:r>
            <a:endParaRPr lang="en-US" dirty="0"/>
          </a:p>
        </p:txBody>
      </p:sp>
    </p:spTree>
    <p:extLst>
      <p:ext uri="{BB962C8B-B14F-4D97-AF65-F5344CB8AC3E}">
        <p14:creationId xmlns:p14="http://schemas.microsoft.com/office/powerpoint/2010/main" val="340240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512 core:  2.6x and 4.4x for insert and find using overlapped comm</a:t>
            </a:r>
          </a:p>
          <a:p>
            <a:r>
              <a:rPr lang="en-US" dirty="0"/>
              <a:t>4096:  2.15x and 2.6x for insert and find.</a:t>
            </a:r>
          </a:p>
          <a:p>
            <a:endParaRPr lang="en-US" dirty="0"/>
          </a:p>
          <a:p>
            <a:r>
              <a:rPr lang="en-US" dirty="0"/>
              <a:t>Large wait time at 4096:  partitioning showed a 2.1% standard deviation, which causes compute and memory access imbalance that propagated to communication</a:t>
            </a:r>
          </a:p>
          <a:p>
            <a:endParaRPr lang="en-US" dirty="0"/>
          </a:p>
          <a:p>
            <a:r>
              <a:rPr lang="en-US" dirty="0"/>
              <a:t>Strong Scaling:  message size decreases, so latency dominates at high core count.   MT helps.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2730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Large messages -&gt; long transit time -&gt; idle processors</a:t>
                </a:r>
              </a:p>
              <a:p>
                <a:pPr lvl="1"/>
                <a:endParaRPr lang="en-US" dirty="0"/>
              </a:p>
              <a:p>
                <a:pPr lvl="1"/>
                <a:r>
                  <a:rPr lang="en-US" dirty="0"/>
                  <a:t>Benefits:</a:t>
                </a:r>
              </a:p>
              <a:p>
                <a:pPr lvl="1"/>
                <a:r>
                  <a:rPr lang="en-US" dirty="0"/>
                  <a:t>	1. Reduce p to p’ for latency</a:t>
                </a:r>
              </a:p>
              <a:p>
                <a:pPr lvl="1"/>
                <a:r>
                  <a:rPr lang="en-US" dirty="0"/>
                  <a:t>	2. law of large numbers – more balanced communication size </a:t>
                </a:r>
              </a:p>
              <a:p>
                <a:pPr lvl="1"/>
                <a:r>
                  <a:rPr lang="en-US" dirty="0"/>
                  <a:t>	3. overlap comm with comp</a:t>
                </a:r>
              </a:p>
              <a:p>
                <a:pPr lvl="1"/>
                <a:r>
                  <a:rPr lang="en-US" dirty="0"/>
                  <a:t>	4. per core memory access to a the thread local hash table, smaller so more cache coherent</a:t>
                </a:r>
              </a:p>
              <a:p>
                <a:pPr lvl="1"/>
                <a:endParaRPr lang="en-US" dirty="0"/>
              </a:p>
              <a:p>
                <a:pPr lvl="1"/>
                <a:r>
                  <a:rPr lang="en-US" dirty="0"/>
                  <a:t>MPI_Alltoallv for large messages: </a:t>
                </a:r>
                <a14:m>
                  <m:oMath xmlns:m="http://schemas.openxmlformats.org/officeDocument/2006/math">
                    <m:r>
                      <a:rPr lang="en-US" b="0" i="1" smtClean="0">
                        <a:latin typeface="Cambria Math" panose="02040503050406030204" pitchFamily="18" charset="0"/>
                      </a:rPr>
                      <m:t>𝑝</m:t>
                    </m:r>
                  </m:oMath>
                </a14:m>
                <a:r>
                  <a:rPr lang="en-US" dirty="0"/>
                  <a:t> iterations, </a:t>
                </a:r>
                <a:r>
                  <a:rPr lang="en-US" dirty="0">
                    <a:solidFill>
                      <a:srgbClr val="C00000"/>
                    </a:solidFill>
                  </a:rPr>
                  <a:t>non-blocking</a:t>
                </a:r>
                <a:r>
                  <a:rPr lang="en-US" dirty="0"/>
                  <a:t> point-to-point communication within each iteration</a:t>
                </a:r>
              </a:p>
              <a:p>
                <a:pPr lvl="1"/>
                <a:r>
                  <a:rPr lang="en-US" dirty="0"/>
                  <a:t>Apply </a:t>
                </a:r>
                <a:r>
                  <a:rPr lang="en-US" dirty="0">
                    <a:solidFill>
                      <a:srgbClr val="C00000"/>
                    </a:solidFill>
                  </a:rPr>
                  <a:t>functor</a:t>
                </a:r>
                <a:r>
                  <a:rPr lang="en-US" dirty="0"/>
                  <a:t> to each received message for computation</a:t>
                </a:r>
              </a:p>
              <a:p>
                <a:pPr lvl="2"/>
                <a:r>
                  <a:rPr lang="en-US" dirty="0"/>
                  <a:t>Using </a:t>
                </a:r>
                <a:r>
                  <a:rPr lang="en-US" i="1" dirty="0"/>
                  <a:t>xor</a:t>
                </a:r>
                <a:r>
                  <a:rPr lang="en-US" dirty="0"/>
                  <a:t> to compute communicating pairs of processors in each iteration, 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pPr marL="342900" lvl="1" indent="0">
                  <a:buNone/>
                </a:pPr>
                <a:r>
                  <a:rPr lang="en-US" dirty="0"/>
                  <a:t> </a:t>
                </a:r>
              </a:p>
              <a:p>
                <a:pPr lvl="1"/>
                <a:endParaRPr lang="en-US" dirty="0"/>
              </a:p>
              <a:p>
                <a:pPr lvl="1"/>
                <a:endParaRPr lang="en-US" dirty="0"/>
              </a:p>
              <a:p>
                <a:r>
                  <a:rPr lang="en-US" dirty="0"/>
                  <a:t>Advantages:</a:t>
                </a:r>
              </a:p>
              <a:p>
                <a:pPr lvl="1"/>
                <a:r>
                  <a:rPr lang="en-US" dirty="0"/>
                  <a:t>Generic interface for overlapping Alltoallv and computation</a:t>
                </a:r>
              </a:p>
              <a:p>
                <a:pPr lvl="1"/>
                <a:r>
                  <a:rPr lang="en-US" dirty="0"/>
                  <a:t>Lower memory requirement, receive buffer reused</a:t>
                </a:r>
              </a:p>
              <a:p>
                <a:r>
                  <a:rPr lang="en-US" dirty="0"/>
                  <a:t>Disadvantages:</a:t>
                </a:r>
              </a:p>
              <a:p>
                <a:pPr lvl="1"/>
                <a:r>
                  <a:rPr lang="en-US" dirty="0"/>
                  <a:t>Imbalance in computation time in an iteration propagates in time and to other processors</a:t>
                </a:r>
              </a:p>
              <a:p>
                <a:pPr lvl="1"/>
                <a:endParaRPr lang="en-US" dirty="0"/>
              </a:p>
              <a:p>
                <a:endParaRPr lang="en-US" dirty="0"/>
              </a:p>
              <a:p>
                <a:endParaRPr lang="en-US" dirty="0"/>
              </a:p>
              <a:p>
                <a:r>
                  <a:rPr lang="en-US" dirty="0"/>
                  <a:t>Advantage:</a:t>
                </a:r>
              </a:p>
              <a:p>
                <a:pPr lvl="1"/>
                <a:r>
                  <a:rPr lang="en-US" dirty="0"/>
                  <a:t>No fine-grain synchronization between cores</a:t>
                </a:r>
              </a:p>
              <a:p>
                <a:pPr lvl="1"/>
                <a:r>
                  <a:rPr lang="en-US" dirty="0"/>
                  <a:t>Minimal overhead for partitioning</a:t>
                </a:r>
              </a:p>
              <a:p>
                <a:pPr lvl="1"/>
                <a:r>
                  <a:rPr lang="en-US" dirty="0"/>
                  <a:t>No change in local hash table API and implementation</a:t>
                </a:r>
              </a:p>
              <a:p>
                <a:pPr lvl="1"/>
                <a:r>
                  <a:rPr lang="en-US" dirty="0"/>
                  <a:t>No change in distributed hash table API, minimal implementation changes</a:t>
                </a:r>
              </a:p>
              <a:p>
                <a:pPr lvl="1"/>
                <a:endParaRPr lang="en-US" dirty="0"/>
              </a:p>
              <a:p>
                <a:pPr marL="342900" lvl="1" indent="0">
                  <a:buNone/>
                </a:pPr>
                <a:endParaRPr lang="en-US" dirty="0"/>
              </a:p>
              <a:p>
                <a:endParaRPr lang="en-US" dirty="0"/>
              </a:p>
            </p:txBody>
          </p:sp>
        </mc:Choice>
        <mc:Fallback xmlns="">
          <p:sp>
            <p:nvSpPr>
              <p:cNvPr id="3" name="Notes Placeholder 2"/>
              <p:cNvSpPr>
                <a:spLocks noGrp="1"/>
              </p:cNvSpPr>
              <p:nvPr>
                <p:ph type="body" idx="1"/>
              </p:nvPr>
            </p:nvSpPr>
            <p:spPr/>
            <p:txBody>
              <a:bodyPr/>
              <a:lstStyle/>
              <a:p>
                <a:pPr lvl="2"/>
                <a:r>
                  <a:rPr lang="en-US" dirty="0" smtClean="0"/>
                  <a:t>Using </a:t>
                </a:r>
                <a:r>
                  <a:rPr lang="en-US" i="1" dirty="0" err="1"/>
                  <a:t>xor</a:t>
                </a:r>
                <a:r>
                  <a:rPr lang="en-US" dirty="0"/>
                  <a:t> to compute communicating pairs of processors in each </a:t>
                </a:r>
                <a:r>
                  <a:rPr lang="en-US" dirty="0" smtClean="0"/>
                  <a:t>iteration, if </a:t>
                </a:r>
                <a:r>
                  <a:rPr lang="en-US" b="0" i="0" smtClean="0">
                    <a:latin typeface="Cambria Math" panose="02040503050406030204" pitchFamily="18" charset="0"/>
                  </a:rPr>
                  <a:t>𝑝=2^𝑛</a:t>
                </a:r>
                <a:endParaRPr lang="en-US" dirty="0"/>
              </a:p>
              <a:p>
                <a:pPr marL="342900" lvl="1" indent="0">
                  <a:buNone/>
                </a:pPr>
                <a:r>
                  <a:rPr lang="en-US" dirty="0" smtClean="0"/>
                  <a:t> </a:t>
                </a:r>
              </a:p>
              <a:p>
                <a:endParaRPr lang="en-US" dirty="0"/>
              </a:p>
            </p:txBody>
          </p:sp>
        </mc:Fallback>
      </mc:AlternateContent>
    </p:spTree>
    <p:extLst>
      <p:ext uri="{BB962C8B-B14F-4D97-AF65-F5344CB8AC3E}">
        <p14:creationId xmlns:p14="http://schemas.microsoft.com/office/powerpoint/2010/main" val="380466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512 core:  2.6x and 4.4x for insert and find using overlapped comm</a:t>
            </a:r>
          </a:p>
          <a:p>
            <a:r>
              <a:rPr lang="en-US" dirty="0"/>
              <a:t>4096:  2.15x and 2.6x for insert and find.</a:t>
            </a:r>
          </a:p>
          <a:p>
            <a:endParaRPr lang="en-US" dirty="0"/>
          </a:p>
          <a:p>
            <a:r>
              <a:rPr lang="en-US" dirty="0"/>
              <a:t>Large wait time at 4096:  partitioning showed a 2.1% standard deviation, which causes compute and memory access imbalance that propagated to communication</a:t>
            </a:r>
          </a:p>
          <a:p>
            <a:endParaRPr lang="en-US" dirty="0"/>
          </a:p>
          <a:p>
            <a:r>
              <a:rPr lang="en-US" dirty="0"/>
              <a:t>Strong Scaling:  message size decreases, so latency dominates at high core count.   MT helps.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6216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Large core count -&gt; high latency</a:t>
                </a:r>
              </a:p>
              <a:p>
                <a:pPr lvl="1"/>
                <a:endParaRPr lang="en-US" dirty="0"/>
              </a:p>
              <a:p>
                <a:pPr lvl="1"/>
                <a:r>
                  <a:rPr lang="en-US" dirty="0"/>
                  <a:t>Benefits:</a:t>
                </a:r>
              </a:p>
              <a:p>
                <a:pPr lvl="1"/>
                <a:r>
                  <a:rPr lang="en-US" dirty="0"/>
                  <a:t>	1. Reduce p to p’ for latency</a:t>
                </a:r>
              </a:p>
              <a:p>
                <a:pPr lvl="1"/>
                <a:r>
                  <a:rPr lang="en-US" dirty="0"/>
                  <a:t>	2. law of large numbers – more balanced communication size </a:t>
                </a:r>
              </a:p>
              <a:p>
                <a:pPr lvl="1"/>
                <a:r>
                  <a:rPr lang="en-US" dirty="0"/>
                  <a:t>	3. overlap comm with comp</a:t>
                </a:r>
              </a:p>
              <a:p>
                <a:pPr lvl="1"/>
                <a:r>
                  <a:rPr lang="en-US" dirty="0"/>
                  <a:t>	4. per core memory access to a the thread local hash table, smaller so more cache coherent</a:t>
                </a:r>
              </a:p>
              <a:p>
                <a:pPr lvl="1"/>
                <a:endParaRPr lang="en-US" dirty="0"/>
              </a:p>
              <a:p>
                <a:pPr lvl="1"/>
                <a:r>
                  <a:rPr lang="en-US" dirty="0"/>
                  <a:t>MPI_Alltoallv for large messages: </a:t>
                </a:r>
                <a14:m>
                  <m:oMath xmlns:m="http://schemas.openxmlformats.org/officeDocument/2006/math">
                    <m:r>
                      <a:rPr lang="en-US" b="0" i="1" smtClean="0">
                        <a:latin typeface="Cambria Math" panose="02040503050406030204" pitchFamily="18" charset="0"/>
                      </a:rPr>
                      <m:t>𝑝</m:t>
                    </m:r>
                  </m:oMath>
                </a14:m>
                <a:r>
                  <a:rPr lang="en-US" dirty="0"/>
                  <a:t> iterations, </a:t>
                </a:r>
                <a:r>
                  <a:rPr lang="en-US" dirty="0">
                    <a:solidFill>
                      <a:srgbClr val="C00000"/>
                    </a:solidFill>
                  </a:rPr>
                  <a:t>non-blocking</a:t>
                </a:r>
                <a:r>
                  <a:rPr lang="en-US" dirty="0"/>
                  <a:t> point-to-point communication within each iteration</a:t>
                </a:r>
              </a:p>
              <a:p>
                <a:pPr lvl="1"/>
                <a:r>
                  <a:rPr lang="en-US" dirty="0"/>
                  <a:t>Apply </a:t>
                </a:r>
                <a:r>
                  <a:rPr lang="en-US" dirty="0">
                    <a:solidFill>
                      <a:srgbClr val="C00000"/>
                    </a:solidFill>
                  </a:rPr>
                  <a:t>functor</a:t>
                </a:r>
                <a:r>
                  <a:rPr lang="en-US" dirty="0"/>
                  <a:t> to each received message for computation</a:t>
                </a:r>
              </a:p>
              <a:p>
                <a:pPr lvl="2"/>
                <a:r>
                  <a:rPr lang="en-US" dirty="0"/>
                  <a:t>Using </a:t>
                </a:r>
                <a:r>
                  <a:rPr lang="en-US" i="1" dirty="0"/>
                  <a:t>xor</a:t>
                </a:r>
                <a:r>
                  <a:rPr lang="en-US" dirty="0"/>
                  <a:t> to compute communicating pairs of processors in each iteration, 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a:p>
                <a:pPr marL="342900" lvl="1" indent="0">
                  <a:buNone/>
                </a:pPr>
                <a:r>
                  <a:rPr lang="en-US" dirty="0"/>
                  <a:t> </a:t>
                </a:r>
              </a:p>
              <a:p>
                <a:pPr lvl="1"/>
                <a:endParaRPr lang="en-US" dirty="0"/>
              </a:p>
              <a:p>
                <a:pPr lvl="1"/>
                <a:endParaRPr lang="en-US" dirty="0"/>
              </a:p>
              <a:p>
                <a:r>
                  <a:rPr lang="en-US" dirty="0"/>
                  <a:t>Advantages:</a:t>
                </a:r>
              </a:p>
              <a:p>
                <a:pPr lvl="1"/>
                <a:r>
                  <a:rPr lang="en-US" dirty="0"/>
                  <a:t>Generic interface for overlapping Alltoallv and computation</a:t>
                </a:r>
              </a:p>
              <a:p>
                <a:pPr lvl="1"/>
                <a:r>
                  <a:rPr lang="en-US" dirty="0"/>
                  <a:t>Lower memory requirement, receive buffer reused</a:t>
                </a:r>
              </a:p>
              <a:p>
                <a:r>
                  <a:rPr lang="en-US" dirty="0"/>
                  <a:t>Disadvantages:</a:t>
                </a:r>
              </a:p>
              <a:p>
                <a:pPr lvl="1"/>
                <a:r>
                  <a:rPr lang="en-US" dirty="0"/>
                  <a:t>Imbalance in computation time in an iteration propagates in time and to other processors</a:t>
                </a:r>
              </a:p>
              <a:p>
                <a:pPr lvl="1"/>
                <a:endParaRPr lang="en-US" dirty="0"/>
              </a:p>
              <a:p>
                <a:endParaRPr lang="en-US" dirty="0"/>
              </a:p>
              <a:p>
                <a:endParaRPr lang="en-US" dirty="0"/>
              </a:p>
              <a:p>
                <a:r>
                  <a:rPr lang="en-US" dirty="0"/>
                  <a:t>Advantage:</a:t>
                </a:r>
              </a:p>
              <a:p>
                <a:pPr lvl="1"/>
                <a:r>
                  <a:rPr lang="en-US" dirty="0"/>
                  <a:t>No fine-grain synchronization between cores</a:t>
                </a:r>
              </a:p>
              <a:p>
                <a:pPr lvl="1"/>
                <a:r>
                  <a:rPr lang="en-US" dirty="0"/>
                  <a:t>Minimal overhead for partitioning</a:t>
                </a:r>
              </a:p>
              <a:p>
                <a:pPr lvl="1"/>
                <a:r>
                  <a:rPr lang="en-US" dirty="0"/>
                  <a:t>No change in local hash table API and implementation</a:t>
                </a:r>
              </a:p>
              <a:p>
                <a:pPr lvl="1"/>
                <a:r>
                  <a:rPr lang="en-US" dirty="0"/>
                  <a:t>No change in distributed hash table API, minimal implementation changes</a:t>
                </a:r>
              </a:p>
              <a:p>
                <a:pPr lvl="1"/>
                <a:endParaRPr lang="en-US" dirty="0"/>
              </a:p>
              <a:p>
                <a:pPr marL="342900" lvl="1" indent="0">
                  <a:buNone/>
                </a:pPr>
                <a:endParaRPr lang="en-US" dirty="0"/>
              </a:p>
              <a:p>
                <a:endParaRPr lang="en-US" dirty="0"/>
              </a:p>
            </p:txBody>
          </p:sp>
        </mc:Choice>
        <mc:Fallback xmlns="">
          <p:sp>
            <p:nvSpPr>
              <p:cNvPr id="3" name="Notes Placeholder 2"/>
              <p:cNvSpPr>
                <a:spLocks noGrp="1"/>
              </p:cNvSpPr>
              <p:nvPr>
                <p:ph type="body" idx="1"/>
              </p:nvPr>
            </p:nvSpPr>
            <p:spPr/>
            <p:txBody>
              <a:bodyPr/>
              <a:lstStyle/>
              <a:p>
                <a:pPr lvl="2"/>
                <a:r>
                  <a:rPr lang="en-US" dirty="0" smtClean="0"/>
                  <a:t>Using </a:t>
                </a:r>
                <a:r>
                  <a:rPr lang="en-US" i="1" dirty="0" err="1"/>
                  <a:t>xor</a:t>
                </a:r>
                <a:r>
                  <a:rPr lang="en-US" dirty="0"/>
                  <a:t> to compute communicating pairs of processors in each </a:t>
                </a:r>
                <a:r>
                  <a:rPr lang="en-US" dirty="0" smtClean="0"/>
                  <a:t>iteration, if </a:t>
                </a:r>
                <a:r>
                  <a:rPr lang="en-US" b="0" i="0" smtClean="0">
                    <a:latin typeface="Cambria Math" panose="02040503050406030204" pitchFamily="18" charset="0"/>
                  </a:rPr>
                  <a:t>𝑝=2^𝑛</a:t>
                </a:r>
                <a:endParaRPr lang="en-US" dirty="0"/>
              </a:p>
              <a:p>
                <a:pPr marL="342900" lvl="1" indent="0">
                  <a:buNone/>
                </a:pPr>
                <a:r>
                  <a:rPr lang="en-US" dirty="0" smtClean="0"/>
                  <a:t> </a:t>
                </a:r>
              </a:p>
              <a:p>
                <a:endParaRPr lang="en-US" dirty="0"/>
              </a:p>
            </p:txBody>
          </p:sp>
        </mc:Fallback>
      </mc:AlternateContent>
    </p:spTree>
    <p:extLst>
      <p:ext uri="{BB962C8B-B14F-4D97-AF65-F5344CB8AC3E}">
        <p14:creationId xmlns:p14="http://schemas.microsoft.com/office/powerpoint/2010/main" val="29967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512 core:  2.6x and 4.4x for insert and find using overlapped comm</a:t>
            </a:r>
          </a:p>
          <a:p>
            <a:r>
              <a:rPr lang="en-US" dirty="0"/>
              <a:t>4096:  2.15x and 2.6x for insert and find.</a:t>
            </a:r>
          </a:p>
          <a:p>
            <a:endParaRPr lang="en-US" dirty="0"/>
          </a:p>
          <a:p>
            <a:r>
              <a:rPr lang="en-US" dirty="0"/>
              <a:t>Large wait time at 4096:  partitioning showed a 2.1% standard deviation, which causes compute and memory access imbalance that propagated to communication</a:t>
            </a:r>
          </a:p>
          <a:p>
            <a:endParaRPr lang="en-US" dirty="0"/>
          </a:p>
          <a:p>
            <a:r>
              <a:rPr lang="en-US" dirty="0"/>
              <a:t>Strong Scaling:  message size decreases, so latency dominates at high core count.   MT helps.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6092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512 cores:  speed up 2.9x and 4.1x for insert and find</a:t>
            </a:r>
          </a:p>
          <a:p>
            <a:r>
              <a:rPr lang="en-US" dirty="0"/>
              <a:t>4096 cores:  speed up of 2.06x and 3.7x </a:t>
            </a:r>
          </a:p>
          <a:p>
            <a:endParaRPr lang="en-US" dirty="0"/>
          </a:p>
          <a:p>
            <a:endParaRPr lang="en-US" dirty="0"/>
          </a:p>
          <a:p>
            <a:r>
              <a:rPr lang="en-US" dirty="0"/>
              <a:t>Large message sizes - &gt; MT is not good.  OV is better.</a:t>
            </a:r>
          </a:p>
        </p:txBody>
      </p:sp>
    </p:spTree>
    <p:extLst>
      <p:ext uri="{BB962C8B-B14F-4D97-AF65-F5344CB8AC3E}">
        <p14:creationId xmlns:p14="http://schemas.microsoft.com/office/powerpoint/2010/main" val="992112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Application -&gt; data volume -&gt; Kmerind implementation -&gt; current performance</a:t>
            </a:r>
          </a:p>
        </p:txBody>
      </p:sp>
    </p:spTree>
    <p:extLst>
      <p:ext uri="{BB962C8B-B14F-4D97-AF65-F5344CB8AC3E}">
        <p14:creationId xmlns:p14="http://schemas.microsoft.com/office/powerpoint/2010/main" val="2940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Other data sets (R1: strawberry 14.1gb,</a:t>
            </a:r>
            <a:r>
              <a:rPr lang="en-US" baseline="0" dirty="0"/>
              <a:t> R2 chicken 116GB, R3, human 424.5GB)</a:t>
            </a:r>
          </a:p>
          <a:p>
            <a:endParaRPr lang="en-US" baseline="0" dirty="0"/>
          </a:p>
          <a:p>
            <a:r>
              <a:rPr lang="en-US" baseline="0" dirty="0"/>
              <a:t>Issues:  </a:t>
            </a:r>
          </a:p>
          <a:p>
            <a:r>
              <a:rPr lang="en-US" baseline="0" dirty="0"/>
              <a:t>0. </a:t>
            </a:r>
          </a:p>
          <a:p>
            <a:r>
              <a:rPr lang="en-US" baseline="0" dirty="0"/>
              <a:t>1. scaling to 10^3 cores</a:t>
            </a:r>
          </a:p>
          <a:p>
            <a:r>
              <a:rPr lang="en-US" baseline="0" dirty="0"/>
              <a:t>2. Performance at low core count</a:t>
            </a:r>
          </a:p>
          <a:p>
            <a:endParaRPr lang="en-US" baseline="0" dirty="0"/>
          </a:p>
        </p:txBody>
      </p:sp>
    </p:spTree>
    <p:extLst>
      <p:ext uri="{BB962C8B-B14F-4D97-AF65-F5344CB8AC3E}">
        <p14:creationId xmlns:p14="http://schemas.microsoft.com/office/powerpoint/2010/main" val="426335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Computation</a:t>
            </a:r>
          </a:p>
          <a:p>
            <a:r>
              <a:rPr lang="en-US" dirty="0"/>
              <a:t>Communication</a:t>
            </a:r>
          </a:p>
          <a:p>
            <a:endParaRPr lang="en-US" dirty="0"/>
          </a:p>
          <a:p>
            <a:endParaRPr lang="en-US" dirty="0"/>
          </a:p>
          <a:p>
            <a:r>
              <a:rPr lang="en-US" dirty="0"/>
              <a:t>Memory access holds up computation</a:t>
            </a:r>
          </a:p>
          <a:p>
            <a:r>
              <a:rPr lang="en-US" dirty="0"/>
              <a:t>Communication holds up computation</a:t>
            </a:r>
          </a:p>
        </p:txBody>
      </p:sp>
    </p:spTree>
    <p:extLst>
      <p:ext uri="{BB962C8B-B14F-4D97-AF65-F5344CB8AC3E}">
        <p14:creationId xmlns:p14="http://schemas.microsoft.com/office/powerpoint/2010/main" val="77244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TODO: consistently talk about insert/hash</a:t>
            </a:r>
          </a:p>
          <a:p>
            <a:r>
              <a:rPr lang="en-US" dirty="0"/>
              <a:t>TODO: consistently talk about collided elements/buckets</a:t>
            </a:r>
          </a:p>
        </p:txBody>
      </p:sp>
    </p:spTree>
    <p:extLst>
      <p:ext uri="{BB962C8B-B14F-4D97-AF65-F5344CB8AC3E}">
        <p14:creationId xmlns:p14="http://schemas.microsoft.com/office/powerpoint/2010/main" val="419563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Each memory load uses 64bytes</a:t>
            </a:r>
          </a:p>
          <a:p>
            <a:r>
              <a:rPr lang="en-US" dirty="0"/>
              <a:t>Each memory load that is not in cache takes 300 to 400 cycles</a:t>
            </a:r>
          </a:p>
          <a:p>
            <a:r>
              <a:rPr lang="en-US" dirty="0"/>
              <a:t>Hardware prefetching works with contiguous memory loads</a:t>
            </a:r>
          </a:p>
          <a:p>
            <a:r>
              <a:rPr lang="en-US" dirty="0"/>
              <a:t>Software prefetching </a:t>
            </a:r>
          </a:p>
          <a:p>
            <a:endParaRPr lang="en-US" dirty="0"/>
          </a:p>
          <a:p>
            <a:r>
              <a:rPr lang="en-US" dirty="0"/>
              <a:t>Illustrate memory access patterns</a:t>
            </a:r>
          </a:p>
          <a:p>
            <a:endParaRPr lang="en-US" dirty="0"/>
          </a:p>
          <a:p>
            <a:endParaRPr lang="en-US" dirty="0"/>
          </a:p>
          <a:p>
            <a:endParaRPr lang="en-US" dirty="0"/>
          </a:p>
          <a:p>
            <a:r>
              <a:rPr lang="en-US" dirty="0"/>
              <a:t>Linked list: Random memory accesses, cache line utilization low</a:t>
            </a:r>
          </a:p>
          <a:p>
            <a:endParaRPr lang="en-US" dirty="0"/>
          </a:p>
          <a:p>
            <a:r>
              <a:rPr lang="en-US" dirty="0"/>
              <a:t>Linear reprobe: Contiguous memory access, compares elements from other buckets</a:t>
            </a:r>
          </a:p>
          <a:p>
            <a:r>
              <a:rPr lang="en-US" dirty="0"/>
              <a:t>Quadratic reprobe: Not hardware-prefetchable, cache line utilization low</a:t>
            </a:r>
          </a:p>
          <a:p>
            <a:r>
              <a:rPr lang="en-US" dirty="0"/>
              <a:t>Double Hashing: Not hardware-prefetchable, cache line utilization low</a:t>
            </a:r>
          </a:p>
          <a:p>
            <a:r>
              <a:rPr lang="en-US" dirty="0"/>
              <a:t>HopScotch: Contiguous, fixed size memory access, compares elements from other buckets</a:t>
            </a:r>
          </a:p>
          <a:p>
            <a:endParaRPr lang="en-US" dirty="0"/>
          </a:p>
        </p:txBody>
      </p:sp>
    </p:spTree>
    <p:extLst>
      <p:ext uri="{BB962C8B-B14F-4D97-AF65-F5344CB8AC3E}">
        <p14:creationId xmlns:p14="http://schemas.microsoft.com/office/powerpoint/2010/main" val="26805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look at one algorithm that gets close.</a:t>
            </a:r>
          </a:p>
        </p:txBody>
      </p:sp>
    </p:spTree>
    <p:extLst>
      <p:ext uri="{BB962C8B-B14F-4D97-AF65-F5344CB8AC3E}">
        <p14:creationId xmlns:p14="http://schemas.microsoft.com/office/powerpoint/2010/main" val="260728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far, we’ve </a:t>
            </a:r>
          </a:p>
          <a:p>
            <a:pPr marL="228600" indent="-228600">
              <a:buAutoNum type="arabicPeriod"/>
            </a:pPr>
            <a:r>
              <a:rPr lang="en-US" dirty="0"/>
              <a:t>chosen a hashing scheme that minimizes latency and maximize cache line reuse</a:t>
            </a:r>
          </a:p>
          <a:p>
            <a:pPr marL="228600" indent="-228600">
              <a:buAutoNum type="arabicPeriod"/>
            </a:pPr>
            <a:r>
              <a:rPr lang="en-US" dirty="0"/>
              <a:t>Further optimized it by reducing memory bandwidth needs and number of loads</a:t>
            </a:r>
          </a:p>
        </p:txBody>
      </p:sp>
    </p:spTree>
    <p:extLst>
      <p:ext uri="{BB962C8B-B14F-4D97-AF65-F5344CB8AC3E}">
        <p14:creationId xmlns:p14="http://schemas.microsoft.com/office/powerpoint/2010/main" val="149868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Insert batches of 4M, measure cumulative insertion time and memory usage</a:t>
            </a:r>
          </a:p>
          <a:p>
            <a:endParaRPr lang="en-US" dirty="0"/>
          </a:p>
          <a:p>
            <a:r>
              <a:rPr lang="en-US" dirty="0"/>
              <a:t>Query batches of 4M, measure query time for 4M batch</a:t>
            </a:r>
          </a:p>
          <a:p>
            <a:endParaRPr lang="en-US" dirty="0"/>
          </a:p>
          <a:p>
            <a:r>
              <a:rPr lang="en-US" dirty="0"/>
              <a:t>Why the high memory usage for RS?</a:t>
            </a:r>
          </a:p>
          <a:p>
            <a:endParaRPr lang="en-US" dirty="0"/>
          </a:p>
          <a:p>
            <a:r>
              <a:rPr lang="en-US" dirty="0"/>
              <a:t>count</a:t>
            </a:r>
          </a:p>
          <a:p>
            <a:r>
              <a:rPr lang="en-US" dirty="0"/>
              <a:t>Insert rate:  32+32 bit, 64 cores, MPI with overlap, unique elements 944M/s, 8 repeat 1337M/s</a:t>
            </a:r>
          </a:p>
          <a:p>
            <a:r>
              <a:rPr lang="en-US" dirty="0"/>
              <a:t>Query rate: 32+32, unique: 877M/s MPI with overlap, 8 repeat 1472M/s</a:t>
            </a:r>
          </a:p>
        </p:txBody>
      </p:sp>
    </p:spTree>
    <p:extLst>
      <p:ext uri="{BB962C8B-B14F-4D97-AF65-F5344CB8AC3E}">
        <p14:creationId xmlns:p14="http://schemas.microsoft.com/office/powerpoint/2010/main" val="759132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1307" y="1816101"/>
            <a:ext cx="7780564" cy="1693862"/>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661307" y="3602038"/>
            <a:ext cx="778056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E98F542-18A7-435D-BAD6-963F0CA940C7}" type="datetime1">
              <a:rPr lang="en-US" smtClean="0"/>
              <a:t>11/28/2018</a:t>
            </a:fld>
            <a:endParaRPr lang="en-US" dirty="0"/>
          </a:p>
        </p:txBody>
      </p:sp>
      <p:sp>
        <p:nvSpPr>
          <p:cNvPr id="5" name="Footer Placeholder 4"/>
          <p:cNvSpPr>
            <a:spLocks noGrp="1"/>
          </p:cNvSpPr>
          <p:nvPr>
            <p:ph type="ftr" sz="quarter" idx="11"/>
          </p:nvPr>
        </p:nvSpPr>
        <p:spPr/>
        <p:txBody>
          <a:bodyPr/>
          <a:lstStyle/>
          <a:p>
            <a:r>
              <a:rPr lang="en-US" dirty="0"/>
              <a:t>SC18, Dallas, TX</a:t>
            </a:r>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7" name="Picture 21" descr="intel_rgb_100">
            <a:extLst>
              <a:ext uri="{FF2B5EF4-FFF2-40B4-BE49-F238E27FC236}">
                <a16:creationId xmlns:a16="http://schemas.microsoft.com/office/drawing/2014/main" id="{0C1D5BE2-4F0B-4981-AA69-A747E25B7918}"/>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3005328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CDA38-F638-44A8-894D-2084229B88E5}" type="datetime1">
              <a:rPr lang="en-US" smtClean="0"/>
              <a:t>11/28/2018</a:t>
            </a:fld>
            <a:endParaRPr lang="en-US" dirty="0"/>
          </a:p>
        </p:txBody>
      </p:sp>
      <p:sp>
        <p:nvSpPr>
          <p:cNvPr id="5" name="Footer Placeholder 4"/>
          <p:cNvSpPr>
            <a:spLocks noGrp="1"/>
          </p:cNvSpPr>
          <p:nvPr>
            <p:ph type="ftr" sz="quarter" idx="11"/>
          </p:nvPr>
        </p:nvSpPr>
        <p:spPr/>
        <p:txBody>
          <a:bodyPr/>
          <a:lstStyle/>
          <a:p>
            <a:r>
              <a:rPr lang="en-US" dirty="0"/>
              <a:t>SC18, Dallas, TX</a:t>
            </a:r>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7" name="Picture 21" descr="intel_rgb_100">
            <a:extLst>
              <a:ext uri="{FF2B5EF4-FFF2-40B4-BE49-F238E27FC236}">
                <a16:creationId xmlns:a16="http://schemas.microsoft.com/office/drawing/2014/main" id="{10837922-89BF-4F61-9BF5-DB2A33AC6B40}"/>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3151475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E772D9-F66C-455B-BDE1-DF486DC80A39}" type="datetime1">
              <a:rPr lang="en-US" smtClean="0"/>
              <a:t>11/28/2018</a:t>
            </a:fld>
            <a:endParaRPr lang="en-US" dirty="0"/>
          </a:p>
        </p:txBody>
      </p:sp>
      <p:sp>
        <p:nvSpPr>
          <p:cNvPr id="5" name="Footer Placeholder 4"/>
          <p:cNvSpPr>
            <a:spLocks noGrp="1"/>
          </p:cNvSpPr>
          <p:nvPr>
            <p:ph type="ftr" sz="quarter" idx="11"/>
          </p:nvPr>
        </p:nvSpPr>
        <p:spPr/>
        <p:txBody>
          <a:bodyPr/>
          <a:lstStyle/>
          <a:p>
            <a:r>
              <a:rPr lang="en-US" dirty="0"/>
              <a:t>SC18, Dallas, TX</a:t>
            </a:r>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7" name="Picture 21" descr="intel_rgb_100">
            <a:extLst>
              <a:ext uri="{FF2B5EF4-FFF2-40B4-BE49-F238E27FC236}">
                <a16:creationId xmlns:a16="http://schemas.microsoft.com/office/drawing/2014/main" id="{99879CAE-A14C-4B52-BC2B-4B4C10D6A575}"/>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169630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375325" y="1026100"/>
            <a:ext cx="8410499" cy="5307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GB"/>
              <a:t>‹#›</a:t>
            </a:fld>
            <a:endParaRPr lang="en-GB" dirty="0"/>
          </a:p>
        </p:txBody>
      </p:sp>
      <p:sp>
        <p:nvSpPr>
          <p:cNvPr id="17" name="Shape 17"/>
          <p:cNvSpPr txBox="1">
            <a:spLocks noGrp="1"/>
          </p:cNvSpPr>
          <p:nvPr>
            <p:ph type="title"/>
          </p:nvPr>
        </p:nvSpPr>
        <p:spPr>
          <a:xfrm>
            <a:off x="0" y="0"/>
            <a:ext cx="6133381" cy="685800"/>
          </a:xfrm>
          <a:prstGeom prst="rect">
            <a:avLst/>
          </a:prstGeom>
        </p:spPr>
        <p:txBody>
          <a:bodyPr lIns="91425" tIns="91425" rIns="91425" bIns="91425" anchor="b" anchorCtr="0"/>
          <a:lstStyle>
            <a:lvl1pPr rtl="0">
              <a:spcBef>
                <a:spcPts val="0"/>
              </a:spcBef>
              <a:buClr>
                <a:srgbClr val="434343"/>
              </a:buClr>
              <a:buSzPct val="100000"/>
              <a:defRPr sz="3000">
                <a:solidFill>
                  <a:srgbClr val="434343"/>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pic>
        <p:nvPicPr>
          <p:cNvPr id="5" name="Picture 21" descr="intel_rgb_100">
            <a:extLst>
              <a:ext uri="{FF2B5EF4-FFF2-40B4-BE49-F238E27FC236}">
                <a16:creationId xmlns:a16="http://schemas.microsoft.com/office/drawing/2014/main" id="{5A99206E-629B-4DBD-A456-C7ED51A5AD77}"/>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70222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33381" cy="69396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2899" y="1012371"/>
            <a:ext cx="8425543" cy="50460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A2A520-3924-4CD7-9095-AB4E659BAD4B}" type="datetime1">
              <a:rPr lang="en-US" smtClean="0"/>
              <a:t>11/28/2018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SC18, Dallas, TX</a:t>
            </a:r>
          </a:p>
        </p:txBody>
      </p:sp>
      <p:sp>
        <p:nvSpPr>
          <p:cNvPr id="6" name="Slide Number Placeholder 5"/>
          <p:cNvSpPr>
            <a:spLocks noGrp="1"/>
          </p:cNvSpPr>
          <p:nvPr>
            <p:ph type="sldNum" sz="quarter" idx="12"/>
          </p:nvPr>
        </p:nvSpPr>
        <p:spPr/>
        <p:txBody>
          <a:bodyPr/>
          <a:lstStyle/>
          <a:p>
            <a:r>
              <a:rPr lang="en-GB" sz="1300" dirty="0">
                <a:solidFill>
                  <a:schemeClr val="dk2"/>
                </a:solidFill>
              </a:rPr>
              <a:t>&lt;#&gt;</a:t>
            </a:r>
          </a:p>
        </p:txBody>
      </p:sp>
      <p:pic>
        <p:nvPicPr>
          <p:cNvPr id="7" name="Picture 21" descr="intel_rgb_100">
            <a:extLst>
              <a:ext uri="{FF2B5EF4-FFF2-40B4-BE49-F238E27FC236}">
                <a16:creationId xmlns:a16="http://schemas.microsoft.com/office/drawing/2014/main" id="{1781AF4A-82DB-44E1-A33B-B7A71537BED5}"/>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3353992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95574FB-D6E0-4F0B-9417-4F0AC9D31913}" type="datetime1">
              <a:rPr lang="en-US" smtClean="0"/>
              <a:t>11/28/2018</a:t>
            </a:fld>
            <a:endParaRPr lang="en-US" dirty="0"/>
          </a:p>
        </p:txBody>
      </p:sp>
      <p:sp>
        <p:nvSpPr>
          <p:cNvPr id="5" name="Footer Placeholder 4"/>
          <p:cNvSpPr>
            <a:spLocks noGrp="1"/>
          </p:cNvSpPr>
          <p:nvPr>
            <p:ph type="ftr" sz="quarter" idx="11"/>
          </p:nvPr>
        </p:nvSpPr>
        <p:spPr/>
        <p:txBody>
          <a:bodyPr/>
          <a:lstStyle/>
          <a:p>
            <a:r>
              <a:rPr lang="en-US" dirty="0"/>
              <a:t>SC18, Dallas, TX</a:t>
            </a:r>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7" name="Picture 21" descr="intel_rgb_100">
            <a:extLst>
              <a:ext uri="{FF2B5EF4-FFF2-40B4-BE49-F238E27FC236}">
                <a16:creationId xmlns:a16="http://schemas.microsoft.com/office/drawing/2014/main" id="{1DDF9938-297F-410D-9A15-E47ADB542A9C}"/>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1269394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815"/>
            <a:ext cx="6133381" cy="688068"/>
          </a:xfrm>
        </p:spPr>
        <p:txBody>
          <a:bodyPr/>
          <a:lstStyle/>
          <a:p>
            <a:r>
              <a:rPr lang="en-US" dirty="0"/>
              <a:t>Click to edit Master title style</a:t>
            </a:r>
          </a:p>
        </p:txBody>
      </p:sp>
      <p:sp>
        <p:nvSpPr>
          <p:cNvPr id="3" name="Content Placeholder 2"/>
          <p:cNvSpPr>
            <a:spLocks noGrp="1"/>
          </p:cNvSpPr>
          <p:nvPr>
            <p:ph sz="half" idx="1"/>
          </p:nvPr>
        </p:nvSpPr>
        <p:spPr>
          <a:xfrm>
            <a:off x="293914" y="1004207"/>
            <a:ext cx="4220936" cy="5172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04207"/>
            <a:ext cx="4220936" cy="51727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A9FDAB-54AC-494E-AD07-FBE0233E69C9}" type="datetime1">
              <a:rPr lang="en-US" smtClean="0"/>
              <a:t>11/28/2018</a:t>
            </a:fld>
            <a:endParaRPr lang="en-US" dirty="0"/>
          </a:p>
        </p:txBody>
      </p:sp>
      <p:sp>
        <p:nvSpPr>
          <p:cNvPr id="6" name="Footer Placeholder 5"/>
          <p:cNvSpPr>
            <a:spLocks noGrp="1"/>
          </p:cNvSpPr>
          <p:nvPr>
            <p:ph type="ftr" sz="quarter" idx="11"/>
          </p:nvPr>
        </p:nvSpPr>
        <p:spPr/>
        <p:txBody>
          <a:bodyPr/>
          <a:lstStyle/>
          <a:p>
            <a:r>
              <a:rPr lang="en-US" dirty="0"/>
              <a:t>SC18, Dallas, TX</a:t>
            </a:r>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8" name="Picture 21" descr="intel_rgb_100">
            <a:extLst>
              <a:ext uri="{FF2B5EF4-FFF2-40B4-BE49-F238E27FC236}">
                <a16:creationId xmlns:a16="http://schemas.microsoft.com/office/drawing/2014/main" id="{7BE5457B-1F16-456B-A798-4E933A6C89A4}"/>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215850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33381" cy="702129"/>
          </a:xfrm>
        </p:spPr>
        <p:txBody>
          <a:bodyPr/>
          <a:lstStyle/>
          <a:p>
            <a:r>
              <a:rPr lang="en-US" dirty="0"/>
              <a:t>Click to edit Master title style</a:t>
            </a:r>
          </a:p>
        </p:txBody>
      </p:sp>
      <p:sp>
        <p:nvSpPr>
          <p:cNvPr id="3" name="Text Placeholder 2"/>
          <p:cNvSpPr>
            <a:spLocks noGrp="1"/>
          </p:cNvSpPr>
          <p:nvPr>
            <p:ph type="body" idx="1"/>
          </p:nvPr>
        </p:nvSpPr>
        <p:spPr>
          <a:xfrm>
            <a:off x="629842" y="864739"/>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688650"/>
            <a:ext cx="3868340" cy="4418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864739"/>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688650"/>
            <a:ext cx="3887391" cy="4418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B00D66-4D51-4D9E-BAE8-E53DA2B6F637}" type="datetime1">
              <a:rPr lang="en-US" smtClean="0"/>
              <a:t>11/28/2018</a:t>
            </a:fld>
            <a:endParaRPr lang="en-US" dirty="0"/>
          </a:p>
        </p:txBody>
      </p:sp>
      <p:sp>
        <p:nvSpPr>
          <p:cNvPr id="8" name="Footer Placeholder 7"/>
          <p:cNvSpPr>
            <a:spLocks noGrp="1"/>
          </p:cNvSpPr>
          <p:nvPr>
            <p:ph type="ftr" sz="quarter" idx="11"/>
          </p:nvPr>
        </p:nvSpPr>
        <p:spPr/>
        <p:txBody>
          <a:bodyPr/>
          <a:lstStyle/>
          <a:p>
            <a:r>
              <a:rPr lang="en-US" dirty="0"/>
              <a:t>SC18, Dallas, TX</a:t>
            </a:r>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10" name="Picture 21" descr="intel_rgb_100">
            <a:extLst>
              <a:ext uri="{FF2B5EF4-FFF2-40B4-BE49-F238E27FC236}">
                <a16:creationId xmlns:a16="http://schemas.microsoft.com/office/drawing/2014/main" id="{6F335FA2-416A-478B-BA17-50F54B86C726}"/>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269113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815"/>
            <a:ext cx="6133381" cy="688068"/>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037B506-1BD0-4CB1-9A11-4B8A53B17BF9}" type="datetime1">
              <a:rPr lang="en-US" smtClean="0"/>
              <a:t>11/28/2018</a:t>
            </a:fld>
            <a:endParaRPr lang="en-US" dirty="0"/>
          </a:p>
        </p:txBody>
      </p:sp>
      <p:sp>
        <p:nvSpPr>
          <p:cNvPr id="4" name="Footer Placeholder 3"/>
          <p:cNvSpPr>
            <a:spLocks noGrp="1"/>
          </p:cNvSpPr>
          <p:nvPr>
            <p:ph type="ftr" sz="quarter" idx="11"/>
          </p:nvPr>
        </p:nvSpPr>
        <p:spPr/>
        <p:txBody>
          <a:bodyPr/>
          <a:lstStyle/>
          <a:p>
            <a:r>
              <a:rPr lang="en-US" dirty="0"/>
              <a:t>SC18, Dallas, TX</a:t>
            </a:r>
          </a:p>
        </p:txBody>
      </p:sp>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6" name="Picture 21" descr="intel_rgb_100">
            <a:extLst>
              <a:ext uri="{FF2B5EF4-FFF2-40B4-BE49-F238E27FC236}">
                <a16:creationId xmlns:a16="http://schemas.microsoft.com/office/drawing/2014/main" id="{98F99A3B-EA12-46B7-8016-45F96FEE9A75}"/>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4029645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83026-9417-4057-9C18-FB0C7F2CB4A7}" type="datetime1">
              <a:rPr lang="en-US" smtClean="0"/>
              <a:t>11/28/2018</a:t>
            </a:fld>
            <a:endParaRPr lang="en-US" dirty="0"/>
          </a:p>
        </p:txBody>
      </p:sp>
      <p:sp>
        <p:nvSpPr>
          <p:cNvPr id="3" name="Footer Placeholder 2"/>
          <p:cNvSpPr>
            <a:spLocks noGrp="1"/>
          </p:cNvSpPr>
          <p:nvPr>
            <p:ph type="ftr" sz="quarter" idx="11"/>
          </p:nvPr>
        </p:nvSpPr>
        <p:spPr/>
        <p:txBody>
          <a:bodyPr/>
          <a:lstStyle/>
          <a:p>
            <a:r>
              <a:rPr lang="en-US" dirty="0"/>
              <a:t>SC18, Dallas, TX</a:t>
            </a:r>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GB" smtClean="0"/>
              <a:t>‹#›</a:t>
            </a:fld>
            <a:endParaRPr lang="en-GB" dirty="0"/>
          </a:p>
        </p:txBody>
      </p:sp>
      <p:pic>
        <p:nvPicPr>
          <p:cNvPr id="5" name="Picture 21" descr="intel_rgb_100">
            <a:extLst>
              <a:ext uri="{FF2B5EF4-FFF2-40B4-BE49-F238E27FC236}">
                <a16:creationId xmlns:a16="http://schemas.microsoft.com/office/drawing/2014/main" id="{AB75CFCA-51B3-456A-B4EE-3FBBFE220AAE}"/>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146176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698247A-5913-47D4-A9DD-3AC43E7EB091}" type="datetime1">
              <a:rPr lang="en-US" smtClean="0"/>
              <a:t>11/28/2018</a:t>
            </a:fld>
            <a:endParaRPr lang="en-US" dirty="0"/>
          </a:p>
        </p:txBody>
      </p:sp>
      <p:sp>
        <p:nvSpPr>
          <p:cNvPr id="6" name="Footer Placeholder 5"/>
          <p:cNvSpPr>
            <a:spLocks noGrp="1"/>
          </p:cNvSpPr>
          <p:nvPr>
            <p:ph type="ftr" sz="quarter" idx="11"/>
          </p:nvPr>
        </p:nvSpPr>
        <p:spPr/>
        <p:txBody>
          <a:bodyPr/>
          <a:lstStyle/>
          <a:p>
            <a:r>
              <a:rPr lang="en-US" dirty="0"/>
              <a:t>SC18, Dallas, TX</a:t>
            </a:r>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8" name="Picture 21" descr="intel_rgb_100">
            <a:extLst>
              <a:ext uri="{FF2B5EF4-FFF2-40B4-BE49-F238E27FC236}">
                <a16:creationId xmlns:a16="http://schemas.microsoft.com/office/drawing/2014/main" id="{577AC64C-B34D-4EE2-B949-ABF79DC102C1}"/>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2805917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E6136D-DBC2-4AB7-A21A-82D7E2225A5C}" type="datetime1">
              <a:rPr lang="en-US" smtClean="0"/>
              <a:t>11/28/2018</a:t>
            </a:fld>
            <a:endParaRPr lang="en-US" dirty="0"/>
          </a:p>
        </p:txBody>
      </p:sp>
      <p:sp>
        <p:nvSpPr>
          <p:cNvPr id="6" name="Footer Placeholder 5"/>
          <p:cNvSpPr>
            <a:spLocks noGrp="1"/>
          </p:cNvSpPr>
          <p:nvPr>
            <p:ph type="ftr" sz="quarter" idx="11"/>
          </p:nvPr>
        </p:nvSpPr>
        <p:spPr/>
        <p:txBody>
          <a:bodyPr/>
          <a:lstStyle/>
          <a:p>
            <a:r>
              <a:rPr lang="en-US" dirty="0"/>
              <a:t>SC18, Dallas, TX</a:t>
            </a:r>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a:t>
            </a:fld>
            <a:endParaRPr lang="en-GB" sz="1300" dirty="0">
              <a:solidFill>
                <a:schemeClr val="dk2"/>
              </a:solidFill>
            </a:endParaRPr>
          </a:p>
        </p:txBody>
      </p:sp>
      <p:pic>
        <p:nvPicPr>
          <p:cNvPr id="8" name="Picture 21" descr="intel_rgb_100">
            <a:extLst>
              <a:ext uri="{FF2B5EF4-FFF2-40B4-BE49-F238E27FC236}">
                <a16:creationId xmlns:a16="http://schemas.microsoft.com/office/drawing/2014/main" id="{7A407D20-8114-40BE-A10C-BEA5D97734B7}"/>
              </a:ext>
            </a:extLst>
          </p:cNvPr>
          <p:cNvPicPr>
            <a:picLocks noChangeAspect="1" noChangeArrowheads="1"/>
          </p:cNvPicPr>
          <p:nvPr userDrawn="1"/>
        </p:nvPicPr>
        <p:blipFill>
          <a:blip r:embed="rId2" cstate="print"/>
          <a:srcRect/>
          <a:stretch>
            <a:fillRect/>
          </a:stretch>
        </p:blipFill>
        <p:spPr bwMode="black">
          <a:xfrm>
            <a:off x="6133381" y="35793"/>
            <a:ext cx="1216324" cy="674267"/>
          </a:xfrm>
          <a:prstGeom prst="rect">
            <a:avLst/>
          </a:prstGeom>
          <a:noFill/>
        </p:spPr>
      </p:pic>
    </p:spTree>
    <p:extLst>
      <p:ext uri="{BB962C8B-B14F-4D97-AF65-F5344CB8AC3E}">
        <p14:creationId xmlns:p14="http://schemas.microsoft.com/office/powerpoint/2010/main" val="2779241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815"/>
            <a:ext cx="6228272" cy="6880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735" y="938893"/>
            <a:ext cx="8433707" cy="52380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AE0128-840E-48C5-A0F9-DD9942AF0121}" type="datetime1">
              <a:rPr lang="en-US" smtClean="0"/>
              <a:pPr/>
              <a:t>11/28/2018</a:t>
            </a:fld>
            <a:endParaRPr lang="en-US" dirty="0"/>
          </a:p>
        </p:txBody>
      </p:sp>
      <p:sp>
        <p:nvSpPr>
          <p:cNvPr id="5" name="Footer Placeholder 4"/>
          <p:cNvSpPr>
            <a:spLocks noGrp="1"/>
          </p:cNvSpPr>
          <p:nvPr>
            <p:ph type="ftr" sz="quarter" idx="3"/>
          </p:nvPr>
        </p:nvSpPr>
        <p:spPr>
          <a:xfrm>
            <a:off x="2196193" y="6492874"/>
            <a:ext cx="4816928"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SC18, Dallas, TX</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r>
              <a:rPr lang="en-GB" dirty="0"/>
              <a:t>&lt;#&gt;</a:t>
            </a: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8204" y="36441"/>
            <a:ext cx="1664624" cy="664759"/>
          </a:xfrm>
          <a:prstGeom prst="rect">
            <a:avLst/>
          </a:prstGeom>
        </p:spPr>
      </p:pic>
      <p:cxnSp>
        <p:nvCxnSpPr>
          <p:cNvPr id="12" name="Straight Connector 11"/>
          <p:cNvCxnSpPr/>
          <p:nvPr userDrawn="1"/>
        </p:nvCxnSpPr>
        <p:spPr>
          <a:xfrm flipV="1">
            <a:off x="32657" y="787421"/>
            <a:ext cx="9144000" cy="0"/>
          </a:xfrm>
          <a:prstGeom prst="line">
            <a:avLst/>
          </a:prstGeom>
          <a:ln w="76200">
            <a:gradFill>
              <a:gsLst>
                <a:gs pos="0">
                  <a:schemeClr val="bg1"/>
                </a:gs>
                <a:gs pos="100000">
                  <a:schemeClr val="accent4"/>
                </a:gs>
              </a:gsLst>
              <a:lin ang="0" scaled="0"/>
            </a:gra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05363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4.tmp"/><Relationship Id="rId5" Type="http://schemas.openxmlformats.org/officeDocument/2006/relationships/chart" Target="../charts/chart9.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chart" Target="../charts/chart14.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Optimizing High Performance Distributed Memory Parallel Hash Tables for DNA </a:t>
            </a:r>
            <a:r>
              <a:rPr lang="en-US" i="1" dirty="0"/>
              <a:t>k</a:t>
            </a:r>
            <a:r>
              <a:rPr lang="en-US" dirty="0"/>
              <a:t>-mer Counting</a:t>
            </a:r>
          </a:p>
        </p:txBody>
      </p:sp>
      <p:sp>
        <p:nvSpPr>
          <p:cNvPr id="3" name="Subtitle 2"/>
          <p:cNvSpPr>
            <a:spLocks noGrp="1"/>
          </p:cNvSpPr>
          <p:nvPr>
            <p:ph type="subTitle" idx="1"/>
          </p:nvPr>
        </p:nvSpPr>
        <p:spPr>
          <a:xfrm>
            <a:off x="661307" y="3602038"/>
            <a:ext cx="7780563" cy="2993072"/>
          </a:xfrm>
        </p:spPr>
        <p:txBody>
          <a:bodyPr>
            <a:normAutofit fontScale="92500" lnSpcReduction="20000"/>
          </a:bodyPr>
          <a:lstStyle/>
          <a:p>
            <a:endParaRPr lang="en-US" dirty="0"/>
          </a:p>
          <a:p>
            <a:r>
              <a:rPr lang="en-US" b="1" dirty="0"/>
              <a:t>Tony Pan</a:t>
            </a:r>
            <a:r>
              <a:rPr lang="en-US" dirty="0"/>
              <a:t>, Srinivas Aluru</a:t>
            </a:r>
            <a:endParaRPr lang="en-US" b="1" dirty="0"/>
          </a:p>
          <a:p>
            <a:endParaRPr lang="en-US" dirty="0"/>
          </a:p>
          <a:p>
            <a:r>
              <a:rPr lang="en-US" dirty="0"/>
              <a:t>Institute for Data Engineering and Science</a:t>
            </a:r>
          </a:p>
          <a:p>
            <a:r>
              <a:rPr lang="en-US" dirty="0"/>
              <a:t>Georgia Institute of Technology</a:t>
            </a:r>
          </a:p>
          <a:p>
            <a:endParaRPr lang="en-US" dirty="0"/>
          </a:p>
          <a:p>
            <a:r>
              <a:rPr lang="en-US" dirty="0"/>
              <a:t>Sanchit Misra</a:t>
            </a:r>
          </a:p>
          <a:p>
            <a:endParaRPr lang="en-US" dirty="0"/>
          </a:p>
          <a:p>
            <a:r>
              <a:rPr lang="en-US" dirty="0"/>
              <a:t>Parallel Computing Laboratory</a:t>
            </a:r>
          </a:p>
          <a:p>
            <a:r>
              <a:rPr lang="en-US" dirty="0"/>
              <a:t>Intel Corporation</a:t>
            </a:r>
          </a:p>
        </p:txBody>
      </p:sp>
    </p:spTree>
    <p:extLst>
      <p:ext uri="{BB962C8B-B14F-4D97-AF65-F5344CB8AC3E}">
        <p14:creationId xmlns:p14="http://schemas.microsoft.com/office/powerpoint/2010/main" val="320301115"/>
      </p:ext>
    </p:extLst>
  </p:cSld>
  <p:clrMapOvr>
    <a:masterClrMapping/>
  </p:clrMapOvr>
  <mc:AlternateContent xmlns:mc="http://schemas.openxmlformats.org/markup-compatibility/2006" xmlns:p14="http://schemas.microsoft.com/office/powerpoint/2010/main">
    <mc:Choice Requires="p14">
      <p:transition p14:dur="10" advTm="22042"/>
    </mc:Choice>
    <mc:Fallback xmlns="">
      <p:transition advTm="220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82"/>
          <p:cNvSpPr>
            <a:spLocks noGrp="1"/>
          </p:cNvSpPr>
          <p:nvPr>
            <p:ph idx="1"/>
          </p:nvPr>
        </p:nvSpPr>
        <p:spPr>
          <a:xfrm>
            <a:off x="342899" y="3108961"/>
            <a:ext cx="8425543" cy="3668357"/>
          </a:xfrm>
        </p:spPr>
        <p:txBody>
          <a:bodyPr>
            <a:normAutofit/>
          </a:bodyPr>
          <a:lstStyle/>
          <a:p>
            <a:r>
              <a:rPr lang="en-US" dirty="0"/>
              <a:t>Reprobe benefits vs linear reprobing</a:t>
            </a:r>
          </a:p>
          <a:p>
            <a:pPr lvl="1"/>
            <a:r>
              <a:rPr lang="en-US" dirty="0"/>
              <a:t>Worst case </a:t>
            </a:r>
            <a:r>
              <a:rPr lang="en-US" dirty="0">
                <a:solidFill>
                  <a:schemeClr val="accent1"/>
                </a:solidFill>
              </a:rPr>
              <a:t>reprobe distance is lower (4 -&gt; 3)</a:t>
            </a:r>
          </a:p>
          <a:p>
            <a:pPr lvl="1"/>
            <a:r>
              <a:rPr lang="en-US" dirty="0">
                <a:solidFill>
                  <a:schemeClr val="accent1"/>
                </a:solidFill>
              </a:rPr>
              <a:t>Reprobe distance </a:t>
            </a:r>
            <a:r>
              <a:rPr lang="en-US" dirty="0"/>
              <a:t>variance</a:t>
            </a:r>
            <a:r>
              <a:rPr lang="en-US" dirty="0">
                <a:solidFill>
                  <a:schemeClr val="accent1"/>
                </a:solidFill>
              </a:rPr>
              <a:t> is lower (2.8 -&gt; 1.3)</a:t>
            </a:r>
          </a:p>
          <a:p>
            <a:pPr lvl="1"/>
            <a:r>
              <a:rPr lang="en-US" dirty="0"/>
              <a:t>Expected </a:t>
            </a:r>
            <a:r>
              <a:rPr lang="en-US" dirty="0">
                <a:solidFill>
                  <a:schemeClr val="accent1"/>
                </a:solidFill>
              </a:rPr>
              <a:t>query performance increases</a:t>
            </a:r>
          </a:p>
          <a:p>
            <a:r>
              <a:rPr lang="en-US" dirty="0"/>
              <a:t>Memory access benefits</a:t>
            </a:r>
          </a:p>
          <a:p>
            <a:pPr lvl="1"/>
            <a:r>
              <a:rPr lang="en-US" dirty="0">
                <a:solidFill>
                  <a:schemeClr val="accent6"/>
                </a:solidFill>
              </a:rPr>
              <a:t>Bucket elements are grouped together, contiguously in memory</a:t>
            </a:r>
          </a:p>
          <a:p>
            <a:pPr lvl="1"/>
            <a:r>
              <a:rPr lang="en-US" dirty="0"/>
              <a:t>Reduced number of memory loads</a:t>
            </a:r>
          </a:p>
          <a:p>
            <a:pPr lvl="1"/>
            <a:r>
              <a:rPr lang="en-US" dirty="0"/>
              <a:t>Maximal cache line reuse</a:t>
            </a:r>
          </a:p>
          <a:p>
            <a:pPr lvl="1"/>
            <a:r>
              <a:rPr lang="en-US" dirty="0"/>
              <a:t>possible hardware prefetching</a:t>
            </a:r>
          </a:p>
          <a:p>
            <a:r>
              <a:rPr lang="en-US" dirty="0"/>
              <a:t>But </a:t>
            </a:r>
            <a:r>
              <a:rPr lang="en-US" dirty="0">
                <a:solidFill>
                  <a:srgbClr val="C00000"/>
                </a:solidFill>
              </a:rPr>
              <a:t>hashing</a:t>
            </a:r>
            <a:r>
              <a:rPr lang="en-US" dirty="0"/>
              <a:t> per key compared to find bucket boundaries</a:t>
            </a:r>
          </a:p>
          <a:p>
            <a:r>
              <a:rPr lang="en-US" dirty="0"/>
              <a:t>And </a:t>
            </a:r>
            <a:r>
              <a:rPr lang="en-US" dirty="0">
                <a:solidFill>
                  <a:srgbClr val="C00000"/>
                </a:solidFill>
              </a:rPr>
              <a:t>swap</a:t>
            </a:r>
            <a:r>
              <a:rPr lang="en-US" dirty="0"/>
              <a:t> elements</a:t>
            </a:r>
          </a:p>
        </p:txBody>
      </p:sp>
      <p:grpSp>
        <p:nvGrpSpPr>
          <p:cNvPr id="75" name="Group 74"/>
          <p:cNvGrpSpPr/>
          <p:nvPr/>
        </p:nvGrpSpPr>
        <p:grpSpPr>
          <a:xfrm>
            <a:off x="4853355" y="1612715"/>
            <a:ext cx="1377416" cy="1029438"/>
            <a:chOff x="5142322" y="2297628"/>
            <a:chExt cx="1377416" cy="1029438"/>
          </a:xfrm>
        </p:grpSpPr>
        <p:cxnSp>
          <p:nvCxnSpPr>
            <p:cNvPr id="76" name="Straight Arrow Connector 75"/>
            <p:cNvCxnSpPr>
              <a:cxnSpLocks/>
              <a:stCxn id="77" idx="2"/>
              <a:endCxn id="42" idx="0"/>
            </p:cNvCxnSpPr>
            <p:nvPr/>
          </p:nvCxnSpPr>
          <p:spPr>
            <a:xfrm flipH="1">
              <a:off x="5436575" y="2563442"/>
              <a:ext cx="843878" cy="763624"/>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041167" y="2297628"/>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79" name="Straight Arrow Connector 78"/>
            <p:cNvCxnSpPr>
              <a:cxnSpLocks/>
              <a:stCxn id="77" idx="2"/>
              <a:endCxn id="45" idx="0"/>
            </p:cNvCxnSpPr>
            <p:nvPr/>
          </p:nvCxnSpPr>
          <p:spPr>
            <a:xfrm flipH="1">
              <a:off x="5142322" y="2563442"/>
              <a:ext cx="1138131" cy="763623"/>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853355" y="1611613"/>
            <a:ext cx="1382767" cy="1030539"/>
            <a:chOff x="3709651" y="2266587"/>
            <a:chExt cx="1382767" cy="1030539"/>
          </a:xfrm>
        </p:grpSpPr>
        <p:cxnSp>
          <p:nvCxnSpPr>
            <p:cNvPr id="50" name="Straight Arrow Connector 49"/>
            <p:cNvCxnSpPr>
              <a:cxnSpLocks/>
              <a:stCxn id="51" idx="2"/>
              <a:endCxn id="45" idx="0"/>
            </p:cNvCxnSpPr>
            <p:nvPr/>
          </p:nvCxnSpPr>
          <p:spPr>
            <a:xfrm flipH="1">
              <a:off x="3709651" y="2532401"/>
              <a:ext cx="1143482" cy="764725"/>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13847" y="2266587"/>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27" name="Group 26"/>
          <p:cNvGrpSpPr/>
          <p:nvPr/>
        </p:nvGrpSpPr>
        <p:grpSpPr>
          <a:xfrm>
            <a:off x="1572064" y="2642153"/>
            <a:ext cx="5999872" cy="261257"/>
            <a:chOff x="1449307" y="4538506"/>
            <a:chExt cx="5999872" cy="261257"/>
          </a:xfrm>
        </p:grpSpPr>
        <p:sp>
          <p:nvSpPr>
            <p:cNvPr id="6" name="Rectangle 5"/>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p:nvPr/>
        </p:nvGrpSpPr>
        <p:grpSpPr>
          <a:xfrm>
            <a:off x="3403837" y="1619148"/>
            <a:ext cx="1884448" cy="1284262"/>
            <a:chOff x="3403837" y="2275367"/>
            <a:chExt cx="1884448" cy="1284262"/>
          </a:xfrm>
        </p:grpSpPr>
        <p:sp>
          <p:nvSpPr>
            <p:cNvPr id="34" name="Rectangle 33"/>
            <p:cNvSpPr/>
            <p:nvPr/>
          </p:nvSpPr>
          <p:spPr>
            <a:xfrm>
              <a:off x="3403837"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1" name="Straight Arrow Connector 40"/>
            <p:cNvCxnSpPr>
              <a:stCxn id="34" idx="2"/>
              <a:endCxn id="18" idx="0"/>
            </p:cNvCxnSpPr>
            <p:nvPr/>
          </p:nvCxnSpPr>
          <p:spPr>
            <a:xfrm>
              <a:off x="3643123" y="2541181"/>
              <a:ext cx="1500730" cy="7679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06931" y="3298372"/>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nvGrpSpPr>
        <p:grpSpPr>
          <a:xfrm>
            <a:off x="4853355" y="1616319"/>
            <a:ext cx="1373612" cy="1285839"/>
            <a:chOff x="4006586" y="2275363"/>
            <a:chExt cx="1373612" cy="1285839"/>
          </a:xfrm>
        </p:grpSpPr>
        <p:cxnSp>
          <p:nvCxnSpPr>
            <p:cNvPr id="56" name="Straight Arrow Connector 55"/>
            <p:cNvCxnSpPr>
              <a:stCxn id="57" idx="2"/>
              <a:endCxn id="58" idx="0"/>
            </p:cNvCxnSpPr>
            <p:nvPr/>
          </p:nvCxnSpPr>
          <p:spPr>
            <a:xfrm flipH="1">
              <a:off x="4297265" y="2541177"/>
              <a:ext cx="843648" cy="758768"/>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01627" y="2275363"/>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8" name="Rectangle 57"/>
            <p:cNvSpPr/>
            <p:nvPr/>
          </p:nvSpPr>
          <p:spPr>
            <a:xfrm>
              <a:off x="4156588" y="3299945"/>
              <a:ext cx="281354" cy="2612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a:cxnSpLocks/>
              <a:stCxn id="57" idx="2"/>
              <a:endCxn id="45" idx="0"/>
            </p:cNvCxnSpPr>
            <p:nvPr/>
          </p:nvCxnSpPr>
          <p:spPr>
            <a:xfrm flipH="1">
              <a:off x="4006586" y="2541177"/>
              <a:ext cx="1134327" cy="760019"/>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a:t>Collision Handling: Robin Hood</a:t>
            </a:r>
          </a:p>
        </p:txBody>
      </p:sp>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10</a:t>
            </a:fld>
            <a:endParaRPr lang="en-GB" sz="1300" dirty="0">
              <a:solidFill>
                <a:schemeClr val="dk2"/>
              </a:solidFill>
            </a:endParaRPr>
          </a:p>
        </p:txBody>
      </p:sp>
      <p:grpSp>
        <p:nvGrpSpPr>
          <p:cNvPr id="31" name="Group 30"/>
          <p:cNvGrpSpPr/>
          <p:nvPr/>
        </p:nvGrpSpPr>
        <p:grpSpPr>
          <a:xfrm>
            <a:off x="3904589" y="1619148"/>
            <a:ext cx="1089443" cy="1284261"/>
            <a:chOff x="3904589" y="2275367"/>
            <a:chExt cx="1089443" cy="1284261"/>
          </a:xfrm>
        </p:grpSpPr>
        <p:sp>
          <p:nvSpPr>
            <p:cNvPr id="35" name="Rectangle 34"/>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4" name="Straight Arrow Connector 43"/>
            <p:cNvCxnSpPr>
              <a:stCxn id="35" idx="2"/>
              <a:endCxn id="17" idx="0"/>
            </p:cNvCxnSpPr>
            <p:nvPr/>
          </p:nvCxnSpPr>
          <p:spPr>
            <a:xfrm>
              <a:off x="4143875" y="2541181"/>
              <a:ext cx="714052" cy="767949"/>
            </a:xfrm>
            <a:prstGeom prst="straightConnector1">
              <a:avLst/>
            </a:prstGeom>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12678" y="3298371"/>
              <a:ext cx="281354" cy="261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4524221" y="1619148"/>
            <a:ext cx="1045452" cy="1286539"/>
            <a:chOff x="3269575" y="2277771"/>
            <a:chExt cx="1045452" cy="1286539"/>
          </a:xfrm>
        </p:grpSpPr>
        <p:cxnSp>
          <p:nvCxnSpPr>
            <p:cNvPr id="65" name="Straight Arrow Connector 64"/>
            <p:cNvCxnSpPr>
              <a:stCxn id="66" idx="2"/>
              <a:endCxn id="67" idx="0"/>
            </p:cNvCxnSpPr>
            <p:nvPr/>
          </p:nvCxnSpPr>
          <p:spPr>
            <a:xfrm>
              <a:off x="3508861" y="2543585"/>
              <a:ext cx="665489" cy="759468"/>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269575" y="2277771"/>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67" name="Rectangle 66"/>
            <p:cNvSpPr/>
            <p:nvPr/>
          </p:nvSpPr>
          <p:spPr>
            <a:xfrm>
              <a:off x="4033673" y="3303053"/>
              <a:ext cx="281354" cy="2612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Arrow Connector 67"/>
            <p:cNvCxnSpPr>
              <a:stCxn id="66" idx="2"/>
              <a:endCxn id="42" idx="0"/>
            </p:cNvCxnSpPr>
            <p:nvPr/>
          </p:nvCxnSpPr>
          <p:spPr>
            <a:xfrm>
              <a:off x="3508861" y="2543585"/>
              <a:ext cx="384101" cy="767949"/>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2563582" y="1261266"/>
            <a:ext cx="3864651" cy="307777"/>
          </a:xfrm>
          <a:prstGeom prst="rect">
            <a:avLst/>
          </a:prstGeom>
          <a:noFill/>
        </p:spPr>
        <p:txBody>
          <a:bodyPr wrap="square" rtlCol="0">
            <a:spAutoFit/>
          </a:bodyPr>
          <a:lstStyle/>
          <a:p>
            <a:r>
              <a:rPr lang="en-US" dirty="0"/>
              <a:t>reprobes = </a:t>
            </a:r>
            <a:r>
              <a:rPr lang="en-US" dirty="0">
                <a:solidFill>
                  <a:schemeClr val="accent1"/>
                </a:solidFill>
              </a:rPr>
              <a:t> 3,       </a:t>
            </a:r>
            <a:r>
              <a:rPr lang="en-US" dirty="0">
                <a:solidFill>
                  <a:schemeClr val="accent6">
                    <a:lumMod val="60000"/>
                    <a:lumOff val="40000"/>
                  </a:schemeClr>
                </a:solidFill>
              </a:rPr>
              <a:t>0</a:t>
            </a:r>
            <a:r>
              <a:rPr lang="en-US" dirty="0"/>
              <a:t>,         </a:t>
            </a:r>
            <a:r>
              <a:rPr lang="en-US" dirty="0">
                <a:solidFill>
                  <a:schemeClr val="accent1"/>
                </a:solidFill>
              </a:rPr>
              <a:t> 1,         2,      </a:t>
            </a:r>
            <a:r>
              <a:rPr lang="en-US" dirty="0"/>
              <a:t>   </a:t>
            </a:r>
            <a:r>
              <a:rPr lang="en-US" dirty="0">
                <a:solidFill>
                  <a:schemeClr val="accent2"/>
                </a:solidFill>
              </a:rPr>
              <a:t>1</a:t>
            </a:r>
            <a:endParaRPr lang="en-US" dirty="0">
              <a:solidFill>
                <a:schemeClr val="accent1"/>
              </a:solidFill>
            </a:endParaRPr>
          </a:p>
        </p:txBody>
      </p:sp>
      <p:grpSp>
        <p:nvGrpSpPr>
          <p:cNvPr id="85" name="Group 84">
            <a:extLst>
              <a:ext uri="{FF2B5EF4-FFF2-40B4-BE49-F238E27FC236}">
                <a16:creationId xmlns:a16="http://schemas.microsoft.com/office/drawing/2014/main" id="{A53E69FE-0C26-4933-ADFC-FB8A86F39941}"/>
              </a:ext>
            </a:extLst>
          </p:cNvPr>
          <p:cNvGrpSpPr/>
          <p:nvPr/>
        </p:nvGrpSpPr>
        <p:grpSpPr>
          <a:xfrm>
            <a:off x="5109351" y="1615520"/>
            <a:ext cx="742493" cy="1288475"/>
            <a:chOff x="3572534" y="2275835"/>
            <a:chExt cx="742493" cy="1288475"/>
          </a:xfrm>
        </p:grpSpPr>
        <p:cxnSp>
          <p:nvCxnSpPr>
            <p:cNvPr id="86" name="Straight Arrow Connector 85">
              <a:extLst>
                <a:ext uri="{FF2B5EF4-FFF2-40B4-BE49-F238E27FC236}">
                  <a16:creationId xmlns:a16="http://schemas.microsoft.com/office/drawing/2014/main" id="{BB27A950-7146-4DA3-A8AD-EAEAE88853B2}"/>
                </a:ext>
              </a:extLst>
            </p:cNvPr>
            <p:cNvCxnSpPr>
              <a:stCxn id="87" idx="2"/>
              <a:endCxn id="88" idx="0"/>
            </p:cNvCxnSpPr>
            <p:nvPr/>
          </p:nvCxnSpPr>
          <p:spPr>
            <a:xfrm>
              <a:off x="3811820" y="2541649"/>
              <a:ext cx="362530" cy="761404"/>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2A08F6E6-6F12-450B-BFCB-40143A3F5D2E}"/>
                </a:ext>
              </a:extLst>
            </p:cNvPr>
            <p:cNvSpPr/>
            <p:nvPr/>
          </p:nvSpPr>
          <p:spPr>
            <a:xfrm>
              <a:off x="3572534" y="2275835"/>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88" name="Rectangle 87">
              <a:extLst>
                <a:ext uri="{FF2B5EF4-FFF2-40B4-BE49-F238E27FC236}">
                  <a16:creationId xmlns:a16="http://schemas.microsoft.com/office/drawing/2014/main" id="{2C0E1C3D-4C27-46E2-92AC-DB43E9A8966E}"/>
                </a:ext>
              </a:extLst>
            </p:cNvPr>
            <p:cNvSpPr/>
            <p:nvPr/>
          </p:nvSpPr>
          <p:spPr>
            <a:xfrm>
              <a:off x="4033673" y="3303053"/>
              <a:ext cx="281354" cy="261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a:ext uri="{FF2B5EF4-FFF2-40B4-BE49-F238E27FC236}">
                  <a16:creationId xmlns:a16="http://schemas.microsoft.com/office/drawing/2014/main" id="{39D792AF-1DFF-4725-8A83-38FA5C1CC752}"/>
                </a:ext>
              </a:extLst>
            </p:cNvPr>
            <p:cNvCxnSpPr>
              <a:cxnSpLocks/>
              <a:stCxn id="87" idx="2"/>
              <a:endCxn id="42" idx="0"/>
            </p:cNvCxnSpPr>
            <p:nvPr/>
          </p:nvCxnSpPr>
          <p:spPr>
            <a:xfrm flipH="1">
              <a:off x="3610791" y="2541649"/>
              <a:ext cx="201029" cy="771577"/>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386B996C-F8EF-4D71-9205-2B45E2BCC6BE}"/>
              </a:ext>
            </a:extLst>
          </p:cNvPr>
          <p:cNvGrpSpPr/>
          <p:nvPr/>
        </p:nvGrpSpPr>
        <p:grpSpPr>
          <a:xfrm>
            <a:off x="3400107" y="1619854"/>
            <a:ext cx="2743407" cy="1287010"/>
            <a:chOff x="3269575" y="2277771"/>
            <a:chExt cx="2743407" cy="1287010"/>
          </a:xfrm>
        </p:grpSpPr>
        <p:cxnSp>
          <p:nvCxnSpPr>
            <p:cNvPr id="118" name="Straight Arrow Connector 117">
              <a:extLst>
                <a:ext uri="{FF2B5EF4-FFF2-40B4-BE49-F238E27FC236}">
                  <a16:creationId xmlns:a16="http://schemas.microsoft.com/office/drawing/2014/main" id="{259687B6-0694-4DA5-B2F4-2AE2418579D5}"/>
                </a:ext>
              </a:extLst>
            </p:cNvPr>
            <p:cNvCxnSpPr>
              <a:cxnSpLocks/>
              <a:stCxn id="119" idx="2"/>
              <a:endCxn id="120" idx="0"/>
            </p:cNvCxnSpPr>
            <p:nvPr/>
          </p:nvCxnSpPr>
          <p:spPr>
            <a:xfrm>
              <a:off x="3508861" y="2543585"/>
              <a:ext cx="2363444" cy="75993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4CA0491F-A804-4BA6-B6C3-17AB501249E6}"/>
                </a:ext>
              </a:extLst>
            </p:cNvPr>
            <p:cNvSpPr/>
            <p:nvPr/>
          </p:nvSpPr>
          <p:spPr>
            <a:xfrm>
              <a:off x="3269575" y="2277771"/>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20" name="Rectangle 119">
              <a:extLst>
                <a:ext uri="{FF2B5EF4-FFF2-40B4-BE49-F238E27FC236}">
                  <a16:creationId xmlns:a16="http://schemas.microsoft.com/office/drawing/2014/main" id="{F04BEAD3-2F22-49AC-9F3A-2FBB058993A8}"/>
                </a:ext>
              </a:extLst>
            </p:cNvPr>
            <p:cNvSpPr/>
            <p:nvPr/>
          </p:nvSpPr>
          <p:spPr>
            <a:xfrm>
              <a:off x="5731628" y="3303524"/>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Arrow Connector 120">
              <a:extLst>
                <a:ext uri="{FF2B5EF4-FFF2-40B4-BE49-F238E27FC236}">
                  <a16:creationId xmlns:a16="http://schemas.microsoft.com/office/drawing/2014/main" id="{1F1FB5BD-83CD-4A28-98D4-C1044D881CEF}"/>
                </a:ext>
              </a:extLst>
            </p:cNvPr>
            <p:cNvCxnSpPr>
              <a:cxnSpLocks/>
              <a:stCxn id="119" idx="2"/>
              <a:endCxn id="58" idx="0"/>
            </p:cNvCxnSpPr>
            <p:nvPr/>
          </p:nvCxnSpPr>
          <p:spPr>
            <a:xfrm>
              <a:off x="3508861" y="2543585"/>
              <a:ext cx="1504641" cy="765991"/>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DD89AFA2-499B-434A-BE39-ECA71D0B50F7}"/>
              </a:ext>
            </a:extLst>
          </p:cNvPr>
          <p:cNvSpPr txBox="1"/>
          <p:nvPr/>
        </p:nvSpPr>
        <p:spPr>
          <a:xfrm>
            <a:off x="1957889" y="977409"/>
            <a:ext cx="4538390" cy="307777"/>
          </a:xfrm>
          <a:prstGeom prst="rect">
            <a:avLst/>
          </a:prstGeom>
          <a:noFill/>
        </p:spPr>
        <p:txBody>
          <a:bodyPr wrap="square" rtlCol="0">
            <a:spAutoFit/>
          </a:bodyPr>
          <a:lstStyle/>
          <a:p>
            <a:r>
              <a:rPr lang="en-US" dirty="0"/>
              <a:t>Linear reprobes =   </a:t>
            </a:r>
            <a:r>
              <a:rPr lang="en-US" dirty="0">
                <a:solidFill>
                  <a:schemeClr val="accent1"/>
                </a:solidFill>
              </a:rPr>
              <a:t>0</a:t>
            </a:r>
            <a:r>
              <a:rPr lang="en-US" dirty="0"/>
              <a:t>,       </a:t>
            </a:r>
            <a:r>
              <a:rPr lang="en-US" dirty="0">
                <a:solidFill>
                  <a:schemeClr val="accent6">
                    <a:lumMod val="60000"/>
                    <a:lumOff val="40000"/>
                  </a:schemeClr>
                </a:solidFill>
              </a:rPr>
              <a:t>0</a:t>
            </a:r>
            <a:r>
              <a:rPr lang="en-US" dirty="0"/>
              <a:t> ,         </a:t>
            </a:r>
            <a:r>
              <a:rPr lang="en-US" dirty="0">
                <a:solidFill>
                  <a:schemeClr val="accent1"/>
                </a:solidFill>
              </a:rPr>
              <a:t>1,         2,         </a:t>
            </a:r>
            <a:r>
              <a:rPr lang="en-US" dirty="0">
                <a:solidFill>
                  <a:schemeClr val="accent2"/>
                </a:solidFill>
              </a:rPr>
              <a:t>4</a:t>
            </a:r>
            <a:endParaRPr lang="en-US" dirty="0">
              <a:solidFill>
                <a:schemeClr val="accent1"/>
              </a:solidFill>
            </a:endParaRPr>
          </a:p>
        </p:txBody>
      </p:sp>
      <p:sp>
        <p:nvSpPr>
          <p:cNvPr id="84" name="TextBox 83">
            <a:extLst>
              <a:ext uri="{FF2B5EF4-FFF2-40B4-BE49-F238E27FC236}">
                <a16:creationId xmlns:a16="http://schemas.microsoft.com/office/drawing/2014/main" id="{DB7C8B8E-FC1D-4508-BE53-0EEBF4D78BC9}"/>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Tree>
    <p:custDataLst>
      <p:tags r:id="rId1"/>
    </p:custDataLst>
    <p:extLst>
      <p:ext uri="{BB962C8B-B14F-4D97-AF65-F5344CB8AC3E}">
        <p14:creationId xmlns:p14="http://schemas.microsoft.com/office/powerpoint/2010/main" val="3995348394"/>
      </p:ext>
    </p:extLst>
  </p:cSld>
  <p:clrMapOvr>
    <a:masterClrMapping/>
  </p:clrMapOvr>
  <mc:AlternateContent xmlns:mc="http://schemas.openxmlformats.org/markup-compatibility/2006" xmlns:p14="http://schemas.microsoft.com/office/powerpoint/2010/main">
    <mc:Choice Requires="p14">
      <p:transition p14:dur="10" advTm="73013"/>
    </mc:Choice>
    <mc:Fallback xmlns="">
      <p:transition advTm="73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3">
                                            <p:txEl>
                                              <p:pRg st="1" end="1"/>
                                            </p:txEl>
                                          </p:spTgt>
                                        </p:tgtEl>
                                        <p:attrNameLst>
                                          <p:attrName>style.visibility</p:attrName>
                                        </p:attrNameLst>
                                      </p:cBhvr>
                                      <p:to>
                                        <p:strVal val="visible"/>
                                      </p:to>
                                    </p:set>
                                    <p:animEffect transition="in" filter="fade">
                                      <p:cBhvr>
                                        <p:cTn id="10" dur="500"/>
                                        <p:tgtEl>
                                          <p:spTgt spid="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3">
                                            <p:txEl>
                                              <p:pRg st="2" end="2"/>
                                            </p:txEl>
                                          </p:spTgt>
                                        </p:tgtEl>
                                        <p:attrNameLst>
                                          <p:attrName>style.visibility</p:attrName>
                                        </p:attrNameLst>
                                      </p:cBhvr>
                                      <p:to>
                                        <p:strVal val="visible"/>
                                      </p:to>
                                    </p:set>
                                    <p:animEffect transition="in" filter="fade">
                                      <p:cBhvr>
                                        <p:cTn id="13" dur="500"/>
                                        <p:tgtEl>
                                          <p:spTgt spid="8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xEl>
                                              <p:pRg st="3" end="3"/>
                                            </p:txEl>
                                          </p:spTgt>
                                        </p:tgtEl>
                                        <p:attrNameLst>
                                          <p:attrName>style.visibility</p:attrName>
                                        </p:attrNameLst>
                                      </p:cBhvr>
                                      <p:to>
                                        <p:strVal val="visible"/>
                                      </p:to>
                                    </p:set>
                                    <p:animEffect transition="in" filter="fade">
                                      <p:cBhvr>
                                        <p:cTn id="16" dur="500"/>
                                        <p:tgtEl>
                                          <p:spTgt spid="8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
                                            <p:txEl>
                                              <p:pRg st="4" end="4"/>
                                            </p:txEl>
                                          </p:spTgt>
                                        </p:tgtEl>
                                        <p:attrNameLst>
                                          <p:attrName>style.visibility</p:attrName>
                                        </p:attrNameLst>
                                      </p:cBhvr>
                                      <p:to>
                                        <p:strVal val="visible"/>
                                      </p:to>
                                    </p:set>
                                    <p:animEffect transition="in" filter="fade">
                                      <p:cBhvr>
                                        <p:cTn id="21" dur="500"/>
                                        <p:tgtEl>
                                          <p:spTgt spid="8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3">
                                            <p:txEl>
                                              <p:pRg st="5" end="5"/>
                                            </p:txEl>
                                          </p:spTgt>
                                        </p:tgtEl>
                                        <p:attrNameLst>
                                          <p:attrName>style.visibility</p:attrName>
                                        </p:attrNameLst>
                                      </p:cBhvr>
                                      <p:to>
                                        <p:strVal val="visible"/>
                                      </p:to>
                                    </p:set>
                                    <p:animEffect transition="in" filter="fade">
                                      <p:cBhvr>
                                        <p:cTn id="24" dur="500"/>
                                        <p:tgtEl>
                                          <p:spTgt spid="8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3">
                                            <p:txEl>
                                              <p:pRg st="7" end="7"/>
                                            </p:txEl>
                                          </p:spTgt>
                                        </p:tgtEl>
                                        <p:attrNameLst>
                                          <p:attrName>style.visibility</p:attrName>
                                        </p:attrNameLst>
                                      </p:cBhvr>
                                      <p:to>
                                        <p:strVal val="visible"/>
                                      </p:to>
                                    </p:set>
                                    <p:animEffect transition="in" filter="fade">
                                      <p:cBhvr>
                                        <p:cTn id="27" dur="500"/>
                                        <p:tgtEl>
                                          <p:spTgt spid="8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3">
                                            <p:txEl>
                                              <p:pRg st="6" end="6"/>
                                            </p:txEl>
                                          </p:spTgt>
                                        </p:tgtEl>
                                        <p:attrNameLst>
                                          <p:attrName>style.visibility</p:attrName>
                                        </p:attrNameLst>
                                      </p:cBhvr>
                                      <p:to>
                                        <p:strVal val="visible"/>
                                      </p:to>
                                    </p:set>
                                    <p:animEffect transition="in" filter="fade">
                                      <p:cBhvr>
                                        <p:cTn id="30" dur="500"/>
                                        <p:tgtEl>
                                          <p:spTgt spid="8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3">
                                            <p:txEl>
                                              <p:pRg st="8" end="8"/>
                                            </p:txEl>
                                          </p:spTgt>
                                        </p:tgtEl>
                                        <p:attrNameLst>
                                          <p:attrName>style.visibility</p:attrName>
                                        </p:attrNameLst>
                                      </p:cBhvr>
                                      <p:to>
                                        <p:strVal val="visible"/>
                                      </p:to>
                                    </p:set>
                                    <p:animEffect transition="in" filter="fade">
                                      <p:cBhvr>
                                        <p:cTn id="33" dur="500"/>
                                        <p:tgtEl>
                                          <p:spTgt spid="8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3">
                                            <p:txEl>
                                              <p:pRg st="9" end="9"/>
                                            </p:txEl>
                                          </p:spTgt>
                                        </p:tgtEl>
                                        <p:attrNameLst>
                                          <p:attrName>style.visibility</p:attrName>
                                        </p:attrNameLst>
                                      </p:cBhvr>
                                      <p:to>
                                        <p:strVal val="visible"/>
                                      </p:to>
                                    </p:set>
                                    <p:animEffect transition="in" filter="fade">
                                      <p:cBhvr>
                                        <p:cTn id="38" dur="500"/>
                                        <p:tgtEl>
                                          <p:spTgt spid="8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3">
                                            <p:txEl>
                                              <p:pRg st="10" end="10"/>
                                            </p:txEl>
                                          </p:spTgt>
                                        </p:tgtEl>
                                        <p:attrNameLst>
                                          <p:attrName>style.visibility</p:attrName>
                                        </p:attrNameLst>
                                      </p:cBhvr>
                                      <p:to>
                                        <p:strVal val="visible"/>
                                      </p:to>
                                    </p:set>
                                    <p:animEffect transition="in" filter="fade">
                                      <p:cBhvr>
                                        <p:cTn id="41" dur="500"/>
                                        <p:tgtEl>
                                          <p:spTgt spid="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Improving Robin Hood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899" y="1012371"/>
                <a:ext cx="8425543" cy="2416629"/>
              </a:xfrm>
            </p:spPr>
            <p:txBody>
              <a:bodyPr>
                <a:normAutofit/>
              </a:bodyPr>
              <a:lstStyle/>
              <a:p>
                <a:r>
                  <a:rPr lang="en-US" dirty="0"/>
                  <a:t>Bucket elements are grouped together, contiguously in memory</a:t>
                </a:r>
              </a:p>
              <a:p>
                <a:r>
                  <a:rPr lang="en-US" dirty="0"/>
                  <a:t>Robin Hood (and linear reprobing) searches from target bucket</a:t>
                </a:r>
              </a:p>
              <a:p>
                <a:pPr marL="0" indent="0">
                  <a:buNone/>
                </a:pPr>
                <a:r>
                  <a:rPr lang="en-US" b="0" dirty="0"/>
                  <a:t>	</a:t>
                </a:r>
                <a14:m>
                  <m:oMath xmlns:m="http://schemas.openxmlformats.org/officeDocument/2006/math">
                    <m:r>
                      <m:rPr>
                        <m:sty m:val="p"/>
                      </m:rPr>
                      <a:rPr lang="en-US" b="0" i="0" smtClean="0">
                        <a:latin typeface="Cambria Math" panose="02040503050406030204" pitchFamily="18" charset="0"/>
                      </a:rPr>
                      <m:t>b</m:t>
                    </m:r>
                    <m:r>
                      <a:rPr lang="en-US" b="0" i="0" smtClean="0">
                        <a:latin typeface="Cambria Math" panose="02040503050406030204" pitchFamily="18" charset="0"/>
                      </a:rPr>
                      <m:t>=(</m:t>
                    </m:r>
                    <m:r>
                      <a:rPr lang="en-US" i="1">
                        <a:latin typeface="Cambria Math" panose="02040503050406030204" pitchFamily="18" charset="0"/>
                      </a:rPr>
                      <m:t>h𝑎𝑠h</m:t>
                    </m:r>
                    <m:d>
                      <m:dPr>
                        <m:ctrlPr>
                          <a:rPr lang="en-US" i="1">
                            <a:latin typeface="Cambria Math" panose="02040503050406030204" pitchFamily="18" charset="0"/>
                          </a:rPr>
                        </m:ctrlPr>
                      </m:dPr>
                      <m:e>
                        <m:r>
                          <a:rPr lang="en-US" i="1">
                            <a:latin typeface="Cambria Math" panose="02040503050406030204" pitchFamily="18" charset="0"/>
                          </a:rPr>
                          <m:t>𝑘𝑒𝑦</m:t>
                        </m:r>
                      </m:e>
                    </m:d>
                    <m:r>
                      <a:rPr lang="en-US" i="1">
                        <a:latin typeface="Cambria Math" panose="02040503050406030204" pitchFamily="18" charset="0"/>
                      </a:rPr>
                      <m:t>% </m:t>
                    </m:r>
                    <m:r>
                      <a:rPr lang="en-US" i="1">
                        <a:latin typeface="Cambria Math" panose="02040503050406030204" pitchFamily="18" charset="0"/>
                      </a:rPr>
                      <m:t>𝑏𝑢𝑐𝑘𝑒𝑡𝑠</m:t>
                    </m:r>
                    <m:r>
                      <a:rPr lang="en-US" i="1">
                        <a:latin typeface="Cambria Math" panose="02040503050406030204" pitchFamily="18" charset="0"/>
                      </a:rPr>
                      <m:t>)</m:t>
                    </m:r>
                  </m:oMath>
                </a14:m>
                <a:r>
                  <a:rPr lang="en-US" dirty="0"/>
                  <a:t> </a:t>
                </a:r>
              </a:p>
              <a:p>
                <a:r>
                  <a:rPr lang="en-US" dirty="0"/>
                  <a:t>Distance between b and first element in bucket can be large: extra-bucket comparisons</a:t>
                </a:r>
              </a:p>
              <a:p>
                <a:endParaRPr lang="en-US" dirty="0"/>
              </a:p>
              <a:p>
                <a:pPr marL="0" indent="0">
                  <a:buNone/>
                </a:pP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899" y="1012371"/>
                <a:ext cx="8425543" cy="2416629"/>
              </a:xfrm>
              <a:blipFill>
                <a:blip r:embed="rId3"/>
                <a:stretch>
                  <a:fillRect l="-724" t="-302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263B01BC-5FF0-4B5A-B91A-26EBC0621863}"/>
              </a:ext>
            </a:extLst>
          </p:cNvPr>
          <p:cNvGrpSpPr/>
          <p:nvPr/>
        </p:nvGrpSpPr>
        <p:grpSpPr>
          <a:xfrm>
            <a:off x="1555734" y="3690696"/>
            <a:ext cx="5999872" cy="1294895"/>
            <a:chOff x="1555734" y="5046525"/>
            <a:chExt cx="5999872" cy="1294895"/>
          </a:xfrm>
        </p:grpSpPr>
        <p:grpSp>
          <p:nvGrpSpPr>
            <p:cNvPr id="6" name="Group 5"/>
            <p:cNvGrpSpPr/>
            <p:nvPr/>
          </p:nvGrpSpPr>
          <p:grpSpPr>
            <a:xfrm>
              <a:off x="4841597" y="5057158"/>
              <a:ext cx="526735" cy="1023005"/>
              <a:chOff x="4857927" y="2275367"/>
              <a:chExt cx="526735" cy="1023005"/>
            </a:xfrm>
          </p:grpSpPr>
          <p:cxnSp>
            <p:nvCxnSpPr>
              <p:cNvPr id="39" name="Straight Arrow Connector 38"/>
              <p:cNvCxnSpPr>
                <a:stCxn id="40" idx="2"/>
                <a:endCxn id="29" idx="0"/>
              </p:cNvCxnSpPr>
              <p:nvPr/>
            </p:nvCxnSpPr>
            <p:spPr>
              <a:xfrm flipH="1">
                <a:off x="4857927" y="2541181"/>
                <a:ext cx="287450" cy="757191"/>
              </a:xfrm>
              <a:prstGeom prst="straightConnector1">
                <a:avLst/>
              </a:prstGeom>
              <a:ln w="25400">
                <a:solidFill>
                  <a:schemeClr val="accent6">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906091" y="2275367"/>
                <a:ext cx="478571" cy="2658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7" name="Group 6"/>
            <p:cNvGrpSpPr/>
            <p:nvPr/>
          </p:nvGrpSpPr>
          <p:grpSpPr>
            <a:xfrm>
              <a:off x="1555734" y="6080163"/>
              <a:ext cx="5999872" cy="261257"/>
              <a:chOff x="1449307" y="4538506"/>
              <a:chExt cx="5999872" cy="261257"/>
            </a:xfrm>
          </p:grpSpPr>
          <p:sp>
            <p:nvSpPr>
              <p:cNvPr id="18" name="Rectangle 17"/>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30" name="Rectangle 29"/>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Rectangle 30"/>
              <p:cNvSpPr/>
              <p:nvPr/>
            </p:nvSpPr>
            <p:spPr>
              <a:xfrm>
                <a:off x="5166345" y="4538506"/>
                <a:ext cx="281354" cy="2612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52271" y="4538506"/>
                <a:ext cx="281354" cy="2612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738197" y="4538506"/>
                <a:ext cx="281354" cy="2612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024123" y="4538506"/>
                <a:ext cx="281354" cy="2612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310049" y="4538506"/>
                <a:ext cx="281354" cy="2612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387507" y="5046525"/>
              <a:ext cx="3591677" cy="1284262"/>
              <a:chOff x="3403837" y="2275367"/>
              <a:chExt cx="3591677" cy="1284262"/>
            </a:xfrm>
          </p:grpSpPr>
          <p:sp>
            <p:nvSpPr>
              <p:cNvPr id="15" name="Rectangle 14"/>
              <p:cNvSpPr/>
              <p:nvPr/>
            </p:nvSpPr>
            <p:spPr>
              <a:xfrm>
                <a:off x="3403837"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6" name="Straight Arrow Connector 15"/>
              <p:cNvCxnSpPr>
                <a:stCxn id="15" idx="2"/>
                <a:endCxn id="30" idx="0"/>
              </p:cNvCxnSpPr>
              <p:nvPr/>
            </p:nvCxnSpPr>
            <p:spPr>
              <a:xfrm>
                <a:off x="3643123" y="2541181"/>
                <a:ext cx="1500730" cy="757191"/>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14160" y="3306409"/>
                <a:ext cx="281354" cy="2532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p:cNvGrpSpPr/>
            <p:nvPr/>
          </p:nvGrpSpPr>
          <p:grpSpPr>
            <a:xfrm>
              <a:off x="3898892" y="5057158"/>
              <a:ext cx="1078810" cy="1276225"/>
              <a:chOff x="3904589" y="2275367"/>
              <a:chExt cx="1078810" cy="1276225"/>
            </a:xfrm>
          </p:grpSpPr>
          <p:sp>
            <p:nvSpPr>
              <p:cNvPr id="12" name="Rectangle 11"/>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3" name="Straight Arrow Connector 12"/>
              <p:cNvCxnSpPr>
                <a:stCxn id="12" idx="2"/>
                <a:endCxn id="29" idx="0"/>
              </p:cNvCxnSpPr>
              <p:nvPr/>
            </p:nvCxnSpPr>
            <p:spPr>
              <a:xfrm>
                <a:off x="4143875" y="2541181"/>
                <a:ext cx="714052" cy="757191"/>
              </a:xfrm>
              <a:prstGeom prst="straightConnector1">
                <a:avLst/>
              </a:prstGeom>
              <a:ln w="25400">
                <a:solidFill>
                  <a:schemeClr val="accent6">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702045" y="3298372"/>
                <a:ext cx="281354" cy="25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4995388" y="6077567"/>
              <a:ext cx="281354" cy="2612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stCxn id="15" idx="2"/>
              <a:endCxn id="17" idx="0"/>
            </p:cNvCxnSpPr>
            <p:nvPr/>
          </p:nvCxnSpPr>
          <p:spPr>
            <a:xfrm>
              <a:off x="3626793" y="5312339"/>
              <a:ext cx="3211714" cy="76522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EFFC356-E344-4A64-ADED-38E432A08081}"/>
                </a:ext>
              </a:extLst>
            </p:cNvPr>
            <p:cNvCxnSpPr>
              <a:cxnSpLocks/>
              <a:endCxn id="10" idx="0"/>
            </p:cNvCxnSpPr>
            <p:nvPr/>
          </p:nvCxnSpPr>
          <p:spPr>
            <a:xfrm>
              <a:off x="5127523" y="5322972"/>
              <a:ext cx="8542" cy="754595"/>
            </a:xfrm>
            <a:prstGeom prst="straightConnector1">
              <a:avLst/>
            </a:prstGeom>
            <a:ln w="25400">
              <a:solidFill>
                <a:schemeClr val="accent6">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24715364-BB9B-4370-9084-95C5DC9F7E29}"/>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
        <p:nvSpPr>
          <p:cNvPr id="44" name="Slide Number Placeholder 1">
            <a:extLst>
              <a:ext uri="{FF2B5EF4-FFF2-40B4-BE49-F238E27FC236}">
                <a16:creationId xmlns:a16="http://schemas.microsoft.com/office/drawing/2014/main" id="{17043C4B-E606-4BF7-B9A9-332ADC00F22F}"/>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11</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2890693290"/>
      </p:ext>
    </p:extLst>
  </p:cSld>
  <p:clrMapOvr>
    <a:masterClrMapping/>
  </p:clrMapOvr>
  <mc:AlternateContent xmlns:mc="http://schemas.openxmlformats.org/markup-compatibility/2006" xmlns:p14="http://schemas.microsoft.com/office/powerpoint/2010/main">
    <mc:Choice Requires="p14">
      <p:transition p14:dur="10" advTm="3384"/>
    </mc:Choice>
    <mc:Fallback xmlns="">
      <p:transition advTm="3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8208" y="1019059"/>
                <a:ext cx="8425543" cy="5718071"/>
              </a:xfrm>
            </p:spPr>
            <p:txBody>
              <a:bodyPr>
                <a:normAutofit lnSpcReduction="10000"/>
              </a:bodyPr>
              <a:lstStyle/>
              <a:p>
                <a:r>
                  <a:rPr lang="en-US" dirty="0"/>
                  <a:t>Robin Hood searches from target bucket </a:t>
                </a:r>
              </a:p>
              <a:p>
                <a:pPr marL="0" indent="0">
                  <a:buNone/>
                </a:pPr>
                <a:r>
                  <a:rPr lang="en-US" dirty="0"/>
                  <a:t>	</a:t>
                </a:r>
                <a14:m>
                  <m:oMath xmlns:m="http://schemas.openxmlformats.org/officeDocument/2006/math">
                    <m:r>
                      <m:rPr>
                        <m:sty m:val="p"/>
                      </m:rPr>
                      <a:rPr lang="en-US">
                        <a:latin typeface="Cambria Math" panose="02040503050406030204" pitchFamily="18" charset="0"/>
                      </a:rPr>
                      <m:t>b</m:t>
                    </m:r>
                    <m:r>
                      <a:rPr lang="en-US">
                        <a:latin typeface="Cambria Math" panose="02040503050406030204" pitchFamily="18" charset="0"/>
                      </a:rPr>
                      <m:t>=(</m:t>
                    </m:r>
                    <m:r>
                      <a:rPr lang="en-US" i="1">
                        <a:latin typeface="Cambria Math" panose="02040503050406030204" pitchFamily="18" charset="0"/>
                      </a:rPr>
                      <m:t>h𝑎𝑠h</m:t>
                    </m:r>
                    <m:d>
                      <m:dPr>
                        <m:ctrlPr>
                          <a:rPr lang="en-US" i="1">
                            <a:latin typeface="Cambria Math" panose="02040503050406030204" pitchFamily="18" charset="0"/>
                          </a:rPr>
                        </m:ctrlPr>
                      </m:dPr>
                      <m:e>
                        <m:r>
                          <a:rPr lang="en-US" i="1">
                            <a:latin typeface="Cambria Math" panose="02040503050406030204" pitchFamily="18" charset="0"/>
                          </a:rPr>
                          <m:t>𝑘𝑒𝑦</m:t>
                        </m:r>
                      </m:e>
                    </m:d>
                    <m:r>
                      <a:rPr lang="en-US" i="1">
                        <a:latin typeface="Cambria Math" panose="02040503050406030204" pitchFamily="18" charset="0"/>
                      </a:rPr>
                      <m:t>% </m:t>
                    </m:r>
                    <m:r>
                      <a:rPr lang="en-US" i="1">
                        <a:latin typeface="Cambria Math" panose="02040503050406030204" pitchFamily="18" charset="0"/>
                      </a:rPr>
                      <m:t>𝑏𝑢𝑐𝑘𝑒𝑡𝑠</m:t>
                    </m:r>
                    <m:r>
                      <a:rPr lang="en-US" i="1">
                        <a:latin typeface="Cambria Math" panose="02040503050406030204" pitchFamily="18" charset="0"/>
                      </a:rPr>
                      <m:t>)</m:t>
                    </m:r>
                  </m:oMath>
                </a14:m>
                <a:r>
                  <a:rPr lang="en-US" dirty="0"/>
                  <a:t> </a:t>
                </a:r>
              </a:p>
              <a:p>
                <a:r>
                  <a:rPr lang="en-US" dirty="0"/>
                  <a:t>Distance between b and first element in bucket can be large: extra-bucket comparisons</a:t>
                </a:r>
              </a:p>
              <a:p>
                <a:pPr marL="0" indent="0">
                  <a:buNone/>
                </a:pPr>
                <a:endParaRPr lang="en-US" b="1" dirty="0"/>
              </a:p>
              <a:p>
                <a:r>
                  <a:rPr lang="en-US" b="1" dirty="0"/>
                  <a:t>Solution</a:t>
                </a:r>
                <a:r>
                  <a:rPr lang="en-US" dirty="0"/>
                  <a:t>: </a:t>
                </a:r>
                <a:r>
                  <a:rPr lang="en-US" b="1" dirty="0">
                    <a:solidFill>
                      <a:srgbClr val="92D050"/>
                    </a:solidFill>
                  </a:rPr>
                  <a:t>Auxiliary Offset Array I</a:t>
                </a:r>
                <a:r>
                  <a:rPr lang="en-US" dirty="0">
                    <a:solidFill>
                      <a:srgbClr val="92D050"/>
                    </a:solidFill>
                  </a:rPr>
                  <a:t> </a:t>
                </a:r>
                <a:r>
                  <a:rPr lang="en-US" dirty="0"/>
                  <a:t>to point to first bucket elements</a:t>
                </a:r>
              </a:p>
              <a:p>
                <a:endParaRPr lang="en-US" dirty="0"/>
              </a:p>
              <a:p>
                <a:endParaRPr lang="en-US" dirty="0"/>
              </a:p>
              <a:p>
                <a:endParaRPr lang="en-US" dirty="0"/>
              </a:p>
              <a:p>
                <a:endParaRPr lang="en-US" dirty="0"/>
              </a:p>
              <a:p>
                <a:endParaRPr lang="en-US" dirty="0"/>
              </a:p>
              <a:p>
                <a:pPr marL="0" indent="0">
                  <a:buNone/>
                </a:pPr>
                <a:endParaRPr lang="en-US" dirty="0"/>
              </a:p>
              <a:p>
                <a:endParaRPr lang="en-US" dirty="0"/>
              </a:p>
              <a:p>
                <a:r>
                  <a:rPr lang="en-US" dirty="0"/>
                  <a:t>Compare only elements in bucket: min latency and loads</a:t>
                </a:r>
              </a:p>
              <a:p>
                <a:r>
                  <a:rPr lang="en-US" dirty="0"/>
                  <a:t>Bucket boundaries known: avoids hashing</a:t>
                </a:r>
              </a:p>
              <a:p>
                <a:r>
                  <a:rPr lang="en-US" dirty="0"/>
                  <a:t>But </a:t>
                </a:r>
                <a:r>
                  <a:rPr lang="en-US" dirty="0">
                    <a:solidFill>
                      <a:srgbClr val="C00000"/>
                    </a:solidFill>
                  </a:rPr>
                  <a:t>swap </a:t>
                </a:r>
                <a:r>
                  <a:rPr lang="en-US" dirty="0"/>
                  <a:t>and</a:t>
                </a:r>
                <a:r>
                  <a:rPr lang="en-US" dirty="0">
                    <a:solidFill>
                      <a:srgbClr val="C00000"/>
                    </a:solidFill>
                  </a:rPr>
                  <a:t> aux array updates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8208" y="1019059"/>
                <a:ext cx="8425543" cy="5718071"/>
              </a:xfrm>
              <a:blipFill>
                <a:blip r:embed="rId4"/>
                <a:stretch>
                  <a:fillRect l="-723" t="-1812" b="-213"/>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dirty="0"/>
              <a:t>Improving Robin Hood</a:t>
            </a:r>
          </a:p>
        </p:txBody>
      </p:sp>
      <p:grpSp>
        <p:nvGrpSpPr>
          <p:cNvPr id="44" name="Group 43">
            <a:extLst>
              <a:ext uri="{FF2B5EF4-FFF2-40B4-BE49-F238E27FC236}">
                <a16:creationId xmlns:a16="http://schemas.microsoft.com/office/drawing/2014/main" id="{FE0C061F-6D0B-41F6-927C-BCFFCD2B0061}"/>
              </a:ext>
            </a:extLst>
          </p:cNvPr>
          <p:cNvGrpSpPr/>
          <p:nvPr/>
        </p:nvGrpSpPr>
        <p:grpSpPr>
          <a:xfrm>
            <a:off x="1495268" y="3535253"/>
            <a:ext cx="5999872" cy="1849272"/>
            <a:chOff x="1572064" y="2372647"/>
            <a:chExt cx="5999872" cy="1849272"/>
          </a:xfrm>
        </p:grpSpPr>
        <p:grpSp>
          <p:nvGrpSpPr>
            <p:cNvPr id="45" name="Group 44">
              <a:extLst>
                <a:ext uri="{FF2B5EF4-FFF2-40B4-BE49-F238E27FC236}">
                  <a16:creationId xmlns:a16="http://schemas.microsoft.com/office/drawing/2014/main" id="{3149AD20-5C3D-468B-8312-1D306D60BE52}"/>
                </a:ext>
              </a:extLst>
            </p:cNvPr>
            <p:cNvGrpSpPr/>
            <p:nvPr/>
          </p:nvGrpSpPr>
          <p:grpSpPr>
            <a:xfrm>
              <a:off x="1572064" y="3960662"/>
              <a:ext cx="5999872" cy="261257"/>
              <a:chOff x="1449307" y="4538506"/>
              <a:chExt cx="5999872" cy="261257"/>
            </a:xfrm>
          </p:grpSpPr>
          <p:sp>
            <p:nvSpPr>
              <p:cNvPr id="83" name="Rectangle 82">
                <a:extLst>
                  <a:ext uri="{FF2B5EF4-FFF2-40B4-BE49-F238E27FC236}">
                    <a16:creationId xmlns:a16="http://schemas.microsoft.com/office/drawing/2014/main" id="{26C977B0-D401-4CCE-B8F9-D689BFD51BFC}"/>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EADBE33C-6440-4722-9A02-FB32B4404C22}"/>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36D7F2E8-2278-4ACF-A159-FEEE4D599924}"/>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2C441DD7-E2EA-41AD-9C7F-E75ADF6AD7DE}"/>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D33ED85B-46E3-4575-8E32-4179772CAB10}"/>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B1B56B93-4CE5-4889-A5B3-A38576C1807F}"/>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B75886EF-9727-4870-9D68-9B5B1C78A046}"/>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A0340D62-E56B-48B5-B251-7B3D8E08317C}"/>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E141A36C-FD7B-47C8-BFD8-F75E35823C1B}"/>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B3E0D1FE-32C9-4F3B-BB8A-EFC47A32A95A}"/>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159D9A38-8E74-43A6-B353-29BE33B36E9B}"/>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2B06365-1A69-4FC7-908C-48F30E81B160}"/>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56F9667-7210-4BF6-BA32-31DEB43B7E6B}"/>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A66226C-3CE4-442A-B04D-BBD5C7FD27DA}"/>
                  </a:ext>
                </a:extLst>
              </p:cNvPr>
              <p:cNvSpPr/>
              <p:nvPr/>
            </p:nvSpPr>
            <p:spPr>
              <a:xfrm>
                <a:off x="5166345" y="4538506"/>
                <a:ext cx="281354" cy="2612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3CDF180A-56A0-4E70-A555-E927591F3758}"/>
                  </a:ext>
                </a:extLst>
              </p:cNvPr>
              <p:cNvSpPr/>
              <p:nvPr/>
            </p:nvSpPr>
            <p:spPr>
              <a:xfrm>
                <a:off x="5452271" y="4538506"/>
                <a:ext cx="281354" cy="2612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43BA4A0D-59BB-46EA-8ACE-AA55CB6EB1E8}"/>
                  </a:ext>
                </a:extLst>
              </p:cNvPr>
              <p:cNvSpPr/>
              <p:nvPr/>
            </p:nvSpPr>
            <p:spPr>
              <a:xfrm>
                <a:off x="5738197" y="4538506"/>
                <a:ext cx="281354" cy="2612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6BB95FB-F81C-4B6D-88D5-3E7899D6D556}"/>
                  </a:ext>
                </a:extLst>
              </p:cNvPr>
              <p:cNvSpPr/>
              <p:nvPr/>
            </p:nvSpPr>
            <p:spPr>
              <a:xfrm>
                <a:off x="6024123" y="4538506"/>
                <a:ext cx="281354" cy="2612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C6AAD6AD-ABE6-4192-89ED-3B1E9559C170}"/>
                  </a:ext>
                </a:extLst>
              </p:cNvPr>
              <p:cNvSpPr/>
              <p:nvPr/>
            </p:nvSpPr>
            <p:spPr>
              <a:xfrm>
                <a:off x="6310049" y="4538506"/>
                <a:ext cx="281354" cy="2612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5EF5FE9-080F-4DA9-AF01-C94C5D79B964}"/>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AB28C3B-F242-4437-A276-DDECEA10D5F1}"/>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28104C6B-0392-4FFE-A4CE-0C342F144BD2}"/>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F0BE7838-2C0E-4315-9C72-0738F4321720}"/>
                </a:ext>
              </a:extLst>
            </p:cNvPr>
            <p:cNvGrpSpPr/>
            <p:nvPr/>
          </p:nvGrpSpPr>
          <p:grpSpPr>
            <a:xfrm>
              <a:off x="4857927" y="2372647"/>
              <a:ext cx="526735" cy="925725"/>
              <a:chOff x="4857927" y="2372647"/>
              <a:chExt cx="526735" cy="925725"/>
            </a:xfrm>
          </p:grpSpPr>
          <p:cxnSp>
            <p:nvCxnSpPr>
              <p:cNvPr id="81" name="Straight Arrow Connector 80">
                <a:extLst>
                  <a:ext uri="{FF2B5EF4-FFF2-40B4-BE49-F238E27FC236}">
                    <a16:creationId xmlns:a16="http://schemas.microsoft.com/office/drawing/2014/main" id="{C5343249-C111-435C-AAE9-65E06731C448}"/>
                  </a:ext>
                </a:extLst>
              </p:cNvPr>
              <p:cNvCxnSpPr>
                <a:stCxn id="82" idx="2"/>
                <a:endCxn id="71" idx="0"/>
              </p:cNvCxnSpPr>
              <p:nvPr/>
            </p:nvCxnSpPr>
            <p:spPr>
              <a:xfrm flipH="1">
                <a:off x="4857927" y="2638461"/>
                <a:ext cx="287450" cy="659911"/>
              </a:xfrm>
              <a:prstGeom prst="straightConnector1">
                <a:avLst/>
              </a:prstGeom>
              <a:solidFill>
                <a:schemeClr val="accent6">
                  <a:lumMod val="40000"/>
                  <a:lumOff val="60000"/>
                </a:schemeClr>
              </a:solidFill>
              <a:ln w="25400">
                <a:solidFill>
                  <a:schemeClr val="accent6">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91BA6272-6967-4F83-B3AB-DD9DA65E7E90}"/>
                  </a:ext>
                </a:extLst>
              </p:cNvPr>
              <p:cNvSpPr/>
              <p:nvPr/>
            </p:nvSpPr>
            <p:spPr>
              <a:xfrm>
                <a:off x="4906091" y="2372647"/>
                <a:ext cx="478571" cy="2658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48" name="Group 47">
              <a:extLst>
                <a:ext uri="{FF2B5EF4-FFF2-40B4-BE49-F238E27FC236}">
                  <a16:creationId xmlns:a16="http://schemas.microsoft.com/office/drawing/2014/main" id="{A7A9EB03-20A6-4BF0-B435-99177099FAD7}"/>
                </a:ext>
              </a:extLst>
            </p:cNvPr>
            <p:cNvGrpSpPr/>
            <p:nvPr/>
          </p:nvGrpSpPr>
          <p:grpSpPr>
            <a:xfrm>
              <a:off x="1572064" y="3298372"/>
              <a:ext cx="5999872" cy="261257"/>
              <a:chOff x="1449307" y="4538506"/>
              <a:chExt cx="5999872" cy="261257"/>
            </a:xfrm>
          </p:grpSpPr>
          <p:sp>
            <p:nvSpPr>
              <p:cNvPr id="60" name="Rectangle 59">
                <a:extLst>
                  <a:ext uri="{FF2B5EF4-FFF2-40B4-BE49-F238E27FC236}">
                    <a16:creationId xmlns:a16="http://schemas.microsoft.com/office/drawing/2014/main" id="{AABB7D31-A731-49C8-925D-3528F1EEB8DB}"/>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7252186-1567-4841-A38F-F92BB84D3C87}"/>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8F1D4B8-4613-45A7-A9CF-287D6ABDBD35}"/>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7DC5818C-B5F7-42BE-9F1C-B4BF340C787B}"/>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893C07A-BCBD-41C7-B012-5DFCA7B7CA52}"/>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58080720-9CA5-43EF-A255-93957C1A9F7C}"/>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5F152EF-3AB4-49F1-A00D-4D06E8BF5FC7}"/>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AE5C3BF-CA50-4C4F-B014-42BE1BAB448A}"/>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8D800026-E64A-4A3A-BA9D-C7823B6F0EB5}"/>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A83C5879-23CF-4306-A6AB-3DA5B4035E39}"/>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7A70497-3BEF-45F9-AA54-4EA968835FFE}"/>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90A7BA3-E19E-447A-BB53-E997FEF789EB}"/>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72" name="Rectangle 71">
                <a:extLst>
                  <a:ext uri="{FF2B5EF4-FFF2-40B4-BE49-F238E27FC236}">
                    <a16:creationId xmlns:a16="http://schemas.microsoft.com/office/drawing/2014/main" id="{1E0ED9C8-9D38-4BB9-A15F-264D7507DADD}"/>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3" name="Rectangle 72">
                <a:extLst>
                  <a:ext uri="{FF2B5EF4-FFF2-40B4-BE49-F238E27FC236}">
                    <a16:creationId xmlns:a16="http://schemas.microsoft.com/office/drawing/2014/main" id="{751D5688-39AC-4BEA-A527-4AF50F218B12}"/>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3905F3C4-9600-4457-8442-9AF02B5B86C2}"/>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A32422A5-BD97-4F20-B8A1-C0A545FCAA13}"/>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485291-2721-40E4-8D6E-4406F6A75CE6}"/>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53E15C4-3E98-4A1A-B21C-7AB58716BB82}"/>
                  </a:ext>
                </a:extLst>
              </p:cNvPr>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EFA0922A-F400-45B5-9DD6-91A767EBC4D9}"/>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09B4F7DA-9155-4B8A-9B99-CF12D277F754}"/>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DD57713F-6A60-4ECD-B1A4-33CDA6B94491}"/>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377EB367-2EE0-4E15-A74B-B3702B9736A9}"/>
                </a:ext>
              </a:extLst>
            </p:cNvPr>
            <p:cNvGrpSpPr/>
            <p:nvPr/>
          </p:nvGrpSpPr>
          <p:grpSpPr>
            <a:xfrm>
              <a:off x="3403837" y="2372647"/>
              <a:ext cx="3596249" cy="1841235"/>
              <a:chOff x="3403837" y="2372647"/>
              <a:chExt cx="3596249" cy="1841235"/>
            </a:xfrm>
          </p:grpSpPr>
          <p:sp>
            <p:nvSpPr>
              <p:cNvPr id="57" name="Rectangle 56">
                <a:extLst>
                  <a:ext uri="{FF2B5EF4-FFF2-40B4-BE49-F238E27FC236}">
                    <a16:creationId xmlns:a16="http://schemas.microsoft.com/office/drawing/2014/main" id="{CA18BDF5-C102-411A-A225-8075A5150531}"/>
                  </a:ext>
                </a:extLst>
              </p:cNvPr>
              <p:cNvSpPr/>
              <p:nvPr/>
            </p:nvSpPr>
            <p:spPr>
              <a:xfrm>
                <a:off x="3403837" y="237264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58" name="Straight Arrow Connector 57">
                <a:extLst>
                  <a:ext uri="{FF2B5EF4-FFF2-40B4-BE49-F238E27FC236}">
                    <a16:creationId xmlns:a16="http://schemas.microsoft.com/office/drawing/2014/main" id="{1533B25C-7221-448F-93C8-4ECCE3B50A7E}"/>
                  </a:ext>
                </a:extLst>
              </p:cNvPr>
              <p:cNvCxnSpPr>
                <a:stCxn id="57" idx="2"/>
                <a:endCxn id="72" idx="0"/>
              </p:cNvCxnSpPr>
              <p:nvPr/>
            </p:nvCxnSpPr>
            <p:spPr>
              <a:xfrm>
                <a:off x="3643123" y="2638461"/>
                <a:ext cx="1500730" cy="659911"/>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6D2D676-BE07-44F2-9CF7-4D0E9BFD41E6}"/>
                  </a:ext>
                </a:extLst>
              </p:cNvPr>
              <p:cNvSpPr/>
              <p:nvPr/>
            </p:nvSpPr>
            <p:spPr>
              <a:xfrm>
                <a:off x="6718732" y="3960662"/>
                <a:ext cx="281354" cy="2532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EB8C1AC-7820-4357-BD5B-C524759AAF18}"/>
                </a:ext>
              </a:extLst>
            </p:cNvPr>
            <p:cNvGrpSpPr/>
            <p:nvPr/>
          </p:nvGrpSpPr>
          <p:grpSpPr>
            <a:xfrm>
              <a:off x="3915222" y="2372647"/>
              <a:ext cx="1088712" cy="1848480"/>
              <a:chOff x="3904589" y="2372647"/>
              <a:chExt cx="1088712" cy="1848480"/>
            </a:xfrm>
          </p:grpSpPr>
          <p:sp>
            <p:nvSpPr>
              <p:cNvPr id="54" name="Rectangle 53">
                <a:extLst>
                  <a:ext uri="{FF2B5EF4-FFF2-40B4-BE49-F238E27FC236}">
                    <a16:creationId xmlns:a16="http://schemas.microsoft.com/office/drawing/2014/main" id="{2CEFBC99-8DF3-4F99-9B89-F49A5DD39B61}"/>
                  </a:ext>
                </a:extLst>
              </p:cNvPr>
              <p:cNvSpPr/>
              <p:nvPr/>
            </p:nvSpPr>
            <p:spPr>
              <a:xfrm>
                <a:off x="3904589" y="237264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55" name="Straight Arrow Connector 54">
                <a:extLst>
                  <a:ext uri="{FF2B5EF4-FFF2-40B4-BE49-F238E27FC236}">
                    <a16:creationId xmlns:a16="http://schemas.microsoft.com/office/drawing/2014/main" id="{7862C95B-482B-4313-A315-21E20C0B120E}"/>
                  </a:ext>
                </a:extLst>
              </p:cNvPr>
              <p:cNvCxnSpPr>
                <a:stCxn id="54" idx="2"/>
                <a:endCxn id="71" idx="0"/>
              </p:cNvCxnSpPr>
              <p:nvPr/>
            </p:nvCxnSpPr>
            <p:spPr>
              <a:xfrm>
                <a:off x="4143875" y="2638461"/>
                <a:ext cx="703419" cy="659911"/>
              </a:xfrm>
              <a:prstGeom prst="straightConnector1">
                <a:avLst/>
              </a:prstGeom>
              <a:ln w="25400">
                <a:solidFill>
                  <a:schemeClr val="accent6">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BDDA2017-FD67-4BC7-8967-827F37A14106}"/>
                  </a:ext>
                </a:extLst>
              </p:cNvPr>
              <p:cNvSpPr/>
              <p:nvPr/>
            </p:nvSpPr>
            <p:spPr>
              <a:xfrm>
                <a:off x="4711947" y="3967907"/>
                <a:ext cx="281354" cy="25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1" name="Straight Arrow Connector 50">
              <a:extLst>
                <a:ext uri="{FF2B5EF4-FFF2-40B4-BE49-F238E27FC236}">
                  <a16:creationId xmlns:a16="http://schemas.microsoft.com/office/drawing/2014/main" id="{A834057E-B1D2-4BE9-9CC5-D91DC98DEC67}"/>
                </a:ext>
              </a:extLst>
            </p:cNvPr>
            <p:cNvCxnSpPr>
              <a:stCxn id="71" idx="2"/>
              <a:endCxn id="94" idx="0"/>
            </p:cNvCxnSpPr>
            <p:nvPr/>
          </p:nvCxnSpPr>
          <p:spPr>
            <a:xfrm>
              <a:off x="4857927" y="3559629"/>
              <a:ext cx="0" cy="401033"/>
            </a:xfrm>
            <a:prstGeom prst="straightConnector1">
              <a:avLst/>
            </a:prstGeom>
            <a:ln w="254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E9A875D-52D8-48CD-8A56-0D7D32E7E5B6}"/>
                </a:ext>
              </a:extLst>
            </p:cNvPr>
            <p:cNvCxnSpPr>
              <a:stCxn id="72" idx="2"/>
              <a:endCxn id="59" idx="0"/>
            </p:cNvCxnSpPr>
            <p:nvPr/>
          </p:nvCxnSpPr>
          <p:spPr>
            <a:xfrm>
              <a:off x="5143853" y="3559629"/>
              <a:ext cx="1715556" cy="401033"/>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86C3961-07FD-473C-8D41-867A1179EBB8}"/>
                </a:ext>
              </a:extLst>
            </p:cNvPr>
            <p:cNvSpPr/>
            <p:nvPr/>
          </p:nvSpPr>
          <p:spPr>
            <a:xfrm>
              <a:off x="5011718" y="3954009"/>
              <a:ext cx="281354" cy="2612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24715364-BB9B-4370-9084-95C5DC9F7E29}"/>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
        <p:nvSpPr>
          <p:cNvPr id="104" name="Slide Number Placeholder 1">
            <a:extLst>
              <a:ext uri="{FF2B5EF4-FFF2-40B4-BE49-F238E27FC236}">
                <a16:creationId xmlns:a16="http://schemas.microsoft.com/office/drawing/2014/main" id="{1D672814-F366-4CE4-A25B-52F66DBFE76A}"/>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12</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562463513"/>
      </p:ext>
    </p:extLst>
  </p:cSld>
  <p:clrMapOvr>
    <a:masterClrMapping/>
  </p:clrMapOvr>
  <mc:AlternateContent xmlns:mc="http://schemas.openxmlformats.org/markup-compatibility/2006" xmlns:p14="http://schemas.microsoft.com/office/powerpoint/2010/main">
    <mc:Choice Requires="p14">
      <p:transition p14:dur="10" advTm="84714"/>
    </mc:Choice>
    <mc:Fallback xmlns="">
      <p:transition advTm="84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500"/>
                                        <p:tgtEl>
                                          <p:spTgt spid="3">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3" end="13"/>
                                            </p:txEl>
                                          </p:spTgt>
                                        </p:tgtEl>
                                        <p:attrNameLst>
                                          <p:attrName>style.visibility</p:attrName>
                                        </p:attrNameLst>
                                      </p:cBhvr>
                                      <p:to>
                                        <p:strVal val="visible"/>
                                      </p:to>
                                    </p:set>
                                    <p:animEffect transition="in" filter="fade">
                                      <p:cBhvr>
                                        <p:cTn id="10" dur="500"/>
                                        <p:tgtEl>
                                          <p:spTgt spid="3">
                                            <p:txEl>
                                              <p:pRg st="13" end="1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animEffect transition="in" filter="fade">
                                      <p:cBhvr>
                                        <p:cTn id="1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597BE-07B1-48BC-893D-5002AA811DDA}"/>
                  </a:ext>
                </a:extLst>
              </p:cNvPr>
              <p:cNvSpPr>
                <a:spLocks noGrp="1"/>
              </p:cNvSpPr>
              <p:nvPr>
                <p:ph idx="1"/>
              </p:nvPr>
            </p:nvSpPr>
            <p:spPr>
              <a:xfrm>
                <a:off x="342899" y="1012370"/>
                <a:ext cx="8425543" cy="5693229"/>
              </a:xfrm>
            </p:spPr>
            <p:txBody>
              <a:bodyPr>
                <a:normAutofit/>
              </a:bodyPr>
              <a:lstStyle/>
              <a:p>
                <a:r>
                  <a:rPr lang="en-US" dirty="0"/>
                  <a:t>Inspired by Robin Hood hashing: </a:t>
                </a:r>
                <a:r>
                  <a:rPr lang="en-US" dirty="0">
                    <a:solidFill>
                      <a:schemeClr val="accent6"/>
                    </a:solidFill>
                  </a:rPr>
                  <a:t>	~ sorting by </a:t>
                </a:r>
                <a14:m>
                  <m:oMath xmlns:m="http://schemas.openxmlformats.org/officeDocument/2006/math">
                    <m:r>
                      <a:rPr lang="en-US">
                        <a:solidFill>
                          <a:schemeClr val="accent6"/>
                        </a:solidFill>
                        <a:latin typeface="Cambria Math" panose="02040503050406030204" pitchFamily="18" charset="0"/>
                      </a:rPr>
                      <m:t>(</m:t>
                    </m:r>
                    <m:r>
                      <a:rPr lang="en-US" i="1">
                        <a:solidFill>
                          <a:schemeClr val="accent6"/>
                        </a:solidFill>
                        <a:latin typeface="Cambria Math" panose="02040503050406030204" pitchFamily="18" charset="0"/>
                      </a:rPr>
                      <m:t>h𝑎𝑠h</m:t>
                    </m:r>
                    <m:d>
                      <m:dPr>
                        <m:ctrlPr>
                          <a:rPr lang="en-US" i="1">
                            <a:solidFill>
                              <a:schemeClr val="accent6"/>
                            </a:solidFill>
                            <a:latin typeface="Cambria Math" panose="02040503050406030204" pitchFamily="18" charset="0"/>
                          </a:rPr>
                        </m:ctrlPr>
                      </m:dPr>
                      <m:e>
                        <m:r>
                          <a:rPr lang="en-US" i="1">
                            <a:solidFill>
                              <a:schemeClr val="accent6"/>
                            </a:solidFill>
                            <a:latin typeface="Cambria Math" panose="02040503050406030204" pitchFamily="18" charset="0"/>
                          </a:rPr>
                          <m:t>𝑘𝑒𝑦</m:t>
                        </m:r>
                      </m:e>
                    </m:d>
                    <m:r>
                      <a:rPr lang="en-US" i="1">
                        <a:solidFill>
                          <a:schemeClr val="accent6"/>
                        </a:solidFill>
                        <a:latin typeface="Cambria Math" panose="02040503050406030204" pitchFamily="18" charset="0"/>
                      </a:rPr>
                      <m:t>% </m:t>
                    </m:r>
                    <m:r>
                      <a:rPr lang="en-US" i="1">
                        <a:solidFill>
                          <a:schemeClr val="accent6"/>
                        </a:solidFill>
                        <a:latin typeface="Cambria Math" panose="02040503050406030204" pitchFamily="18" charset="0"/>
                      </a:rPr>
                      <m:t>𝑏𝑢𝑐𝑘𝑒𝑡𝑠</m:t>
                    </m:r>
                  </m:oMath>
                </a14:m>
                <a:r>
                  <a:rPr lang="en-US" dirty="0">
                    <a:solidFill>
                      <a:schemeClr val="accent6"/>
                    </a:solidFill>
                  </a:rPr>
                  <a:t>)</a:t>
                </a:r>
                <a:endParaRPr lang="en-US" dirty="0">
                  <a:solidFill>
                    <a:srgbClr val="C00000"/>
                  </a:solidFill>
                </a:endParaRPr>
              </a:p>
              <a:p>
                <a:r>
                  <a:rPr lang="en-US" dirty="0"/>
                  <a:t>Insertion: if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h𝑎𝑠h</m:t>
                        </m:r>
                        <m:d>
                          <m:dPr>
                            <m:ctrlPr>
                              <a:rPr lang="en-US" i="1">
                                <a:latin typeface="Cambria Math" panose="02040503050406030204" pitchFamily="18" charset="0"/>
                              </a:rPr>
                            </m:ctrlPr>
                          </m:dPr>
                          <m:e>
                            <m:r>
                              <a:rPr lang="en-US" i="1">
                                <a:latin typeface="Cambria Math" panose="02040503050406030204" pitchFamily="18" charset="0"/>
                              </a:rPr>
                              <m:t>𝐵</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𝑖</m:t>
                                </m:r>
                              </m:e>
                            </m:d>
                          </m:e>
                        </m:d>
                        <m:r>
                          <a:rPr lang="en-US" i="1">
                            <a:latin typeface="Cambria Math" panose="02040503050406030204" pitchFamily="18" charset="0"/>
                          </a:rPr>
                          <m:t>% </m:t>
                        </m:r>
                        <m:r>
                          <a:rPr lang="en-US" i="1">
                            <a:latin typeface="Cambria Math" panose="02040503050406030204" pitchFamily="18" charset="0"/>
                          </a:rPr>
                          <m:t>𝑏𝑢𝑐𝑘𝑒𝑡𝑠</m:t>
                        </m:r>
                      </m:e>
                    </m:d>
                    <m:r>
                      <a:rPr lang="en-US" i="1">
                        <a:latin typeface="Cambria Math" panose="02040503050406030204" pitchFamily="18" charset="0"/>
                      </a:rPr>
                      <m:t>&gt;</m:t>
                    </m:r>
                    <m:r>
                      <a:rPr lang="en-US" i="1">
                        <a:latin typeface="Cambria Math" panose="02040503050406030204" pitchFamily="18" charset="0"/>
                      </a:rPr>
                      <m:t>𝑏</m:t>
                    </m:r>
                  </m:oMath>
                </a14:m>
                <a:r>
                  <a:rPr lang="en-US" dirty="0"/>
                  <a:t>, </a:t>
                </a:r>
              </a:p>
              <a:p>
                <a:pPr marL="342900" lvl="1" indent="0">
                  <a:buNone/>
                </a:pPr>
                <a:r>
                  <a:rPr lang="en-US" dirty="0">
                    <a:solidFill>
                      <a:srgbClr val="C00000"/>
                    </a:solidFill>
                  </a:rPr>
                  <a:t>swap</a:t>
                </a:r>
                <a:r>
                  <a:rPr lang="en-US" dirty="0"/>
                  <a:t>(</a:t>
                </a:r>
                <a14:m>
                  <m:oMath xmlns:m="http://schemas.openxmlformats.org/officeDocument/2006/math">
                    <m:r>
                      <a:rPr lang="en-US" i="1">
                        <a:latin typeface="Cambria Math" panose="02040503050406030204" pitchFamily="18" charset="0"/>
                      </a:rPr>
                      <m:t>𝐵</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𝑖</m:t>
                        </m:r>
                      </m:e>
                    </m:d>
                    <m:r>
                      <a:rPr lang="en-US" i="1">
                        <a:latin typeface="Cambria Math" panose="02040503050406030204" pitchFamily="18" charset="0"/>
                      </a:rPr>
                      <m:t>,  </m:t>
                    </m:r>
                    <m:r>
                      <a:rPr lang="en-US" i="1">
                        <a:latin typeface="Cambria Math" panose="02040503050406030204" pitchFamily="18" charset="0"/>
                      </a:rPr>
                      <m:t>𝑘𝑒𝑦</m:t>
                    </m:r>
                  </m:oMath>
                </a14:m>
                <a:r>
                  <a:rPr lang="en-US" dirty="0"/>
                  <a:t>) and </a:t>
                </a:r>
                <a:r>
                  <a:rPr lang="en-US" dirty="0">
                    <a:solidFill>
                      <a:srgbClr val="C00000"/>
                    </a:solidFill>
                  </a:rPr>
                  <a:t>update auxiliary array</a:t>
                </a:r>
              </a:p>
              <a:p>
                <a:r>
                  <a:rPr lang="en-US" dirty="0"/>
                  <a:t>Lazy-sorting algorithm</a:t>
                </a:r>
              </a:p>
              <a:p>
                <a:pPr lvl="1"/>
                <a:r>
                  <a:rPr lang="en-US" dirty="0"/>
                  <a:t>Hashing assigns keys to </a:t>
                </a:r>
                <a:r>
                  <a:rPr lang="en-US" b="1" dirty="0"/>
                  <a:t>bins</a:t>
                </a:r>
              </a:p>
              <a:p>
                <a:pPr lvl="1"/>
                <a:r>
                  <a:rPr lang="en-US" dirty="0"/>
                  <a:t>Append key-value tuples to bin</a:t>
                </a:r>
              </a:p>
              <a:p>
                <a:pPr lvl="1"/>
                <a:r>
                  <a:rPr lang="en-US" dirty="0"/>
                  <a:t>If bin full, radix sort by bucket id, reduce by key (if still full, use overflow bins)</a:t>
                </a:r>
              </a:p>
              <a:p>
                <a:endParaRPr lang="en-US" dirty="0"/>
              </a:p>
              <a:p>
                <a:endParaRPr lang="en-US" dirty="0"/>
              </a:p>
              <a:p>
                <a:endParaRPr lang="en-US" dirty="0"/>
              </a:p>
              <a:p>
                <a:endParaRPr lang="en-US" dirty="0"/>
              </a:p>
              <a:p>
                <a:endParaRPr lang="en-US" dirty="0"/>
              </a:p>
              <a:p>
                <a:endParaRPr lang="en-US" dirty="0"/>
              </a:p>
              <a:p>
                <a:r>
                  <a:rPr lang="en-US" i="1" dirty="0"/>
                  <a:t>Finalize</a:t>
                </a:r>
              </a:p>
              <a:p>
                <a:pPr lvl="1"/>
                <a:r>
                  <a:rPr lang="en-US" dirty="0"/>
                  <a:t>Radix sort and reduce for each bin</a:t>
                </a:r>
              </a:p>
              <a:p>
                <a:pPr lvl="1"/>
                <a:r>
                  <a:rPr lang="en-US" dirty="0"/>
                  <a:t>Compute auxiliary array, offsets within bin</a:t>
                </a:r>
              </a:p>
            </p:txBody>
          </p:sp>
        </mc:Choice>
        <mc:Fallback xmlns="">
          <p:sp>
            <p:nvSpPr>
              <p:cNvPr id="3" name="Content Placeholder 2">
                <a:extLst>
                  <a:ext uri="{FF2B5EF4-FFF2-40B4-BE49-F238E27FC236}">
                    <a16:creationId xmlns:a16="http://schemas.microsoft.com/office/drawing/2014/main" id="{CCF597BE-07B1-48BC-893D-5002AA811DDA}"/>
                  </a:ext>
                </a:extLst>
              </p:cNvPr>
              <p:cNvSpPr>
                <a:spLocks noGrp="1" noRot="1" noChangeAspect="1" noMove="1" noResize="1" noEditPoints="1" noAdjustHandles="1" noChangeArrowheads="1" noChangeShapeType="1" noTextEdit="1"/>
              </p:cNvSpPr>
              <p:nvPr>
                <p:ph idx="1"/>
              </p:nvPr>
            </p:nvSpPr>
            <p:spPr>
              <a:xfrm>
                <a:off x="342899" y="1012370"/>
                <a:ext cx="8425543" cy="5693229"/>
              </a:xfrm>
              <a:blipFill>
                <a:blip r:embed="rId3"/>
                <a:stretch>
                  <a:fillRect l="-724" t="-1285" r="-724" b="-1392"/>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C7FCFED6-FE48-458B-81DC-83F0721F04B1}"/>
              </a:ext>
            </a:extLst>
          </p:cNvPr>
          <p:cNvGrpSpPr/>
          <p:nvPr/>
        </p:nvGrpSpPr>
        <p:grpSpPr>
          <a:xfrm>
            <a:off x="1572064" y="4678250"/>
            <a:ext cx="5999872" cy="261257"/>
            <a:chOff x="1449307" y="4538506"/>
            <a:chExt cx="5999872" cy="261257"/>
          </a:xfrm>
        </p:grpSpPr>
        <p:sp>
          <p:nvSpPr>
            <p:cNvPr id="14" name="Rectangle 13">
              <a:extLst>
                <a:ext uri="{FF2B5EF4-FFF2-40B4-BE49-F238E27FC236}">
                  <a16:creationId xmlns:a16="http://schemas.microsoft.com/office/drawing/2014/main" id="{E4F5D07D-8096-4B66-A55B-ED4B300CFBE1}"/>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57962D-1CEE-4A14-82EB-53A0AB6E8BF6}"/>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06F4A0-4CE6-4004-BA7F-531D9490962B}"/>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E989B45-3B32-48FC-821E-BAFE07A42547}"/>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7387E5-5929-4F53-B9D8-02B6DA805685}"/>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81DDDA3-FC44-4FFD-AC3A-B1119856863C}"/>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D10354A-E4B7-4CE8-94FC-7F93170A5F92}"/>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EB58ECF-E895-4ABE-8521-F6060C3C48B8}"/>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636FFC4-40E8-4314-B204-B35E26407F1C}"/>
                </a:ext>
              </a:extLst>
            </p:cNvPr>
            <p:cNvSpPr/>
            <p:nvPr/>
          </p:nvSpPr>
          <p:spPr>
            <a:xfrm>
              <a:off x="3736715"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4915BE3-B63F-43AD-B368-E6680FC121A0}"/>
                </a:ext>
              </a:extLst>
            </p:cNvPr>
            <p:cNvSpPr/>
            <p:nvPr/>
          </p:nvSpPr>
          <p:spPr>
            <a:xfrm>
              <a:off x="4022641"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942B4E3-3B90-48EB-B2C0-FEA38FA55AD3}"/>
                </a:ext>
              </a:extLst>
            </p:cNvPr>
            <p:cNvSpPr/>
            <p:nvPr/>
          </p:nvSpPr>
          <p:spPr>
            <a:xfrm>
              <a:off x="4308567"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9A77B0-B555-4D15-8EE7-994F5CD3189E}"/>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E1400C-4031-466C-A39E-DABD099E1698}"/>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9D06F29-74B4-4256-AC85-3EEBAEFFE588}"/>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979D95E-A063-46E7-A241-CE69D1BB2DBC}"/>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43AA896-00AF-4573-8D0A-9290F8598553}"/>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5D42731A-CAB0-412F-9668-5708EE6E2128}"/>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749E050-3393-4BE4-87CE-695185942701}"/>
                </a:ext>
              </a:extLst>
            </p:cNvPr>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81F6167-929D-47E4-91D8-096B1AF605E1}"/>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BFF94C7-AE50-4D6C-88B7-8CEBBAED82CF}"/>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AB329F8-4B3D-4FDE-BBFA-5A7D6057BA52}"/>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Rectangle 63">
            <a:extLst>
              <a:ext uri="{FF2B5EF4-FFF2-40B4-BE49-F238E27FC236}">
                <a16:creationId xmlns:a16="http://schemas.microsoft.com/office/drawing/2014/main" id="{0B8A0840-1FC1-4864-8B9F-97749893807B}"/>
              </a:ext>
            </a:extLst>
          </p:cNvPr>
          <p:cNvSpPr/>
          <p:nvPr/>
        </p:nvSpPr>
        <p:spPr>
          <a:xfrm>
            <a:off x="3857187" y="4679164"/>
            <a:ext cx="2287406" cy="26809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654913-C96D-42CB-AE4D-D5C619ED4F58}"/>
              </a:ext>
            </a:extLst>
          </p:cNvPr>
          <p:cNvSpPr>
            <a:spLocks noGrp="1"/>
          </p:cNvSpPr>
          <p:nvPr>
            <p:ph type="title"/>
          </p:nvPr>
        </p:nvSpPr>
        <p:spPr/>
        <p:txBody>
          <a:bodyPr/>
          <a:lstStyle/>
          <a:p>
            <a:r>
              <a:rPr lang="en-US" dirty="0"/>
              <a:t>Radix-sort Map</a:t>
            </a:r>
          </a:p>
        </p:txBody>
      </p:sp>
      <p:grpSp>
        <p:nvGrpSpPr>
          <p:cNvPr id="35" name="Group 34">
            <a:extLst>
              <a:ext uri="{FF2B5EF4-FFF2-40B4-BE49-F238E27FC236}">
                <a16:creationId xmlns:a16="http://schemas.microsoft.com/office/drawing/2014/main" id="{3BF4480E-AA0D-403A-A2B1-4466C86FEC83}"/>
              </a:ext>
            </a:extLst>
          </p:cNvPr>
          <p:cNvGrpSpPr/>
          <p:nvPr/>
        </p:nvGrpSpPr>
        <p:grpSpPr>
          <a:xfrm>
            <a:off x="4406769" y="3655244"/>
            <a:ext cx="871602" cy="1284262"/>
            <a:chOff x="4416683" y="2275367"/>
            <a:chExt cx="871602" cy="1284262"/>
          </a:xfrm>
        </p:grpSpPr>
        <p:sp>
          <p:nvSpPr>
            <p:cNvPr id="36" name="Rectangle 35">
              <a:extLst>
                <a:ext uri="{FF2B5EF4-FFF2-40B4-BE49-F238E27FC236}">
                  <a16:creationId xmlns:a16="http://schemas.microsoft.com/office/drawing/2014/main" id="{ED769320-2190-4983-9409-C4CA20B05D13}"/>
                </a:ext>
              </a:extLst>
            </p:cNvPr>
            <p:cNvSpPr/>
            <p:nvPr/>
          </p:nvSpPr>
          <p:spPr>
            <a:xfrm>
              <a:off x="4416683"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37" name="Straight Arrow Connector 36">
              <a:extLst>
                <a:ext uri="{FF2B5EF4-FFF2-40B4-BE49-F238E27FC236}">
                  <a16:creationId xmlns:a16="http://schemas.microsoft.com/office/drawing/2014/main" id="{D5B917B4-5DE7-4A4E-B2E4-1D1E67D51B5C}"/>
                </a:ext>
              </a:extLst>
            </p:cNvPr>
            <p:cNvCxnSpPr>
              <a:stCxn id="36" idx="2"/>
              <a:endCxn id="26" idx="0"/>
            </p:cNvCxnSpPr>
            <p:nvPr/>
          </p:nvCxnSpPr>
          <p:spPr>
            <a:xfrm>
              <a:off x="4655969" y="2541181"/>
              <a:ext cx="497798" cy="76770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9A5CA38-D675-4230-A120-FEE24014C7B6}"/>
                </a:ext>
              </a:extLst>
            </p:cNvPr>
            <p:cNvSpPr/>
            <p:nvPr/>
          </p:nvSpPr>
          <p:spPr>
            <a:xfrm>
              <a:off x="5006931" y="3298372"/>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E29F6185-D550-418C-80DF-5B2E9B2629FB}"/>
              </a:ext>
            </a:extLst>
          </p:cNvPr>
          <p:cNvGrpSpPr/>
          <p:nvPr/>
        </p:nvGrpSpPr>
        <p:grpSpPr>
          <a:xfrm>
            <a:off x="4853355" y="3645516"/>
            <a:ext cx="1104684" cy="1296848"/>
            <a:chOff x="4268814" y="2285338"/>
            <a:chExt cx="1104684" cy="1296848"/>
          </a:xfrm>
        </p:grpSpPr>
        <p:cxnSp>
          <p:nvCxnSpPr>
            <p:cNvPr id="40" name="Straight Arrow Connector 39">
              <a:extLst>
                <a:ext uri="{FF2B5EF4-FFF2-40B4-BE49-F238E27FC236}">
                  <a16:creationId xmlns:a16="http://schemas.microsoft.com/office/drawing/2014/main" id="{0FFEBAF0-86AB-438C-BFBE-A334F808701C}"/>
                </a:ext>
              </a:extLst>
            </p:cNvPr>
            <p:cNvCxnSpPr>
              <a:stCxn id="41" idx="2"/>
              <a:endCxn id="42" idx="0"/>
            </p:cNvCxnSpPr>
            <p:nvPr/>
          </p:nvCxnSpPr>
          <p:spPr>
            <a:xfrm>
              <a:off x="5134213" y="2551152"/>
              <a:ext cx="9380" cy="769777"/>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3041078-0BBB-4CC6-B442-0AD7F62C524A}"/>
                </a:ext>
              </a:extLst>
            </p:cNvPr>
            <p:cNvSpPr/>
            <p:nvPr/>
          </p:nvSpPr>
          <p:spPr>
            <a:xfrm>
              <a:off x="4894927" y="2285338"/>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42" name="Rectangle 41">
              <a:extLst>
                <a:ext uri="{FF2B5EF4-FFF2-40B4-BE49-F238E27FC236}">
                  <a16:creationId xmlns:a16="http://schemas.microsoft.com/office/drawing/2014/main" id="{A54BC82A-F7AC-45B8-B9E1-2379C14E4ACB}"/>
                </a:ext>
              </a:extLst>
            </p:cNvPr>
            <p:cNvSpPr/>
            <p:nvPr/>
          </p:nvSpPr>
          <p:spPr>
            <a:xfrm>
              <a:off x="5002916" y="3320929"/>
              <a:ext cx="281354" cy="2612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0589B48F-92CD-4589-AE0E-46A9C95AA34F}"/>
                </a:ext>
              </a:extLst>
            </p:cNvPr>
            <p:cNvCxnSpPr>
              <a:cxnSpLocks/>
              <a:stCxn id="41" idx="2"/>
              <a:endCxn id="47" idx="0"/>
            </p:cNvCxnSpPr>
            <p:nvPr/>
          </p:nvCxnSpPr>
          <p:spPr>
            <a:xfrm flipH="1">
              <a:off x="4268814" y="2551152"/>
              <a:ext cx="865399" cy="766919"/>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12FE17E-94B6-4358-AB88-0465BE69244D}"/>
              </a:ext>
            </a:extLst>
          </p:cNvPr>
          <p:cNvGrpSpPr/>
          <p:nvPr/>
        </p:nvGrpSpPr>
        <p:grpSpPr>
          <a:xfrm>
            <a:off x="3904589" y="3655245"/>
            <a:ext cx="1089443" cy="1284261"/>
            <a:chOff x="3904589" y="2275367"/>
            <a:chExt cx="1089443" cy="1284261"/>
          </a:xfrm>
        </p:grpSpPr>
        <p:sp>
          <p:nvSpPr>
            <p:cNvPr id="45" name="Rectangle 44">
              <a:extLst>
                <a:ext uri="{FF2B5EF4-FFF2-40B4-BE49-F238E27FC236}">
                  <a16:creationId xmlns:a16="http://schemas.microsoft.com/office/drawing/2014/main" id="{F7FD6618-0573-49E1-8882-8BD4D2EABCB5}"/>
                </a:ext>
              </a:extLst>
            </p:cNvPr>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6" name="Straight Arrow Connector 45">
              <a:extLst>
                <a:ext uri="{FF2B5EF4-FFF2-40B4-BE49-F238E27FC236}">
                  <a16:creationId xmlns:a16="http://schemas.microsoft.com/office/drawing/2014/main" id="{445DFA51-93D5-4061-8DA0-EDF0AFAB3C84}"/>
                </a:ext>
              </a:extLst>
            </p:cNvPr>
            <p:cNvCxnSpPr>
              <a:stCxn id="45" idx="2"/>
              <a:endCxn id="25" idx="0"/>
            </p:cNvCxnSpPr>
            <p:nvPr/>
          </p:nvCxnSpPr>
          <p:spPr>
            <a:xfrm>
              <a:off x="4143875" y="2541181"/>
              <a:ext cx="714052" cy="767701"/>
            </a:xfrm>
            <a:prstGeom prst="straightConnector1">
              <a:avLst/>
            </a:prstGeom>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1AD420A-2D4D-4650-A2A0-6F82DB2C6C6F}"/>
                </a:ext>
              </a:extLst>
            </p:cNvPr>
            <p:cNvSpPr/>
            <p:nvPr/>
          </p:nvSpPr>
          <p:spPr>
            <a:xfrm>
              <a:off x="4712678" y="3298371"/>
              <a:ext cx="281354" cy="261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67">
            <a:extLst>
              <a:ext uri="{FF2B5EF4-FFF2-40B4-BE49-F238E27FC236}">
                <a16:creationId xmlns:a16="http://schemas.microsoft.com/office/drawing/2014/main" id="{BD11FFC2-E5EB-4ECF-B5BB-4BF3B23419A7}"/>
              </a:ext>
            </a:extLst>
          </p:cNvPr>
          <p:cNvSpPr/>
          <p:nvPr/>
        </p:nvSpPr>
        <p:spPr>
          <a:xfrm>
            <a:off x="5864003" y="4675159"/>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3258B1BC-45F4-4071-A54E-A0221618DB00}"/>
              </a:ext>
            </a:extLst>
          </p:cNvPr>
          <p:cNvGrpSpPr/>
          <p:nvPr/>
        </p:nvGrpSpPr>
        <p:grpSpPr>
          <a:xfrm>
            <a:off x="4599433" y="3652945"/>
            <a:ext cx="681646" cy="1287992"/>
            <a:chOff x="4602624" y="2303922"/>
            <a:chExt cx="681646" cy="1287992"/>
          </a:xfrm>
        </p:grpSpPr>
        <p:cxnSp>
          <p:nvCxnSpPr>
            <p:cNvPr id="95" name="Straight Arrow Connector 94">
              <a:extLst>
                <a:ext uri="{FF2B5EF4-FFF2-40B4-BE49-F238E27FC236}">
                  <a16:creationId xmlns:a16="http://schemas.microsoft.com/office/drawing/2014/main" id="{73A577D2-BDFF-4F03-92A1-763A724B75C5}"/>
                </a:ext>
              </a:extLst>
            </p:cNvPr>
            <p:cNvCxnSpPr>
              <a:stCxn id="96" idx="2"/>
              <a:endCxn id="97" idx="0"/>
            </p:cNvCxnSpPr>
            <p:nvPr/>
          </p:nvCxnSpPr>
          <p:spPr>
            <a:xfrm>
              <a:off x="4841910" y="2569736"/>
              <a:ext cx="301683" cy="760921"/>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16AFC94-5807-456A-B86F-983F91523A0B}"/>
                </a:ext>
              </a:extLst>
            </p:cNvPr>
            <p:cNvSpPr/>
            <p:nvPr/>
          </p:nvSpPr>
          <p:spPr>
            <a:xfrm>
              <a:off x="4602624" y="2303922"/>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97" name="Rectangle 96">
              <a:extLst>
                <a:ext uri="{FF2B5EF4-FFF2-40B4-BE49-F238E27FC236}">
                  <a16:creationId xmlns:a16="http://schemas.microsoft.com/office/drawing/2014/main" id="{A504D58F-E70B-42F8-A3CE-48E0310F2141}"/>
                </a:ext>
              </a:extLst>
            </p:cNvPr>
            <p:cNvSpPr/>
            <p:nvPr/>
          </p:nvSpPr>
          <p:spPr>
            <a:xfrm>
              <a:off x="5002916" y="3330657"/>
              <a:ext cx="281354" cy="2612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Arrow Connector 97">
              <a:extLst>
                <a:ext uri="{FF2B5EF4-FFF2-40B4-BE49-F238E27FC236}">
                  <a16:creationId xmlns:a16="http://schemas.microsoft.com/office/drawing/2014/main" id="{1541367D-FCFB-4520-AAA4-D72245FADCE6}"/>
                </a:ext>
              </a:extLst>
            </p:cNvPr>
            <p:cNvCxnSpPr>
              <a:cxnSpLocks/>
              <a:stCxn id="96" idx="2"/>
              <a:endCxn id="47" idx="0"/>
            </p:cNvCxnSpPr>
            <p:nvPr/>
          </p:nvCxnSpPr>
          <p:spPr>
            <a:xfrm>
              <a:off x="4841910" y="2569736"/>
              <a:ext cx="14636" cy="770000"/>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A83770B2-D3B6-4004-A966-A0A102430A0D}"/>
              </a:ext>
            </a:extLst>
          </p:cNvPr>
          <p:cNvGrpSpPr/>
          <p:nvPr/>
        </p:nvGrpSpPr>
        <p:grpSpPr>
          <a:xfrm>
            <a:off x="5140402" y="3643278"/>
            <a:ext cx="533477" cy="1297659"/>
            <a:chOff x="3887488" y="2276379"/>
            <a:chExt cx="533477" cy="1297659"/>
          </a:xfrm>
        </p:grpSpPr>
        <p:cxnSp>
          <p:nvCxnSpPr>
            <p:cNvPr id="107" name="Straight Arrow Connector 106">
              <a:extLst>
                <a:ext uri="{FF2B5EF4-FFF2-40B4-BE49-F238E27FC236}">
                  <a16:creationId xmlns:a16="http://schemas.microsoft.com/office/drawing/2014/main" id="{E87A5771-65D6-400D-B23E-9641EA969452}"/>
                </a:ext>
              </a:extLst>
            </p:cNvPr>
            <p:cNvCxnSpPr>
              <a:stCxn id="108" idx="2"/>
              <a:endCxn id="109" idx="0"/>
            </p:cNvCxnSpPr>
            <p:nvPr/>
          </p:nvCxnSpPr>
          <p:spPr>
            <a:xfrm>
              <a:off x="4181680" y="2542193"/>
              <a:ext cx="2398" cy="770588"/>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4908A1E7-152D-4433-8E19-EB8475CEA3A7}"/>
                </a:ext>
              </a:extLst>
            </p:cNvPr>
            <p:cNvSpPr/>
            <p:nvPr/>
          </p:nvSpPr>
          <p:spPr>
            <a:xfrm>
              <a:off x="3942394" y="2276379"/>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09" name="Rectangle 108">
              <a:extLst>
                <a:ext uri="{FF2B5EF4-FFF2-40B4-BE49-F238E27FC236}">
                  <a16:creationId xmlns:a16="http://schemas.microsoft.com/office/drawing/2014/main" id="{12A83A09-0EF3-4141-82FD-6D9D74C590A7}"/>
                </a:ext>
              </a:extLst>
            </p:cNvPr>
            <p:cNvSpPr/>
            <p:nvPr/>
          </p:nvSpPr>
          <p:spPr>
            <a:xfrm>
              <a:off x="4043401" y="3312781"/>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Arrow Connector 109">
              <a:extLst>
                <a:ext uri="{FF2B5EF4-FFF2-40B4-BE49-F238E27FC236}">
                  <a16:creationId xmlns:a16="http://schemas.microsoft.com/office/drawing/2014/main" id="{100EDEB0-6C41-4C5D-A115-109AECDEEFA4}"/>
                </a:ext>
              </a:extLst>
            </p:cNvPr>
            <p:cNvCxnSpPr>
              <a:cxnSpLocks/>
              <a:stCxn id="108" idx="2"/>
              <a:endCxn id="97" idx="0"/>
            </p:cNvCxnSpPr>
            <p:nvPr/>
          </p:nvCxnSpPr>
          <p:spPr>
            <a:xfrm flipH="1">
              <a:off x="3887488" y="2542193"/>
              <a:ext cx="294192" cy="781098"/>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0D646834-8316-4506-AC5F-327180EADB22}"/>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grpSp>
        <p:nvGrpSpPr>
          <p:cNvPr id="10" name="Group 9">
            <a:extLst>
              <a:ext uri="{FF2B5EF4-FFF2-40B4-BE49-F238E27FC236}">
                <a16:creationId xmlns:a16="http://schemas.microsoft.com/office/drawing/2014/main" id="{2BCD8902-BCA9-4ACC-8A22-E8D68BF9DAB0}"/>
              </a:ext>
            </a:extLst>
          </p:cNvPr>
          <p:cNvGrpSpPr/>
          <p:nvPr/>
        </p:nvGrpSpPr>
        <p:grpSpPr>
          <a:xfrm>
            <a:off x="4853355" y="3648940"/>
            <a:ext cx="721022" cy="1287476"/>
            <a:chOff x="4853355" y="3407204"/>
            <a:chExt cx="721022" cy="1287476"/>
          </a:xfrm>
        </p:grpSpPr>
        <p:sp>
          <p:nvSpPr>
            <p:cNvPr id="74" name="Rectangle 73">
              <a:extLst>
                <a:ext uri="{FF2B5EF4-FFF2-40B4-BE49-F238E27FC236}">
                  <a16:creationId xmlns:a16="http://schemas.microsoft.com/office/drawing/2014/main" id="{BAED9572-C7B2-4FFF-B5A0-482C65215C97}"/>
                </a:ext>
              </a:extLst>
            </p:cNvPr>
            <p:cNvSpPr/>
            <p:nvPr/>
          </p:nvSpPr>
          <p:spPr>
            <a:xfrm>
              <a:off x="4973286" y="3407204"/>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75" name="Straight Arrow Connector 74">
              <a:extLst>
                <a:ext uri="{FF2B5EF4-FFF2-40B4-BE49-F238E27FC236}">
                  <a16:creationId xmlns:a16="http://schemas.microsoft.com/office/drawing/2014/main" id="{593D2E78-7129-4C9C-B669-985185B23692}"/>
                </a:ext>
              </a:extLst>
            </p:cNvPr>
            <p:cNvCxnSpPr>
              <a:cxnSpLocks/>
              <a:stCxn id="74" idx="2"/>
              <a:endCxn id="76" idx="0"/>
            </p:cNvCxnSpPr>
            <p:nvPr/>
          </p:nvCxnSpPr>
          <p:spPr>
            <a:xfrm>
              <a:off x="5212572" y="3673018"/>
              <a:ext cx="221128" cy="760405"/>
            </a:xfrm>
            <a:prstGeom prst="straightConnector1">
              <a:avLst/>
            </a:prstGeom>
            <a:ln w="254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76B98A04-9BD3-4A3E-B0EB-63CF87C4D767}"/>
                </a:ext>
              </a:extLst>
            </p:cNvPr>
            <p:cNvSpPr/>
            <p:nvPr/>
          </p:nvSpPr>
          <p:spPr>
            <a:xfrm>
              <a:off x="5293023" y="4433423"/>
              <a:ext cx="281354" cy="261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Arrow Connector 174">
              <a:extLst>
                <a:ext uri="{FF2B5EF4-FFF2-40B4-BE49-F238E27FC236}">
                  <a16:creationId xmlns:a16="http://schemas.microsoft.com/office/drawing/2014/main" id="{C5AAF7E8-0E9F-4DDF-9A20-3D3BE3C28479}"/>
                </a:ext>
              </a:extLst>
            </p:cNvPr>
            <p:cNvCxnSpPr>
              <a:cxnSpLocks/>
              <a:stCxn id="74" idx="2"/>
              <a:endCxn id="47" idx="0"/>
            </p:cNvCxnSpPr>
            <p:nvPr/>
          </p:nvCxnSpPr>
          <p:spPr>
            <a:xfrm flipH="1">
              <a:off x="4853355" y="3673018"/>
              <a:ext cx="359217" cy="774005"/>
            </a:xfrm>
            <a:prstGeom prst="straightConnector1">
              <a:avLst/>
            </a:prstGeom>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6" name="Slide Number Placeholder 1">
            <a:extLst>
              <a:ext uri="{FF2B5EF4-FFF2-40B4-BE49-F238E27FC236}">
                <a16:creationId xmlns:a16="http://schemas.microsoft.com/office/drawing/2014/main" id="{A42812F9-007C-4A38-BFE6-1E091FAAF277}"/>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13</a:t>
            </a:fld>
            <a:endParaRPr lang="en-GB" sz="1300" dirty="0">
              <a:solidFill>
                <a:schemeClr val="dk2"/>
              </a:solidFill>
            </a:endParaRPr>
          </a:p>
        </p:txBody>
      </p:sp>
      <p:grpSp>
        <p:nvGrpSpPr>
          <p:cNvPr id="202" name="Group 201">
            <a:extLst>
              <a:ext uri="{FF2B5EF4-FFF2-40B4-BE49-F238E27FC236}">
                <a16:creationId xmlns:a16="http://schemas.microsoft.com/office/drawing/2014/main" id="{B788D1FE-5C65-401A-B8D9-D1BB9BF75CE5}"/>
              </a:ext>
            </a:extLst>
          </p:cNvPr>
          <p:cNvGrpSpPr/>
          <p:nvPr/>
        </p:nvGrpSpPr>
        <p:grpSpPr>
          <a:xfrm>
            <a:off x="279948" y="3503690"/>
            <a:ext cx="8584791" cy="2075470"/>
            <a:chOff x="216310" y="4673491"/>
            <a:chExt cx="8584791" cy="2075470"/>
          </a:xfrm>
        </p:grpSpPr>
        <p:sp>
          <p:nvSpPr>
            <p:cNvPr id="113" name="Rectangle 112">
              <a:extLst>
                <a:ext uri="{FF2B5EF4-FFF2-40B4-BE49-F238E27FC236}">
                  <a16:creationId xmlns:a16="http://schemas.microsoft.com/office/drawing/2014/main" id="{57CB2E6B-050A-42D6-B664-0BF25BA9ABC0}"/>
                </a:ext>
              </a:extLst>
            </p:cNvPr>
            <p:cNvSpPr/>
            <p:nvPr/>
          </p:nvSpPr>
          <p:spPr>
            <a:xfrm>
              <a:off x="216310" y="4673491"/>
              <a:ext cx="8584791" cy="2075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4319F552-F3F8-46CD-839D-6CE5DEB0CE7C}"/>
                </a:ext>
              </a:extLst>
            </p:cNvPr>
            <p:cNvGrpSpPr/>
            <p:nvPr/>
          </p:nvGrpSpPr>
          <p:grpSpPr>
            <a:xfrm>
              <a:off x="1429145" y="4720665"/>
              <a:ext cx="5999872" cy="1950409"/>
              <a:chOff x="1572064" y="2275367"/>
              <a:chExt cx="5999872" cy="1950409"/>
            </a:xfrm>
          </p:grpSpPr>
          <p:grpSp>
            <p:nvGrpSpPr>
              <p:cNvPr id="115" name="Group 114">
                <a:extLst>
                  <a:ext uri="{FF2B5EF4-FFF2-40B4-BE49-F238E27FC236}">
                    <a16:creationId xmlns:a16="http://schemas.microsoft.com/office/drawing/2014/main" id="{8BDCDDFC-2FF0-4A3F-A718-D181AE67B71A}"/>
                  </a:ext>
                </a:extLst>
              </p:cNvPr>
              <p:cNvGrpSpPr/>
              <p:nvPr/>
            </p:nvGrpSpPr>
            <p:grpSpPr>
              <a:xfrm>
                <a:off x="1572064" y="3960662"/>
                <a:ext cx="5999872" cy="261257"/>
                <a:chOff x="1449307" y="4538506"/>
                <a:chExt cx="5999872" cy="261257"/>
              </a:xfrm>
            </p:grpSpPr>
            <p:sp>
              <p:nvSpPr>
                <p:cNvPr id="152" name="Rectangle 151">
                  <a:extLst>
                    <a:ext uri="{FF2B5EF4-FFF2-40B4-BE49-F238E27FC236}">
                      <a16:creationId xmlns:a16="http://schemas.microsoft.com/office/drawing/2014/main" id="{8ADEE961-29A3-490E-89F0-B72ED5316B11}"/>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49A4B99F-B84F-4F35-8AA5-A0ED5970583E}"/>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31ED9405-2386-4D03-A328-A67F86CC2CDF}"/>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F461013E-D176-47CD-B0DC-A7BC93B3E17C}"/>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E686F59D-D9E6-41BE-B4A9-C22565D16221}"/>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7E0551E2-AC78-4009-8FD8-7C4EB297A5D2}"/>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38DE2992-E294-462C-B3E9-761211159103}"/>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BED28C4E-A8E9-4355-BAF8-2773201FE63D}"/>
                    </a:ext>
                  </a:extLst>
                </p:cNvPr>
                <p:cNvSpPr/>
                <p:nvPr/>
              </p:nvSpPr>
              <p:spPr>
                <a:xfrm>
                  <a:off x="3450789"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AD0AC138-9E4B-41BE-A37A-2718C6DE97FC}"/>
                    </a:ext>
                  </a:extLst>
                </p:cNvPr>
                <p:cNvSpPr/>
                <p:nvPr/>
              </p:nvSpPr>
              <p:spPr>
                <a:xfrm>
                  <a:off x="3736715"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B5319E5-B11D-4C53-B60E-01F0C5BA1935}"/>
                    </a:ext>
                  </a:extLst>
                </p:cNvPr>
                <p:cNvSpPr/>
                <p:nvPr/>
              </p:nvSpPr>
              <p:spPr>
                <a:xfrm>
                  <a:off x="4022641"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B518661A-0329-4A07-88F8-0584A9FDBAA6}"/>
                    </a:ext>
                  </a:extLst>
                </p:cNvPr>
                <p:cNvSpPr/>
                <p:nvPr/>
              </p:nvSpPr>
              <p:spPr>
                <a:xfrm>
                  <a:off x="4308567"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0B611AA2-424B-4BF6-90B2-CC4A7685A42C}"/>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917CFEDF-ABE4-4D3E-BF07-0185E270DBAD}"/>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ACC05239-34BD-489C-8DF8-6B0796BDF641}"/>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3D8B7D71-B6A5-45C0-92AE-DEE0079EF4CF}"/>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a:extLst>
                    <a:ext uri="{FF2B5EF4-FFF2-40B4-BE49-F238E27FC236}">
                      <a16:creationId xmlns:a16="http://schemas.microsoft.com/office/drawing/2014/main" id="{DE1B23D3-3B15-45EB-ABB2-942F18EE6601}"/>
                    </a:ext>
                  </a:extLst>
                </p:cNvPr>
                <p:cNvSpPr/>
                <p:nvPr/>
              </p:nvSpPr>
              <p:spPr>
                <a:xfrm>
                  <a:off x="5738197"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02EF4311-629B-44F8-BFFD-EFB358C67C88}"/>
                    </a:ext>
                  </a:extLst>
                </p:cNvPr>
                <p:cNvSpPr/>
                <p:nvPr/>
              </p:nvSpPr>
              <p:spPr>
                <a:xfrm>
                  <a:off x="6024123"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a:extLst>
                    <a:ext uri="{FF2B5EF4-FFF2-40B4-BE49-F238E27FC236}">
                      <a16:creationId xmlns:a16="http://schemas.microsoft.com/office/drawing/2014/main" id="{21AC5F24-F4F7-46A2-8F8C-A035DC93B864}"/>
                    </a:ext>
                  </a:extLst>
                </p:cNvPr>
                <p:cNvSpPr/>
                <p:nvPr/>
              </p:nvSpPr>
              <p:spPr>
                <a:xfrm>
                  <a:off x="6310049" y="4538506"/>
                  <a:ext cx="281354" cy="26125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AB2A1B9F-F136-4189-A527-E4195F9119E1}"/>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E420C8F1-D466-4134-AF3D-4403C31A32DB}"/>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a:extLst>
                    <a:ext uri="{FF2B5EF4-FFF2-40B4-BE49-F238E27FC236}">
                      <a16:creationId xmlns:a16="http://schemas.microsoft.com/office/drawing/2014/main" id="{4C6E0297-F128-462F-AE2E-7F33647BF809}"/>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69C02861-B7BD-4221-BC34-E94BB07FCBDC}"/>
                  </a:ext>
                </a:extLst>
              </p:cNvPr>
              <p:cNvGrpSpPr/>
              <p:nvPr/>
            </p:nvGrpSpPr>
            <p:grpSpPr>
              <a:xfrm>
                <a:off x="4614321" y="2275367"/>
                <a:ext cx="478571" cy="1023005"/>
                <a:chOff x="4614321" y="2275367"/>
                <a:chExt cx="478571" cy="1023005"/>
              </a:xfrm>
            </p:grpSpPr>
            <p:cxnSp>
              <p:nvCxnSpPr>
                <p:cNvPr id="150" name="Straight Arrow Connector 149">
                  <a:extLst>
                    <a:ext uri="{FF2B5EF4-FFF2-40B4-BE49-F238E27FC236}">
                      <a16:creationId xmlns:a16="http://schemas.microsoft.com/office/drawing/2014/main" id="{6EAA214A-4266-48C6-9A04-9B1AC141FB35}"/>
                    </a:ext>
                  </a:extLst>
                </p:cNvPr>
                <p:cNvCxnSpPr>
                  <a:stCxn id="151" idx="2"/>
                  <a:endCxn id="140" idx="0"/>
                </p:cNvCxnSpPr>
                <p:nvPr/>
              </p:nvCxnSpPr>
              <p:spPr>
                <a:xfrm>
                  <a:off x="4853607" y="2541181"/>
                  <a:ext cx="4320" cy="757191"/>
                </a:xfrm>
                <a:prstGeom prst="straightConnector1">
                  <a:avLst/>
                </a:prstGeom>
                <a:ln w="25400">
                  <a:solidFill>
                    <a:schemeClr val="accent6">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AD2141CE-F557-4678-97DF-703017FBDDC6}"/>
                    </a:ext>
                  </a:extLst>
                </p:cNvPr>
                <p:cNvSpPr/>
                <p:nvPr/>
              </p:nvSpPr>
              <p:spPr>
                <a:xfrm>
                  <a:off x="4614321" y="2275367"/>
                  <a:ext cx="478571" cy="2658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117" name="Group 116">
                <a:extLst>
                  <a:ext uri="{FF2B5EF4-FFF2-40B4-BE49-F238E27FC236}">
                    <a16:creationId xmlns:a16="http://schemas.microsoft.com/office/drawing/2014/main" id="{0F43D977-401C-455F-98DF-9B0A0CD9F960}"/>
                  </a:ext>
                </a:extLst>
              </p:cNvPr>
              <p:cNvGrpSpPr/>
              <p:nvPr/>
            </p:nvGrpSpPr>
            <p:grpSpPr>
              <a:xfrm>
                <a:off x="1572064" y="3292151"/>
                <a:ext cx="5999872" cy="267478"/>
                <a:chOff x="1449307" y="4532285"/>
                <a:chExt cx="5999872" cy="267478"/>
              </a:xfrm>
            </p:grpSpPr>
            <p:sp>
              <p:nvSpPr>
                <p:cNvPr id="129" name="Rectangle 128">
                  <a:extLst>
                    <a:ext uri="{FF2B5EF4-FFF2-40B4-BE49-F238E27FC236}">
                      <a16:creationId xmlns:a16="http://schemas.microsoft.com/office/drawing/2014/main" id="{133D42AA-E0E4-499C-A44F-3E96A5834E75}"/>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E11A1128-C9B6-42DB-80C1-CD46715C9CC0}"/>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B16F6C4C-367F-47D6-8AC2-9E02C1AE2EEE}"/>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4E90DD53-B98E-4AB2-8905-9FFD4DC75B29}"/>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E6F4A836-86DE-4902-917D-224D8ADF96AA}"/>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4DEECEBA-E490-4EA4-AAFD-D5DB19CB2054}"/>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51121D06-6645-42FC-82A0-357D55E5FC4E}"/>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36B272C9-CE71-432C-BF81-8A7D5921A843}"/>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37" name="Rectangle 136">
                  <a:extLst>
                    <a:ext uri="{FF2B5EF4-FFF2-40B4-BE49-F238E27FC236}">
                      <a16:creationId xmlns:a16="http://schemas.microsoft.com/office/drawing/2014/main" id="{9EAD84CA-A9A0-48DD-8F46-73C71DC6B344}"/>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8" name="Rectangle 137">
                  <a:extLst>
                    <a:ext uri="{FF2B5EF4-FFF2-40B4-BE49-F238E27FC236}">
                      <a16:creationId xmlns:a16="http://schemas.microsoft.com/office/drawing/2014/main" id="{9C4A4662-BE38-4F42-8256-A5F8AEB3992A}"/>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9" name="Rectangle 138">
                  <a:extLst>
                    <a:ext uri="{FF2B5EF4-FFF2-40B4-BE49-F238E27FC236}">
                      <a16:creationId xmlns:a16="http://schemas.microsoft.com/office/drawing/2014/main" id="{DE0E4D3F-C918-44A2-A073-A18F9B3AB9A6}"/>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40" name="Rectangle 139">
                  <a:extLst>
                    <a:ext uri="{FF2B5EF4-FFF2-40B4-BE49-F238E27FC236}">
                      <a16:creationId xmlns:a16="http://schemas.microsoft.com/office/drawing/2014/main" id="{3F0FEFD2-902A-46CA-BEF7-BFFB7940426A}"/>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41" name="Rectangle 140">
                  <a:extLst>
                    <a:ext uri="{FF2B5EF4-FFF2-40B4-BE49-F238E27FC236}">
                      <a16:creationId xmlns:a16="http://schemas.microsoft.com/office/drawing/2014/main" id="{B44CF419-1E56-4458-8084-F5411F5E92E0}"/>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42" name="Rectangle 141">
                  <a:extLst>
                    <a:ext uri="{FF2B5EF4-FFF2-40B4-BE49-F238E27FC236}">
                      <a16:creationId xmlns:a16="http://schemas.microsoft.com/office/drawing/2014/main" id="{778BD8FA-132B-4654-8724-E7306EF17EF6}"/>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43" name="Rectangle 142">
                  <a:extLst>
                    <a:ext uri="{FF2B5EF4-FFF2-40B4-BE49-F238E27FC236}">
                      <a16:creationId xmlns:a16="http://schemas.microsoft.com/office/drawing/2014/main" id="{4C9596A2-794E-4FF7-8FEC-3985560C4DC5}"/>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44" name="Rectangle 143">
                  <a:extLst>
                    <a:ext uri="{FF2B5EF4-FFF2-40B4-BE49-F238E27FC236}">
                      <a16:creationId xmlns:a16="http://schemas.microsoft.com/office/drawing/2014/main" id="{E6C6505F-575F-4CB5-9534-61146503771F}"/>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5" name="Rectangle 144">
                  <a:extLst>
                    <a:ext uri="{FF2B5EF4-FFF2-40B4-BE49-F238E27FC236}">
                      <a16:creationId xmlns:a16="http://schemas.microsoft.com/office/drawing/2014/main" id="{913EE8EB-FCCD-40E9-92D2-3216C8B6A5E5}"/>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46" name="Rectangle 145">
                  <a:extLst>
                    <a:ext uri="{FF2B5EF4-FFF2-40B4-BE49-F238E27FC236}">
                      <a16:creationId xmlns:a16="http://schemas.microsoft.com/office/drawing/2014/main" id="{0E5042ED-391B-47BB-8241-57286AEE09E9}"/>
                    </a:ext>
                  </a:extLst>
                </p:cNvPr>
                <p:cNvSpPr/>
                <p:nvPr/>
              </p:nvSpPr>
              <p:spPr>
                <a:xfrm>
                  <a:off x="6309431" y="4532285"/>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47" name="Rectangle 146">
                  <a:extLst>
                    <a:ext uri="{FF2B5EF4-FFF2-40B4-BE49-F238E27FC236}">
                      <a16:creationId xmlns:a16="http://schemas.microsoft.com/office/drawing/2014/main" id="{D23DC4AE-8201-49BC-BA7E-12E0824CB851}"/>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FD606BB1-E3E0-476C-B360-340844D34AB4}"/>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A9A887BF-0C22-4002-BC04-B9E3B73A8E36}"/>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F1F94EA1-2E33-4F65-9155-AC01D02F2D09}"/>
                  </a:ext>
                </a:extLst>
              </p:cNvPr>
              <p:cNvGrpSpPr/>
              <p:nvPr/>
            </p:nvGrpSpPr>
            <p:grpSpPr>
              <a:xfrm>
                <a:off x="6048271" y="2275367"/>
                <a:ext cx="951815" cy="1938515"/>
                <a:chOff x="6048271" y="2275367"/>
                <a:chExt cx="951815" cy="1938515"/>
              </a:xfrm>
            </p:grpSpPr>
            <p:sp>
              <p:nvSpPr>
                <p:cNvPr id="126" name="Rectangle 125">
                  <a:extLst>
                    <a:ext uri="{FF2B5EF4-FFF2-40B4-BE49-F238E27FC236}">
                      <a16:creationId xmlns:a16="http://schemas.microsoft.com/office/drawing/2014/main" id="{DDBE6DBA-B38C-498A-A4F2-08CB76AB4EF6}"/>
                    </a:ext>
                  </a:extLst>
                </p:cNvPr>
                <p:cNvSpPr/>
                <p:nvPr/>
              </p:nvSpPr>
              <p:spPr>
                <a:xfrm>
                  <a:off x="6048271"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27" name="Straight Arrow Connector 126">
                  <a:extLst>
                    <a:ext uri="{FF2B5EF4-FFF2-40B4-BE49-F238E27FC236}">
                      <a16:creationId xmlns:a16="http://schemas.microsoft.com/office/drawing/2014/main" id="{25A29093-F255-48F5-8BC6-F2BB2A30887C}"/>
                    </a:ext>
                  </a:extLst>
                </p:cNvPr>
                <p:cNvCxnSpPr>
                  <a:cxnSpLocks/>
                  <a:stCxn id="126" idx="2"/>
                  <a:endCxn id="145" idx="0"/>
                </p:cNvCxnSpPr>
                <p:nvPr/>
              </p:nvCxnSpPr>
              <p:spPr>
                <a:xfrm>
                  <a:off x="6287557" y="2541181"/>
                  <a:ext cx="0" cy="757191"/>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0F7A57DB-F7E2-44B0-B056-A802E6DAE630}"/>
                    </a:ext>
                  </a:extLst>
                </p:cNvPr>
                <p:cNvSpPr/>
                <p:nvPr/>
              </p:nvSpPr>
              <p:spPr>
                <a:xfrm>
                  <a:off x="6718732" y="3960662"/>
                  <a:ext cx="281354" cy="2532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 name="Group 118">
                <a:extLst>
                  <a:ext uri="{FF2B5EF4-FFF2-40B4-BE49-F238E27FC236}">
                    <a16:creationId xmlns:a16="http://schemas.microsoft.com/office/drawing/2014/main" id="{48CC6834-E6FD-4118-A009-F41EC59EDCEF}"/>
                  </a:ext>
                </a:extLst>
              </p:cNvPr>
              <p:cNvGrpSpPr/>
              <p:nvPr/>
            </p:nvGrpSpPr>
            <p:grpSpPr>
              <a:xfrm>
                <a:off x="3915222" y="2275367"/>
                <a:ext cx="1088712" cy="1945760"/>
                <a:chOff x="3904589" y="2275367"/>
                <a:chExt cx="1088712" cy="1945760"/>
              </a:xfrm>
            </p:grpSpPr>
            <p:sp>
              <p:nvSpPr>
                <p:cNvPr id="123" name="Rectangle 122">
                  <a:extLst>
                    <a:ext uri="{FF2B5EF4-FFF2-40B4-BE49-F238E27FC236}">
                      <a16:creationId xmlns:a16="http://schemas.microsoft.com/office/drawing/2014/main" id="{0061DF8E-337F-4136-8900-10132FF8AD5B}"/>
                    </a:ext>
                  </a:extLst>
                </p:cNvPr>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24" name="Straight Arrow Connector 123">
                  <a:extLst>
                    <a:ext uri="{FF2B5EF4-FFF2-40B4-BE49-F238E27FC236}">
                      <a16:creationId xmlns:a16="http://schemas.microsoft.com/office/drawing/2014/main" id="{CA328362-1A2C-4BB5-B7BC-6FF45E8B13D9}"/>
                    </a:ext>
                  </a:extLst>
                </p:cNvPr>
                <p:cNvCxnSpPr>
                  <a:stCxn id="123" idx="2"/>
                  <a:endCxn id="140" idx="0"/>
                </p:cNvCxnSpPr>
                <p:nvPr/>
              </p:nvCxnSpPr>
              <p:spPr>
                <a:xfrm>
                  <a:off x="4143875" y="2541181"/>
                  <a:ext cx="714052" cy="757191"/>
                </a:xfrm>
                <a:prstGeom prst="straightConnector1">
                  <a:avLst/>
                </a:prstGeom>
                <a:ln w="25400">
                  <a:solidFill>
                    <a:schemeClr val="accent6">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CFDD579-4525-4FFD-B1D9-CDCCAF236BE4}"/>
                    </a:ext>
                  </a:extLst>
                </p:cNvPr>
                <p:cNvSpPr/>
                <p:nvPr/>
              </p:nvSpPr>
              <p:spPr>
                <a:xfrm>
                  <a:off x="4711947" y="3967907"/>
                  <a:ext cx="281354" cy="2532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0" name="Straight Arrow Connector 119">
                <a:extLst>
                  <a:ext uri="{FF2B5EF4-FFF2-40B4-BE49-F238E27FC236}">
                    <a16:creationId xmlns:a16="http://schemas.microsoft.com/office/drawing/2014/main" id="{90103AA0-7268-4C37-9D36-D0555F050E46}"/>
                  </a:ext>
                </a:extLst>
              </p:cNvPr>
              <p:cNvCxnSpPr>
                <a:stCxn id="140" idx="2"/>
                <a:endCxn id="163" idx="0"/>
              </p:cNvCxnSpPr>
              <p:nvPr/>
            </p:nvCxnSpPr>
            <p:spPr>
              <a:xfrm>
                <a:off x="4857927" y="3559629"/>
                <a:ext cx="0" cy="401033"/>
              </a:xfrm>
              <a:prstGeom prst="straightConnector1">
                <a:avLst/>
              </a:prstGeom>
              <a:ln w="25400">
                <a:solidFill>
                  <a:schemeClr val="accent6">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9AB220E-7619-4738-A849-CFFCDD933442}"/>
                  </a:ext>
                </a:extLst>
              </p:cNvPr>
              <p:cNvCxnSpPr>
                <a:cxnSpLocks/>
                <a:stCxn id="145" idx="2"/>
                <a:endCxn id="128" idx="0"/>
              </p:cNvCxnSpPr>
              <p:nvPr/>
            </p:nvCxnSpPr>
            <p:spPr>
              <a:xfrm>
                <a:off x="6287557" y="3559629"/>
                <a:ext cx="571852" cy="401033"/>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E1A4DF4A-14B4-4A44-AC6E-0B5B1B269D0B}"/>
                  </a:ext>
                </a:extLst>
              </p:cNvPr>
              <p:cNvSpPr/>
              <p:nvPr/>
            </p:nvSpPr>
            <p:spPr>
              <a:xfrm>
                <a:off x="5011718" y="3964519"/>
                <a:ext cx="281354" cy="2612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Rectangle 172">
              <a:extLst>
                <a:ext uri="{FF2B5EF4-FFF2-40B4-BE49-F238E27FC236}">
                  <a16:creationId xmlns:a16="http://schemas.microsoft.com/office/drawing/2014/main" id="{537D6902-73A6-4934-AAA8-882C50C8B025}"/>
                </a:ext>
              </a:extLst>
            </p:cNvPr>
            <p:cNvSpPr/>
            <p:nvPr/>
          </p:nvSpPr>
          <p:spPr>
            <a:xfrm>
              <a:off x="3419125" y="6415098"/>
              <a:ext cx="2287406" cy="26809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6" name="Straight Arrow Connector 185">
              <a:extLst>
                <a:ext uri="{FF2B5EF4-FFF2-40B4-BE49-F238E27FC236}">
                  <a16:creationId xmlns:a16="http://schemas.microsoft.com/office/drawing/2014/main" id="{929F310C-9DAC-4D1D-A8E0-8C62FDEAD3D9}"/>
                </a:ext>
              </a:extLst>
            </p:cNvPr>
            <p:cNvCxnSpPr>
              <a:cxnSpLocks/>
              <a:stCxn id="136" idx="2"/>
              <a:endCxn id="159" idx="0"/>
            </p:cNvCxnSpPr>
            <p:nvPr/>
          </p:nvCxnSpPr>
          <p:spPr>
            <a:xfrm>
              <a:off x="3571304" y="6004927"/>
              <a:ext cx="0" cy="401033"/>
            </a:xfrm>
            <a:prstGeom prst="straightConnector1">
              <a:avLst/>
            </a:prstGeom>
            <a:ln w="254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58E904E7-22AD-44C8-AA56-601EAF639A23}"/>
                </a:ext>
              </a:extLst>
            </p:cNvPr>
            <p:cNvCxnSpPr>
              <a:cxnSpLocks/>
              <a:stCxn id="137" idx="2"/>
              <a:endCxn id="161" idx="0"/>
            </p:cNvCxnSpPr>
            <p:nvPr/>
          </p:nvCxnSpPr>
          <p:spPr>
            <a:xfrm>
              <a:off x="3857230" y="6004927"/>
              <a:ext cx="285926" cy="401033"/>
            </a:xfrm>
            <a:prstGeom prst="straightConnector1">
              <a:avLst/>
            </a:prstGeom>
            <a:ln w="254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34E2B3C1-8422-4581-A984-791CBA078027}"/>
                </a:ext>
              </a:extLst>
            </p:cNvPr>
            <p:cNvCxnSpPr>
              <a:cxnSpLocks/>
              <a:stCxn id="141" idx="2"/>
            </p:cNvCxnSpPr>
            <p:nvPr/>
          </p:nvCxnSpPr>
          <p:spPr>
            <a:xfrm>
              <a:off x="5000934" y="6004927"/>
              <a:ext cx="299040" cy="415371"/>
            </a:xfrm>
            <a:prstGeom prst="straightConnector1">
              <a:avLst/>
            </a:prstGeom>
            <a:ln w="254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3B16499F-E5D9-48B3-B66D-8C4568FD558D}"/>
                </a:ext>
              </a:extLst>
            </p:cNvPr>
            <p:cNvCxnSpPr>
              <a:cxnSpLocks/>
              <a:stCxn id="144" idx="2"/>
              <a:endCxn id="167" idx="0"/>
            </p:cNvCxnSpPr>
            <p:nvPr/>
          </p:nvCxnSpPr>
          <p:spPr>
            <a:xfrm>
              <a:off x="5858712" y="6004927"/>
              <a:ext cx="0" cy="401033"/>
            </a:xfrm>
            <a:prstGeom prst="straightConnector1">
              <a:avLst/>
            </a:prstGeom>
            <a:ln w="254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7B986190-75E8-4702-B00E-961215DD5C1E}"/>
                </a:ext>
              </a:extLst>
            </p:cNvPr>
            <p:cNvCxnSpPr>
              <a:cxnSpLocks/>
              <a:stCxn id="146" idx="2"/>
              <a:endCxn id="171" idx="0"/>
            </p:cNvCxnSpPr>
            <p:nvPr/>
          </p:nvCxnSpPr>
          <p:spPr>
            <a:xfrm>
              <a:off x="6429946" y="5998706"/>
              <a:ext cx="572470" cy="407254"/>
            </a:xfrm>
            <a:prstGeom prst="straightConnector1">
              <a:avLst/>
            </a:prstGeom>
            <a:ln w="254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FEBCF1CD-037A-478C-A7B2-1F478F5EC017}"/>
                </a:ext>
              </a:extLst>
            </p:cNvPr>
            <p:cNvSpPr/>
            <p:nvPr/>
          </p:nvSpPr>
          <p:spPr>
            <a:xfrm>
              <a:off x="3441904" y="5728407"/>
              <a:ext cx="2287406" cy="26809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286642167"/>
      </p:ext>
    </p:extLst>
  </p:cSld>
  <p:clrMapOvr>
    <a:masterClrMapping/>
  </p:clrMapOvr>
  <mc:AlternateContent xmlns:mc="http://schemas.openxmlformats.org/markup-compatibility/2006" xmlns:p14="http://schemas.microsoft.com/office/powerpoint/2010/main">
    <mc:Choice Requires="p14">
      <p:transition p14:dur="10" advTm="102627"/>
    </mc:Choice>
    <mc:Fallback xmlns="">
      <p:transition advTm="1026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8"/>
                                        </p:tgtEl>
                                      </p:cBhvr>
                                    </p:animEffect>
                                    <p:set>
                                      <p:cBhvr>
                                        <p:cTn id="63" dur="1" fill="hold">
                                          <p:stCondLst>
                                            <p:cond delay="499"/>
                                          </p:stCondLst>
                                        </p:cTn>
                                        <p:tgtEl>
                                          <p:spTgt spid="68"/>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par>
                                <p:cTn id="67" presetID="10" presetClass="entr" presetSubtype="0" fill="hold" nodeType="with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500"/>
                                        <p:tgtEl>
                                          <p:spTgt spid="10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500"/>
                                        <p:tgtEl>
                                          <p:spTgt spid="3">
                                            <p:txEl>
                                              <p:pRg st="13" end="1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202"/>
                                        </p:tgtEl>
                                        <p:attrNameLst>
                                          <p:attrName>style.visibility</p:attrName>
                                        </p:attrNameLst>
                                      </p:cBhvr>
                                      <p:to>
                                        <p:strVal val="visible"/>
                                      </p:to>
                                    </p:set>
                                    <p:animEffect transition="in" filter="fade">
                                      <p:cBhvr>
                                        <p:cTn id="85"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animBg="1"/>
      <p:bldP spid="6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7352-8A07-46E8-BA67-54171B041907}"/>
              </a:ext>
            </a:extLst>
          </p:cNvPr>
          <p:cNvSpPr>
            <a:spLocks noGrp="1"/>
          </p:cNvSpPr>
          <p:nvPr>
            <p:ph type="title"/>
          </p:nvPr>
        </p:nvSpPr>
        <p:spPr/>
        <p:txBody>
          <a:bodyPr/>
          <a:lstStyle/>
          <a:p>
            <a:r>
              <a:rPr lang="en-US" dirty="0"/>
              <a:t>Radix-sort Map</a:t>
            </a:r>
          </a:p>
        </p:txBody>
      </p:sp>
      <p:sp>
        <p:nvSpPr>
          <p:cNvPr id="3" name="Content Placeholder 2">
            <a:extLst>
              <a:ext uri="{FF2B5EF4-FFF2-40B4-BE49-F238E27FC236}">
                <a16:creationId xmlns:a16="http://schemas.microsoft.com/office/drawing/2014/main" id="{388A668E-75B5-4584-AAA3-55BFE789AA82}"/>
              </a:ext>
            </a:extLst>
          </p:cNvPr>
          <p:cNvSpPr>
            <a:spLocks noGrp="1"/>
          </p:cNvSpPr>
          <p:nvPr>
            <p:ph idx="1"/>
          </p:nvPr>
        </p:nvSpPr>
        <p:spPr>
          <a:xfrm>
            <a:off x="342899" y="1012370"/>
            <a:ext cx="7650287" cy="5630168"/>
          </a:xfrm>
        </p:spPr>
        <p:txBody>
          <a:bodyPr>
            <a:normAutofit/>
          </a:bodyPr>
          <a:lstStyle/>
          <a:p>
            <a:pPr marL="0" indent="0">
              <a:buNone/>
            </a:pPr>
            <a:r>
              <a:rPr lang="en-US" dirty="0"/>
              <a:t>Benefits</a:t>
            </a:r>
          </a:p>
          <a:p>
            <a:r>
              <a:rPr lang="en-US" dirty="0"/>
              <a:t>Maintains benefits of Improved Robin Hood hashing for query</a:t>
            </a:r>
          </a:p>
          <a:p>
            <a:pPr lvl="1"/>
            <a:r>
              <a:rPr lang="en-US" dirty="0">
                <a:solidFill>
                  <a:schemeClr val="accent6"/>
                </a:solidFill>
              </a:rPr>
              <a:t>Min latency and loads, max cache line reuse, min bandwidth</a:t>
            </a:r>
          </a:p>
          <a:p>
            <a:r>
              <a:rPr lang="en-US" b="1" dirty="0">
                <a:solidFill>
                  <a:schemeClr val="accent6"/>
                </a:solidFill>
              </a:rPr>
              <a:t>Auxiliary array constructed at the end of insertions</a:t>
            </a:r>
          </a:p>
          <a:p>
            <a:r>
              <a:rPr lang="en-US" dirty="0"/>
              <a:t>Replaced </a:t>
            </a:r>
            <a:r>
              <a:rPr lang="en-US" dirty="0">
                <a:solidFill>
                  <a:srgbClr val="C00000"/>
                </a:solidFill>
              </a:rPr>
              <a:t>swap</a:t>
            </a:r>
            <a:r>
              <a:rPr lang="en-US" dirty="0"/>
              <a:t> (~ insertion sort) with a single </a:t>
            </a:r>
            <a:r>
              <a:rPr lang="en-US" b="1" dirty="0">
                <a:solidFill>
                  <a:schemeClr val="accent6"/>
                </a:solidFill>
              </a:rPr>
              <a:t>write</a:t>
            </a:r>
            <a:r>
              <a:rPr lang="en-US" dirty="0"/>
              <a:t> + </a:t>
            </a:r>
            <a:r>
              <a:rPr lang="en-US" b="1" dirty="0">
                <a:solidFill>
                  <a:schemeClr val="accent6"/>
                </a:solidFill>
              </a:rPr>
              <a:t>lazy radix sort</a:t>
            </a:r>
          </a:p>
          <a:p>
            <a:endParaRPr lang="en-US" dirty="0"/>
          </a:p>
          <a:p>
            <a:r>
              <a:rPr lang="en-US" dirty="0"/>
              <a:t>Insertion at end of bin: </a:t>
            </a:r>
          </a:p>
          <a:p>
            <a:pPr lvl="1"/>
            <a:r>
              <a:rPr lang="en-US" dirty="0"/>
              <a:t>1 cache line per bin, last cache line of all bins are likely in cache</a:t>
            </a:r>
          </a:p>
          <a:p>
            <a:pPr lvl="1"/>
            <a:endParaRPr lang="en-US" dirty="0"/>
          </a:p>
          <a:p>
            <a:r>
              <a:rPr lang="en-US" dirty="0"/>
              <a:t>Small bins</a:t>
            </a:r>
          </a:p>
          <a:p>
            <a:pPr lvl="1"/>
            <a:r>
              <a:rPr lang="en-US" dirty="0"/>
              <a:t>Single radix sort iteration is enough</a:t>
            </a:r>
          </a:p>
          <a:p>
            <a:pPr lvl="1"/>
            <a:r>
              <a:rPr lang="en-US" dirty="0"/>
              <a:t>Large portion of a bin in cache during radix sort</a:t>
            </a:r>
          </a:p>
        </p:txBody>
      </p:sp>
      <p:sp>
        <p:nvSpPr>
          <p:cNvPr id="7" name="TextBox 6">
            <a:extLst>
              <a:ext uri="{FF2B5EF4-FFF2-40B4-BE49-F238E27FC236}">
                <a16:creationId xmlns:a16="http://schemas.microsoft.com/office/drawing/2014/main" id="{8038CA63-40CE-4428-A4CA-CE5C53F59DF0}"/>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
        <p:nvSpPr>
          <p:cNvPr id="9" name="Slide Number Placeholder 1">
            <a:extLst>
              <a:ext uri="{FF2B5EF4-FFF2-40B4-BE49-F238E27FC236}">
                <a16:creationId xmlns:a16="http://schemas.microsoft.com/office/drawing/2014/main" id="{56DD1089-9FD4-46E6-99C3-9CB2734E9948}"/>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14</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3490441867"/>
      </p:ext>
    </p:extLst>
  </p:cSld>
  <p:clrMapOvr>
    <a:masterClrMapping/>
  </p:clrMapOvr>
  <mc:AlternateContent xmlns:mc="http://schemas.openxmlformats.org/markup-compatibility/2006" xmlns:p14="http://schemas.microsoft.com/office/powerpoint/2010/main">
    <mc:Choice Requires="p14">
      <p:transition p14:dur="10" advTm="75027"/>
    </mc:Choice>
    <mc:Fallback xmlns="">
      <p:transition advTm="75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DFF8-FE29-4ED9-939C-B1C60E3506AC}"/>
              </a:ext>
            </a:extLst>
          </p:cNvPr>
          <p:cNvSpPr>
            <a:spLocks noGrp="1"/>
          </p:cNvSpPr>
          <p:nvPr>
            <p:ph type="title"/>
          </p:nvPr>
        </p:nvSpPr>
        <p:spPr/>
        <p:txBody>
          <a:bodyPr/>
          <a:lstStyle/>
          <a:p>
            <a:r>
              <a:rPr lang="en-US" dirty="0"/>
              <a:t>Hash Table Performance</a:t>
            </a:r>
          </a:p>
        </p:txBody>
      </p:sp>
      <p:graphicFrame>
        <p:nvGraphicFramePr>
          <p:cNvPr id="5" name="Chart 4">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214368819"/>
              </p:ext>
            </p:extLst>
          </p:nvPr>
        </p:nvGraphicFramePr>
        <p:xfrm>
          <a:off x="568132" y="2366954"/>
          <a:ext cx="3244593" cy="2955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0000000-0008-0000-0500-000009000000}"/>
              </a:ext>
            </a:extLst>
          </p:cNvPr>
          <p:cNvGraphicFramePr>
            <a:graphicFrameLocks/>
          </p:cNvGraphicFramePr>
          <p:nvPr>
            <p:extLst>
              <p:ext uri="{D42A27DB-BD31-4B8C-83A1-F6EECF244321}">
                <p14:modId xmlns:p14="http://schemas.microsoft.com/office/powerpoint/2010/main" val="2378747480"/>
              </p:ext>
            </p:extLst>
          </p:nvPr>
        </p:nvGraphicFramePr>
        <p:xfrm>
          <a:off x="3998069" y="2366955"/>
          <a:ext cx="4951378" cy="295541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76D058B8-2B20-44D1-81BD-CEB196E37EEE}"/>
              </a:ext>
            </a:extLst>
          </p:cNvPr>
          <p:cNvSpPr txBox="1"/>
          <p:nvPr/>
        </p:nvSpPr>
        <p:spPr>
          <a:xfrm>
            <a:off x="7931809" y="828475"/>
            <a:ext cx="1212191" cy="769441"/>
          </a:xfrm>
          <a:prstGeom prst="rect">
            <a:avLst/>
          </a:prstGeom>
          <a:solidFill>
            <a:schemeClr val="bg1">
              <a:lumMod val="85000"/>
            </a:schemeClr>
          </a:solidFill>
        </p:spPr>
        <p:txBody>
          <a:bodyPr wrap="none" rtlCol="0">
            <a:spAutoFit/>
          </a:bodyPr>
          <a:lstStyle/>
          <a:p>
            <a:pPr algn="ctr"/>
            <a:r>
              <a:rPr lang="en-US" sz="1100" b="1" dirty="0">
                <a:solidFill>
                  <a:srgbClr val="FF0000"/>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
        <p:nvSpPr>
          <p:cNvPr id="9" name="Slide Number Placeholder 1">
            <a:extLst>
              <a:ext uri="{FF2B5EF4-FFF2-40B4-BE49-F238E27FC236}">
                <a16:creationId xmlns:a16="http://schemas.microsoft.com/office/drawing/2014/main" id="{4B7D57C5-8845-4DB8-8DC2-E0E947C52EB7}"/>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15</a:t>
            </a:fld>
            <a:endParaRPr lang="en-GB" sz="1300" dirty="0">
              <a:solidFill>
                <a:schemeClr val="dk2"/>
              </a:solidFill>
            </a:endParaRPr>
          </a:p>
        </p:txBody>
      </p:sp>
      <p:sp>
        <p:nvSpPr>
          <p:cNvPr id="3" name="TextBox 2">
            <a:extLst>
              <a:ext uri="{FF2B5EF4-FFF2-40B4-BE49-F238E27FC236}">
                <a16:creationId xmlns:a16="http://schemas.microsoft.com/office/drawing/2014/main" id="{F3D17AF5-5908-400F-88AE-C2C2C72755B3}"/>
              </a:ext>
            </a:extLst>
          </p:cNvPr>
          <p:cNvSpPr txBox="1"/>
          <p:nvPr/>
        </p:nvSpPr>
        <p:spPr>
          <a:xfrm>
            <a:off x="568132" y="5452975"/>
            <a:ext cx="4095993" cy="338554"/>
          </a:xfrm>
          <a:prstGeom prst="rect">
            <a:avLst/>
          </a:prstGeom>
          <a:noFill/>
        </p:spPr>
        <p:txBody>
          <a:bodyPr wrap="none" rtlCol="0">
            <a:spAutoFit/>
          </a:bodyPr>
          <a:lstStyle/>
          <a:p>
            <a:r>
              <a:rPr lang="en-US" sz="1600" b="1" dirty="0">
                <a:solidFill>
                  <a:srgbClr val="FF0000"/>
                </a:solidFill>
              </a:rPr>
              <a:t>Insert: RS vs Densehash: 1.56X to 3.17X</a:t>
            </a:r>
          </a:p>
        </p:txBody>
      </p:sp>
      <p:sp>
        <p:nvSpPr>
          <p:cNvPr id="10" name="TextBox 9">
            <a:extLst>
              <a:ext uri="{FF2B5EF4-FFF2-40B4-BE49-F238E27FC236}">
                <a16:creationId xmlns:a16="http://schemas.microsoft.com/office/drawing/2014/main" id="{CAA4A720-B629-4904-8D82-A279E6C6B5A8}"/>
              </a:ext>
            </a:extLst>
          </p:cNvPr>
          <p:cNvSpPr txBox="1"/>
          <p:nvPr/>
        </p:nvSpPr>
        <p:spPr>
          <a:xfrm>
            <a:off x="4431278" y="5922133"/>
            <a:ext cx="3684022" cy="338554"/>
          </a:xfrm>
          <a:prstGeom prst="rect">
            <a:avLst/>
          </a:prstGeom>
          <a:noFill/>
        </p:spPr>
        <p:txBody>
          <a:bodyPr wrap="none" rtlCol="0">
            <a:spAutoFit/>
          </a:bodyPr>
          <a:lstStyle/>
          <a:p>
            <a:r>
              <a:rPr lang="en-US" sz="1600" b="1" dirty="0">
                <a:solidFill>
                  <a:srgbClr val="FF0000"/>
                </a:solidFill>
              </a:rPr>
              <a:t>Find RH vs Densehash: 3.1X to 4.7X</a:t>
            </a:r>
          </a:p>
        </p:txBody>
      </p:sp>
    </p:spTree>
    <p:custDataLst>
      <p:tags r:id="rId1"/>
    </p:custDataLst>
    <p:extLst>
      <p:ext uri="{BB962C8B-B14F-4D97-AF65-F5344CB8AC3E}">
        <p14:creationId xmlns:p14="http://schemas.microsoft.com/office/powerpoint/2010/main" val="3379307232"/>
      </p:ext>
    </p:extLst>
  </p:cSld>
  <p:clrMapOvr>
    <a:masterClrMapping/>
  </p:clrMapOvr>
  <mc:AlternateContent xmlns:mc="http://schemas.openxmlformats.org/markup-compatibility/2006" xmlns:p14="http://schemas.microsoft.com/office/powerpoint/2010/main">
    <mc:Choice Requires="p14">
      <p:transition p14:dur="10" advTm="80700"/>
    </mc:Choice>
    <mc:Fallback xmlns="">
      <p:transition advTm="807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Vectorized Hash Function</a:t>
            </a:r>
          </a:p>
        </p:txBody>
      </p:sp>
      <p:sp>
        <p:nvSpPr>
          <p:cNvPr id="7" name="Content Placeholder 6"/>
          <p:cNvSpPr>
            <a:spLocks noGrp="1"/>
          </p:cNvSpPr>
          <p:nvPr>
            <p:ph idx="1"/>
          </p:nvPr>
        </p:nvSpPr>
        <p:spPr>
          <a:xfrm>
            <a:off x="342900" y="1012371"/>
            <a:ext cx="7182508" cy="5046096"/>
          </a:xfrm>
        </p:spPr>
        <p:txBody>
          <a:bodyPr>
            <a:normAutofit/>
          </a:bodyPr>
          <a:lstStyle/>
          <a:p>
            <a:r>
              <a:rPr lang="en-US" dirty="0"/>
              <a:t>Focus on </a:t>
            </a:r>
            <a:r>
              <a:rPr lang="en-US" b="1" dirty="0"/>
              <a:t>general purpose </a:t>
            </a:r>
            <a:r>
              <a:rPr lang="en-US" dirty="0"/>
              <a:t>hash functions</a:t>
            </a:r>
          </a:p>
          <a:p>
            <a:r>
              <a:rPr lang="en-US" dirty="0"/>
              <a:t>String hashing designed for hashing individual long strings/byte sequences: Murmur, City, Farm, CLHash, etc.</a:t>
            </a:r>
          </a:p>
          <a:p>
            <a:pPr lvl="1"/>
            <a:endParaRPr lang="en-US" dirty="0"/>
          </a:p>
          <a:p>
            <a:r>
              <a:rPr lang="en-US" dirty="0"/>
              <a:t>K-mers are relatively short, fixed length, and numerous (batch mode)</a:t>
            </a:r>
          </a:p>
          <a:p>
            <a:pPr lvl="1"/>
            <a:endParaRPr lang="en-US" dirty="0"/>
          </a:p>
          <a:p>
            <a:r>
              <a:rPr lang="en-US" dirty="0"/>
              <a:t>MurmurHash:  </a:t>
            </a:r>
            <a:r>
              <a:rPr lang="en-US" b="1" dirty="0"/>
              <a:t>MU</a:t>
            </a:r>
            <a:r>
              <a:rPr lang="en-US" dirty="0"/>
              <a:t>ltiply, </a:t>
            </a:r>
            <a:r>
              <a:rPr lang="en-US" b="1" dirty="0"/>
              <a:t>R</a:t>
            </a:r>
            <a:r>
              <a:rPr lang="en-US" dirty="0"/>
              <a:t>otate a 32-bit block of a string, mix with intermediate results, repeat for all 32-bit blocks</a:t>
            </a:r>
          </a:p>
          <a:p>
            <a:r>
              <a:rPr lang="en-US" dirty="0"/>
              <a:t>AVX2 vectorization</a:t>
            </a:r>
          </a:p>
          <a:p>
            <a:pPr lvl="1"/>
            <a:r>
              <a:rPr lang="en-US" dirty="0"/>
              <a:t>Load and process 8 k-mers concurrently</a:t>
            </a:r>
          </a:p>
          <a:p>
            <a:pPr lvl="1"/>
            <a:r>
              <a:rPr lang="en-US" dirty="0"/>
              <a:t>Multiply, rotate, and mix 8x32-bit vectors</a:t>
            </a:r>
          </a:p>
          <a:p>
            <a:endParaRPr lang="en-US" dirty="0"/>
          </a:p>
        </p:txBody>
      </p:sp>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16</a:t>
            </a:fld>
            <a:endParaRPr lang="en-GB" sz="1300" dirty="0">
              <a:solidFill>
                <a:schemeClr val="dk2"/>
              </a:solidFill>
            </a:endParaRPr>
          </a:p>
        </p:txBody>
      </p:sp>
      <p:sp>
        <p:nvSpPr>
          <p:cNvPr id="8" name="TextBox 7">
            <a:extLst>
              <a:ext uri="{FF2B5EF4-FFF2-40B4-BE49-F238E27FC236}">
                <a16:creationId xmlns:a16="http://schemas.microsoft.com/office/drawing/2014/main" id="{96E4D7DD-CBC3-4B0B-AE62-45ABAE53D497}"/>
              </a:ext>
            </a:extLst>
          </p:cNvPr>
          <p:cNvSpPr txBox="1"/>
          <p:nvPr/>
        </p:nvSpPr>
        <p:spPr>
          <a:xfrm>
            <a:off x="7988896" y="827329"/>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b="1" dirty="0">
                <a:solidFill>
                  <a:srgbClr val="FF0000"/>
                </a:solidFill>
              </a:rPr>
              <a:t>hash function</a:t>
            </a:r>
          </a:p>
          <a:p>
            <a:pPr algn="ctr"/>
            <a:r>
              <a:rPr lang="en-US" sz="1100" dirty="0"/>
              <a:t>communication</a:t>
            </a:r>
          </a:p>
        </p:txBody>
      </p:sp>
      <p:grpSp>
        <p:nvGrpSpPr>
          <p:cNvPr id="9" name="Group 8">
            <a:extLst>
              <a:ext uri="{FF2B5EF4-FFF2-40B4-BE49-F238E27FC236}">
                <a16:creationId xmlns:a16="http://schemas.microsoft.com/office/drawing/2014/main" id="{2BCC389B-30F1-4FCC-8B66-7AAEBE597C14}"/>
              </a:ext>
            </a:extLst>
          </p:cNvPr>
          <p:cNvGrpSpPr/>
          <p:nvPr/>
        </p:nvGrpSpPr>
        <p:grpSpPr>
          <a:xfrm>
            <a:off x="764927" y="5010547"/>
            <a:ext cx="7610372" cy="1598733"/>
            <a:chOff x="862647" y="3681262"/>
            <a:chExt cx="7610372" cy="1598733"/>
          </a:xfrm>
        </p:grpSpPr>
        <p:grpSp>
          <p:nvGrpSpPr>
            <p:cNvPr id="10" name="Group 9">
              <a:extLst>
                <a:ext uri="{FF2B5EF4-FFF2-40B4-BE49-F238E27FC236}">
                  <a16:creationId xmlns:a16="http://schemas.microsoft.com/office/drawing/2014/main" id="{328EA3A3-9B8A-46C0-A0F3-14A296A2C199}"/>
                </a:ext>
              </a:extLst>
            </p:cNvPr>
            <p:cNvGrpSpPr/>
            <p:nvPr/>
          </p:nvGrpSpPr>
          <p:grpSpPr>
            <a:xfrm>
              <a:off x="868925" y="3849573"/>
              <a:ext cx="7604094" cy="170822"/>
              <a:chOff x="542612" y="3835960"/>
              <a:chExt cx="7604094" cy="170822"/>
            </a:xfrm>
          </p:grpSpPr>
          <p:sp>
            <p:nvSpPr>
              <p:cNvPr id="52" name="Rectangle 51">
                <a:extLst>
                  <a:ext uri="{FF2B5EF4-FFF2-40B4-BE49-F238E27FC236}">
                    <a16:creationId xmlns:a16="http://schemas.microsoft.com/office/drawing/2014/main" id="{91E16F45-39B4-469A-8506-B7E6D2EDE33A}"/>
                  </a:ext>
                </a:extLst>
              </p:cNvPr>
              <p:cNvSpPr/>
              <p:nvPr/>
            </p:nvSpPr>
            <p:spPr>
              <a:xfrm>
                <a:off x="542612" y="3835960"/>
                <a:ext cx="2401556" cy="170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ACGTATGCA</a:t>
                </a:r>
              </a:p>
            </p:txBody>
          </p:sp>
          <p:sp>
            <p:nvSpPr>
              <p:cNvPr id="53" name="Rectangle 52">
                <a:extLst>
                  <a:ext uri="{FF2B5EF4-FFF2-40B4-BE49-F238E27FC236}">
                    <a16:creationId xmlns:a16="http://schemas.microsoft.com/office/drawing/2014/main" id="{32EEF957-B30E-4555-A14C-AB007269BDE0}"/>
                  </a:ext>
                </a:extLst>
              </p:cNvPr>
              <p:cNvSpPr/>
              <p:nvPr/>
            </p:nvSpPr>
            <p:spPr>
              <a:xfrm>
                <a:off x="3143881" y="3835960"/>
                <a:ext cx="2401556" cy="170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CGTATGCAA</a:t>
                </a:r>
              </a:p>
            </p:txBody>
          </p:sp>
          <p:sp>
            <p:nvSpPr>
              <p:cNvPr id="54" name="Rectangle 53">
                <a:extLst>
                  <a:ext uri="{FF2B5EF4-FFF2-40B4-BE49-F238E27FC236}">
                    <a16:creationId xmlns:a16="http://schemas.microsoft.com/office/drawing/2014/main" id="{E95C66AE-2FEB-4B11-AB2B-F05DD06D3E00}"/>
                  </a:ext>
                </a:extLst>
              </p:cNvPr>
              <p:cNvSpPr/>
              <p:nvPr/>
            </p:nvSpPr>
            <p:spPr>
              <a:xfrm>
                <a:off x="5745150" y="3835960"/>
                <a:ext cx="2401556" cy="170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GTATGCAAC</a:t>
                </a:r>
              </a:p>
            </p:txBody>
          </p:sp>
        </p:grpSp>
        <p:grpSp>
          <p:nvGrpSpPr>
            <p:cNvPr id="11" name="Group 10">
              <a:extLst>
                <a:ext uri="{FF2B5EF4-FFF2-40B4-BE49-F238E27FC236}">
                  <a16:creationId xmlns:a16="http://schemas.microsoft.com/office/drawing/2014/main" id="{FAB6B44B-B2C3-444C-A83A-2AA7B51496BE}"/>
                </a:ext>
              </a:extLst>
            </p:cNvPr>
            <p:cNvGrpSpPr/>
            <p:nvPr/>
          </p:nvGrpSpPr>
          <p:grpSpPr>
            <a:xfrm>
              <a:off x="862647" y="3681262"/>
              <a:ext cx="7123934" cy="534656"/>
              <a:chOff x="763675" y="3074796"/>
              <a:chExt cx="7123934" cy="534656"/>
            </a:xfrm>
          </p:grpSpPr>
          <p:grpSp>
            <p:nvGrpSpPr>
              <p:cNvPr id="25" name="Group 24">
                <a:extLst>
                  <a:ext uri="{FF2B5EF4-FFF2-40B4-BE49-F238E27FC236}">
                    <a16:creationId xmlns:a16="http://schemas.microsoft.com/office/drawing/2014/main" id="{7B1B0B91-64AF-4833-AADB-D6E5752D9965}"/>
                  </a:ext>
                </a:extLst>
              </p:cNvPr>
              <p:cNvGrpSpPr/>
              <p:nvPr/>
            </p:nvGrpSpPr>
            <p:grpSpPr>
              <a:xfrm>
                <a:off x="763675" y="3074796"/>
                <a:ext cx="1919235" cy="534656"/>
                <a:chOff x="763675" y="3074796"/>
                <a:chExt cx="1919235" cy="534656"/>
              </a:xfrm>
            </p:grpSpPr>
            <p:sp>
              <p:nvSpPr>
                <p:cNvPr id="44" name="Rectangle 43">
                  <a:extLst>
                    <a:ext uri="{FF2B5EF4-FFF2-40B4-BE49-F238E27FC236}">
                      <a16:creationId xmlns:a16="http://schemas.microsoft.com/office/drawing/2014/main" id="{EDE2C2E1-BDE2-4E7B-95EA-86E481791FFC}"/>
                    </a:ext>
                  </a:extLst>
                </p:cNvPr>
                <p:cNvSpPr/>
                <p:nvPr/>
              </p:nvSpPr>
              <p:spPr>
                <a:xfrm>
                  <a:off x="763675" y="3074796"/>
                  <a:ext cx="1919235" cy="532562"/>
                </a:xfrm>
                <a:prstGeom prst="rect">
                  <a:avLst/>
                </a:prstGeom>
                <a:solidFill>
                  <a:schemeClr val="accent2">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3B32C22B-0361-49A9-95EB-469528791DA0}"/>
                    </a:ext>
                  </a:extLst>
                </p:cNvPr>
                <p:cNvCxnSpPr/>
                <p:nvPr/>
              </p:nvCxnSpPr>
              <p:spPr>
                <a:xfrm>
                  <a:off x="1713243"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E23EC4-48B9-45AC-81F4-A56D4625F650}"/>
                    </a:ext>
                  </a:extLst>
                </p:cNvPr>
                <p:cNvCxnSpPr/>
                <p:nvPr/>
              </p:nvCxnSpPr>
              <p:spPr>
                <a:xfrm>
                  <a:off x="1232039"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49CF6AB-C3A8-495C-B001-5FEAE4991A88}"/>
                    </a:ext>
                  </a:extLst>
                </p:cNvPr>
                <p:cNvCxnSpPr/>
                <p:nvPr/>
              </p:nvCxnSpPr>
              <p:spPr>
                <a:xfrm>
                  <a:off x="219444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E712A33-2A45-4D23-96D7-231FF718582C}"/>
                    </a:ext>
                  </a:extLst>
                </p:cNvPr>
                <p:cNvCxnSpPr/>
                <p:nvPr/>
              </p:nvCxnSpPr>
              <p:spPr>
                <a:xfrm>
                  <a:off x="1472641"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3D2DF33-3E3D-4C7D-A01D-6952656E5AD5}"/>
                    </a:ext>
                  </a:extLst>
                </p:cNvPr>
                <p:cNvCxnSpPr/>
                <p:nvPr/>
              </p:nvCxnSpPr>
              <p:spPr>
                <a:xfrm>
                  <a:off x="99143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950980-DAEC-433A-B5A3-4424556CB014}"/>
                    </a:ext>
                  </a:extLst>
                </p:cNvPr>
                <p:cNvCxnSpPr/>
                <p:nvPr/>
              </p:nvCxnSpPr>
              <p:spPr>
                <a:xfrm>
                  <a:off x="1953845"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2990440-CF76-4D8F-BC79-48746DF13212}"/>
                    </a:ext>
                  </a:extLst>
                </p:cNvPr>
                <p:cNvCxnSpPr/>
                <p:nvPr/>
              </p:nvCxnSpPr>
              <p:spPr>
                <a:xfrm>
                  <a:off x="2435050" y="3076890"/>
                  <a:ext cx="0" cy="5325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D4CD924-C920-44E7-9BA4-B3FBC9FC4DBE}"/>
                  </a:ext>
                </a:extLst>
              </p:cNvPr>
              <p:cNvGrpSpPr/>
              <p:nvPr/>
            </p:nvGrpSpPr>
            <p:grpSpPr>
              <a:xfrm>
                <a:off x="3380435" y="3074796"/>
                <a:ext cx="1919235" cy="534656"/>
                <a:chOff x="763675" y="3074796"/>
                <a:chExt cx="1919235" cy="534656"/>
              </a:xfrm>
            </p:grpSpPr>
            <p:sp>
              <p:nvSpPr>
                <p:cNvPr id="36" name="Rectangle 35">
                  <a:extLst>
                    <a:ext uri="{FF2B5EF4-FFF2-40B4-BE49-F238E27FC236}">
                      <a16:creationId xmlns:a16="http://schemas.microsoft.com/office/drawing/2014/main" id="{3323A4EB-A42E-4D94-B5D8-7D6B382A2A28}"/>
                    </a:ext>
                  </a:extLst>
                </p:cNvPr>
                <p:cNvSpPr/>
                <p:nvPr/>
              </p:nvSpPr>
              <p:spPr>
                <a:xfrm>
                  <a:off x="763675" y="3074796"/>
                  <a:ext cx="1919235" cy="532562"/>
                </a:xfrm>
                <a:prstGeom prst="rect">
                  <a:avLst/>
                </a:prstGeom>
                <a:solidFill>
                  <a:schemeClr val="accent2">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380574AE-3955-448D-A9B2-077509468EA3}"/>
                    </a:ext>
                  </a:extLst>
                </p:cNvPr>
                <p:cNvCxnSpPr/>
                <p:nvPr/>
              </p:nvCxnSpPr>
              <p:spPr>
                <a:xfrm>
                  <a:off x="1713243"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53107B-A0DB-4E7B-96C8-9E9E9DB2DA34}"/>
                    </a:ext>
                  </a:extLst>
                </p:cNvPr>
                <p:cNvCxnSpPr/>
                <p:nvPr/>
              </p:nvCxnSpPr>
              <p:spPr>
                <a:xfrm>
                  <a:off x="1232039"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6EB034-AD1B-451A-BCF6-F13D62A9B9DE}"/>
                    </a:ext>
                  </a:extLst>
                </p:cNvPr>
                <p:cNvCxnSpPr/>
                <p:nvPr/>
              </p:nvCxnSpPr>
              <p:spPr>
                <a:xfrm>
                  <a:off x="219444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B05CE-9ED7-4B5B-AEBD-27F05E05D069}"/>
                    </a:ext>
                  </a:extLst>
                </p:cNvPr>
                <p:cNvCxnSpPr/>
                <p:nvPr/>
              </p:nvCxnSpPr>
              <p:spPr>
                <a:xfrm>
                  <a:off x="1472641"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BD9EA18-A2C5-444A-80E6-7183F7FCE699}"/>
                    </a:ext>
                  </a:extLst>
                </p:cNvPr>
                <p:cNvCxnSpPr/>
                <p:nvPr/>
              </p:nvCxnSpPr>
              <p:spPr>
                <a:xfrm>
                  <a:off x="99143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1657180-9466-47C5-A990-B0F2FE671953}"/>
                    </a:ext>
                  </a:extLst>
                </p:cNvPr>
                <p:cNvCxnSpPr/>
                <p:nvPr/>
              </p:nvCxnSpPr>
              <p:spPr>
                <a:xfrm>
                  <a:off x="1953845"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435D6F8-0CFA-4791-A816-D49435B50C11}"/>
                    </a:ext>
                  </a:extLst>
                </p:cNvPr>
                <p:cNvCxnSpPr/>
                <p:nvPr/>
              </p:nvCxnSpPr>
              <p:spPr>
                <a:xfrm>
                  <a:off x="2435050" y="3076890"/>
                  <a:ext cx="0" cy="5325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1CDE515-95E5-41BB-BB4B-B59B4C4772EB}"/>
                  </a:ext>
                </a:extLst>
              </p:cNvPr>
              <p:cNvGrpSpPr/>
              <p:nvPr/>
            </p:nvGrpSpPr>
            <p:grpSpPr>
              <a:xfrm>
                <a:off x="5968374" y="3074796"/>
                <a:ext cx="1919235" cy="534656"/>
                <a:chOff x="763675" y="3074796"/>
                <a:chExt cx="1919235" cy="534656"/>
              </a:xfrm>
            </p:grpSpPr>
            <p:sp>
              <p:nvSpPr>
                <p:cNvPr id="28" name="Rectangle 27">
                  <a:extLst>
                    <a:ext uri="{FF2B5EF4-FFF2-40B4-BE49-F238E27FC236}">
                      <a16:creationId xmlns:a16="http://schemas.microsoft.com/office/drawing/2014/main" id="{29D7ADE1-6DE6-4872-B8CD-7E5BB837C3AF}"/>
                    </a:ext>
                  </a:extLst>
                </p:cNvPr>
                <p:cNvSpPr/>
                <p:nvPr/>
              </p:nvSpPr>
              <p:spPr>
                <a:xfrm>
                  <a:off x="763675" y="3074796"/>
                  <a:ext cx="1919235" cy="532562"/>
                </a:xfrm>
                <a:prstGeom prst="rect">
                  <a:avLst/>
                </a:prstGeom>
                <a:solidFill>
                  <a:schemeClr val="accent2">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1091895-2A3D-40F5-907C-F772D7DEE9C1}"/>
                    </a:ext>
                  </a:extLst>
                </p:cNvPr>
                <p:cNvCxnSpPr/>
                <p:nvPr/>
              </p:nvCxnSpPr>
              <p:spPr>
                <a:xfrm>
                  <a:off x="1713243"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C2A7D7A-4A39-4EFE-9ED2-E1264D93E943}"/>
                    </a:ext>
                  </a:extLst>
                </p:cNvPr>
                <p:cNvCxnSpPr/>
                <p:nvPr/>
              </p:nvCxnSpPr>
              <p:spPr>
                <a:xfrm>
                  <a:off x="1232039"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BA35A4-9684-49BD-9494-9271BCA27D1B}"/>
                    </a:ext>
                  </a:extLst>
                </p:cNvPr>
                <p:cNvCxnSpPr/>
                <p:nvPr/>
              </p:nvCxnSpPr>
              <p:spPr>
                <a:xfrm>
                  <a:off x="219444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B3C6AB-E497-4969-AC69-437B05220FDC}"/>
                    </a:ext>
                  </a:extLst>
                </p:cNvPr>
                <p:cNvCxnSpPr/>
                <p:nvPr/>
              </p:nvCxnSpPr>
              <p:spPr>
                <a:xfrm>
                  <a:off x="1472641"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FC5D16-E83C-4437-A562-700EA2DD62B3}"/>
                    </a:ext>
                  </a:extLst>
                </p:cNvPr>
                <p:cNvCxnSpPr/>
                <p:nvPr/>
              </p:nvCxnSpPr>
              <p:spPr>
                <a:xfrm>
                  <a:off x="99143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FE9E37-0A6B-41AE-9BB5-AC6EB24A12D3}"/>
                    </a:ext>
                  </a:extLst>
                </p:cNvPr>
                <p:cNvCxnSpPr/>
                <p:nvPr/>
              </p:nvCxnSpPr>
              <p:spPr>
                <a:xfrm>
                  <a:off x="1953845"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5E218A-5948-49B8-A338-A0746CCEAEA3}"/>
                    </a:ext>
                  </a:extLst>
                </p:cNvPr>
                <p:cNvCxnSpPr/>
                <p:nvPr/>
              </p:nvCxnSpPr>
              <p:spPr>
                <a:xfrm>
                  <a:off x="2435050" y="3076890"/>
                  <a:ext cx="0" cy="532562"/>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 name="Group 11">
              <a:extLst>
                <a:ext uri="{FF2B5EF4-FFF2-40B4-BE49-F238E27FC236}">
                  <a16:creationId xmlns:a16="http://schemas.microsoft.com/office/drawing/2014/main" id="{8948A9B9-2AD7-485B-BCC3-0D67D3351883}"/>
                </a:ext>
              </a:extLst>
            </p:cNvPr>
            <p:cNvGrpSpPr/>
            <p:nvPr/>
          </p:nvGrpSpPr>
          <p:grpSpPr>
            <a:xfrm>
              <a:off x="953082" y="4212777"/>
              <a:ext cx="5223957" cy="1067218"/>
              <a:chOff x="854110" y="3606311"/>
              <a:chExt cx="5223957" cy="1067218"/>
            </a:xfrm>
          </p:grpSpPr>
          <p:grpSp>
            <p:nvGrpSpPr>
              <p:cNvPr id="13" name="Group 12">
                <a:extLst>
                  <a:ext uri="{FF2B5EF4-FFF2-40B4-BE49-F238E27FC236}">
                    <a16:creationId xmlns:a16="http://schemas.microsoft.com/office/drawing/2014/main" id="{A9CC2D16-F3C0-466C-894D-BC2AB7AADCCC}"/>
                  </a:ext>
                </a:extLst>
              </p:cNvPr>
              <p:cNvGrpSpPr/>
              <p:nvPr/>
            </p:nvGrpSpPr>
            <p:grpSpPr>
              <a:xfrm>
                <a:off x="3370385" y="4138873"/>
                <a:ext cx="1919235" cy="534656"/>
                <a:chOff x="763675" y="3074796"/>
                <a:chExt cx="1919235" cy="534656"/>
              </a:xfrm>
            </p:grpSpPr>
            <p:sp>
              <p:nvSpPr>
                <p:cNvPr id="17" name="Rectangle 16">
                  <a:extLst>
                    <a:ext uri="{FF2B5EF4-FFF2-40B4-BE49-F238E27FC236}">
                      <a16:creationId xmlns:a16="http://schemas.microsoft.com/office/drawing/2014/main" id="{B7BA084F-E845-4E1E-9DF4-F8759D22C475}"/>
                    </a:ext>
                  </a:extLst>
                </p:cNvPr>
                <p:cNvSpPr/>
                <p:nvPr/>
              </p:nvSpPr>
              <p:spPr>
                <a:xfrm>
                  <a:off x="763675" y="3074796"/>
                  <a:ext cx="1919235" cy="532562"/>
                </a:xfrm>
                <a:prstGeom prst="rect">
                  <a:avLst/>
                </a:prstGeom>
                <a:solidFill>
                  <a:schemeClr val="accent2">
                    <a:lumMod val="40000"/>
                    <a:lumOff val="6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E85691C7-0866-4F35-9260-E39F53461890}"/>
                    </a:ext>
                  </a:extLst>
                </p:cNvPr>
                <p:cNvCxnSpPr/>
                <p:nvPr/>
              </p:nvCxnSpPr>
              <p:spPr>
                <a:xfrm>
                  <a:off x="1713243"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57FFF-20A4-4559-AE42-5FE8E8745DD8}"/>
                    </a:ext>
                  </a:extLst>
                </p:cNvPr>
                <p:cNvCxnSpPr/>
                <p:nvPr/>
              </p:nvCxnSpPr>
              <p:spPr>
                <a:xfrm>
                  <a:off x="1232039"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5F6482-D097-4A3E-B22A-E01258FBA233}"/>
                    </a:ext>
                  </a:extLst>
                </p:cNvPr>
                <p:cNvCxnSpPr/>
                <p:nvPr/>
              </p:nvCxnSpPr>
              <p:spPr>
                <a:xfrm>
                  <a:off x="219444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180552-84E8-4D7C-8B8C-F7A2FB03724B}"/>
                    </a:ext>
                  </a:extLst>
                </p:cNvPr>
                <p:cNvCxnSpPr/>
                <p:nvPr/>
              </p:nvCxnSpPr>
              <p:spPr>
                <a:xfrm>
                  <a:off x="1472641"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EB0EFA7-C13B-46A8-A639-BE2266C6C260}"/>
                    </a:ext>
                  </a:extLst>
                </p:cNvPr>
                <p:cNvCxnSpPr/>
                <p:nvPr/>
              </p:nvCxnSpPr>
              <p:spPr>
                <a:xfrm>
                  <a:off x="991437"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7A8954-5B85-41CB-AC3F-D04DCF9CEF6F}"/>
                    </a:ext>
                  </a:extLst>
                </p:cNvPr>
                <p:cNvCxnSpPr/>
                <p:nvPr/>
              </p:nvCxnSpPr>
              <p:spPr>
                <a:xfrm>
                  <a:off x="1953845" y="3076890"/>
                  <a:ext cx="0" cy="53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96602D-B434-42BA-BE9C-C9168DF2D640}"/>
                    </a:ext>
                  </a:extLst>
                </p:cNvPr>
                <p:cNvCxnSpPr/>
                <p:nvPr/>
              </p:nvCxnSpPr>
              <p:spPr>
                <a:xfrm>
                  <a:off x="2435050" y="3076890"/>
                  <a:ext cx="0" cy="53256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AB7CFC46-B21B-45BC-91E5-107805C2F53B}"/>
                  </a:ext>
                </a:extLst>
              </p:cNvPr>
              <p:cNvCxnSpPr/>
              <p:nvPr/>
            </p:nvCxnSpPr>
            <p:spPr>
              <a:xfrm>
                <a:off x="854110" y="3607358"/>
                <a:ext cx="2622620" cy="531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E1CA1C-1020-4E27-8F08-633FA72D6D3F}"/>
                  </a:ext>
                </a:extLst>
              </p:cNvPr>
              <p:cNvCxnSpPr/>
              <p:nvPr/>
            </p:nvCxnSpPr>
            <p:spPr>
              <a:xfrm>
                <a:off x="3476730" y="3607358"/>
                <a:ext cx="257630" cy="537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FE66B0-5414-4588-9949-454E9CE35E19}"/>
                  </a:ext>
                </a:extLst>
              </p:cNvPr>
              <p:cNvCxnSpPr/>
              <p:nvPr/>
            </p:nvCxnSpPr>
            <p:spPr>
              <a:xfrm flipH="1">
                <a:off x="3973043" y="3606311"/>
                <a:ext cx="2105024" cy="53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84328808"/>
      </p:ext>
    </p:extLst>
  </p:cSld>
  <p:clrMapOvr>
    <a:masterClrMapping/>
  </p:clrMapOvr>
  <mc:AlternateContent xmlns:mc="http://schemas.openxmlformats.org/markup-compatibility/2006" xmlns:p14="http://schemas.microsoft.com/office/powerpoint/2010/main">
    <mc:Choice Requires="p14">
      <p:transition p14:dur="10" advTm="4269"/>
    </mc:Choice>
    <mc:Fallback xmlns="">
      <p:transition advTm="42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6DF4BDF-69F9-4736-95E5-5DE31E4372CE}"/>
              </a:ext>
            </a:extLst>
          </p:cNvPr>
          <p:cNvSpPr>
            <a:spLocks noGrp="1"/>
          </p:cNvSpPr>
          <p:nvPr>
            <p:ph type="title"/>
          </p:nvPr>
        </p:nvSpPr>
        <p:spPr/>
        <p:txBody>
          <a:bodyPr/>
          <a:lstStyle/>
          <a:p>
            <a:r>
              <a:rPr lang="en-US" dirty="0"/>
              <a:t>SIMD Murmur 3 Performance</a:t>
            </a:r>
          </a:p>
        </p:txBody>
      </p:sp>
      <p:sp>
        <p:nvSpPr>
          <p:cNvPr id="19" name="Content Placeholder 18">
            <a:extLst>
              <a:ext uri="{FF2B5EF4-FFF2-40B4-BE49-F238E27FC236}">
                <a16:creationId xmlns:a16="http://schemas.microsoft.com/office/drawing/2014/main" id="{DA183DB5-C51C-4783-BC5C-0D7B916FF0E8}"/>
              </a:ext>
            </a:extLst>
          </p:cNvPr>
          <p:cNvSpPr>
            <a:spLocks noGrp="1"/>
          </p:cNvSpPr>
          <p:nvPr>
            <p:ph idx="1"/>
          </p:nvPr>
        </p:nvSpPr>
        <p:spPr>
          <a:xfrm>
            <a:off x="342899" y="1012370"/>
            <a:ext cx="8425543" cy="5271697"/>
          </a:xfrm>
        </p:spPr>
        <p:txBody>
          <a:bodyPr>
            <a:normAutofit/>
          </a:bodyPr>
          <a:lstStyle/>
          <a:p>
            <a:r>
              <a:rPr lang="en-US" dirty="0"/>
              <a:t>Vs Sequential Murmur3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4 bytes</a:t>
            </a:r>
          </a:p>
          <a:p>
            <a:pPr lvl="1"/>
            <a:r>
              <a:rPr lang="en-US" b="1" dirty="0">
                <a:solidFill>
                  <a:srgbClr val="C00000"/>
                </a:solidFill>
              </a:rPr>
              <a:t>6.6x</a:t>
            </a:r>
            <a:r>
              <a:rPr lang="en-US" dirty="0"/>
              <a:t> for 32 bit, </a:t>
            </a:r>
            <a:r>
              <a:rPr lang="en-US" b="1" dirty="0">
                <a:solidFill>
                  <a:srgbClr val="C00000"/>
                </a:solidFill>
              </a:rPr>
              <a:t>6x</a:t>
            </a:r>
            <a:r>
              <a:rPr lang="en-US" dirty="0"/>
              <a:t> for 128 bit</a:t>
            </a:r>
          </a:p>
          <a:p>
            <a:r>
              <a:rPr lang="en-US" dirty="0"/>
              <a:t>For DNA 31-mer, 8 bytes needed</a:t>
            </a:r>
          </a:p>
          <a:p>
            <a:pPr lvl="1"/>
            <a:r>
              <a:rPr lang="en-US" b="1" dirty="0">
                <a:solidFill>
                  <a:srgbClr val="C00000"/>
                </a:solidFill>
              </a:rPr>
              <a:t>5x</a:t>
            </a:r>
            <a:r>
              <a:rPr lang="en-US" dirty="0"/>
              <a:t> for 32 bit, </a:t>
            </a:r>
            <a:r>
              <a:rPr lang="en-US" b="1" dirty="0">
                <a:solidFill>
                  <a:srgbClr val="C00000"/>
                </a:solidFill>
              </a:rPr>
              <a:t>3.4x</a:t>
            </a:r>
            <a:r>
              <a:rPr lang="en-US" dirty="0"/>
              <a:t> for 128 bit</a:t>
            </a:r>
          </a:p>
        </p:txBody>
      </p:sp>
      <p:graphicFrame>
        <p:nvGraphicFramePr>
          <p:cNvPr id="16" name="Chart 15">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2002510676"/>
              </p:ext>
            </p:extLst>
          </p:nvPr>
        </p:nvGraphicFramePr>
        <p:xfrm>
          <a:off x="527380" y="1431444"/>
          <a:ext cx="3576740" cy="3046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1184168419"/>
              </p:ext>
            </p:extLst>
          </p:nvPr>
        </p:nvGraphicFramePr>
        <p:xfrm>
          <a:off x="4218420" y="1431444"/>
          <a:ext cx="4636358" cy="304627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CD8957CE-DB20-4240-8AF4-FCAD1BBE5F9D}"/>
              </a:ext>
            </a:extLst>
          </p:cNvPr>
          <p:cNvSpPr txBox="1"/>
          <p:nvPr/>
        </p:nvSpPr>
        <p:spPr>
          <a:xfrm>
            <a:off x="7988896" y="827329"/>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b="1" dirty="0">
                <a:solidFill>
                  <a:srgbClr val="FF0000"/>
                </a:solidFill>
              </a:rPr>
              <a:t>hash function</a:t>
            </a:r>
          </a:p>
          <a:p>
            <a:pPr algn="ctr"/>
            <a:r>
              <a:rPr lang="en-US" sz="1100" dirty="0"/>
              <a:t>communication</a:t>
            </a:r>
          </a:p>
        </p:txBody>
      </p:sp>
      <p:sp>
        <p:nvSpPr>
          <p:cNvPr id="8" name="Slide Number Placeholder 1">
            <a:extLst>
              <a:ext uri="{FF2B5EF4-FFF2-40B4-BE49-F238E27FC236}">
                <a16:creationId xmlns:a16="http://schemas.microsoft.com/office/drawing/2014/main" id="{E478A921-CB36-4152-AA29-67AFEE926FA0}"/>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17</a:t>
            </a:fld>
            <a:endParaRPr lang="en-GB" sz="1300" dirty="0">
              <a:solidFill>
                <a:schemeClr val="dk2"/>
              </a:solidFill>
            </a:endParaRPr>
          </a:p>
        </p:txBody>
      </p:sp>
    </p:spTree>
    <p:extLst>
      <p:ext uri="{BB962C8B-B14F-4D97-AF65-F5344CB8AC3E}">
        <p14:creationId xmlns:p14="http://schemas.microsoft.com/office/powerpoint/2010/main" val="3486067365"/>
      </p:ext>
    </p:extLst>
  </p:cSld>
  <p:clrMapOvr>
    <a:masterClrMapping/>
  </p:clrMapOvr>
  <mc:AlternateContent xmlns:mc="http://schemas.openxmlformats.org/markup-compatibility/2006" xmlns:p14="http://schemas.microsoft.com/office/powerpoint/2010/main">
    <mc:Choice Requires="p14">
      <p:transition p14:dur="10" advTm="65467"/>
    </mc:Choice>
    <mc:Fallback xmlns="">
      <p:transition advTm="6546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1516259264"/>
              </p:ext>
            </p:extLst>
          </p:nvPr>
        </p:nvGraphicFramePr>
        <p:xfrm>
          <a:off x="342899" y="1691639"/>
          <a:ext cx="8458202" cy="480123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Shared Memory Improvements</a:t>
            </a:r>
          </a:p>
        </p:txBody>
      </p:sp>
      <p:sp>
        <p:nvSpPr>
          <p:cNvPr id="11" name="Content Placeholder 10"/>
          <p:cNvSpPr>
            <a:spLocks noGrp="1"/>
          </p:cNvSpPr>
          <p:nvPr>
            <p:ph idx="1"/>
          </p:nvPr>
        </p:nvSpPr>
        <p:spPr>
          <a:xfrm>
            <a:off x="342899" y="1012371"/>
            <a:ext cx="7650287" cy="5046096"/>
          </a:xfrm>
        </p:spPr>
        <p:txBody>
          <a:bodyPr/>
          <a:lstStyle/>
          <a:p>
            <a:r>
              <a:rPr lang="en-US" dirty="0"/>
              <a:t>64 cores shared memory system, DNA 31-mers, Bumble Bee (75 GB)</a:t>
            </a:r>
          </a:p>
        </p:txBody>
      </p:sp>
      <p:grpSp>
        <p:nvGrpSpPr>
          <p:cNvPr id="6" name="Group 5">
            <a:extLst>
              <a:ext uri="{FF2B5EF4-FFF2-40B4-BE49-F238E27FC236}">
                <a16:creationId xmlns:a16="http://schemas.microsoft.com/office/drawing/2014/main" id="{B57B76D4-DAE3-4F57-B010-7D0CEABD6223}"/>
              </a:ext>
            </a:extLst>
          </p:cNvPr>
          <p:cNvGrpSpPr/>
          <p:nvPr/>
        </p:nvGrpSpPr>
        <p:grpSpPr>
          <a:xfrm>
            <a:off x="2606565" y="2254467"/>
            <a:ext cx="5406588" cy="3294995"/>
            <a:chOff x="2606565" y="2254467"/>
            <a:chExt cx="5406588" cy="3294995"/>
          </a:xfrm>
        </p:grpSpPr>
        <p:sp>
          <p:nvSpPr>
            <p:cNvPr id="3" name="Rectangle 2">
              <a:extLst>
                <a:ext uri="{FF2B5EF4-FFF2-40B4-BE49-F238E27FC236}">
                  <a16:creationId xmlns:a16="http://schemas.microsoft.com/office/drawing/2014/main" id="{5797C208-B206-4936-88DB-8F68B2AA180C}"/>
                </a:ext>
              </a:extLst>
            </p:cNvPr>
            <p:cNvSpPr/>
            <p:nvPr/>
          </p:nvSpPr>
          <p:spPr>
            <a:xfrm>
              <a:off x="2606565" y="2270234"/>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C5A6340-56E7-4C9E-B313-A1A7848DB39D}"/>
                </a:ext>
              </a:extLst>
            </p:cNvPr>
            <p:cNvSpPr/>
            <p:nvPr/>
          </p:nvSpPr>
          <p:spPr>
            <a:xfrm>
              <a:off x="3957144" y="2254467"/>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D3E6068-536F-429F-90EC-326123FA697A}"/>
                </a:ext>
              </a:extLst>
            </p:cNvPr>
            <p:cNvSpPr/>
            <p:nvPr/>
          </p:nvSpPr>
          <p:spPr>
            <a:xfrm>
              <a:off x="6090087" y="2254467"/>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0C45679-0DC0-4443-B09C-4F94E00C4BB7}"/>
                </a:ext>
              </a:extLst>
            </p:cNvPr>
            <p:cNvSpPr/>
            <p:nvPr/>
          </p:nvSpPr>
          <p:spPr>
            <a:xfrm>
              <a:off x="7420304" y="2254467"/>
              <a:ext cx="59284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27169B77-B032-4EBE-93F0-AD98A82B21CC}"/>
              </a:ext>
            </a:extLst>
          </p:cNvPr>
          <p:cNvSpPr txBox="1"/>
          <p:nvPr/>
        </p:nvSpPr>
        <p:spPr>
          <a:xfrm>
            <a:off x="7931809" y="827329"/>
            <a:ext cx="1212191" cy="769441"/>
          </a:xfrm>
          <a:prstGeom prst="rect">
            <a:avLst/>
          </a:prstGeom>
          <a:solidFill>
            <a:schemeClr val="bg1">
              <a:lumMod val="85000"/>
            </a:schemeClr>
          </a:solidFill>
        </p:spPr>
        <p:txBody>
          <a:bodyPr wrap="none" rtlCol="0">
            <a:spAutoFit/>
          </a:bodyPr>
          <a:lstStyle/>
          <a:p>
            <a:pPr algn="ctr"/>
            <a:r>
              <a:rPr lang="en-US" sz="1100" b="1" dirty="0">
                <a:solidFill>
                  <a:srgbClr val="FF0000"/>
                </a:solidFill>
              </a:rPr>
              <a:t>random access</a:t>
            </a:r>
          </a:p>
          <a:p>
            <a:pPr algn="ctr"/>
            <a:r>
              <a:rPr lang="en-US" sz="1100" b="1" dirty="0">
                <a:solidFill>
                  <a:srgbClr val="FF0000"/>
                </a:solidFill>
              </a:rPr>
              <a:t>collisions</a:t>
            </a:r>
          </a:p>
          <a:p>
            <a:pPr algn="ctr"/>
            <a:r>
              <a:rPr lang="en-US" sz="1100" b="1" dirty="0">
                <a:solidFill>
                  <a:srgbClr val="FF0000"/>
                </a:solidFill>
              </a:rPr>
              <a:t>hash function</a:t>
            </a:r>
          </a:p>
          <a:p>
            <a:pPr algn="ctr"/>
            <a:r>
              <a:rPr lang="en-US" sz="1100" dirty="0"/>
              <a:t>communication</a:t>
            </a:r>
          </a:p>
        </p:txBody>
      </p:sp>
      <p:sp>
        <p:nvSpPr>
          <p:cNvPr id="18" name="Slide Number Placeholder 1">
            <a:extLst>
              <a:ext uri="{FF2B5EF4-FFF2-40B4-BE49-F238E27FC236}">
                <a16:creationId xmlns:a16="http://schemas.microsoft.com/office/drawing/2014/main" id="{C33D9AAF-8E78-4C6A-9EE7-48F968044BCE}"/>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18</a:t>
            </a:fld>
            <a:endParaRPr lang="en-GB" sz="1300" dirty="0">
              <a:solidFill>
                <a:schemeClr val="dk2"/>
              </a:solidFill>
            </a:endParaRPr>
          </a:p>
        </p:txBody>
      </p:sp>
      <p:grpSp>
        <p:nvGrpSpPr>
          <p:cNvPr id="12" name="Group 11">
            <a:extLst>
              <a:ext uri="{FF2B5EF4-FFF2-40B4-BE49-F238E27FC236}">
                <a16:creationId xmlns:a16="http://schemas.microsoft.com/office/drawing/2014/main" id="{7F362287-82EA-4D78-90BE-636775DDDE4D}"/>
              </a:ext>
            </a:extLst>
          </p:cNvPr>
          <p:cNvGrpSpPr/>
          <p:nvPr/>
        </p:nvGrpSpPr>
        <p:grpSpPr>
          <a:xfrm>
            <a:off x="2317530" y="2238700"/>
            <a:ext cx="5417098" cy="3294995"/>
            <a:chOff x="2606565" y="2254467"/>
            <a:chExt cx="5417098" cy="3294995"/>
          </a:xfrm>
        </p:grpSpPr>
        <p:sp>
          <p:nvSpPr>
            <p:cNvPr id="13" name="Rectangle 12">
              <a:extLst>
                <a:ext uri="{FF2B5EF4-FFF2-40B4-BE49-F238E27FC236}">
                  <a16:creationId xmlns:a16="http://schemas.microsoft.com/office/drawing/2014/main" id="{76054D84-B267-4D85-9D46-D1111C4633A4}"/>
                </a:ext>
              </a:extLst>
            </p:cNvPr>
            <p:cNvSpPr/>
            <p:nvPr/>
          </p:nvSpPr>
          <p:spPr>
            <a:xfrm>
              <a:off x="2606565" y="2270234"/>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60BF8C-4594-4957-9512-1E8D54761C28}"/>
                </a:ext>
              </a:extLst>
            </p:cNvPr>
            <p:cNvSpPr/>
            <p:nvPr/>
          </p:nvSpPr>
          <p:spPr>
            <a:xfrm>
              <a:off x="3957144" y="2254467"/>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60E7202-05DC-4842-A071-7C16CDADBE7E}"/>
                </a:ext>
              </a:extLst>
            </p:cNvPr>
            <p:cNvSpPr/>
            <p:nvPr/>
          </p:nvSpPr>
          <p:spPr>
            <a:xfrm>
              <a:off x="6090087" y="2254467"/>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8BB8D0-8218-41E3-8046-B5080DB82C20}"/>
                </a:ext>
              </a:extLst>
            </p:cNvPr>
            <p:cNvSpPr/>
            <p:nvPr/>
          </p:nvSpPr>
          <p:spPr>
            <a:xfrm>
              <a:off x="7445594" y="2254467"/>
              <a:ext cx="578069" cy="327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FA8773F9-F5CB-4170-BD19-2E89E1F1054B}"/>
              </a:ext>
            </a:extLst>
          </p:cNvPr>
          <p:cNvGrpSpPr/>
          <p:nvPr/>
        </p:nvGrpSpPr>
        <p:grpSpPr>
          <a:xfrm>
            <a:off x="2495735" y="6393810"/>
            <a:ext cx="5350711" cy="369334"/>
            <a:chOff x="2459421" y="6576953"/>
            <a:chExt cx="5350711" cy="369334"/>
          </a:xfrm>
        </p:grpSpPr>
        <p:sp>
          <p:nvSpPr>
            <p:cNvPr id="20" name="TextBox 2">
              <a:extLst>
                <a:ext uri="{FF2B5EF4-FFF2-40B4-BE49-F238E27FC236}">
                  <a16:creationId xmlns:a16="http://schemas.microsoft.com/office/drawing/2014/main" id="{B8F3E7A6-C525-4BF8-8B6C-8CA27280177E}"/>
                </a:ext>
              </a:extLst>
            </p:cNvPr>
            <p:cNvSpPr txBox="1"/>
            <p:nvPr/>
          </p:nvSpPr>
          <p:spPr>
            <a:xfrm>
              <a:off x="2459421" y="6576955"/>
              <a:ext cx="65915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2.1X</a:t>
              </a:r>
            </a:p>
          </p:txBody>
        </p:sp>
        <p:sp>
          <p:nvSpPr>
            <p:cNvPr id="21" name="TextBox 8">
              <a:extLst>
                <a:ext uri="{FF2B5EF4-FFF2-40B4-BE49-F238E27FC236}">
                  <a16:creationId xmlns:a16="http://schemas.microsoft.com/office/drawing/2014/main" id="{C702D362-B07B-4457-95F8-C8DD111AB2A7}"/>
                </a:ext>
              </a:extLst>
            </p:cNvPr>
            <p:cNvSpPr txBox="1"/>
            <p:nvPr/>
          </p:nvSpPr>
          <p:spPr>
            <a:xfrm>
              <a:off x="3746938" y="6576954"/>
              <a:ext cx="65915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1.8X</a:t>
              </a:r>
            </a:p>
          </p:txBody>
        </p:sp>
        <p:sp>
          <p:nvSpPr>
            <p:cNvPr id="22" name="TextBox 9">
              <a:extLst>
                <a:ext uri="{FF2B5EF4-FFF2-40B4-BE49-F238E27FC236}">
                  <a16:creationId xmlns:a16="http://schemas.microsoft.com/office/drawing/2014/main" id="{D7DE826F-E478-4A3F-A653-234C26BA4D5F}"/>
                </a:ext>
              </a:extLst>
            </p:cNvPr>
            <p:cNvSpPr txBox="1"/>
            <p:nvPr/>
          </p:nvSpPr>
          <p:spPr>
            <a:xfrm>
              <a:off x="5997340" y="6576954"/>
              <a:ext cx="65915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3.3X</a:t>
              </a:r>
            </a:p>
          </p:txBody>
        </p:sp>
        <p:sp>
          <p:nvSpPr>
            <p:cNvPr id="23" name="TextBox 11">
              <a:extLst>
                <a:ext uri="{FF2B5EF4-FFF2-40B4-BE49-F238E27FC236}">
                  <a16:creationId xmlns:a16="http://schemas.microsoft.com/office/drawing/2014/main" id="{BB5F7AB8-2827-474F-95D4-1C83A37D4537}"/>
                </a:ext>
              </a:extLst>
            </p:cNvPr>
            <p:cNvSpPr txBox="1"/>
            <p:nvPr/>
          </p:nvSpPr>
          <p:spPr>
            <a:xfrm>
              <a:off x="7150977" y="6576953"/>
              <a:ext cx="659155"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3.4X</a:t>
              </a:r>
            </a:p>
          </p:txBody>
        </p:sp>
      </p:grpSp>
    </p:spTree>
    <p:custDataLst>
      <p:tags r:id="rId1"/>
    </p:custDataLst>
    <p:extLst>
      <p:ext uri="{BB962C8B-B14F-4D97-AF65-F5344CB8AC3E}">
        <p14:creationId xmlns:p14="http://schemas.microsoft.com/office/powerpoint/2010/main" val="169781593"/>
      </p:ext>
    </p:extLst>
  </p:cSld>
  <p:clrMapOvr>
    <a:masterClrMapping/>
  </p:clrMapOvr>
  <mc:AlternateContent xmlns:mc="http://schemas.openxmlformats.org/markup-compatibility/2006" xmlns:p14="http://schemas.microsoft.com/office/powerpoint/2010/main">
    <mc:Choice Requires="p14">
      <p:transition p14:dur="10" advTm="89033"/>
    </mc:Choice>
    <mc:Fallback xmlns="">
      <p:transition advTm="89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Comparisons with k-mer counter</a:t>
            </a:r>
          </a:p>
        </p:txBody>
      </p:sp>
      <p:grpSp>
        <p:nvGrpSpPr>
          <p:cNvPr id="10" name="Group 9">
            <a:extLst>
              <a:ext uri="{FF2B5EF4-FFF2-40B4-BE49-F238E27FC236}">
                <a16:creationId xmlns:a16="http://schemas.microsoft.com/office/drawing/2014/main" id="{61B02C8B-B9B7-4FCD-89D2-6FD4E3F387B6}"/>
              </a:ext>
            </a:extLst>
          </p:cNvPr>
          <p:cNvGrpSpPr/>
          <p:nvPr/>
        </p:nvGrpSpPr>
        <p:grpSpPr>
          <a:xfrm>
            <a:off x="1087107" y="4011679"/>
            <a:ext cx="6819090" cy="2669905"/>
            <a:chOff x="1337109" y="3917089"/>
            <a:chExt cx="6275229" cy="2382597"/>
          </a:xfrm>
        </p:grpSpPr>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nvGraphicFramePr>
          <p:xfrm>
            <a:off x="1337109" y="3922246"/>
            <a:ext cx="438912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0000000-0008-0000-0300-000004000000}"/>
                </a:ext>
              </a:extLst>
            </p:cNvPr>
            <p:cNvGraphicFramePr>
              <a:graphicFrameLocks/>
            </p:cNvGraphicFramePr>
            <p:nvPr/>
          </p:nvGraphicFramePr>
          <p:xfrm>
            <a:off x="5874978" y="3917089"/>
            <a:ext cx="1737360" cy="2377440"/>
          </p:xfrm>
          <a:graphic>
            <a:graphicData uri="http://schemas.openxmlformats.org/drawingml/2006/chart">
              <c:chart xmlns:c="http://schemas.openxmlformats.org/drawingml/2006/chart" xmlns:r="http://schemas.openxmlformats.org/officeDocument/2006/relationships" r:id="rId5"/>
            </a:graphicData>
          </a:graphic>
        </p:graphicFrame>
      </p:grpSp>
      <p:pic>
        <p:nvPicPr>
          <p:cNvPr id="9" name="Picture 8">
            <a:extLst>
              <a:ext uri="{FF2B5EF4-FFF2-40B4-BE49-F238E27FC236}">
                <a16:creationId xmlns:a16="http://schemas.microsoft.com/office/drawing/2014/main" id="{B9AAEAD5-6C87-44EA-B466-5E53A9062C9F}"/>
              </a:ext>
            </a:extLst>
          </p:cNvPr>
          <p:cNvPicPr>
            <a:picLocks noChangeAspect="1"/>
          </p:cNvPicPr>
          <p:nvPr/>
        </p:nvPicPr>
        <p:blipFill rotWithShape="1">
          <a:blip r:embed="rId6"/>
          <a:srcRect b="29350"/>
          <a:stretch/>
        </p:blipFill>
        <p:spPr>
          <a:xfrm>
            <a:off x="1036080" y="883506"/>
            <a:ext cx="6921145" cy="2823920"/>
          </a:xfrm>
          <a:prstGeom prst="rect">
            <a:avLst/>
          </a:prstGeom>
        </p:spPr>
      </p:pic>
      <p:sp>
        <p:nvSpPr>
          <p:cNvPr id="11" name="Slide Number Placeholder 1">
            <a:extLst>
              <a:ext uri="{FF2B5EF4-FFF2-40B4-BE49-F238E27FC236}">
                <a16:creationId xmlns:a16="http://schemas.microsoft.com/office/drawing/2014/main" id="{439AEFAB-7E37-4A53-8CA1-11598E32DBD4}"/>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19</a:t>
            </a:fld>
            <a:endParaRPr lang="en-GB" sz="1300" dirty="0">
              <a:solidFill>
                <a:schemeClr val="dk2"/>
              </a:solidFill>
            </a:endParaRPr>
          </a:p>
        </p:txBody>
      </p:sp>
      <p:sp>
        <p:nvSpPr>
          <p:cNvPr id="3" name="Rectangle 2">
            <a:extLst>
              <a:ext uri="{FF2B5EF4-FFF2-40B4-BE49-F238E27FC236}">
                <a16:creationId xmlns:a16="http://schemas.microsoft.com/office/drawing/2014/main" id="{AB3E981F-259D-4A84-9903-665D8D4C0608}"/>
              </a:ext>
            </a:extLst>
          </p:cNvPr>
          <p:cNvSpPr/>
          <p:nvPr/>
        </p:nvSpPr>
        <p:spPr>
          <a:xfrm>
            <a:off x="2764221" y="3480312"/>
            <a:ext cx="4992413" cy="248134"/>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91AD2A4-FD0B-4DAF-B987-34B7117F2864}"/>
              </a:ext>
            </a:extLst>
          </p:cNvPr>
          <p:cNvSpPr txBox="1"/>
          <p:nvPr/>
        </p:nvSpPr>
        <p:spPr>
          <a:xfrm>
            <a:off x="5192491" y="3707426"/>
            <a:ext cx="3788217" cy="369332"/>
          </a:xfrm>
          <a:prstGeom prst="rect">
            <a:avLst/>
          </a:prstGeom>
          <a:noFill/>
        </p:spPr>
        <p:txBody>
          <a:bodyPr wrap="none" rtlCol="0">
            <a:spAutoFit/>
          </a:bodyPr>
          <a:lstStyle/>
          <a:p>
            <a:r>
              <a:rPr lang="en-US" sz="1800" b="1" dirty="0">
                <a:solidFill>
                  <a:srgbClr val="FF0000"/>
                </a:solidFill>
              </a:rPr>
              <a:t>1.6X to 1.97X speed up vs KMC 3</a:t>
            </a:r>
          </a:p>
        </p:txBody>
      </p:sp>
    </p:spTree>
    <p:custDataLst>
      <p:tags r:id="rId1"/>
    </p:custDataLst>
    <p:extLst>
      <p:ext uri="{BB962C8B-B14F-4D97-AF65-F5344CB8AC3E}">
        <p14:creationId xmlns:p14="http://schemas.microsoft.com/office/powerpoint/2010/main" val="562297259"/>
      </p:ext>
    </p:extLst>
  </p:cSld>
  <p:clrMapOvr>
    <a:masterClrMapping/>
  </p:clrMapOvr>
  <mc:AlternateContent xmlns:mc="http://schemas.openxmlformats.org/markup-compatibility/2006" xmlns:p14="http://schemas.microsoft.com/office/powerpoint/2010/main">
    <mc:Choice Requires="p14">
      <p:transition p14:dur="10" advTm="48722"/>
    </mc:Choice>
    <mc:Fallback xmlns="">
      <p:transition advTm="48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a:t>
            </a:r>
            <a:r>
              <a:rPr lang="en-US" dirty="0"/>
              <a:t>-mer Counting</a:t>
            </a:r>
            <a:endParaRPr lang="en-US" i="1" dirty="0"/>
          </a:p>
        </p:txBody>
      </p:sp>
      <p:sp>
        <p:nvSpPr>
          <p:cNvPr id="3" name="Text Placeholder 2"/>
          <p:cNvSpPr>
            <a:spLocks noGrp="1"/>
          </p:cNvSpPr>
          <p:nvPr>
            <p:ph idx="1"/>
          </p:nvPr>
        </p:nvSpPr>
        <p:spPr>
          <a:xfrm>
            <a:off x="342899" y="1012370"/>
            <a:ext cx="8425543" cy="5314857"/>
          </a:xfrm>
        </p:spPr>
        <p:txBody>
          <a:bodyPr>
            <a:normAutofit/>
          </a:bodyPr>
          <a:lstStyle/>
          <a:p>
            <a:r>
              <a:rPr lang="en-US" sz="2400" i="1" dirty="0"/>
              <a:t>k</a:t>
            </a:r>
            <a:r>
              <a:rPr lang="en-US" sz="2400" dirty="0"/>
              <a:t>-mer: a length </a:t>
            </a:r>
            <a:r>
              <a:rPr lang="en-US" sz="2400" i="1" dirty="0"/>
              <a:t>k</a:t>
            </a:r>
            <a:r>
              <a:rPr lang="en-US" sz="2400" dirty="0"/>
              <a:t> substring of a DNA/RNA sequence</a:t>
            </a:r>
          </a:p>
          <a:p>
            <a:pPr lvl="1"/>
            <a:r>
              <a:rPr lang="en-US" sz="2100" i="1" dirty="0"/>
              <a:t>a.k.a. q</a:t>
            </a:r>
            <a:r>
              <a:rPr lang="en-US" sz="2100" dirty="0"/>
              <a:t>-grams</a:t>
            </a:r>
          </a:p>
          <a:p>
            <a:endParaRPr lang="en-US" sz="2400" i="1" dirty="0"/>
          </a:p>
          <a:p>
            <a:r>
              <a:rPr lang="en-US" sz="2400" i="1" dirty="0"/>
              <a:t>k</a:t>
            </a:r>
            <a:r>
              <a:rPr lang="en-US" sz="2400" dirty="0"/>
              <a:t>-mer counting computes the </a:t>
            </a:r>
            <a:r>
              <a:rPr lang="en-US" sz="2400" b="1" dirty="0"/>
              <a:t>frequencies of occurrences</a:t>
            </a:r>
            <a:r>
              <a:rPr lang="en-US" sz="2400" dirty="0"/>
              <a:t> of </a:t>
            </a:r>
            <a:r>
              <a:rPr lang="en-US" sz="2400" i="1" dirty="0"/>
              <a:t>k</a:t>
            </a:r>
            <a:r>
              <a:rPr lang="en-US" sz="2400" dirty="0"/>
              <a:t>-mers in a set of sequences</a:t>
            </a:r>
          </a:p>
          <a:p>
            <a:endParaRPr lang="en-US" sz="2400" dirty="0"/>
          </a:p>
          <a:p>
            <a:r>
              <a:rPr lang="en-US" sz="2400" dirty="0"/>
              <a:t>Useful in bioinformatics and computational linguistics</a:t>
            </a:r>
            <a:endParaRPr lang="en-US" dirty="0"/>
          </a:p>
          <a:p>
            <a:r>
              <a:rPr lang="en-US" sz="2400" dirty="0"/>
              <a:t>In bioinformatics</a:t>
            </a:r>
          </a:p>
          <a:p>
            <a:pPr lvl="1"/>
            <a:r>
              <a:rPr lang="en-US" dirty="0"/>
              <a:t>Sequencing error detection and correction</a:t>
            </a:r>
          </a:p>
          <a:p>
            <a:pPr lvl="1"/>
            <a:r>
              <a:rPr lang="en-US" dirty="0"/>
              <a:t>Repeat detection</a:t>
            </a:r>
          </a:p>
          <a:p>
            <a:pPr lvl="1"/>
            <a:r>
              <a:rPr lang="en-US" dirty="0"/>
              <a:t>SNP detection</a:t>
            </a:r>
          </a:p>
          <a:p>
            <a:pPr lvl="1"/>
            <a:r>
              <a:rPr lang="en-US" dirty="0"/>
              <a:t>and higher level tasks: genome assembly, comparative genomics, etc.</a:t>
            </a:r>
          </a:p>
          <a:p>
            <a:pPr lvl="1"/>
            <a:endParaRPr lang="en-US" dirty="0"/>
          </a:p>
          <a:p>
            <a:r>
              <a:rPr lang="en-US" sz="2400" dirty="0"/>
              <a:t>Typically computed via hash tables or sort-and-reduce</a:t>
            </a:r>
          </a:p>
        </p:txBody>
      </p:sp>
      <p:sp>
        <p:nvSpPr>
          <p:cNvPr id="5" name="Slide Number Placeholder 1">
            <a:extLst>
              <a:ext uri="{FF2B5EF4-FFF2-40B4-BE49-F238E27FC236}">
                <a16:creationId xmlns:a16="http://schemas.microsoft.com/office/drawing/2014/main" id="{869C8434-7E64-401F-B54C-44C606F7A650}"/>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3102261407"/>
      </p:ext>
    </p:extLst>
  </p:cSld>
  <p:clrMapOvr>
    <a:masterClrMapping/>
  </p:clrMapOvr>
  <mc:AlternateContent xmlns:mc="http://schemas.openxmlformats.org/markup-compatibility/2006" xmlns:p14="http://schemas.microsoft.com/office/powerpoint/2010/main">
    <mc:Choice Requires="p14">
      <p:transition p14:dur="10" advTm="51547"/>
    </mc:Choice>
    <mc:Fallback xmlns="">
      <p:transition advTm="51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3520-9214-453A-9E46-D8AF54A5CA2F}"/>
              </a:ext>
            </a:extLst>
          </p:cNvPr>
          <p:cNvSpPr>
            <a:spLocks noGrp="1"/>
          </p:cNvSpPr>
          <p:nvPr>
            <p:ph type="title"/>
          </p:nvPr>
        </p:nvSpPr>
        <p:spPr/>
        <p:txBody>
          <a:bodyPr>
            <a:normAutofit fontScale="90000"/>
          </a:bodyPr>
          <a:lstStyle/>
          <a:p>
            <a:r>
              <a:rPr lang="en-US" dirty="0"/>
              <a:t>Distributed Memory Strong Scaling</a:t>
            </a:r>
          </a:p>
        </p:txBody>
      </p:sp>
      <p:graphicFrame>
        <p:nvGraphicFramePr>
          <p:cNvPr id="5" name="Content Placeholder 4">
            <a:extLst>
              <a:ext uri="{FF2B5EF4-FFF2-40B4-BE49-F238E27FC236}">
                <a16:creationId xmlns:a16="http://schemas.microsoft.com/office/drawing/2014/main" id="{00000000-0008-0000-0200-000006000000}"/>
              </a:ext>
            </a:extLst>
          </p:cNvPr>
          <p:cNvGraphicFramePr>
            <a:graphicFrameLocks noGrp="1"/>
          </p:cNvGraphicFramePr>
          <p:nvPr>
            <p:ph idx="1"/>
            <p:extLst>
              <p:ext uri="{D42A27DB-BD31-4B8C-83A1-F6EECF244321}">
                <p14:modId xmlns:p14="http://schemas.microsoft.com/office/powerpoint/2010/main" val="820930783"/>
              </p:ext>
            </p:extLst>
          </p:nvPr>
        </p:nvGraphicFramePr>
        <p:xfrm>
          <a:off x="263429" y="3258769"/>
          <a:ext cx="8735438" cy="333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510669155"/>
              </p:ext>
            </p:extLst>
          </p:nvPr>
        </p:nvGraphicFramePr>
        <p:xfrm>
          <a:off x="252919" y="953982"/>
          <a:ext cx="8735438" cy="2372882"/>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7C981D5B-617E-4245-A0C5-011BE2CF71AC}"/>
              </a:ext>
            </a:extLst>
          </p:cNvPr>
          <p:cNvGrpSpPr/>
          <p:nvPr/>
        </p:nvGrpSpPr>
        <p:grpSpPr>
          <a:xfrm>
            <a:off x="1471449" y="1397883"/>
            <a:ext cx="6684568" cy="4145985"/>
            <a:chOff x="1471449" y="1397883"/>
            <a:chExt cx="6684568" cy="4145985"/>
          </a:xfrm>
        </p:grpSpPr>
        <p:sp>
          <p:nvSpPr>
            <p:cNvPr id="3" name="Rectangle 2">
              <a:extLst>
                <a:ext uri="{FF2B5EF4-FFF2-40B4-BE49-F238E27FC236}">
                  <a16:creationId xmlns:a16="http://schemas.microsoft.com/office/drawing/2014/main" id="{11B205A3-1512-4D3D-85B6-E6A26416B8E8}"/>
                </a:ext>
              </a:extLst>
            </p:cNvPr>
            <p:cNvSpPr/>
            <p:nvPr/>
          </p:nvSpPr>
          <p:spPr>
            <a:xfrm>
              <a:off x="1471449" y="1502979"/>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E6A15C-D74A-4D06-8531-FF7C4C06D302}"/>
                </a:ext>
              </a:extLst>
            </p:cNvPr>
            <p:cNvSpPr/>
            <p:nvPr/>
          </p:nvSpPr>
          <p:spPr>
            <a:xfrm>
              <a:off x="2159877" y="1518406"/>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D59D2C-C3A3-453E-9BAB-FF5CB73C1B81}"/>
                </a:ext>
              </a:extLst>
            </p:cNvPr>
            <p:cNvSpPr/>
            <p:nvPr/>
          </p:nvSpPr>
          <p:spPr>
            <a:xfrm>
              <a:off x="3316014" y="1455686"/>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3FC883-FD28-4001-8CA1-42059EA81734}"/>
                </a:ext>
              </a:extLst>
            </p:cNvPr>
            <p:cNvSpPr/>
            <p:nvPr/>
          </p:nvSpPr>
          <p:spPr>
            <a:xfrm>
              <a:off x="4014951" y="1397883"/>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D39A4F-998B-4573-B218-AA9B1E9250B2}"/>
                </a:ext>
              </a:extLst>
            </p:cNvPr>
            <p:cNvSpPr/>
            <p:nvPr/>
          </p:nvSpPr>
          <p:spPr>
            <a:xfrm>
              <a:off x="5155316" y="1434672"/>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7CB47C-9543-4B3E-A188-925E244155D8}"/>
                </a:ext>
              </a:extLst>
            </p:cNvPr>
            <p:cNvSpPr/>
            <p:nvPr/>
          </p:nvSpPr>
          <p:spPr>
            <a:xfrm>
              <a:off x="5864769" y="1429422"/>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7E530F-00C0-43FA-9806-26BACBF3A982}"/>
                </a:ext>
              </a:extLst>
            </p:cNvPr>
            <p:cNvSpPr/>
            <p:nvPr/>
          </p:nvSpPr>
          <p:spPr>
            <a:xfrm>
              <a:off x="7015647" y="1424169"/>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3488DB8-C561-4160-90DD-F6130C503074}"/>
                </a:ext>
              </a:extLst>
            </p:cNvPr>
            <p:cNvSpPr/>
            <p:nvPr/>
          </p:nvSpPr>
          <p:spPr>
            <a:xfrm>
              <a:off x="7704073" y="1439936"/>
              <a:ext cx="451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5E4C3902-E8A8-457F-96D5-4EC8C2BD5A4F}"/>
              </a:ext>
            </a:extLst>
          </p:cNvPr>
          <p:cNvSpPr txBox="1"/>
          <p:nvPr/>
        </p:nvSpPr>
        <p:spPr>
          <a:xfrm>
            <a:off x="7945615" y="827329"/>
            <a:ext cx="1226618"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dirty="0">
                <a:solidFill>
                  <a:schemeClr val="tx1"/>
                </a:solidFill>
              </a:rPr>
              <a:t>hash function</a:t>
            </a:r>
          </a:p>
          <a:p>
            <a:pPr algn="ctr"/>
            <a:r>
              <a:rPr lang="en-US" sz="1100" b="1" dirty="0">
                <a:solidFill>
                  <a:srgbClr val="FF0000"/>
                </a:solidFill>
              </a:rPr>
              <a:t>communication</a:t>
            </a:r>
          </a:p>
        </p:txBody>
      </p:sp>
      <p:sp>
        <p:nvSpPr>
          <p:cNvPr id="16" name="Slide Number Placeholder 1">
            <a:extLst>
              <a:ext uri="{FF2B5EF4-FFF2-40B4-BE49-F238E27FC236}">
                <a16:creationId xmlns:a16="http://schemas.microsoft.com/office/drawing/2014/main" id="{2FB47EEA-7FCE-4524-9952-123446839A3C}"/>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20</a:t>
            </a:fld>
            <a:endParaRPr lang="en-GB" sz="1300" dirty="0">
              <a:solidFill>
                <a:schemeClr val="dk2"/>
              </a:solidFill>
            </a:endParaRPr>
          </a:p>
        </p:txBody>
      </p:sp>
    </p:spTree>
    <p:extLst>
      <p:ext uri="{BB962C8B-B14F-4D97-AF65-F5344CB8AC3E}">
        <p14:creationId xmlns:p14="http://schemas.microsoft.com/office/powerpoint/2010/main" val="3486754638"/>
      </p:ext>
    </p:extLst>
  </p:cSld>
  <p:clrMapOvr>
    <a:masterClrMapping/>
  </p:clrMapOvr>
  <mc:AlternateContent xmlns:mc="http://schemas.openxmlformats.org/markup-compatibility/2006" xmlns:p14="http://schemas.microsoft.com/office/powerpoint/2010/main">
    <mc:Choice Requires="p14">
      <p:transition p14:dur="10" advTm="38608"/>
    </mc:Choice>
    <mc:Fallback xmlns="">
      <p:transition advTm="386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899" y="920186"/>
                <a:ext cx="8425543" cy="5711842"/>
              </a:xfrm>
            </p:spPr>
            <p:txBody>
              <a:bodyPr>
                <a:normAutofit/>
              </a:bodyPr>
              <a:lstStyle/>
              <a:p>
                <a:r>
                  <a:rPr lang="en-US" dirty="0"/>
                  <a:t>Computation (hash table operations) cannot start until communication completes</a:t>
                </a:r>
              </a:p>
              <a:p>
                <a:r>
                  <a:rPr lang="en-US" dirty="0">
                    <a:solidFill>
                      <a:schemeClr val="bg1"/>
                    </a:solidFill>
                  </a:rPr>
                  <a:t>Reducing cost of </a:t>
                </a:r>
                <a14:m>
                  <m:oMath xmlns:m="http://schemas.openxmlformats.org/officeDocument/2006/math">
                    <m:r>
                      <a:rPr lang="en-US" i="1" smtClean="0">
                        <a:solidFill>
                          <a:schemeClr val="bg1"/>
                        </a:solidFill>
                        <a:latin typeface="Cambria Math" panose="02040503050406030204" pitchFamily="18" charset="0"/>
                      </a:rPr>
                      <m:t>𝜇</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𝑁</m:t>
                        </m:r>
                      </m:num>
                      <m:den>
                        <m:r>
                          <a:rPr lang="en-US" i="1">
                            <a:solidFill>
                              <a:schemeClr val="bg1"/>
                            </a:solidFill>
                            <a:latin typeface="Cambria Math" panose="02040503050406030204" pitchFamily="18" charset="0"/>
                          </a:rPr>
                          <m:t>𝑝</m:t>
                        </m:r>
                      </m:den>
                    </m:f>
                  </m:oMath>
                </a14:m>
                <a:r>
                  <a:rPr lang="en-US" dirty="0">
                    <a:solidFill>
                      <a:schemeClr val="bg1"/>
                    </a:solidFill>
                  </a:rPr>
                  <a:t> in </a:t>
                </a:r>
                <a14:m>
                  <m:oMath xmlns:m="http://schemas.openxmlformats.org/officeDocument/2006/math">
                    <m:r>
                      <a:rPr lang="en-US" i="1">
                        <a:solidFill>
                          <a:schemeClr val="bg1"/>
                        </a:solidFill>
                        <a:latin typeface="Cambria Math" panose="02040503050406030204" pitchFamily="18" charset="0"/>
                      </a:rPr>
                      <m:t>𝑂</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𝜏</m:t>
                        </m:r>
                        <m:r>
                          <a:rPr lang="en-US" i="1">
                            <a:solidFill>
                              <a:schemeClr val="bg1"/>
                            </a:solidFill>
                            <a:latin typeface="Cambria Math" panose="02040503050406030204" pitchFamily="18" charset="0"/>
                          </a:rPr>
                          <m:t>𝑝</m:t>
                        </m:r>
                        <m:r>
                          <a:rPr lang="en-US" i="1">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𝜇</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𝑁</m:t>
                            </m:r>
                          </m:num>
                          <m:den>
                            <m:r>
                              <a:rPr lang="en-US" i="1">
                                <a:solidFill>
                                  <a:schemeClr val="bg1"/>
                                </a:solidFill>
                                <a:latin typeface="Cambria Math" panose="02040503050406030204" pitchFamily="18" charset="0"/>
                              </a:rPr>
                              <m:t>𝑝</m:t>
                            </m:r>
                          </m:den>
                        </m:f>
                      </m:e>
                    </m:d>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𝑂</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𝜏</m:t>
                        </m:r>
                        <m:r>
                          <a:rPr lang="en-US" i="1">
                            <a:solidFill>
                              <a:schemeClr val="bg1"/>
                            </a:solidFill>
                            <a:latin typeface="Cambria Math" panose="02040503050406030204" pitchFamily="18" charset="0"/>
                          </a:rPr>
                          <m:t>𝑝</m:t>
                        </m:r>
                        <m:r>
                          <a:rPr lang="en-US" i="1">
                            <a:solidFill>
                              <a:schemeClr val="bg1"/>
                            </a:solidFill>
                            <a:latin typeface="Cambria Math" panose="02040503050406030204" pitchFamily="18" charset="0"/>
                          </a:rPr>
                          <m:t>+</m:t>
                        </m:r>
                        <m:r>
                          <a:rPr lang="en-US" i="1" smtClean="0">
                            <a:solidFill>
                              <a:schemeClr val="bg1"/>
                            </a:solidFill>
                            <a:latin typeface="Cambria Math" panose="02040503050406030204" pitchFamily="18" charset="0"/>
                          </a:rPr>
                          <m:t>𝜇</m:t>
                        </m:r>
                        <m:d>
                          <m:dPr>
                            <m:ctrlPr>
                              <a:rPr lang="en-US" b="0" i="1" smtClean="0">
                                <a:solidFill>
                                  <a:schemeClr val="bg1"/>
                                </a:solidFill>
                                <a:latin typeface="Cambria Math" panose="02040503050406030204" pitchFamily="18" charset="0"/>
                              </a:rPr>
                            </m:ctrlPr>
                          </m:dPr>
                          <m:e>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𝑁</m:t>
                                </m:r>
                              </m:num>
                              <m:den>
                                <m:sSup>
                                  <m:sSupPr>
                                    <m:ctrlPr>
                                      <a:rPr lang="en-US" b="0" i="1" smtClean="0">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2</m:t>
                                    </m:r>
                                  </m:sup>
                                </m:sSup>
                              </m:den>
                            </m:f>
                          </m:e>
                        </m:d>
                        <m:r>
                          <a:rPr lang="en-US" b="0" i="1" smtClean="0">
                            <a:solidFill>
                              <a:schemeClr val="bg1"/>
                            </a:solidFill>
                            <a:latin typeface="Cambria Math" panose="02040503050406030204" pitchFamily="18" charset="0"/>
                          </a:rPr>
                          <m:t>𝑝</m:t>
                        </m:r>
                      </m:e>
                    </m:d>
                  </m:oMath>
                </a14:m>
                <a:endParaRPr lang="en-US" dirty="0"/>
              </a:p>
              <a:p>
                <a:r>
                  <a:rPr lang="en-US" dirty="0"/>
                  <a:t>Communication primitives with </a:t>
                </a:r>
                <a:r>
                  <a:rPr lang="en-US" b="1" dirty="0"/>
                  <a:t>overlapped </a:t>
                </a:r>
                <a:r>
                  <a:rPr lang="en-US" dirty="0"/>
                  <a:t>comm/compute </a:t>
                </a:r>
                <a:endParaRPr lang="en-US" i="1" dirty="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𝑝</m:t>
                    </m:r>
                  </m:oMath>
                </a14:m>
                <a:r>
                  <a:rPr lang="en-US" dirty="0"/>
                  <a:t> rounds of non-blocking point-to-point communication, </a:t>
                </a:r>
                <a14:m>
                  <m:oMath xmlns:m="http://schemas.openxmlformats.org/officeDocument/2006/math">
                    <m:f>
                      <m:fPr>
                        <m:ctrlPr>
                          <a:rPr lang="en-US" i="1">
                            <a:solidFill>
                              <a:schemeClr val="accent6"/>
                            </a:solidFill>
                            <a:latin typeface="Cambria Math" panose="02040503050406030204" pitchFamily="18" charset="0"/>
                          </a:rPr>
                        </m:ctrlPr>
                      </m:fPr>
                      <m:num>
                        <m:r>
                          <a:rPr lang="en-US" i="1">
                            <a:solidFill>
                              <a:schemeClr val="accent6"/>
                            </a:solidFill>
                            <a:latin typeface="Cambria Math" panose="02040503050406030204" pitchFamily="18" charset="0"/>
                          </a:rPr>
                          <m:t>𝑁</m:t>
                        </m:r>
                      </m:num>
                      <m:den>
                        <m:sSup>
                          <m:sSupPr>
                            <m:ctrlPr>
                              <a:rPr lang="en-US" i="1">
                                <a:solidFill>
                                  <a:schemeClr val="accent6"/>
                                </a:solidFill>
                                <a:latin typeface="Cambria Math" panose="02040503050406030204" pitchFamily="18" charset="0"/>
                              </a:rPr>
                            </m:ctrlPr>
                          </m:sSupPr>
                          <m:e>
                            <m:r>
                              <a:rPr lang="en-US" i="1">
                                <a:solidFill>
                                  <a:schemeClr val="accent6"/>
                                </a:solidFill>
                                <a:latin typeface="Cambria Math" panose="02040503050406030204" pitchFamily="18" charset="0"/>
                              </a:rPr>
                              <m:t>𝑝</m:t>
                            </m:r>
                          </m:e>
                          <m:sup>
                            <m:r>
                              <a:rPr lang="en-US" i="1">
                                <a:solidFill>
                                  <a:schemeClr val="accent6"/>
                                </a:solidFill>
                                <a:latin typeface="Cambria Math" panose="02040503050406030204" pitchFamily="18" charset="0"/>
                              </a:rPr>
                              <m:t>2</m:t>
                            </m:r>
                          </m:sup>
                        </m:sSup>
                      </m:den>
                    </m:f>
                  </m:oMath>
                </a14:m>
                <a:r>
                  <a:rPr lang="en-US" dirty="0"/>
                  <a:t> elements</a:t>
                </a:r>
              </a:p>
              <a:p>
                <a:pPr lvl="1"/>
                <a:r>
                  <a:rPr lang="en-US" dirty="0"/>
                  <a:t>Received messages immediately processed with user-defined </a:t>
                </a:r>
                <a:r>
                  <a:rPr lang="en-US" b="1" dirty="0"/>
                  <a:t>compute functor</a:t>
                </a:r>
              </a:p>
              <a:p>
                <a:pPr lvl="1"/>
                <a:r>
                  <a:rPr lang="en-US" dirty="0"/>
                  <a:t>Non-blocking point-to-point communication to return query results</a:t>
                </a:r>
              </a:p>
              <a:p>
                <a:pPr lvl="1"/>
                <a:endParaRPr lang="en-US" dirty="0"/>
              </a:p>
              <a:p>
                <a:r>
                  <a:rPr lang="en-US" dirty="0"/>
                  <a:t>Benefits</a:t>
                </a:r>
              </a:p>
              <a:p>
                <a:pPr lvl="1"/>
                <a:r>
                  <a:rPr lang="en-US" dirty="0"/>
                  <a:t>Data movement time partially or entirely hidden</a:t>
                </a:r>
              </a:p>
              <a:p>
                <a:pPr lvl="1"/>
                <a:r>
                  <a:rPr lang="en-US" dirty="0"/>
                  <a:t>Lower memory requirement</a:t>
                </a:r>
              </a:p>
              <a:p>
                <a:r>
                  <a:rPr lang="en-US" dirty="0"/>
                  <a:t>Drawback</a:t>
                </a:r>
              </a:p>
              <a:p>
                <a:pPr lvl="1"/>
                <a:r>
                  <a:rPr lang="en-US" dirty="0"/>
                  <a:t>Imbalances and delays can propagate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899" y="920186"/>
                <a:ext cx="8425543" cy="5711842"/>
              </a:xfrm>
              <a:blipFill>
                <a:blip r:embed="rId4"/>
                <a:stretch>
                  <a:fillRect l="-724" t="-128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9F192CB-22E4-4DCF-86FC-531470CED254}"/>
              </a:ext>
            </a:extLst>
          </p:cNvPr>
          <p:cNvSpPr txBox="1"/>
          <p:nvPr/>
        </p:nvSpPr>
        <p:spPr>
          <a:xfrm>
            <a:off x="7914085" y="827329"/>
            <a:ext cx="1226618"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dirty="0">
                <a:solidFill>
                  <a:schemeClr val="tx1"/>
                </a:solidFill>
              </a:rPr>
              <a:t>hash function</a:t>
            </a:r>
          </a:p>
          <a:p>
            <a:pPr algn="ctr"/>
            <a:r>
              <a:rPr lang="en-US" sz="1100" b="1" dirty="0">
                <a:solidFill>
                  <a:srgbClr val="FF0000"/>
                </a:solidFill>
              </a:rPr>
              <a:t>communication</a:t>
            </a:r>
          </a:p>
        </p:txBody>
      </p:sp>
      <p:sp>
        <p:nvSpPr>
          <p:cNvPr id="6" name="Slide Number Placeholder 1">
            <a:extLst>
              <a:ext uri="{FF2B5EF4-FFF2-40B4-BE49-F238E27FC236}">
                <a16:creationId xmlns:a16="http://schemas.microsoft.com/office/drawing/2014/main" id="{BD65A391-C01C-4971-AA93-F55373BB0B4B}"/>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21</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1933469879"/>
      </p:ext>
    </p:extLst>
  </p:cSld>
  <p:clrMapOvr>
    <a:masterClrMapping/>
  </p:clrMapOvr>
  <mc:AlternateContent xmlns:mc="http://schemas.openxmlformats.org/markup-compatibility/2006" xmlns:p14="http://schemas.microsoft.com/office/powerpoint/2010/main">
    <mc:Choice Requires="p14">
      <p:transition p14:dur="10" advTm="30472"/>
    </mc:Choice>
    <mc:Fallback xmlns="">
      <p:transition advTm="304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3520-9214-453A-9E46-D8AF54A5CA2F}"/>
              </a:ext>
            </a:extLst>
          </p:cNvPr>
          <p:cNvSpPr>
            <a:spLocks noGrp="1"/>
          </p:cNvSpPr>
          <p:nvPr>
            <p:ph type="title"/>
          </p:nvPr>
        </p:nvSpPr>
        <p:spPr/>
        <p:txBody>
          <a:bodyPr>
            <a:normAutofit fontScale="90000"/>
          </a:bodyPr>
          <a:lstStyle/>
          <a:p>
            <a:r>
              <a:rPr lang="en-US" dirty="0"/>
              <a:t>Distributed Memory Strong Scaling</a:t>
            </a:r>
          </a:p>
        </p:txBody>
      </p:sp>
      <p:graphicFrame>
        <p:nvGraphicFramePr>
          <p:cNvPr id="6" name="Chart 5">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929014118"/>
              </p:ext>
            </p:extLst>
          </p:nvPr>
        </p:nvGraphicFramePr>
        <p:xfrm>
          <a:off x="252919" y="953981"/>
          <a:ext cx="8735438" cy="4506136"/>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7C981D5B-617E-4245-A0C5-011BE2CF71AC}"/>
              </a:ext>
            </a:extLst>
          </p:cNvPr>
          <p:cNvGrpSpPr/>
          <p:nvPr/>
        </p:nvGrpSpPr>
        <p:grpSpPr>
          <a:xfrm>
            <a:off x="1676409" y="1397883"/>
            <a:ext cx="6479608" cy="2701151"/>
            <a:chOff x="1676409" y="1397883"/>
            <a:chExt cx="6479608" cy="4145985"/>
          </a:xfrm>
        </p:grpSpPr>
        <p:sp>
          <p:nvSpPr>
            <p:cNvPr id="3" name="Rectangle 2">
              <a:extLst>
                <a:ext uri="{FF2B5EF4-FFF2-40B4-BE49-F238E27FC236}">
                  <a16:creationId xmlns:a16="http://schemas.microsoft.com/office/drawing/2014/main" id="{11B205A3-1512-4D3D-85B6-E6A26416B8E8}"/>
                </a:ext>
              </a:extLst>
            </p:cNvPr>
            <p:cNvSpPr/>
            <p:nvPr/>
          </p:nvSpPr>
          <p:spPr>
            <a:xfrm>
              <a:off x="1676409" y="1502979"/>
              <a:ext cx="24698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E6A15C-D74A-4D06-8531-FF7C4C06D302}"/>
                </a:ext>
              </a:extLst>
            </p:cNvPr>
            <p:cNvSpPr/>
            <p:nvPr/>
          </p:nvSpPr>
          <p:spPr>
            <a:xfrm>
              <a:off x="2385847" y="1518406"/>
              <a:ext cx="225973"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D59D2C-C3A3-453E-9BAB-FF5CB73C1B81}"/>
                </a:ext>
              </a:extLst>
            </p:cNvPr>
            <p:cNvSpPr/>
            <p:nvPr/>
          </p:nvSpPr>
          <p:spPr>
            <a:xfrm>
              <a:off x="3563006" y="1455686"/>
              <a:ext cx="204951"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3FC883-FD28-4001-8CA1-42059EA81734}"/>
                </a:ext>
              </a:extLst>
            </p:cNvPr>
            <p:cNvSpPr/>
            <p:nvPr/>
          </p:nvSpPr>
          <p:spPr>
            <a:xfrm>
              <a:off x="4235669" y="1397883"/>
              <a:ext cx="231226"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D39A4F-998B-4573-B218-AA9B1E9250B2}"/>
                </a:ext>
              </a:extLst>
            </p:cNvPr>
            <p:cNvSpPr/>
            <p:nvPr/>
          </p:nvSpPr>
          <p:spPr>
            <a:xfrm>
              <a:off x="5402316" y="1434672"/>
              <a:ext cx="204943"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27CB47C-9543-4B3E-A188-925E244155D8}"/>
                </a:ext>
              </a:extLst>
            </p:cNvPr>
            <p:cNvSpPr/>
            <p:nvPr/>
          </p:nvSpPr>
          <p:spPr>
            <a:xfrm>
              <a:off x="6085487" y="1429422"/>
              <a:ext cx="231226"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7E530F-00C0-43FA-9806-26BACBF3A982}"/>
                </a:ext>
              </a:extLst>
            </p:cNvPr>
            <p:cNvSpPr/>
            <p:nvPr/>
          </p:nvSpPr>
          <p:spPr>
            <a:xfrm>
              <a:off x="7262647" y="1424169"/>
              <a:ext cx="204944"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3488DB8-C561-4160-90DD-F6130C503074}"/>
                </a:ext>
              </a:extLst>
            </p:cNvPr>
            <p:cNvSpPr/>
            <p:nvPr/>
          </p:nvSpPr>
          <p:spPr>
            <a:xfrm>
              <a:off x="7935305" y="1439936"/>
              <a:ext cx="220712" cy="40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A2B00BB1-43A3-4F25-A3EF-B333947BE34E}"/>
              </a:ext>
            </a:extLst>
          </p:cNvPr>
          <p:cNvSpPr txBox="1"/>
          <p:nvPr/>
        </p:nvSpPr>
        <p:spPr>
          <a:xfrm>
            <a:off x="7914085" y="827329"/>
            <a:ext cx="1226618"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dirty="0">
                <a:solidFill>
                  <a:schemeClr val="tx1"/>
                </a:solidFill>
              </a:rPr>
              <a:t>hash function</a:t>
            </a:r>
          </a:p>
          <a:p>
            <a:pPr algn="ctr"/>
            <a:r>
              <a:rPr lang="en-US" sz="1100" b="1" dirty="0">
                <a:solidFill>
                  <a:srgbClr val="FF0000"/>
                </a:solidFill>
              </a:rPr>
              <a:t>communication</a:t>
            </a:r>
          </a:p>
        </p:txBody>
      </p:sp>
      <p:sp>
        <p:nvSpPr>
          <p:cNvPr id="16" name="Slide Number Placeholder 1">
            <a:extLst>
              <a:ext uri="{FF2B5EF4-FFF2-40B4-BE49-F238E27FC236}">
                <a16:creationId xmlns:a16="http://schemas.microsoft.com/office/drawing/2014/main" id="{B97DCEB8-9DB4-4222-BEF8-547EFD6A9468}"/>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22</a:t>
            </a:fld>
            <a:endParaRPr lang="en-GB" sz="1300" dirty="0">
              <a:solidFill>
                <a:schemeClr val="dk2"/>
              </a:solidFill>
            </a:endParaRPr>
          </a:p>
        </p:txBody>
      </p:sp>
    </p:spTree>
    <p:extLst>
      <p:ext uri="{BB962C8B-B14F-4D97-AF65-F5344CB8AC3E}">
        <p14:creationId xmlns:p14="http://schemas.microsoft.com/office/powerpoint/2010/main" val="1728129773"/>
      </p:ext>
    </p:extLst>
  </p:cSld>
  <p:clrMapOvr>
    <a:masterClrMapping/>
  </p:clrMapOvr>
  <mc:AlternateContent xmlns:mc="http://schemas.openxmlformats.org/markup-compatibility/2006" xmlns:p14="http://schemas.microsoft.com/office/powerpoint/2010/main">
    <mc:Choice Requires="p14">
      <p:transition p14:dur="10" advTm="18402"/>
    </mc:Choice>
    <mc:Fallback xmlns="">
      <p:transition advTm="184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5558" y="4377852"/>
            <a:ext cx="8425543" cy="2203815"/>
            <a:chOff x="562708" y="3526969"/>
            <a:chExt cx="7958294" cy="3813900"/>
          </a:xfrm>
        </p:grpSpPr>
        <p:sp>
          <p:nvSpPr>
            <p:cNvPr id="6" name="Rectangle 5"/>
            <p:cNvSpPr/>
            <p:nvPr/>
          </p:nvSpPr>
          <p:spPr>
            <a:xfrm>
              <a:off x="562708" y="3526969"/>
              <a:ext cx="7958294" cy="38139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73723" y="3657600"/>
              <a:ext cx="7596554" cy="170822"/>
              <a:chOff x="773723" y="3657600"/>
              <a:chExt cx="7596554" cy="170822"/>
            </a:xfrm>
          </p:grpSpPr>
          <p:sp>
            <p:nvSpPr>
              <p:cNvPr id="20" name="Rectangle 19"/>
              <p:cNvSpPr/>
              <p:nvPr/>
            </p:nvSpPr>
            <p:spPr>
              <a:xfrm>
                <a:off x="773723" y="3657600"/>
                <a:ext cx="7596554" cy="1708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06809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2010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212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13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7615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17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018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3220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421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623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8825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4026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228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4429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9631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4833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0034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65236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80437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5639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0841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26042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1244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6445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71647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6849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02050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7252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2453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7655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2857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8058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3260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8461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23663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8865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4066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69268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4469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99671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4873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0074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452763"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04779"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5679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08811"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060827"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212854"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16075" y="3667648"/>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2861023" y="3828422"/>
              <a:ext cx="3421954" cy="2664452"/>
              <a:chOff x="2436235" y="3828422"/>
              <a:chExt cx="3421954" cy="2664452"/>
            </a:xfrm>
          </p:grpSpPr>
          <p:sp>
            <p:nvSpPr>
              <p:cNvPr id="9" name="Rounded Rectangle 8"/>
              <p:cNvSpPr/>
              <p:nvPr/>
            </p:nvSpPr>
            <p:spPr>
              <a:xfrm>
                <a:off x="2436235" y="4049486"/>
                <a:ext cx="3421954" cy="244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a:solidFill>
                      <a:schemeClr val="tx1"/>
                    </a:solidFill>
                  </a:rPr>
                  <a:t>Processor i</a:t>
                </a:r>
              </a:p>
            </p:txBody>
          </p:sp>
          <p:cxnSp>
            <p:nvCxnSpPr>
              <p:cNvPr id="10" name="Straight Connector 9"/>
              <p:cNvCxnSpPr/>
              <p:nvPr/>
            </p:nvCxnSpPr>
            <p:spPr>
              <a:xfrm flipH="1">
                <a:off x="2833635" y="3838470"/>
                <a:ext cx="1115367" cy="532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4459" y="3828422"/>
                <a:ext cx="1058706" cy="54261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33635" y="4371034"/>
                <a:ext cx="2789530" cy="160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3500347" y="4371033"/>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18887" y="4371033"/>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81532" y="4371033"/>
                <a:ext cx="0" cy="160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272323" y="4980842"/>
                <a:ext cx="1064112" cy="9445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dirty="0">
                    <a:solidFill>
                      <a:schemeClr val="tx1"/>
                    </a:solidFill>
                  </a:rPr>
                  <a:t>Core j</a:t>
                </a:r>
              </a:p>
            </p:txBody>
          </p:sp>
          <p:cxnSp>
            <p:nvCxnSpPr>
              <p:cNvPr id="17" name="Straight Connector 16"/>
              <p:cNvCxnSpPr/>
              <p:nvPr/>
            </p:nvCxnSpPr>
            <p:spPr>
              <a:xfrm flipH="1">
                <a:off x="3424338" y="4531807"/>
                <a:ext cx="76009" cy="700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2"/>
              </p:cNvCxnSpPr>
              <p:nvPr/>
            </p:nvCxnSpPr>
            <p:spPr>
              <a:xfrm flipH="1">
                <a:off x="4167059" y="4531808"/>
                <a:ext cx="61341" cy="700243"/>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24338" y="5232051"/>
                <a:ext cx="760081" cy="1507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p:txBody>
          <a:bodyPr/>
          <a:lstStyle/>
          <a:p>
            <a:r>
              <a:rPr lang="en-US" dirty="0"/>
              <a:t>MPI_Alltoallv Scalability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920185"/>
                <a:ext cx="7568606" cy="5661483"/>
              </a:xfrm>
            </p:spPr>
            <p:txBody>
              <a:bodyPr>
                <a:normAutofit lnSpcReduction="10000"/>
              </a:bodyPr>
              <a:lstStyle/>
              <a:p>
                <a:r>
                  <a:rPr lang="en-US" dirty="0"/>
                  <a:t>Imbalances do propagate – imbalanced point-to-point message sizes</a:t>
                </a:r>
              </a:p>
              <a:p>
                <a:r>
                  <a:rPr lang="en-US" dirty="0"/>
                  <a:t>Latency increases with </a:t>
                </a:r>
                <a14:m>
                  <m:oMath xmlns:m="http://schemas.openxmlformats.org/officeDocument/2006/math">
                    <m:r>
                      <a:rPr lang="en-US" i="1">
                        <a:latin typeface="Cambria Math" panose="02040503050406030204" pitchFamily="18" charset="0"/>
                      </a:rPr>
                      <m:t>𝑝</m:t>
                    </m:r>
                  </m:oMath>
                </a14:m>
                <a:endParaRPr lang="en-US" dirty="0"/>
              </a:p>
              <a:p>
                <a:pPr marL="0" indent="0">
                  <a:buNone/>
                </a:pPr>
                <a:r>
                  <a:rPr lang="en-US" dirty="0">
                    <a:solidFill>
                      <a:schemeClr val="bg1"/>
                    </a:solidFill>
                  </a:rPr>
                  <a:t>duce </a:t>
                </a:r>
                <a14:m>
                  <m:oMath xmlns:m="http://schemas.openxmlformats.org/officeDocument/2006/math">
                    <m:r>
                      <a:rPr lang="en-US" i="1" smtClean="0">
                        <a:solidFill>
                          <a:schemeClr val="bg1"/>
                        </a:solidFill>
                        <a:latin typeface="Cambria Math" panose="02040503050406030204" pitchFamily="18" charset="0"/>
                      </a:rPr>
                      <m:t>𝜏</m:t>
                    </m:r>
                    <m:r>
                      <a:rPr lang="en-US" i="1" smtClean="0">
                        <a:solidFill>
                          <a:schemeClr val="bg1"/>
                        </a:solidFill>
                        <a:latin typeface="Cambria Math" panose="02040503050406030204" pitchFamily="18" charset="0"/>
                      </a:rPr>
                      <m:t>𝑝</m:t>
                    </m:r>
                  </m:oMath>
                </a14:m>
                <a:r>
                  <a:rPr lang="en-US" dirty="0">
                    <a:solidFill>
                      <a:schemeClr val="bg1"/>
                    </a:solidFill>
                  </a:rPr>
                  <a:t> in </a:t>
                </a:r>
                <a14:m>
                  <m:oMath xmlns:m="http://schemas.openxmlformats.org/officeDocument/2006/math">
                    <m:r>
                      <a:rPr lang="en-US" i="1">
                        <a:solidFill>
                          <a:schemeClr val="bg1"/>
                        </a:solidFill>
                        <a:latin typeface="Cambria Math" panose="02040503050406030204" pitchFamily="18" charset="0"/>
                      </a:rPr>
                      <m:t>𝑂</m:t>
                    </m:r>
                    <m:d>
                      <m:dPr>
                        <m:ctrlPr>
                          <a:rPr lang="en-US" i="1">
                            <a:solidFill>
                              <a:schemeClr val="bg1"/>
                            </a:solidFill>
                            <a:latin typeface="Cambria Math" panose="02040503050406030204" pitchFamily="18" charset="0"/>
                          </a:rPr>
                        </m:ctrlPr>
                      </m:dPr>
                      <m:e>
                        <m:r>
                          <a:rPr lang="en-US" i="1" smtClean="0">
                            <a:solidFill>
                              <a:schemeClr val="bg1"/>
                            </a:solidFill>
                            <a:latin typeface="Cambria Math" panose="02040503050406030204" pitchFamily="18" charset="0"/>
                          </a:rPr>
                          <m:t>𝜏</m:t>
                        </m:r>
                        <m:r>
                          <a:rPr lang="en-US" i="1" smtClean="0">
                            <a:solidFill>
                              <a:schemeClr val="bg1"/>
                            </a:solidFill>
                            <a:latin typeface="Cambria Math" panose="02040503050406030204" pitchFamily="18" charset="0"/>
                          </a:rPr>
                          <m:t>𝑝</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𝜇</m:t>
                        </m:r>
                        <m:f>
                          <m:fPr>
                            <m:ctrlPr>
                              <a:rPr lang="en-US"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𝑁</m:t>
                            </m:r>
                          </m:num>
                          <m:den>
                            <m:r>
                              <a:rPr lang="en-US" i="1">
                                <a:solidFill>
                                  <a:schemeClr val="bg1"/>
                                </a:solidFill>
                                <a:latin typeface="Cambria Math" panose="02040503050406030204" pitchFamily="18" charset="0"/>
                              </a:rPr>
                              <m:t>𝑝</m:t>
                            </m:r>
                          </m:den>
                        </m:f>
                      </m:e>
                    </m:d>
                  </m:oMath>
                </a14:m>
                <a:r>
                  <a:rPr lang="en-US" dirty="0">
                    <a:solidFill>
                      <a:schemeClr val="bg1"/>
                    </a:solidFill>
                  </a:rPr>
                  <a:t>: </a:t>
                </a:r>
                <a14:m>
                  <m:oMath xmlns:m="http://schemas.openxmlformats.org/officeDocument/2006/math">
                    <m:r>
                      <a:rPr lang="en-US" i="1">
                        <a:solidFill>
                          <a:schemeClr val="bg1"/>
                        </a:solidFill>
                        <a:latin typeface="Cambria Math" panose="02040503050406030204" pitchFamily="18" charset="0"/>
                      </a:rPr>
                      <m:t>𝑝</m:t>
                    </m:r>
                    <m:r>
                      <a:rPr lang="en-US" b="0" i="1" smtClean="0">
                        <a:solidFill>
                          <a:schemeClr val="bg1"/>
                        </a:solidFill>
                        <a:latin typeface="Cambria Math" panose="02040503050406030204" pitchFamily="18" charset="0"/>
                      </a:rPr>
                      <m:t>′</m:t>
                    </m:r>
                  </m:oMath>
                </a14:m>
                <a:r>
                  <a:rPr lang="en-US" dirty="0">
                    <a:solidFill>
                      <a:schemeClr val="bg1"/>
                    </a:solidFill>
                  </a:rPr>
                  <a:t> MPI processes, 1 per socket</a:t>
                </a:r>
              </a:p>
              <a:p>
                <a:r>
                  <a:rPr lang="en-US" dirty="0"/>
                  <a:t>Hybrid MPI OpenMP with </a:t>
                </a:r>
                <a:r>
                  <a:rPr lang="en-US" b="1" dirty="0"/>
                  <a:t>thread-local hash tables</a:t>
                </a:r>
              </a:p>
              <a:p>
                <a:pPr lvl="1"/>
                <a:r>
                  <a:rPr lang="en-US" dirty="0"/>
                  <a:t>1 MPI process per socket, 1 local hash table per core</a:t>
                </a:r>
              </a:p>
              <a:p>
                <a:pPr lvl="1"/>
                <a:r>
                  <a:rPr lang="en-US" dirty="0"/>
                  <a:t>Partition data to </a:t>
                </a:r>
                <a14:m>
                  <m:oMath xmlns:m="http://schemas.openxmlformats.org/officeDocument/2006/math">
                    <m:r>
                      <a:rPr lang="en-US" i="1">
                        <a:latin typeface="Cambria Math" panose="02040503050406030204" pitchFamily="18" charset="0"/>
                      </a:rPr>
                      <m:t>𝑐</m:t>
                    </m:r>
                    <m:sSup>
                      <m:sSupPr>
                        <m:ctrlPr>
                          <a:rPr lang="en-US" b="0" i="1" smtClean="0">
                            <a:latin typeface="Cambria Math" panose="02040503050406030204" pitchFamily="18" charset="0"/>
                          </a:rPr>
                        </m:ctrlPr>
                      </m:sSupPr>
                      <m:e>
                        <m:r>
                          <a:rPr lang="en-US" i="1">
                            <a:latin typeface="Cambria Math" panose="02040503050406030204" pitchFamily="18" charset="0"/>
                          </a:rPr>
                          <m:t>𝑝</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partitions, 1 per core</a:t>
                </a:r>
              </a:p>
              <a:p>
                <a:pPr lvl="1"/>
                <a:r>
                  <a:rPr lang="en-US" dirty="0"/>
                  <a:t>Communicate </a:t>
                </a:r>
                <a14:m>
                  <m:oMath xmlns:m="http://schemas.openxmlformats.org/officeDocument/2006/math">
                    <m:r>
                      <a:rPr lang="en-US" i="1" dirty="0">
                        <a:latin typeface="Cambria Math" panose="02040503050406030204" pitchFamily="18" charset="0"/>
                      </a:rPr>
                      <m:t>𝑐</m:t>
                    </m:r>
                  </m:oMath>
                </a14:m>
                <a:r>
                  <a:rPr lang="en-US" dirty="0"/>
                  <a:t> partitions to each MPI process</a:t>
                </a:r>
              </a:p>
              <a:p>
                <a:pPr lvl="1"/>
                <a:r>
                  <a:rPr lang="en-US" dirty="0"/>
                  <a:t>Perform local hash table operations, 1 partition per core</a:t>
                </a:r>
              </a:p>
              <a:p>
                <a:pPr lvl="1"/>
                <a:endParaRPr lang="en-US" dirty="0"/>
              </a:p>
              <a:p>
                <a:r>
                  <a:rPr lang="en-US" dirty="0"/>
                  <a:t>Benefits</a:t>
                </a:r>
              </a:p>
              <a:p>
                <a:pPr lvl="1"/>
                <a:r>
                  <a:rPr lang="en-US" dirty="0"/>
                  <a:t>Communication latency scales with </a:t>
                </a:r>
                <a14:m>
                  <m:oMath xmlns:m="http://schemas.openxmlformats.org/officeDocument/2006/math">
                    <m:r>
                      <a:rPr lang="en-US" i="1">
                        <a:solidFill>
                          <a:schemeClr val="accent5"/>
                        </a:solidFill>
                        <a:latin typeface="Cambria Math" panose="02040503050406030204" pitchFamily="18" charset="0"/>
                      </a:rPr>
                      <m:t>𝑝</m:t>
                    </m:r>
                    <m:r>
                      <a:rPr lang="en-US" b="0" i="1" smtClean="0">
                        <a:solidFill>
                          <a:schemeClr val="accent5"/>
                        </a:solidFill>
                        <a:latin typeface="Cambria Math" panose="02040503050406030204" pitchFamily="18" charset="0"/>
                      </a:rPr>
                      <m:t>′</m:t>
                    </m:r>
                  </m:oMath>
                </a14:m>
                <a:endParaRPr lang="en-US" dirty="0"/>
              </a:p>
              <a:p>
                <a:pPr lvl="1"/>
                <a:r>
                  <a:rPr lang="en-US" dirty="0"/>
                  <a:t>Per process message size is better balanced</a:t>
                </a:r>
              </a:p>
              <a:p>
                <a:pPr lvl="1"/>
                <a:r>
                  <a:rPr lang="en-US" dirty="0"/>
                  <a:t>Thread-local hash table is better cached and does not require synchronization </a:t>
                </a:r>
              </a:p>
              <a:p>
                <a:r>
                  <a:rPr lang="en-US" dirty="0"/>
                  <a:t>Drawbacks</a:t>
                </a:r>
              </a:p>
              <a:p>
                <a:pPr lvl="1"/>
                <a:r>
                  <a:rPr lang="en-US" dirty="0"/>
                  <a:t>Larger message size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920185"/>
                <a:ext cx="7568606" cy="5661483"/>
              </a:xfrm>
              <a:blipFill>
                <a:blip r:embed="rId4"/>
                <a:stretch>
                  <a:fillRect l="-966" t="-1830"/>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CB43F632-8053-4AE1-8214-273031142D36}"/>
              </a:ext>
            </a:extLst>
          </p:cNvPr>
          <p:cNvSpPr txBox="1"/>
          <p:nvPr/>
        </p:nvSpPr>
        <p:spPr>
          <a:xfrm>
            <a:off x="7914085" y="827329"/>
            <a:ext cx="1226618"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collisions</a:t>
            </a:r>
          </a:p>
          <a:p>
            <a:pPr algn="ctr"/>
            <a:r>
              <a:rPr lang="en-US" sz="1100" dirty="0">
                <a:solidFill>
                  <a:schemeClr val="tx1"/>
                </a:solidFill>
              </a:rPr>
              <a:t>hash function</a:t>
            </a:r>
          </a:p>
          <a:p>
            <a:pPr algn="ctr"/>
            <a:r>
              <a:rPr lang="en-US" sz="1100" b="1" dirty="0">
                <a:solidFill>
                  <a:srgbClr val="FF0000"/>
                </a:solidFill>
              </a:rPr>
              <a:t>communication</a:t>
            </a:r>
          </a:p>
        </p:txBody>
      </p:sp>
      <p:sp>
        <p:nvSpPr>
          <p:cNvPr id="71" name="Slide Number Placeholder 1">
            <a:extLst>
              <a:ext uri="{FF2B5EF4-FFF2-40B4-BE49-F238E27FC236}">
                <a16:creationId xmlns:a16="http://schemas.microsoft.com/office/drawing/2014/main" id="{CA2CE5B4-207D-4C35-9A5A-E88F40532A67}"/>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23</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3015178864"/>
      </p:ext>
    </p:extLst>
  </p:cSld>
  <p:clrMapOvr>
    <a:masterClrMapping/>
  </p:clrMapOvr>
  <mc:AlternateContent xmlns:mc="http://schemas.openxmlformats.org/markup-compatibility/2006" xmlns:p14="http://schemas.microsoft.com/office/powerpoint/2010/main">
    <mc:Choice Requires="p14">
      <p:transition p14:dur="10" advTm="83937"/>
    </mc:Choice>
    <mc:Fallback xmlns="">
      <p:transition advTm="83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500"/>
                                        <p:tgtEl>
                                          <p:spTgt spid="3">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fade">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3520-9214-453A-9E46-D8AF54A5CA2F}"/>
              </a:ext>
            </a:extLst>
          </p:cNvPr>
          <p:cNvSpPr>
            <a:spLocks noGrp="1"/>
          </p:cNvSpPr>
          <p:nvPr>
            <p:ph type="title"/>
          </p:nvPr>
        </p:nvSpPr>
        <p:spPr/>
        <p:txBody>
          <a:bodyPr>
            <a:normAutofit fontScale="90000"/>
          </a:bodyPr>
          <a:lstStyle/>
          <a:p>
            <a:r>
              <a:rPr lang="en-US" dirty="0"/>
              <a:t>Distributed Memory Strong Scaling</a:t>
            </a:r>
          </a:p>
        </p:txBody>
      </p:sp>
      <p:graphicFrame>
        <p:nvGraphicFramePr>
          <p:cNvPr id="5" name="Content Placeholder 4">
            <a:extLst>
              <a:ext uri="{FF2B5EF4-FFF2-40B4-BE49-F238E27FC236}">
                <a16:creationId xmlns:a16="http://schemas.microsoft.com/office/drawing/2014/main" id="{00000000-0008-0000-0200-000006000000}"/>
              </a:ext>
            </a:extLst>
          </p:cNvPr>
          <p:cNvGraphicFramePr>
            <a:graphicFrameLocks noGrp="1"/>
          </p:cNvGraphicFramePr>
          <p:nvPr>
            <p:ph idx="1"/>
            <p:extLst>
              <p:ext uri="{D42A27DB-BD31-4B8C-83A1-F6EECF244321}">
                <p14:modId xmlns:p14="http://schemas.microsoft.com/office/powerpoint/2010/main" val="2090152275"/>
              </p:ext>
            </p:extLst>
          </p:nvPr>
        </p:nvGraphicFramePr>
        <p:xfrm>
          <a:off x="252919" y="3153667"/>
          <a:ext cx="8735438" cy="3336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357015287"/>
              </p:ext>
            </p:extLst>
          </p:nvPr>
        </p:nvGraphicFramePr>
        <p:xfrm>
          <a:off x="252919" y="848880"/>
          <a:ext cx="8735438" cy="2372882"/>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1">
            <a:extLst>
              <a:ext uri="{FF2B5EF4-FFF2-40B4-BE49-F238E27FC236}">
                <a16:creationId xmlns:a16="http://schemas.microsoft.com/office/drawing/2014/main" id="{AD1C3B5D-67D8-43D5-9D54-28CDE9969405}"/>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24</a:t>
            </a:fld>
            <a:endParaRPr lang="en-GB" sz="1300" dirty="0">
              <a:solidFill>
                <a:schemeClr val="dk2"/>
              </a:solidFill>
            </a:endParaRPr>
          </a:p>
        </p:txBody>
      </p:sp>
      <p:grpSp>
        <p:nvGrpSpPr>
          <p:cNvPr id="11" name="Group 10">
            <a:extLst>
              <a:ext uri="{FF2B5EF4-FFF2-40B4-BE49-F238E27FC236}">
                <a16:creationId xmlns:a16="http://schemas.microsoft.com/office/drawing/2014/main" id="{C38E7D51-87E8-4B80-83EA-1292C41B1A32}"/>
              </a:ext>
            </a:extLst>
          </p:cNvPr>
          <p:cNvGrpSpPr/>
          <p:nvPr/>
        </p:nvGrpSpPr>
        <p:grpSpPr>
          <a:xfrm>
            <a:off x="1608082" y="845041"/>
            <a:ext cx="6137673" cy="3191907"/>
            <a:chOff x="1608082" y="845041"/>
            <a:chExt cx="6137673" cy="3191907"/>
          </a:xfrm>
        </p:grpSpPr>
        <p:sp>
          <p:nvSpPr>
            <p:cNvPr id="3" name="TextBox 2">
              <a:extLst>
                <a:ext uri="{FF2B5EF4-FFF2-40B4-BE49-F238E27FC236}">
                  <a16:creationId xmlns:a16="http://schemas.microsoft.com/office/drawing/2014/main" id="{585546CD-8619-45BD-87F9-8D667C8033A0}"/>
                </a:ext>
              </a:extLst>
            </p:cNvPr>
            <p:cNvSpPr txBox="1"/>
            <p:nvPr/>
          </p:nvSpPr>
          <p:spPr>
            <a:xfrm>
              <a:off x="1608083" y="845194"/>
              <a:ext cx="659155" cy="369332"/>
            </a:xfrm>
            <a:prstGeom prst="rect">
              <a:avLst/>
            </a:prstGeom>
            <a:noFill/>
          </p:spPr>
          <p:txBody>
            <a:bodyPr wrap="none" rtlCol="0">
              <a:spAutoFit/>
            </a:bodyPr>
            <a:lstStyle/>
            <a:p>
              <a:r>
                <a:rPr lang="en-US" sz="1800" b="1" dirty="0">
                  <a:solidFill>
                    <a:srgbClr val="FF0000"/>
                  </a:solidFill>
                </a:rPr>
                <a:t>2.6X</a:t>
              </a:r>
            </a:p>
          </p:txBody>
        </p:sp>
        <p:sp>
          <p:nvSpPr>
            <p:cNvPr id="8" name="TextBox 7">
              <a:extLst>
                <a:ext uri="{FF2B5EF4-FFF2-40B4-BE49-F238E27FC236}">
                  <a16:creationId xmlns:a16="http://schemas.microsoft.com/office/drawing/2014/main" id="{772B5D9B-57FD-43B8-B58A-ABE9CE233136}"/>
                </a:ext>
              </a:extLst>
            </p:cNvPr>
            <p:cNvSpPr txBox="1"/>
            <p:nvPr/>
          </p:nvSpPr>
          <p:spPr>
            <a:xfrm>
              <a:off x="7080214" y="845041"/>
              <a:ext cx="659155" cy="369332"/>
            </a:xfrm>
            <a:prstGeom prst="rect">
              <a:avLst/>
            </a:prstGeom>
            <a:noFill/>
          </p:spPr>
          <p:txBody>
            <a:bodyPr wrap="none" rtlCol="0">
              <a:spAutoFit/>
            </a:bodyPr>
            <a:lstStyle/>
            <a:p>
              <a:r>
                <a:rPr lang="en-US" sz="1800" b="1" dirty="0">
                  <a:solidFill>
                    <a:srgbClr val="FF0000"/>
                  </a:solidFill>
                </a:rPr>
                <a:t>2.2X</a:t>
              </a:r>
            </a:p>
          </p:txBody>
        </p:sp>
        <p:sp>
          <p:nvSpPr>
            <p:cNvPr id="9" name="TextBox 8">
              <a:extLst>
                <a:ext uri="{FF2B5EF4-FFF2-40B4-BE49-F238E27FC236}">
                  <a16:creationId xmlns:a16="http://schemas.microsoft.com/office/drawing/2014/main" id="{A0BE86B3-0BCC-496F-8FF9-72C5ABF4994D}"/>
                </a:ext>
              </a:extLst>
            </p:cNvPr>
            <p:cNvSpPr txBox="1"/>
            <p:nvPr/>
          </p:nvSpPr>
          <p:spPr>
            <a:xfrm>
              <a:off x="7086600" y="3667616"/>
              <a:ext cx="659155" cy="369332"/>
            </a:xfrm>
            <a:prstGeom prst="rect">
              <a:avLst/>
            </a:prstGeom>
            <a:noFill/>
          </p:spPr>
          <p:txBody>
            <a:bodyPr wrap="none" rtlCol="0">
              <a:spAutoFit/>
            </a:bodyPr>
            <a:lstStyle/>
            <a:p>
              <a:r>
                <a:rPr lang="en-US" sz="1800" b="1" dirty="0">
                  <a:solidFill>
                    <a:srgbClr val="FF0000"/>
                  </a:solidFill>
                </a:rPr>
                <a:t>2.6X</a:t>
              </a:r>
            </a:p>
          </p:txBody>
        </p:sp>
        <p:sp>
          <p:nvSpPr>
            <p:cNvPr id="10" name="TextBox 9">
              <a:extLst>
                <a:ext uri="{FF2B5EF4-FFF2-40B4-BE49-F238E27FC236}">
                  <a16:creationId xmlns:a16="http://schemas.microsoft.com/office/drawing/2014/main" id="{AD9D15BE-B826-4C52-99C3-32B156EEF3FA}"/>
                </a:ext>
              </a:extLst>
            </p:cNvPr>
            <p:cNvSpPr txBox="1"/>
            <p:nvPr/>
          </p:nvSpPr>
          <p:spPr>
            <a:xfrm>
              <a:off x="1608082" y="3571711"/>
              <a:ext cx="659155" cy="369332"/>
            </a:xfrm>
            <a:prstGeom prst="rect">
              <a:avLst/>
            </a:prstGeom>
            <a:noFill/>
          </p:spPr>
          <p:txBody>
            <a:bodyPr wrap="none" rtlCol="0">
              <a:spAutoFit/>
            </a:bodyPr>
            <a:lstStyle/>
            <a:p>
              <a:r>
                <a:rPr lang="en-US" sz="1800" b="1" dirty="0">
                  <a:solidFill>
                    <a:srgbClr val="FF0000"/>
                  </a:solidFill>
                </a:rPr>
                <a:t>4.4X</a:t>
              </a:r>
            </a:p>
          </p:txBody>
        </p:sp>
      </p:grpSp>
    </p:spTree>
    <p:custDataLst>
      <p:tags r:id="rId1"/>
    </p:custDataLst>
    <p:extLst>
      <p:ext uri="{BB962C8B-B14F-4D97-AF65-F5344CB8AC3E}">
        <p14:creationId xmlns:p14="http://schemas.microsoft.com/office/powerpoint/2010/main" val="3698392494"/>
      </p:ext>
    </p:extLst>
  </p:cSld>
  <p:clrMapOvr>
    <a:masterClrMapping/>
  </p:clrMapOvr>
  <mc:AlternateContent xmlns:mc="http://schemas.openxmlformats.org/markup-compatibility/2006" xmlns:p14="http://schemas.microsoft.com/office/powerpoint/2010/main">
    <mc:Choice Requires="p14">
      <p:transition p14:dur="10" advTm="97199"/>
    </mc:Choice>
    <mc:Fallback xmlns="">
      <p:transition advTm="971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97DF-0FE4-4758-9933-FB72199D0018}"/>
              </a:ext>
            </a:extLst>
          </p:cNvPr>
          <p:cNvSpPr>
            <a:spLocks noGrp="1"/>
          </p:cNvSpPr>
          <p:nvPr>
            <p:ph type="title"/>
          </p:nvPr>
        </p:nvSpPr>
        <p:spPr/>
        <p:txBody>
          <a:bodyPr>
            <a:normAutofit fontScale="90000"/>
          </a:bodyPr>
          <a:lstStyle/>
          <a:p>
            <a:r>
              <a:rPr lang="en-US" dirty="0"/>
              <a:t>Distributed Memory Weak Scaling</a:t>
            </a:r>
          </a:p>
        </p:txBody>
      </p:sp>
      <p:graphicFrame>
        <p:nvGraphicFramePr>
          <p:cNvPr id="5" name="Content Placeholder 4">
            <a:extLst>
              <a:ext uri="{FF2B5EF4-FFF2-40B4-BE49-F238E27FC236}">
                <a16:creationId xmlns:a16="http://schemas.microsoft.com/office/drawing/2014/main" id="{00000000-0008-0000-0200-000006000000}"/>
              </a:ext>
            </a:extLst>
          </p:cNvPr>
          <p:cNvGraphicFramePr>
            <a:graphicFrameLocks noGrp="1"/>
          </p:cNvGraphicFramePr>
          <p:nvPr>
            <p:ph idx="1"/>
            <p:extLst>
              <p:ext uri="{D42A27DB-BD31-4B8C-83A1-F6EECF244321}">
                <p14:modId xmlns:p14="http://schemas.microsoft.com/office/powerpoint/2010/main" val="1678762248"/>
              </p:ext>
            </p:extLst>
          </p:nvPr>
        </p:nvGraphicFramePr>
        <p:xfrm>
          <a:off x="342900" y="3097647"/>
          <a:ext cx="8424863" cy="3321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175315087"/>
              </p:ext>
            </p:extLst>
          </p:nvPr>
        </p:nvGraphicFramePr>
        <p:xfrm>
          <a:off x="342899" y="899196"/>
          <a:ext cx="8424863" cy="219845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1">
            <a:extLst>
              <a:ext uri="{FF2B5EF4-FFF2-40B4-BE49-F238E27FC236}">
                <a16:creationId xmlns:a16="http://schemas.microsoft.com/office/drawing/2014/main" id="{0B42BBA7-0CED-473C-A5B4-FC9467A276A6}"/>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25</a:t>
            </a:fld>
            <a:endParaRPr lang="en-GB" sz="1300" dirty="0">
              <a:solidFill>
                <a:schemeClr val="dk2"/>
              </a:solidFill>
            </a:endParaRPr>
          </a:p>
        </p:txBody>
      </p:sp>
      <p:grpSp>
        <p:nvGrpSpPr>
          <p:cNvPr id="8" name="Group 7">
            <a:extLst>
              <a:ext uri="{FF2B5EF4-FFF2-40B4-BE49-F238E27FC236}">
                <a16:creationId xmlns:a16="http://schemas.microsoft.com/office/drawing/2014/main" id="{AA7009FF-DDD7-49F3-B20C-D6B8986ADA55}"/>
              </a:ext>
            </a:extLst>
          </p:cNvPr>
          <p:cNvGrpSpPr/>
          <p:nvPr/>
        </p:nvGrpSpPr>
        <p:grpSpPr>
          <a:xfrm>
            <a:off x="1608082" y="845041"/>
            <a:ext cx="6137673" cy="3191907"/>
            <a:chOff x="1608082" y="845041"/>
            <a:chExt cx="6137673" cy="3191907"/>
          </a:xfrm>
        </p:grpSpPr>
        <p:sp>
          <p:nvSpPr>
            <p:cNvPr id="9" name="TextBox 8">
              <a:extLst>
                <a:ext uri="{FF2B5EF4-FFF2-40B4-BE49-F238E27FC236}">
                  <a16:creationId xmlns:a16="http://schemas.microsoft.com/office/drawing/2014/main" id="{6E636715-76A1-4B7D-A10A-D38AE1718481}"/>
                </a:ext>
              </a:extLst>
            </p:cNvPr>
            <p:cNvSpPr txBox="1"/>
            <p:nvPr/>
          </p:nvSpPr>
          <p:spPr>
            <a:xfrm>
              <a:off x="1608083" y="845194"/>
              <a:ext cx="659155" cy="369332"/>
            </a:xfrm>
            <a:prstGeom prst="rect">
              <a:avLst/>
            </a:prstGeom>
            <a:noFill/>
          </p:spPr>
          <p:txBody>
            <a:bodyPr wrap="none" rtlCol="0">
              <a:spAutoFit/>
            </a:bodyPr>
            <a:lstStyle/>
            <a:p>
              <a:r>
                <a:rPr lang="en-US" sz="1800" b="1" dirty="0">
                  <a:solidFill>
                    <a:srgbClr val="FF0000"/>
                  </a:solidFill>
                </a:rPr>
                <a:t>2.9X</a:t>
              </a:r>
            </a:p>
          </p:txBody>
        </p:sp>
        <p:sp>
          <p:nvSpPr>
            <p:cNvPr id="10" name="TextBox 9">
              <a:extLst>
                <a:ext uri="{FF2B5EF4-FFF2-40B4-BE49-F238E27FC236}">
                  <a16:creationId xmlns:a16="http://schemas.microsoft.com/office/drawing/2014/main" id="{BD31FF07-6C7A-452A-8EB5-C32DADFC8502}"/>
                </a:ext>
              </a:extLst>
            </p:cNvPr>
            <p:cNvSpPr txBox="1"/>
            <p:nvPr/>
          </p:nvSpPr>
          <p:spPr>
            <a:xfrm>
              <a:off x="7080214" y="845041"/>
              <a:ext cx="659155" cy="369332"/>
            </a:xfrm>
            <a:prstGeom prst="rect">
              <a:avLst/>
            </a:prstGeom>
            <a:noFill/>
          </p:spPr>
          <p:txBody>
            <a:bodyPr wrap="none" rtlCol="0">
              <a:spAutoFit/>
            </a:bodyPr>
            <a:lstStyle/>
            <a:p>
              <a:r>
                <a:rPr lang="en-US" sz="1800" b="1" dirty="0">
                  <a:solidFill>
                    <a:srgbClr val="FF0000"/>
                  </a:solidFill>
                </a:rPr>
                <a:t>2.1X</a:t>
              </a:r>
            </a:p>
          </p:txBody>
        </p:sp>
        <p:sp>
          <p:nvSpPr>
            <p:cNvPr id="11" name="TextBox 10">
              <a:extLst>
                <a:ext uri="{FF2B5EF4-FFF2-40B4-BE49-F238E27FC236}">
                  <a16:creationId xmlns:a16="http://schemas.microsoft.com/office/drawing/2014/main" id="{8A34CA23-5CB2-40A9-BC8D-450547260A70}"/>
                </a:ext>
              </a:extLst>
            </p:cNvPr>
            <p:cNvSpPr txBox="1"/>
            <p:nvPr/>
          </p:nvSpPr>
          <p:spPr>
            <a:xfrm>
              <a:off x="7086600" y="3667616"/>
              <a:ext cx="659155" cy="369332"/>
            </a:xfrm>
            <a:prstGeom prst="rect">
              <a:avLst/>
            </a:prstGeom>
            <a:noFill/>
          </p:spPr>
          <p:txBody>
            <a:bodyPr wrap="none" rtlCol="0">
              <a:spAutoFit/>
            </a:bodyPr>
            <a:lstStyle/>
            <a:p>
              <a:r>
                <a:rPr lang="en-US" sz="1800" b="1" dirty="0">
                  <a:solidFill>
                    <a:srgbClr val="FF0000"/>
                  </a:solidFill>
                </a:rPr>
                <a:t>3.7X</a:t>
              </a:r>
            </a:p>
          </p:txBody>
        </p:sp>
        <p:sp>
          <p:nvSpPr>
            <p:cNvPr id="12" name="TextBox 11">
              <a:extLst>
                <a:ext uri="{FF2B5EF4-FFF2-40B4-BE49-F238E27FC236}">
                  <a16:creationId xmlns:a16="http://schemas.microsoft.com/office/drawing/2014/main" id="{2F39F866-91AF-4956-8FB7-79E3DCF3E70E}"/>
                </a:ext>
              </a:extLst>
            </p:cNvPr>
            <p:cNvSpPr txBox="1"/>
            <p:nvPr/>
          </p:nvSpPr>
          <p:spPr>
            <a:xfrm>
              <a:off x="1608082" y="3571711"/>
              <a:ext cx="659155" cy="369332"/>
            </a:xfrm>
            <a:prstGeom prst="rect">
              <a:avLst/>
            </a:prstGeom>
            <a:noFill/>
          </p:spPr>
          <p:txBody>
            <a:bodyPr wrap="none" rtlCol="0">
              <a:spAutoFit/>
            </a:bodyPr>
            <a:lstStyle/>
            <a:p>
              <a:r>
                <a:rPr lang="en-US" sz="1800" b="1" dirty="0">
                  <a:solidFill>
                    <a:srgbClr val="FF0000"/>
                  </a:solidFill>
                </a:rPr>
                <a:t>4.1X</a:t>
              </a:r>
            </a:p>
          </p:txBody>
        </p:sp>
      </p:grpSp>
    </p:spTree>
    <p:extLst>
      <p:ext uri="{BB962C8B-B14F-4D97-AF65-F5344CB8AC3E}">
        <p14:creationId xmlns:p14="http://schemas.microsoft.com/office/powerpoint/2010/main" val="3629351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1269D27-6DC1-46B0-B74B-3EAE664B4F4C}"/>
              </a:ext>
            </a:extLst>
          </p:cNvPr>
          <p:cNvSpPr>
            <a:spLocks noGrp="1"/>
          </p:cNvSpPr>
          <p:nvPr>
            <p:ph idx="1"/>
          </p:nvPr>
        </p:nvSpPr>
        <p:spPr>
          <a:xfrm>
            <a:off x="342899" y="1012371"/>
            <a:ext cx="8425543" cy="5609146"/>
          </a:xfrm>
        </p:spPr>
        <p:txBody>
          <a:bodyPr>
            <a:normAutofit/>
          </a:bodyPr>
          <a:lstStyle/>
          <a:p>
            <a:r>
              <a:rPr lang="en-US" sz="2400" dirty="0"/>
              <a:t>Optimized distributed memory hash table for </a:t>
            </a:r>
            <a:r>
              <a:rPr lang="en-US" sz="2400" i="1" dirty="0"/>
              <a:t>k</a:t>
            </a:r>
            <a:r>
              <a:rPr lang="en-US" sz="2400" dirty="0"/>
              <a:t>-mer counting</a:t>
            </a:r>
          </a:p>
          <a:p>
            <a:pPr lvl="1"/>
            <a:r>
              <a:rPr lang="en-US" sz="2100" dirty="0"/>
              <a:t>Sequential hash tables that minimize memory bandwidth and latency</a:t>
            </a:r>
          </a:p>
          <a:p>
            <a:pPr lvl="1"/>
            <a:r>
              <a:rPr lang="en-US" sz="2100" dirty="0"/>
              <a:t>AVX2 vectorized Murmur3 hash functions</a:t>
            </a:r>
          </a:p>
          <a:p>
            <a:pPr lvl="1"/>
            <a:r>
              <a:rPr lang="en-US" sz="2100" dirty="0"/>
              <a:t>Communication optimization</a:t>
            </a:r>
          </a:p>
          <a:p>
            <a:pPr marL="0" indent="0">
              <a:buNone/>
            </a:pPr>
            <a:endParaRPr lang="en-US" sz="2400" dirty="0"/>
          </a:p>
          <a:p>
            <a:r>
              <a:rPr lang="en-US" sz="2400" dirty="0"/>
              <a:t>Between 2.1X and 2.9X speed up for insert, 2.6X and 4.4X for query on distributed memory system</a:t>
            </a:r>
            <a:endParaRPr lang="en-US" sz="2000" dirty="0"/>
          </a:p>
          <a:p>
            <a:pPr lvl="1"/>
            <a:endParaRPr lang="en-US" sz="2400" dirty="0"/>
          </a:p>
          <a:p>
            <a:r>
              <a:rPr lang="en-US" sz="2400" dirty="0"/>
              <a:t>General purpose, reusable components, not limited to </a:t>
            </a:r>
            <a:r>
              <a:rPr lang="en-US" sz="2400" i="1" dirty="0"/>
              <a:t>k-</a:t>
            </a:r>
            <a:r>
              <a:rPr lang="en-US" sz="2400" dirty="0"/>
              <a:t>mer counting</a:t>
            </a:r>
          </a:p>
          <a:p>
            <a:pPr lvl="1"/>
            <a:endParaRPr lang="en-US" sz="2100" dirty="0"/>
          </a:p>
          <a:p>
            <a:pPr marL="0" indent="0">
              <a:buNone/>
            </a:pPr>
            <a:r>
              <a:rPr lang="en-US" sz="2000" i="1" dirty="0"/>
              <a:t>Support: </a:t>
            </a:r>
            <a:r>
              <a:rPr lang="en-US" sz="2000" dirty="0"/>
              <a:t>NSF IIS-1416259, NSF CCF-1361053, and Intel Parallel Computing Center on Big Data in Biosciences and Public Health</a:t>
            </a:r>
            <a:endParaRPr lang="en-US" sz="2000" dirty="0">
              <a:cs typeface="Calibri"/>
            </a:endParaRPr>
          </a:p>
        </p:txBody>
      </p:sp>
      <p:sp>
        <p:nvSpPr>
          <p:cNvPr id="2" name="Title 1">
            <a:extLst>
              <a:ext uri="{FF2B5EF4-FFF2-40B4-BE49-F238E27FC236}">
                <a16:creationId xmlns:a16="http://schemas.microsoft.com/office/drawing/2014/main" id="{3DE94E95-E10A-45F8-81BA-C06CF1C59ADF}"/>
              </a:ext>
            </a:extLst>
          </p:cNvPr>
          <p:cNvSpPr>
            <a:spLocks noGrp="1"/>
          </p:cNvSpPr>
          <p:nvPr>
            <p:ph type="title"/>
          </p:nvPr>
        </p:nvSpPr>
        <p:spPr/>
        <p:txBody>
          <a:bodyPr/>
          <a:lstStyle/>
          <a:p>
            <a:r>
              <a:rPr lang="en-US" dirty="0"/>
              <a:t>Summary</a:t>
            </a:r>
          </a:p>
        </p:txBody>
      </p:sp>
      <p:sp>
        <p:nvSpPr>
          <p:cNvPr id="6" name="Content Placeholder 2">
            <a:extLst>
              <a:ext uri="{FF2B5EF4-FFF2-40B4-BE49-F238E27FC236}">
                <a16:creationId xmlns:a16="http://schemas.microsoft.com/office/drawing/2014/main" id="{55FE0DAB-BA0D-4681-BBF7-67B5C07387DA}"/>
              </a:ext>
            </a:extLst>
          </p:cNvPr>
          <p:cNvSpPr txBox="1">
            <a:spLocks/>
          </p:cNvSpPr>
          <p:nvPr/>
        </p:nvSpPr>
        <p:spPr>
          <a:xfrm>
            <a:off x="342899" y="1012371"/>
            <a:ext cx="8425543" cy="50460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9" name="Slide Number Placeholder 1">
            <a:extLst>
              <a:ext uri="{FF2B5EF4-FFF2-40B4-BE49-F238E27FC236}">
                <a16:creationId xmlns:a16="http://schemas.microsoft.com/office/drawing/2014/main" id="{08579411-1965-4985-A568-0919A4C3A6EF}"/>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26</a:t>
            </a:fld>
            <a:endParaRPr lang="en-GB" sz="1300" dirty="0">
              <a:solidFill>
                <a:schemeClr val="dk2"/>
              </a:solidFill>
            </a:endParaRPr>
          </a:p>
        </p:txBody>
      </p:sp>
    </p:spTree>
    <p:extLst>
      <p:ext uri="{BB962C8B-B14F-4D97-AF65-F5344CB8AC3E}">
        <p14:creationId xmlns:p14="http://schemas.microsoft.com/office/powerpoint/2010/main" val="3389050714"/>
      </p:ext>
    </p:extLst>
  </p:cSld>
  <p:clrMapOvr>
    <a:masterClrMapping/>
  </p:clrMapOvr>
  <mc:AlternateContent xmlns:mc="http://schemas.openxmlformats.org/markup-compatibility/2006" xmlns:p14="http://schemas.microsoft.com/office/powerpoint/2010/main">
    <mc:Choice Requires="p14">
      <p:transition p14:dur="10" advTm="49647"/>
    </mc:Choice>
    <mc:Fallback xmlns="">
      <p:transition advTm="4964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Legal Disclaimers</a:t>
            </a:r>
          </a:p>
        </p:txBody>
      </p:sp>
      <p:sp>
        <p:nvSpPr>
          <p:cNvPr id="3" name="Content Placeholder 2"/>
          <p:cNvSpPr>
            <a:spLocks noGrp="1"/>
          </p:cNvSpPr>
          <p:nvPr>
            <p:ph idx="1"/>
          </p:nvPr>
        </p:nvSpPr>
        <p:spPr/>
        <p:txBody>
          <a:bodyPr/>
          <a:lstStyle/>
          <a:p>
            <a:r>
              <a:rPr lang="en-US" sz="1500" dirty="0">
                <a:solidFill>
                  <a:schemeClr val="tx2"/>
                </a:solidFill>
              </a:rPr>
              <a:t>Intel, Xeon and Intel Xeon Phi are trademarks of Intel Corporation or its subsidiaries in the U.S. and/or other countries. Other names and brands may be claimed as the property of others. © Intel Corporation</a:t>
            </a:r>
          </a:p>
          <a:p>
            <a:r>
              <a:rPr lang="en-US" sz="1500" dirty="0">
                <a:solidFill>
                  <a:schemeClr val="tx2"/>
                </a:solidFill>
              </a:rPr>
              <a:t>Software and workloads used in performance tests may have been optimized for performance only on Intel microprocessors. Performance tests, such as </a:t>
            </a:r>
            <a:r>
              <a:rPr lang="en-US" sz="1500" dirty="0" err="1">
                <a:solidFill>
                  <a:schemeClr val="tx2"/>
                </a:solidFill>
              </a:rPr>
              <a:t>SYSmark</a:t>
            </a:r>
            <a:r>
              <a:rPr lang="en-US" sz="1500" dirty="0">
                <a:solidFill>
                  <a:schemeClr val="tx2"/>
                </a:solidFill>
              </a:rPr>
              <a:t> and </a:t>
            </a:r>
            <a:r>
              <a:rPr lang="en-US" sz="1500" dirty="0" err="1">
                <a:solidFill>
                  <a:schemeClr val="tx2"/>
                </a:solidFill>
              </a:rPr>
              <a:t>MobileMark</a:t>
            </a:r>
            <a:r>
              <a:rPr lang="en-US" sz="1500" dirty="0">
                <a:solidFill>
                  <a:schemeClr val="tx2"/>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www.intel.com/benchmarks.</a:t>
            </a:r>
          </a:p>
          <a:p>
            <a:r>
              <a:rPr lang="en-US" sz="1500" dirty="0">
                <a:solidFill>
                  <a:schemeClr val="tx2"/>
                </a:solidFill>
              </a:rPr>
              <a:t>Benchmark results were obtained prior to implementation of recent software patches and firmware updates intended to address exploits referred to as "</a:t>
            </a:r>
            <a:r>
              <a:rPr lang="en-US" sz="1500" dirty="0" err="1">
                <a:solidFill>
                  <a:schemeClr val="tx2"/>
                </a:solidFill>
              </a:rPr>
              <a:t>Spectre</a:t>
            </a:r>
            <a:r>
              <a:rPr lang="en-US" sz="1500" dirty="0">
                <a:solidFill>
                  <a:schemeClr val="tx2"/>
                </a:solidFill>
              </a:rPr>
              <a:t>" and "Meltdown".  Implementation of these updates may make these results inapplicable to your device or system.</a:t>
            </a:r>
          </a:p>
        </p:txBody>
      </p:sp>
      <p:sp>
        <p:nvSpPr>
          <p:cNvPr id="4" name="Slide Number Placeholder 3">
            <a:extLst>
              <a:ext uri="{FF2B5EF4-FFF2-40B4-BE49-F238E27FC236}">
                <a16:creationId xmlns:a16="http://schemas.microsoft.com/office/drawing/2014/main" id="{C1628FED-EF3A-481D-8495-FAF6D958FD15}"/>
              </a:ext>
            </a:extLst>
          </p:cNvPr>
          <p:cNvSpPr>
            <a:spLocks noGrp="1"/>
          </p:cNvSpPr>
          <p:nvPr>
            <p:ph type="sldNum" sz="quarter" idx="12"/>
          </p:nvPr>
        </p:nvSpPr>
        <p:spPr/>
        <p:txBody>
          <a:bodyPr/>
          <a:lstStyle/>
          <a:p>
            <a:pPr algn="r">
              <a:spcBef>
                <a:spcPts val="0"/>
              </a:spcBef>
              <a:buNone/>
            </a:pPr>
            <a:endParaRPr lang="en-GB" sz="1300" dirty="0">
              <a:solidFill>
                <a:schemeClr val="dk2"/>
              </a:solidFill>
            </a:endParaRPr>
          </a:p>
        </p:txBody>
      </p:sp>
    </p:spTree>
    <p:extLst>
      <p:ext uri="{BB962C8B-B14F-4D97-AF65-F5344CB8AC3E}">
        <p14:creationId xmlns:p14="http://schemas.microsoft.com/office/powerpoint/2010/main" val="103893204"/>
      </p:ext>
    </p:extLst>
  </p:cSld>
  <p:clrMapOvr>
    <a:masterClrMapping/>
  </p:clrMapOvr>
  <mc:AlternateContent xmlns:mc="http://schemas.openxmlformats.org/markup-compatibility/2006" xmlns:p14="http://schemas.microsoft.com/office/powerpoint/2010/main">
    <mc:Choice Requires="p14">
      <p:transition p14:dur="10" advTm="6627"/>
    </mc:Choice>
    <mc:Fallback xmlns="">
      <p:transition advTm="66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
        <p:nvSpPr>
          <p:cNvPr id="6" name="Text Placeholder 5"/>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B39A4F6E-D41E-4826-9143-424605CBE2EB}"/>
              </a:ext>
            </a:extLst>
          </p:cNvPr>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28</a:t>
            </a:fld>
            <a:endParaRPr lang="en-GB" sz="1300" dirty="0">
              <a:solidFill>
                <a:schemeClr val="dk2"/>
              </a:solidFill>
            </a:endParaRPr>
          </a:p>
        </p:txBody>
      </p:sp>
    </p:spTree>
    <p:extLst>
      <p:ext uri="{BB962C8B-B14F-4D97-AF65-F5344CB8AC3E}">
        <p14:creationId xmlns:p14="http://schemas.microsoft.com/office/powerpoint/2010/main" val="3763308622"/>
      </p:ext>
    </p:extLst>
  </p:cSld>
  <p:clrMapOvr>
    <a:masterClrMapping/>
  </p:clrMapOvr>
  <mc:AlternateContent xmlns:mc="http://schemas.openxmlformats.org/markup-compatibility/2006" xmlns:p14="http://schemas.microsoft.com/office/powerpoint/2010/main">
    <mc:Choice Requires="p14">
      <p:transition p14:dur="10" advTm="4027"/>
    </mc:Choice>
    <mc:Fallback xmlns="">
      <p:transition advTm="402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48"/>
            <a:ext cx="7796893" cy="693964"/>
          </a:xfrm>
        </p:spPr>
        <p:txBody>
          <a:bodyPr>
            <a:normAutofit/>
          </a:bodyPr>
          <a:lstStyle/>
          <a:p>
            <a:r>
              <a:rPr lang="en-US" dirty="0"/>
              <a:t>Next Generation Sequencing</a:t>
            </a:r>
          </a:p>
        </p:txBody>
      </p:sp>
      <p:sp>
        <p:nvSpPr>
          <p:cNvPr id="3" name="Content Placeholder 2"/>
          <p:cNvSpPr>
            <a:spLocks noGrp="1"/>
          </p:cNvSpPr>
          <p:nvPr>
            <p:ph idx="1"/>
          </p:nvPr>
        </p:nvSpPr>
        <p:spPr/>
        <p:txBody>
          <a:bodyPr/>
          <a:lstStyle/>
          <a:p>
            <a:r>
              <a:rPr lang="en-US" dirty="0"/>
              <a:t>Improvements in next generation sequencing has created a deluge of sequence data</a:t>
            </a:r>
          </a:p>
          <a:p>
            <a:pPr lvl="1"/>
            <a:endParaRPr lang="en-US" dirty="0"/>
          </a:p>
          <a:p>
            <a:r>
              <a:rPr lang="en-US" dirty="0"/>
              <a:t>Illumina’s HiSeq X Ten system</a:t>
            </a:r>
          </a:p>
          <a:p>
            <a:pPr lvl="1"/>
            <a:r>
              <a:rPr lang="en-US" dirty="0"/>
              <a:t>Less than $1000 per human genome</a:t>
            </a:r>
          </a:p>
          <a:p>
            <a:pPr lvl="1"/>
            <a:r>
              <a:rPr lang="en-US" dirty="0"/>
              <a:t>150 human genomes at 30x coverage per 3 day run</a:t>
            </a:r>
          </a:p>
          <a:p>
            <a:pPr lvl="1"/>
            <a:r>
              <a:rPr lang="en-US" dirty="0"/>
              <a:t>Up to </a:t>
            </a:r>
            <a:r>
              <a:rPr lang="en-US" b="1" dirty="0"/>
              <a:t>18,000 human genomes </a:t>
            </a:r>
            <a:r>
              <a:rPr lang="en-US" dirty="0"/>
              <a:t>per year</a:t>
            </a:r>
          </a:p>
          <a:p>
            <a:pPr lvl="1"/>
            <a:r>
              <a:rPr lang="en-US" dirty="0"/>
              <a:t>Up to </a:t>
            </a:r>
            <a:r>
              <a:rPr lang="en-US" b="1" dirty="0"/>
              <a:t>1.8 tera-bases </a:t>
            </a:r>
            <a:r>
              <a:rPr lang="en-US" dirty="0"/>
              <a:t>of sequence data every 3 days!</a:t>
            </a:r>
          </a:p>
          <a:p>
            <a:r>
              <a:rPr lang="en-US" dirty="0"/>
              <a:t>Illumina NovaSeq</a:t>
            </a:r>
          </a:p>
          <a:p>
            <a:pPr lvl="1"/>
            <a:r>
              <a:rPr lang="en-US" dirty="0"/>
              <a:t>Up to 20 billion reads, 6 tera-bases per run</a:t>
            </a:r>
          </a:p>
          <a:p>
            <a:pPr lvl="1"/>
            <a:endParaRPr lang="en-US" dirty="0"/>
          </a:p>
          <a:p>
            <a:r>
              <a:rPr lang="en-US" dirty="0">
                <a:solidFill>
                  <a:srgbClr val="C00000"/>
                </a:solidFill>
              </a:rPr>
              <a:t>Distributed computation is necessary</a:t>
            </a:r>
          </a:p>
          <a:p>
            <a:pPr marL="0" indent="0">
              <a:buNone/>
            </a:pPr>
            <a:r>
              <a:rPr lang="en-US" dirty="0">
                <a:solidFill>
                  <a:srgbClr val="C00000"/>
                </a:solidFill>
              </a:rPr>
              <a:t>  for memory and computational scalability!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238" y="4072027"/>
            <a:ext cx="3327762" cy="2574307"/>
          </a:xfrm>
          <a:prstGeom prst="rect">
            <a:avLst/>
          </a:prstGeom>
        </p:spPr>
      </p:pic>
      <p:sp>
        <p:nvSpPr>
          <p:cNvPr id="7" name="Slide Number Placeholder 1">
            <a:extLst>
              <a:ext uri="{FF2B5EF4-FFF2-40B4-BE49-F238E27FC236}">
                <a16:creationId xmlns:a16="http://schemas.microsoft.com/office/drawing/2014/main" id="{9F4BE1E9-AFA6-43FA-B949-0478160CA411}"/>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3</a:t>
            </a:fld>
            <a:endParaRPr lang="en-GB" sz="1300" dirty="0">
              <a:solidFill>
                <a:schemeClr val="dk2"/>
              </a:solidFill>
            </a:endParaRPr>
          </a:p>
        </p:txBody>
      </p:sp>
    </p:spTree>
    <p:extLst>
      <p:ext uri="{BB962C8B-B14F-4D97-AF65-F5344CB8AC3E}">
        <p14:creationId xmlns:p14="http://schemas.microsoft.com/office/powerpoint/2010/main" val="2567315335"/>
      </p:ext>
    </p:extLst>
  </p:cSld>
  <p:clrMapOvr>
    <a:masterClrMapping/>
  </p:clrMapOvr>
  <mc:AlternateContent xmlns:mc="http://schemas.openxmlformats.org/markup-compatibility/2006" xmlns:p14="http://schemas.microsoft.com/office/powerpoint/2010/main">
    <mc:Choice Requires="p14">
      <p:transition p14:dur="10" advTm="23568"/>
    </mc:Choice>
    <mc:Fallback xmlns="">
      <p:transition advTm="235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3CC850-FAAC-4034-9B8E-F3C5226F3F83}"/>
              </a:ext>
            </a:extLst>
          </p:cNvPr>
          <p:cNvSpPr>
            <a:spLocks noGrp="1"/>
          </p:cNvSpPr>
          <p:nvPr>
            <p:ph idx="1"/>
          </p:nvPr>
        </p:nvSpPr>
        <p:spPr>
          <a:xfrm>
            <a:off x="342899" y="1012371"/>
            <a:ext cx="8425543" cy="5480504"/>
          </a:xfrm>
        </p:spPr>
        <p:txBody>
          <a:bodyPr>
            <a:normAutofit fontScale="85000" lnSpcReduction="20000"/>
          </a:bodyPr>
          <a:lstStyle/>
          <a:p>
            <a:r>
              <a:rPr lang="en-US" sz="2000" b="1" dirty="0">
                <a:solidFill>
                  <a:srgbClr val="C00000"/>
                </a:solidFill>
              </a:rPr>
              <a:t>A </a:t>
            </a:r>
            <a:r>
              <a:rPr lang="en-US" sz="2000" b="1" u="sng" dirty="0">
                <a:solidFill>
                  <a:srgbClr val="C00000"/>
                </a:solidFill>
              </a:rPr>
              <a:t>distributed memory</a:t>
            </a:r>
            <a:r>
              <a:rPr lang="en-US" sz="2000" b="1" i="1" dirty="0">
                <a:solidFill>
                  <a:srgbClr val="C00000"/>
                </a:solidFill>
              </a:rPr>
              <a:t> k</a:t>
            </a:r>
            <a:r>
              <a:rPr lang="en-US" sz="2000" b="1" dirty="0">
                <a:solidFill>
                  <a:srgbClr val="C00000"/>
                </a:solidFill>
              </a:rPr>
              <a:t>-mer index</a:t>
            </a:r>
            <a:r>
              <a:rPr lang="en-US" sz="2000" b="1" i="1" dirty="0">
                <a:solidFill>
                  <a:srgbClr val="C00000"/>
                </a:solidFill>
              </a:rPr>
              <a:t> </a:t>
            </a:r>
            <a:r>
              <a:rPr lang="en-US" sz="2000" b="1" u="sng" dirty="0">
                <a:solidFill>
                  <a:srgbClr val="C00000"/>
                </a:solidFill>
              </a:rPr>
              <a:t>library</a:t>
            </a:r>
            <a:endParaRPr lang="en-US" dirty="0"/>
          </a:p>
          <a:p>
            <a:r>
              <a:rPr lang="en-US" dirty="0"/>
              <a:t>Build on a </a:t>
            </a:r>
            <a:r>
              <a:rPr lang="en-US" dirty="0">
                <a:solidFill>
                  <a:srgbClr val="00B050"/>
                </a:solidFill>
              </a:rPr>
              <a:t>2 level distributed hash table</a:t>
            </a:r>
            <a:endParaRPr lang="en-US" dirty="0"/>
          </a:p>
          <a:p>
            <a:r>
              <a:rPr lang="en-US" dirty="0">
                <a:solidFill>
                  <a:srgbClr val="00B050"/>
                </a:solidFill>
              </a:rPr>
              <a:t>Bulk synchronous </a:t>
            </a:r>
            <a:r>
              <a:rPr lang="en-US" dirty="0"/>
              <a:t>hash table operations: </a:t>
            </a:r>
            <a:r>
              <a:rPr lang="en-US" i="1" dirty="0"/>
              <a:t>insert</a:t>
            </a:r>
            <a:r>
              <a:rPr lang="en-US" dirty="0"/>
              <a:t>, </a:t>
            </a:r>
            <a:r>
              <a:rPr lang="en-US" i="1" dirty="0"/>
              <a:t>query</a:t>
            </a:r>
            <a:r>
              <a:rPr lang="en-US" dirty="0"/>
              <a:t>, </a:t>
            </a:r>
            <a:r>
              <a:rPr lang="en-US" i="1" dirty="0"/>
              <a:t>erase</a:t>
            </a:r>
            <a:r>
              <a:rPr lang="en-US" dirty="0"/>
              <a:t>, etc.</a:t>
            </a:r>
          </a:p>
          <a:p>
            <a:r>
              <a:rPr lang="en-US" i="1" dirty="0"/>
              <a:t>K</a:t>
            </a:r>
            <a:r>
              <a:rPr lang="en-US" dirty="0"/>
              <a:t>-mer counting uses Google Dense Hashmap and Farm Hash</a:t>
            </a:r>
          </a:p>
          <a:p>
            <a:endParaRPr lang="en-US" dirty="0"/>
          </a:p>
          <a:p>
            <a:r>
              <a:rPr lang="en-US" dirty="0"/>
              <a:t>Significantly outperforms existing </a:t>
            </a:r>
            <a:r>
              <a:rPr lang="en-US" i="1" dirty="0"/>
              <a:t>k</a:t>
            </a:r>
            <a:r>
              <a:rPr lang="en-US" dirty="0"/>
              <a:t>-mer counters at 64 shared memory cores</a:t>
            </a:r>
          </a:p>
          <a:p>
            <a:r>
              <a:rPr lang="en-US" dirty="0"/>
              <a:t>Low core count performance not yet competitive</a:t>
            </a:r>
          </a:p>
          <a:p>
            <a:r>
              <a:rPr lang="en-US" dirty="0"/>
              <a:t>MPI_Alltoallv may affect scaling at high core count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Room for improvement!</a:t>
            </a:r>
          </a:p>
        </p:txBody>
      </p:sp>
      <p:pic>
        <p:nvPicPr>
          <p:cNvPr id="9" name="Picture 8">
            <a:extLst>
              <a:ext uri="{FF2B5EF4-FFF2-40B4-BE49-F238E27FC236}">
                <a16:creationId xmlns:a16="http://schemas.microsoft.com/office/drawing/2014/main" id="{B9AAEAD5-6C87-44EA-B466-5E53A9062C9F}"/>
              </a:ext>
            </a:extLst>
          </p:cNvPr>
          <p:cNvPicPr>
            <a:picLocks noChangeAspect="1"/>
          </p:cNvPicPr>
          <p:nvPr/>
        </p:nvPicPr>
        <p:blipFill rotWithShape="1">
          <a:blip r:embed="rId4"/>
          <a:srcRect t="23124" b="42706"/>
          <a:stretch/>
        </p:blipFill>
        <p:spPr>
          <a:xfrm>
            <a:off x="985052" y="3529373"/>
            <a:ext cx="6921145" cy="1365813"/>
          </a:xfrm>
          <a:prstGeom prst="rect">
            <a:avLst/>
          </a:prstGeom>
        </p:spPr>
      </p:pic>
      <p:sp>
        <p:nvSpPr>
          <p:cNvPr id="2" name="Title 1"/>
          <p:cNvSpPr>
            <a:spLocks noGrp="1"/>
          </p:cNvSpPr>
          <p:nvPr>
            <p:ph type="title"/>
          </p:nvPr>
        </p:nvSpPr>
        <p:spPr/>
        <p:txBody>
          <a:bodyPr/>
          <a:lstStyle/>
          <a:p>
            <a:r>
              <a:rPr lang="en-US" dirty="0"/>
              <a:t>Kmerind</a:t>
            </a:r>
          </a:p>
        </p:txBody>
      </p:sp>
      <p:grpSp>
        <p:nvGrpSpPr>
          <p:cNvPr id="10" name="Group 9">
            <a:extLst>
              <a:ext uri="{FF2B5EF4-FFF2-40B4-BE49-F238E27FC236}">
                <a16:creationId xmlns:a16="http://schemas.microsoft.com/office/drawing/2014/main" id="{61B02C8B-B9B7-4FCD-89D2-6FD4E3F387B6}"/>
              </a:ext>
            </a:extLst>
          </p:cNvPr>
          <p:cNvGrpSpPr/>
          <p:nvPr/>
        </p:nvGrpSpPr>
        <p:grpSpPr>
          <a:xfrm>
            <a:off x="1087107" y="3526378"/>
            <a:ext cx="6819090" cy="2474095"/>
            <a:chOff x="1337109" y="3917089"/>
            <a:chExt cx="6275229" cy="2382597"/>
          </a:xfrm>
        </p:grpSpPr>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271937732"/>
                </p:ext>
              </p:extLst>
            </p:nvPr>
          </p:nvGraphicFramePr>
          <p:xfrm>
            <a:off x="1337109" y="3922246"/>
            <a:ext cx="4389120" cy="23774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451789375"/>
                </p:ext>
              </p:extLst>
            </p:nvPr>
          </p:nvGraphicFramePr>
          <p:xfrm>
            <a:off x="5874978" y="3917089"/>
            <a:ext cx="1737360" cy="2377440"/>
          </p:xfrm>
          <a:graphic>
            <a:graphicData uri="http://schemas.openxmlformats.org/drawingml/2006/chart">
              <c:chart xmlns:c="http://schemas.openxmlformats.org/drawingml/2006/chart" xmlns:r="http://schemas.openxmlformats.org/officeDocument/2006/relationships" r:id="rId6"/>
            </a:graphicData>
          </a:graphic>
        </p:graphicFrame>
      </p:grpSp>
      <p:sp>
        <p:nvSpPr>
          <p:cNvPr id="11" name="Slide Number Placeholder 1">
            <a:extLst>
              <a:ext uri="{FF2B5EF4-FFF2-40B4-BE49-F238E27FC236}">
                <a16:creationId xmlns:a16="http://schemas.microsoft.com/office/drawing/2014/main" id="{B50C7979-26EF-4DB1-8E9D-A2447D415DF6}"/>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4</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2006001505"/>
      </p:ext>
    </p:extLst>
  </p:cSld>
  <p:clrMapOvr>
    <a:masterClrMapping/>
  </p:clrMapOvr>
  <mc:AlternateContent xmlns:mc="http://schemas.openxmlformats.org/markup-compatibility/2006" xmlns:p14="http://schemas.microsoft.com/office/powerpoint/2010/main">
    <mc:Choice Requires="p14">
      <p:transition p14:dur="10" advTm="76626"/>
    </mc:Choice>
    <mc:Fallback xmlns="">
      <p:transition advTm="76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7" end="17"/>
                                            </p:txEl>
                                          </p:spTgt>
                                        </p:tgtEl>
                                        <p:attrNameLst>
                                          <p:attrName>style.visibility</p:attrName>
                                        </p:attrNameLst>
                                      </p:cBhvr>
                                      <p:to>
                                        <p:strVal val="visible"/>
                                      </p:to>
                                    </p:set>
                                    <p:animEffect transition="in" filter="fade">
                                      <p:cBhvr>
                                        <p:cTn id="31"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8D340DD-6276-4D73-9B0D-383A4068B28B}"/>
              </a:ext>
            </a:extLst>
          </p:cNvPr>
          <p:cNvGrpSpPr/>
          <p:nvPr/>
        </p:nvGrpSpPr>
        <p:grpSpPr>
          <a:xfrm>
            <a:off x="366986" y="2503669"/>
            <a:ext cx="8410028" cy="2272300"/>
            <a:chOff x="2051987" y="1219282"/>
            <a:chExt cx="8410028" cy="2883562"/>
          </a:xfrm>
        </p:grpSpPr>
        <p:sp>
          <p:nvSpPr>
            <p:cNvPr id="6" name="TextBox 5">
              <a:extLst>
                <a:ext uri="{FF2B5EF4-FFF2-40B4-BE49-F238E27FC236}">
                  <a16:creationId xmlns:a16="http://schemas.microsoft.com/office/drawing/2014/main" id="{8817D6C4-8FAB-4996-968D-B0775E27BD92}"/>
                </a:ext>
              </a:extLst>
            </p:cNvPr>
            <p:cNvSpPr txBox="1"/>
            <p:nvPr/>
          </p:nvSpPr>
          <p:spPr>
            <a:xfrm>
              <a:off x="8382407" y="1410276"/>
              <a:ext cx="2079608" cy="663969"/>
            </a:xfrm>
            <a:prstGeom prst="rect">
              <a:avLst/>
            </a:prstGeom>
            <a:noFill/>
          </p:spPr>
          <p:txBody>
            <a:bodyPr wrap="square" rtlCol="0">
              <a:spAutoFit/>
            </a:bodyPr>
            <a:lstStyle/>
            <a:p>
              <a:pPr algn="ctr"/>
              <a:r>
                <a:rPr lang="en-US" b="1" dirty="0"/>
                <a:t>Map to process</a:t>
              </a:r>
            </a:p>
            <a:p>
              <a:pPr algn="ctr"/>
              <a:r>
                <a:rPr lang="en-US" b="1" dirty="0"/>
                <a:t>via level 1 hash</a:t>
              </a:r>
            </a:p>
          </p:txBody>
        </p:sp>
        <p:grpSp>
          <p:nvGrpSpPr>
            <p:cNvPr id="7" name="Group 6">
              <a:extLst>
                <a:ext uri="{FF2B5EF4-FFF2-40B4-BE49-F238E27FC236}">
                  <a16:creationId xmlns:a16="http://schemas.microsoft.com/office/drawing/2014/main" id="{50BB8229-2994-4167-AD6E-55DBD3A2D771}"/>
                </a:ext>
              </a:extLst>
            </p:cNvPr>
            <p:cNvGrpSpPr/>
            <p:nvPr/>
          </p:nvGrpSpPr>
          <p:grpSpPr>
            <a:xfrm>
              <a:off x="2441986" y="1219283"/>
              <a:ext cx="1245524" cy="283405"/>
              <a:chOff x="2221912" y="2704245"/>
              <a:chExt cx="1249292" cy="283405"/>
            </a:xfrm>
          </p:grpSpPr>
          <p:grpSp>
            <p:nvGrpSpPr>
              <p:cNvPr id="181" name="Group 180">
                <a:extLst>
                  <a:ext uri="{FF2B5EF4-FFF2-40B4-BE49-F238E27FC236}">
                    <a16:creationId xmlns:a16="http://schemas.microsoft.com/office/drawing/2014/main" id="{EE34D1D2-0A7E-4F02-BC8C-340756811AAB}"/>
                  </a:ext>
                </a:extLst>
              </p:cNvPr>
              <p:cNvGrpSpPr/>
              <p:nvPr/>
            </p:nvGrpSpPr>
            <p:grpSpPr>
              <a:xfrm>
                <a:off x="2221912" y="2704245"/>
                <a:ext cx="441776" cy="190030"/>
                <a:chOff x="2377440" y="1860605"/>
                <a:chExt cx="719269" cy="134931"/>
              </a:xfrm>
              <a:effectLst>
                <a:glow rad="63500">
                  <a:schemeClr val="accent3">
                    <a:satMod val="175000"/>
                    <a:alpha val="40000"/>
                  </a:schemeClr>
                </a:glow>
              </a:effectLst>
            </p:grpSpPr>
            <p:cxnSp>
              <p:nvCxnSpPr>
                <p:cNvPr id="190" name="Straight Connector 189">
                  <a:extLst>
                    <a:ext uri="{FF2B5EF4-FFF2-40B4-BE49-F238E27FC236}">
                      <a16:creationId xmlns:a16="http://schemas.microsoft.com/office/drawing/2014/main" id="{4D029170-4C6F-4A4C-8BC0-3953056BA33E}"/>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3BDCC5A-22FA-4B8E-BD0E-CAC8F06A50D1}"/>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801903F-F4C9-425F-A053-C490E06938B0}"/>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F7E30B00-0AF4-481C-AB05-7B27968566C3}"/>
                  </a:ext>
                </a:extLst>
              </p:cNvPr>
              <p:cNvGrpSpPr/>
              <p:nvPr/>
            </p:nvGrpSpPr>
            <p:grpSpPr>
              <a:xfrm>
                <a:off x="2623747" y="2746054"/>
                <a:ext cx="441776" cy="190030"/>
                <a:chOff x="2377440" y="1860605"/>
                <a:chExt cx="719269" cy="134931"/>
              </a:xfrm>
              <a:effectLst>
                <a:glow rad="63500">
                  <a:schemeClr val="accent3">
                    <a:satMod val="175000"/>
                    <a:alpha val="40000"/>
                  </a:schemeClr>
                </a:glow>
              </a:effectLst>
            </p:grpSpPr>
            <p:cxnSp>
              <p:nvCxnSpPr>
                <p:cNvPr id="187" name="Straight Connector 186">
                  <a:extLst>
                    <a:ext uri="{FF2B5EF4-FFF2-40B4-BE49-F238E27FC236}">
                      <a16:creationId xmlns:a16="http://schemas.microsoft.com/office/drawing/2014/main" id="{38396959-97B0-4144-9CE3-8E576BCD10B2}"/>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1273B4C-5D39-45EE-ACB8-91DD65DBB2EE}"/>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F54631C-A170-4A74-A13E-8D1124632351}"/>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321C110A-F117-4146-A64D-EA41AF1BD8A1}"/>
                  </a:ext>
                </a:extLst>
              </p:cNvPr>
              <p:cNvGrpSpPr/>
              <p:nvPr/>
            </p:nvGrpSpPr>
            <p:grpSpPr>
              <a:xfrm>
                <a:off x="3029428" y="2797620"/>
                <a:ext cx="441776" cy="190030"/>
                <a:chOff x="2377440" y="1860605"/>
                <a:chExt cx="719269" cy="134931"/>
              </a:xfrm>
              <a:effectLst>
                <a:glow rad="63500">
                  <a:schemeClr val="accent3">
                    <a:satMod val="175000"/>
                    <a:alpha val="40000"/>
                  </a:schemeClr>
                </a:glow>
              </a:effectLst>
            </p:grpSpPr>
            <p:cxnSp>
              <p:nvCxnSpPr>
                <p:cNvPr id="184" name="Straight Connector 183">
                  <a:extLst>
                    <a:ext uri="{FF2B5EF4-FFF2-40B4-BE49-F238E27FC236}">
                      <a16:creationId xmlns:a16="http://schemas.microsoft.com/office/drawing/2014/main" id="{D1BB709A-A1A6-42D5-9E30-C2D356BB268F}"/>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1834BAB-3E98-4033-9249-A51493E9AE02}"/>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EDB79E5-B31F-47B1-B725-FF38F2AA5ABD}"/>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EB9082B9-56A9-47F9-8EF6-1D48A2B1CBB5}"/>
                </a:ext>
              </a:extLst>
            </p:cNvPr>
            <p:cNvGrpSpPr/>
            <p:nvPr/>
          </p:nvGrpSpPr>
          <p:grpSpPr>
            <a:xfrm>
              <a:off x="3987699" y="1219283"/>
              <a:ext cx="1265767" cy="283405"/>
              <a:chOff x="2221912" y="2704245"/>
              <a:chExt cx="1249292" cy="283405"/>
            </a:xfrm>
          </p:grpSpPr>
          <p:grpSp>
            <p:nvGrpSpPr>
              <p:cNvPr id="169" name="Group 168">
                <a:extLst>
                  <a:ext uri="{FF2B5EF4-FFF2-40B4-BE49-F238E27FC236}">
                    <a16:creationId xmlns:a16="http://schemas.microsoft.com/office/drawing/2014/main" id="{7F07789F-755F-4315-8E6C-0846081B1B42}"/>
                  </a:ext>
                </a:extLst>
              </p:cNvPr>
              <p:cNvGrpSpPr/>
              <p:nvPr/>
            </p:nvGrpSpPr>
            <p:grpSpPr>
              <a:xfrm>
                <a:off x="2221912" y="2704245"/>
                <a:ext cx="441776" cy="190030"/>
                <a:chOff x="2377440" y="1860605"/>
                <a:chExt cx="719269" cy="134931"/>
              </a:xfrm>
              <a:effectLst>
                <a:glow rad="63500">
                  <a:schemeClr val="accent3">
                    <a:satMod val="175000"/>
                    <a:alpha val="40000"/>
                  </a:schemeClr>
                </a:glow>
              </a:effectLst>
            </p:grpSpPr>
            <p:cxnSp>
              <p:nvCxnSpPr>
                <p:cNvPr id="178" name="Straight Connector 177">
                  <a:extLst>
                    <a:ext uri="{FF2B5EF4-FFF2-40B4-BE49-F238E27FC236}">
                      <a16:creationId xmlns:a16="http://schemas.microsoft.com/office/drawing/2014/main" id="{6D328DAD-944E-4295-9816-BCD3F0EFCFAD}"/>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B209CCC-157B-452B-B899-710EEF07A1E9}"/>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6C6F8D5-7528-4458-A1AD-7F8254DB72D2}"/>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65346FFD-DB13-4569-9BD4-6B806547548A}"/>
                  </a:ext>
                </a:extLst>
              </p:cNvPr>
              <p:cNvGrpSpPr/>
              <p:nvPr/>
            </p:nvGrpSpPr>
            <p:grpSpPr>
              <a:xfrm>
                <a:off x="2623747" y="2746054"/>
                <a:ext cx="441776" cy="190030"/>
                <a:chOff x="2377440" y="1860605"/>
                <a:chExt cx="719269" cy="134931"/>
              </a:xfrm>
              <a:effectLst>
                <a:glow rad="63500">
                  <a:schemeClr val="accent3">
                    <a:satMod val="175000"/>
                    <a:alpha val="40000"/>
                  </a:schemeClr>
                </a:glow>
              </a:effectLst>
            </p:grpSpPr>
            <p:cxnSp>
              <p:nvCxnSpPr>
                <p:cNvPr id="175" name="Straight Connector 174">
                  <a:extLst>
                    <a:ext uri="{FF2B5EF4-FFF2-40B4-BE49-F238E27FC236}">
                      <a16:creationId xmlns:a16="http://schemas.microsoft.com/office/drawing/2014/main" id="{A29730B8-AE87-4D01-A27F-77FA5AC9AB2C}"/>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F1B1931-C4C6-4088-B869-E44F8224EDD0}"/>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8F8974A-F65F-48B3-9BA4-72C64CFAEBE0}"/>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DC242950-5791-4E33-86AD-F243C4127001}"/>
                  </a:ext>
                </a:extLst>
              </p:cNvPr>
              <p:cNvGrpSpPr/>
              <p:nvPr/>
            </p:nvGrpSpPr>
            <p:grpSpPr>
              <a:xfrm>
                <a:off x="3029428" y="2797620"/>
                <a:ext cx="441776" cy="190030"/>
                <a:chOff x="2377440" y="1860605"/>
                <a:chExt cx="719269" cy="134931"/>
              </a:xfrm>
              <a:effectLst>
                <a:glow rad="63500">
                  <a:schemeClr val="accent3">
                    <a:satMod val="175000"/>
                    <a:alpha val="40000"/>
                  </a:schemeClr>
                </a:glow>
              </a:effectLst>
            </p:grpSpPr>
            <p:cxnSp>
              <p:nvCxnSpPr>
                <p:cNvPr id="172" name="Straight Connector 171">
                  <a:extLst>
                    <a:ext uri="{FF2B5EF4-FFF2-40B4-BE49-F238E27FC236}">
                      <a16:creationId xmlns:a16="http://schemas.microsoft.com/office/drawing/2014/main" id="{FF48FB96-ECFF-48B0-9A23-266012BC5D1A}"/>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6E97E45-2FC9-4F49-AEAA-14339D31BF6D}"/>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0257CC6-D6A9-4462-9DA4-E4C269888106}"/>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4D49272D-C116-4D6E-87EB-7281687AA03B}"/>
                </a:ext>
              </a:extLst>
            </p:cNvPr>
            <p:cNvGrpSpPr/>
            <p:nvPr/>
          </p:nvGrpSpPr>
          <p:grpSpPr>
            <a:xfrm>
              <a:off x="5622741" y="1225802"/>
              <a:ext cx="1245524" cy="283405"/>
              <a:chOff x="2221912" y="2704245"/>
              <a:chExt cx="1249292" cy="283405"/>
            </a:xfrm>
          </p:grpSpPr>
          <p:grpSp>
            <p:nvGrpSpPr>
              <p:cNvPr id="157" name="Group 156">
                <a:extLst>
                  <a:ext uri="{FF2B5EF4-FFF2-40B4-BE49-F238E27FC236}">
                    <a16:creationId xmlns:a16="http://schemas.microsoft.com/office/drawing/2014/main" id="{589A9994-FA34-4A24-A516-079EE733A6CA}"/>
                  </a:ext>
                </a:extLst>
              </p:cNvPr>
              <p:cNvGrpSpPr/>
              <p:nvPr/>
            </p:nvGrpSpPr>
            <p:grpSpPr>
              <a:xfrm>
                <a:off x="2221912" y="2704245"/>
                <a:ext cx="441776" cy="190030"/>
                <a:chOff x="2377440" y="1860605"/>
                <a:chExt cx="719269" cy="134931"/>
              </a:xfrm>
              <a:effectLst>
                <a:glow rad="63500">
                  <a:schemeClr val="accent3">
                    <a:satMod val="175000"/>
                    <a:alpha val="40000"/>
                  </a:schemeClr>
                </a:glow>
              </a:effectLst>
            </p:grpSpPr>
            <p:cxnSp>
              <p:nvCxnSpPr>
                <p:cNvPr id="166" name="Straight Connector 165">
                  <a:extLst>
                    <a:ext uri="{FF2B5EF4-FFF2-40B4-BE49-F238E27FC236}">
                      <a16:creationId xmlns:a16="http://schemas.microsoft.com/office/drawing/2014/main" id="{36088FBE-E3A3-4626-9C51-9B2B58B2E6D7}"/>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A046954-7E77-4447-8442-A6685A9D3F07}"/>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6B8293F-02F9-43E5-A75A-12C956329261}"/>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E0E9A3CB-8768-4504-9A02-F3B702E4A0F4}"/>
                  </a:ext>
                </a:extLst>
              </p:cNvPr>
              <p:cNvGrpSpPr/>
              <p:nvPr/>
            </p:nvGrpSpPr>
            <p:grpSpPr>
              <a:xfrm>
                <a:off x="2623747" y="2746054"/>
                <a:ext cx="441776" cy="190030"/>
                <a:chOff x="2377440" y="1860605"/>
                <a:chExt cx="719269" cy="134931"/>
              </a:xfrm>
              <a:effectLst>
                <a:glow rad="63500">
                  <a:schemeClr val="accent3">
                    <a:satMod val="175000"/>
                    <a:alpha val="40000"/>
                  </a:schemeClr>
                </a:glow>
              </a:effectLst>
            </p:grpSpPr>
            <p:cxnSp>
              <p:nvCxnSpPr>
                <p:cNvPr id="163" name="Straight Connector 162">
                  <a:extLst>
                    <a:ext uri="{FF2B5EF4-FFF2-40B4-BE49-F238E27FC236}">
                      <a16:creationId xmlns:a16="http://schemas.microsoft.com/office/drawing/2014/main" id="{EDB5C8B7-D750-4ADC-B3EF-95010CF0A98E}"/>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97E90DC-3F87-40F1-B27A-C40351B1D2DA}"/>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FCDF61C-49DC-4F6C-838D-8602982BF600}"/>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C44908EA-6408-4F52-9989-01E08C589BC9}"/>
                  </a:ext>
                </a:extLst>
              </p:cNvPr>
              <p:cNvGrpSpPr/>
              <p:nvPr/>
            </p:nvGrpSpPr>
            <p:grpSpPr>
              <a:xfrm>
                <a:off x="3029428" y="2797620"/>
                <a:ext cx="441776" cy="190030"/>
                <a:chOff x="2377440" y="1860605"/>
                <a:chExt cx="719269" cy="134931"/>
              </a:xfrm>
              <a:effectLst>
                <a:glow rad="63500">
                  <a:schemeClr val="accent3">
                    <a:satMod val="175000"/>
                    <a:alpha val="40000"/>
                  </a:schemeClr>
                </a:glow>
              </a:effectLst>
            </p:grpSpPr>
            <p:cxnSp>
              <p:nvCxnSpPr>
                <p:cNvPr id="160" name="Straight Connector 159">
                  <a:extLst>
                    <a:ext uri="{FF2B5EF4-FFF2-40B4-BE49-F238E27FC236}">
                      <a16:creationId xmlns:a16="http://schemas.microsoft.com/office/drawing/2014/main" id="{BD8E2EA5-4128-47EA-AA07-F962759D7CEE}"/>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0EF9438-AA79-4CD7-A28C-AB9F759E3E3E}"/>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650062D-F65B-427D-923D-74E919381A93}"/>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325BC482-46AE-4F8E-AD6F-ED0E0F01FB72}"/>
                </a:ext>
              </a:extLst>
            </p:cNvPr>
            <p:cNvGrpSpPr/>
            <p:nvPr/>
          </p:nvGrpSpPr>
          <p:grpSpPr>
            <a:xfrm>
              <a:off x="7192361" y="1225802"/>
              <a:ext cx="1265767" cy="283405"/>
              <a:chOff x="2221912" y="2704245"/>
              <a:chExt cx="1249292" cy="283405"/>
            </a:xfrm>
          </p:grpSpPr>
          <p:grpSp>
            <p:nvGrpSpPr>
              <p:cNvPr id="145" name="Group 144">
                <a:extLst>
                  <a:ext uri="{FF2B5EF4-FFF2-40B4-BE49-F238E27FC236}">
                    <a16:creationId xmlns:a16="http://schemas.microsoft.com/office/drawing/2014/main" id="{FC8F402B-8968-483D-A37B-A7E12D4E526F}"/>
                  </a:ext>
                </a:extLst>
              </p:cNvPr>
              <p:cNvGrpSpPr/>
              <p:nvPr/>
            </p:nvGrpSpPr>
            <p:grpSpPr>
              <a:xfrm>
                <a:off x="2221912" y="2704245"/>
                <a:ext cx="441776" cy="190030"/>
                <a:chOff x="2377440" y="1860605"/>
                <a:chExt cx="719269" cy="134931"/>
              </a:xfrm>
              <a:effectLst>
                <a:glow rad="63500">
                  <a:schemeClr val="accent3">
                    <a:satMod val="175000"/>
                    <a:alpha val="40000"/>
                  </a:schemeClr>
                </a:glow>
              </a:effectLst>
            </p:grpSpPr>
            <p:cxnSp>
              <p:nvCxnSpPr>
                <p:cNvPr id="154" name="Straight Connector 153">
                  <a:extLst>
                    <a:ext uri="{FF2B5EF4-FFF2-40B4-BE49-F238E27FC236}">
                      <a16:creationId xmlns:a16="http://schemas.microsoft.com/office/drawing/2014/main" id="{BA63E184-E5B2-42E7-B93B-6FAB4A359FED}"/>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AA95BE6-713A-4D78-B974-FE4E42193480}"/>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A049E8C-ECE2-4231-B96D-C3C229B75E3E}"/>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3715BE51-0FAC-40CC-959B-7A7A3CF33293}"/>
                  </a:ext>
                </a:extLst>
              </p:cNvPr>
              <p:cNvGrpSpPr/>
              <p:nvPr/>
            </p:nvGrpSpPr>
            <p:grpSpPr>
              <a:xfrm>
                <a:off x="2623747" y="2746054"/>
                <a:ext cx="441776" cy="190030"/>
                <a:chOff x="2377440" y="1860605"/>
                <a:chExt cx="719269" cy="134931"/>
              </a:xfrm>
              <a:effectLst>
                <a:glow rad="63500">
                  <a:schemeClr val="accent3">
                    <a:satMod val="175000"/>
                    <a:alpha val="40000"/>
                  </a:schemeClr>
                </a:glow>
              </a:effectLst>
            </p:grpSpPr>
            <p:cxnSp>
              <p:nvCxnSpPr>
                <p:cNvPr id="151" name="Straight Connector 150">
                  <a:extLst>
                    <a:ext uri="{FF2B5EF4-FFF2-40B4-BE49-F238E27FC236}">
                      <a16:creationId xmlns:a16="http://schemas.microsoft.com/office/drawing/2014/main" id="{608A9A8B-EC7D-4E8B-97FD-4756FD47209C}"/>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EC34BE3-D02D-43C4-929F-356D7F02EA5E}"/>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18A8774-AF3C-4F9A-9C1B-E4DEC0FF52CF}"/>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12F9D798-B763-4961-B18E-DFC53A8C23B6}"/>
                  </a:ext>
                </a:extLst>
              </p:cNvPr>
              <p:cNvGrpSpPr/>
              <p:nvPr/>
            </p:nvGrpSpPr>
            <p:grpSpPr>
              <a:xfrm>
                <a:off x="3029428" y="2797620"/>
                <a:ext cx="441776" cy="190030"/>
                <a:chOff x="2377440" y="1860605"/>
                <a:chExt cx="719269" cy="134931"/>
              </a:xfrm>
              <a:effectLst>
                <a:glow rad="63500">
                  <a:schemeClr val="accent3">
                    <a:satMod val="175000"/>
                    <a:alpha val="40000"/>
                  </a:schemeClr>
                </a:glow>
              </a:effectLst>
            </p:grpSpPr>
            <p:cxnSp>
              <p:nvCxnSpPr>
                <p:cNvPr id="148" name="Straight Connector 147">
                  <a:extLst>
                    <a:ext uri="{FF2B5EF4-FFF2-40B4-BE49-F238E27FC236}">
                      <a16:creationId xmlns:a16="http://schemas.microsoft.com/office/drawing/2014/main" id="{F846D0CB-9D35-426A-8F2B-8E59E53D4C6E}"/>
                    </a:ext>
                  </a:extLst>
                </p:cNvPr>
                <p:cNvCxnSpPr/>
                <p:nvPr/>
              </p:nvCxnSpPr>
              <p:spPr>
                <a:xfrm>
                  <a:off x="2377440" y="1860605"/>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0F0E906-F9A1-4D07-BD61-813DF07BF96D}"/>
                    </a:ext>
                  </a:extLst>
                </p:cNvPr>
                <p:cNvCxnSpPr/>
                <p:nvPr/>
              </p:nvCxnSpPr>
              <p:spPr>
                <a:xfrm>
                  <a:off x="2450326" y="192690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F78AC73-C919-4723-A95C-8EC2EFD2D0BE}"/>
                    </a:ext>
                  </a:extLst>
                </p:cNvPr>
                <p:cNvCxnSpPr/>
                <p:nvPr/>
              </p:nvCxnSpPr>
              <p:spPr>
                <a:xfrm>
                  <a:off x="2540118" y="1995536"/>
                  <a:ext cx="556591"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TextBox 10">
              <a:extLst>
                <a:ext uri="{FF2B5EF4-FFF2-40B4-BE49-F238E27FC236}">
                  <a16:creationId xmlns:a16="http://schemas.microsoft.com/office/drawing/2014/main" id="{D7AC1C9B-E2E6-4762-B907-CFD55419CCDD}"/>
                </a:ext>
              </a:extLst>
            </p:cNvPr>
            <p:cNvSpPr txBox="1"/>
            <p:nvPr/>
          </p:nvSpPr>
          <p:spPr>
            <a:xfrm rot="16200000">
              <a:off x="1853374" y="1417895"/>
              <a:ext cx="766557" cy="369332"/>
            </a:xfrm>
            <a:prstGeom prst="rect">
              <a:avLst/>
            </a:prstGeom>
            <a:noFill/>
          </p:spPr>
          <p:txBody>
            <a:bodyPr wrap="none" rtlCol="0">
              <a:spAutoFit/>
            </a:bodyPr>
            <a:lstStyle/>
            <a:p>
              <a:r>
                <a:rPr lang="en-US" b="1" dirty="0"/>
                <a:t>K-mer</a:t>
              </a:r>
            </a:p>
          </p:txBody>
        </p:sp>
        <p:grpSp>
          <p:nvGrpSpPr>
            <p:cNvPr id="12" name="Group 11">
              <a:extLst>
                <a:ext uri="{FF2B5EF4-FFF2-40B4-BE49-F238E27FC236}">
                  <a16:creationId xmlns:a16="http://schemas.microsoft.com/office/drawing/2014/main" id="{7586DAB9-9773-4F1C-BE15-2DA8E0E0182D}"/>
                </a:ext>
              </a:extLst>
            </p:cNvPr>
            <p:cNvGrpSpPr/>
            <p:nvPr/>
          </p:nvGrpSpPr>
          <p:grpSpPr>
            <a:xfrm>
              <a:off x="2929750" y="1698300"/>
              <a:ext cx="5077082" cy="217887"/>
              <a:chOff x="2863621" y="1221298"/>
              <a:chExt cx="5077082" cy="217887"/>
            </a:xfrm>
          </p:grpSpPr>
          <p:sp>
            <p:nvSpPr>
              <p:cNvPr id="141" name="Down Arrow 141">
                <a:extLst>
                  <a:ext uri="{FF2B5EF4-FFF2-40B4-BE49-F238E27FC236}">
                    <a16:creationId xmlns:a16="http://schemas.microsoft.com/office/drawing/2014/main" id="{3D7CD9BE-F119-4711-9089-C3DBC8590822}"/>
                  </a:ext>
                </a:extLst>
              </p:cNvPr>
              <p:cNvSpPr/>
              <p:nvPr/>
            </p:nvSpPr>
            <p:spPr>
              <a:xfrm>
                <a:off x="4364181" y="1221298"/>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Down Arrow 142">
                <a:extLst>
                  <a:ext uri="{FF2B5EF4-FFF2-40B4-BE49-F238E27FC236}">
                    <a16:creationId xmlns:a16="http://schemas.microsoft.com/office/drawing/2014/main" id="{251D4102-6FA7-4CFF-9FC8-9134CD7396BD}"/>
                  </a:ext>
                </a:extLst>
              </p:cNvPr>
              <p:cNvSpPr/>
              <p:nvPr/>
            </p:nvSpPr>
            <p:spPr>
              <a:xfrm>
                <a:off x="2863621" y="1224500"/>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Down Arrow 143">
                <a:extLst>
                  <a:ext uri="{FF2B5EF4-FFF2-40B4-BE49-F238E27FC236}">
                    <a16:creationId xmlns:a16="http://schemas.microsoft.com/office/drawing/2014/main" id="{EC11C0CE-BA8C-4B38-9676-0FDB4C2065DD}"/>
                  </a:ext>
                </a:extLst>
              </p:cNvPr>
              <p:cNvSpPr/>
              <p:nvPr/>
            </p:nvSpPr>
            <p:spPr>
              <a:xfrm>
                <a:off x="6024673" y="1224057"/>
                <a:ext cx="318052" cy="214684"/>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Down Arrow 144">
                <a:extLst>
                  <a:ext uri="{FF2B5EF4-FFF2-40B4-BE49-F238E27FC236}">
                    <a16:creationId xmlns:a16="http://schemas.microsoft.com/office/drawing/2014/main" id="{1EFC9BB1-C3B7-4A34-8006-0BA3A57EE441}"/>
                  </a:ext>
                </a:extLst>
              </p:cNvPr>
              <p:cNvSpPr/>
              <p:nvPr/>
            </p:nvSpPr>
            <p:spPr>
              <a:xfrm>
                <a:off x="7622651" y="1224500"/>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A040CD3-E450-43FB-B600-8A08E4C47DAC}"/>
                </a:ext>
              </a:extLst>
            </p:cNvPr>
            <p:cNvGrpSpPr/>
            <p:nvPr/>
          </p:nvGrpSpPr>
          <p:grpSpPr>
            <a:xfrm>
              <a:off x="2429511" y="2146851"/>
              <a:ext cx="1266802" cy="161678"/>
              <a:chOff x="2429511" y="2600077"/>
              <a:chExt cx="1266802" cy="161678"/>
            </a:xfrm>
          </p:grpSpPr>
          <p:cxnSp>
            <p:nvCxnSpPr>
              <p:cNvPr id="132" name="Straight Connector 131">
                <a:extLst>
                  <a:ext uri="{FF2B5EF4-FFF2-40B4-BE49-F238E27FC236}">
                    <a16:creationId xmlns:a16="http://schemas.microsoft.com/office/drawing/2014/main" id="{79A801F7-AC7F-4E87-B50D-E46923BA3C0B}"/>
                  </a:ext>
                </a:extLst>
              </p:cNvPr>
              <p:cNvCxnSpPr/>
              <p:nvPr/>
            </p:nvCxnSpPr>
            <p:spPr>
              <a:xfrm>
                <a:off x="242951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8DCAEBB-E3D9-4B56-89D6-FC164D726800}"/>
                  </a:ext>
                </a:extLst>
              </p:cNvPr>
              <p:cNvCxnSpPr/>
              <p:nvPr/>
            </p:nvCxnSpPr>
            <p:spPr>
              <a:xfrm>
                <a:off x="2434035"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6E2D45E-8267-419C-9DDE-29EC71A3D58A}"/>
                  </a:ext>
                </a:extLst>
              </p:cNvPr>
              <p:cNvCxnSpPr/>
              <p:nvPr/>
            </p:nvCxnSpPr>
            <p:spPr>
              <a:xfrm>
                <a:off x="2743910"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FDCD896-7E34-49BA-9DF3-8FA2F5FCB0A5}"/>
                  </a:ext>
                </a:extLst>
              </p:cNvPr>
              <p:cNvCxnSpPr/>
              <p:nvPr/>
            </p:nvCxnSpPr>
            <p:spPr>
              <a:xfrm>
                <a:off x="2748434"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2DA68D1-7D3F-4D0C-9BEE-B7FED2E9D563}"/>
                  </a:ext>
                </a:extLst>
              </p:cNvPr>
              <p:cNvCxnSpPr/>
              <p:nvPr/>
            </p:nvCxnSpPr>
            <p:spPr>
              <a:xfrm>
                <a:off x="2749041" y="2761755"/>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56FC726-02CE-4B2D-845E-1BFC056132D2}"/>
                  </a:ext>
                </a:extLst>
              </p:cNvPr>
              <p:cNvCxnSpPr/>
              <p:nvPr/>
            </p:nvCxnSpPr>
            <p:spPr>
              <a:xfrm>
                <a:off x="3069643" y="260007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9460C0A-7D60-41A2-B5D1-DC9610263D32}"/>
                  </a:ext>
                </a:extLst>
              </p:cNvPr>
              <p:cNvCxnSpPr/>
              <p:nvPr/>
            </p:nvCxnSpPr>
            <p:spPr>
              <a:xfrm>
                <a:off x="341047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5F67251-C356-4FF1-8DE7-4978EC7EF13D}"/>
                  </a:ext>
                </a:extLst>
              </p:cNvPr>
              <p:cNvCxnSpPr/>
              <p:nvPr/>
            </p:nvCxnSpPr>
            <p:spPr>
              <a:xfrm>
                <a:off x="3414995"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A33B11C-DA44-479A-B9E0-C6D57FDF53BF}"/>
                  </a:ext>
                </a:extLst>
              </p:cNvPr>
              <p:cNvCxnSpPr/>
              <p:nvPr/>
            </p:nvCxnSpPr>
            <p:spPr>
              <a:xfrm>
                <a:off x="3419274" y="2761755"/>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21B7EC3-4CDB-43C3-B2B5-D70281B540FD}"/>
                </a:ext>
              </a:extLst>
            </p:cNvPr>
            <p:cNvGrpSpPr/>
            <p:nvPr/>
          </p:nvGrpSpPr>
          <p:grpSpPr>
            <a:xfrm>
              <a:off x="3988624" y="2141619"/>
              <a:ext cx="1263130" cy="161678"/>
              <a:chOff x="2429511" y="2600077"/>
              <a:chExt cx="1263130" cy="161678"/>
            </a:xfrm>
          </p:grpSpPr>
          <p:cxnSp>
            <p:nvCxnSpPr>
              <p:cNvPr id="123" name="Straight Connector 122">
                <a:extLst>
                  <a:ext uri="{FF2B5EF4-FFF2-40B4-BE49-F238E27FC236}">
                    <a16:creationId xmlns:a16="http://schemas.microsoft.com/office/drawing/2014/main" id="{FFBE27FE-330A-4B11-A63C-1445D636FD9A}"/>
                  </a:ext>
                </a:extLst>
              </p:cNvPr>
              <p:cNvCxnSpPr/>
              <p:nvPr/>
            </p:nvCxnSpPr>
            <p:spPr>
              <a:xfrm>
                <a:off x="242951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F5C7506-501B-4E05-8A52-8469D6DFEC8E}"/>
                  </a:ext>
                </a:extLst>
              </p:cNvPr>
              <p:cNvCxnSpPr/>
              <p:nvPr/>
            </p:nvCxnSpPr>
            <p:spPr>
              <a:xfrm>
                <a:off x="2743910"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5E57D10-DC9B-4652-B3A2-E57F8A9558BC}"/>
                  </a:ext>
                </a:extLst>
              </p:cNvPr>
              <p:cNvCxnSpPr/>
              <p:nvPr/>
            </p:nvCxnSpPr>
            <p:spPr>
              <a:xfrm>
                <a:off x="2748434"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71EA520-4B07-4C71-8A5D-65887A6B8DF1}"/>
                  </a:ext>
                </a:extLst>
              </p:cNvPr>
              <p:cNvCxnSpPr/>
              <p:nvPr/>
            </p:nvCxnSpPr>
            <p:spPr>
              <a:xfrm>
                <a:off x="3069643" y="260007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FECEC12-DF0B-46AB-A57F-CC6787EEE12F}"/>
                  </a:ext>
                </a:extLst>
              </p:cNvPr>
              <p:cNvCxnSpPr/>
              <p:nvPr/>
            </p:nvCxnSpPr>
            <p:spPr>
              <a:xfrm>
                <a:off x="3074167" y="268091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B399A4F-8A69-41EF-9514-78A3325B0DAB}"/>
                  </a:ext>
                </a:extLst>
              </p:cNvPr>
              <p:cNvCxnSpPr/>
              <p:nvPr/>
            </p:nvCxnSpPr>
            <p:spPr>
              <a:xfrm>
                <a:off x="3078446" y="2761755"/>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6E66EB7-9CB5-46D8-98F8-51015A880FF2}"/>
                  </a:ext>
                </a:extLst>
              </p:cNvPr>
              <p:cNvCxnSpPr/>
              <p:nvPr/>
            </p:nvCxnSpPr>
            <p:spPr>
              <a:xfrm>
                <a:off x="341047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B544F88-7CE5-4A36-A515-7E3BC1B64EB9}"/>
                  </a:ext>
                </a:extLst>
              </p:cNvPr>
              <p:cNvCxnSpPr/>
              <p:nvPr/>
            </p:nvCxnSpPr>
            <p:spPr>
              <a:xfrm>
                <a:off x="3414995"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9259521-762C-48F4-95ED-A81A113142D2}"/>
                  </a:ext>
                </a:extLst>
              </p:cNvPr>
              <p:cNvCxnSpPr/>
              <p:nvPr/>
            </p:nvCxnSpPr>
            <p:spPr>
              <a:xfrm>
                <a:off x="3415602" y="2761755"/>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8E90F57-E4FE-4FCB-97A2-AEDAA065B68D}"/>
                </a:ext>
              </a:extLst>
            </p:cNvPr>
            <p:cNvGrpSpPr/>
            <p:nvPr/>
          </p:nvGrpSpPr>
          <p:grpSpPr>
            <a:xfrm>
              <a:off x="5619307" y="2132279"/>
              <a:ext cx="1262523" cy="161678"/>
              <a:chOff x="2429511" y="2600077"/>
              <a:chExt cx="1262523" cy="161678"/>
            </a:xfrm>
          </p:grpSpPr>
          <p:cxnSp>
            <p:nvCxnSpPr>
              <p:cNvPr id="114" name="Straight Connector 113">
                <a:extLst>
                  <a:ext uri="{FF2B5EF4-FFF2-40B4-BE49-F238E27FC236}">
                    <a16:creationId xmlns:a16="http://schemas.microsoft.com/office/drawing/2014/main" id="{DB6C6E33-CE52-47D6-9C89-418D3D9359DB}"/>
                  </a:ext>
                </a:extLst>
              </p:cNvPr>
              <p:cNvCxnSpPr/>
              <p:nvPr/>
            </p:nvCxnSpPr>
            <p:spPr>
              <a:xfrm>
                <a:off x="242951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F5904E1-85AE-4646-AE45-CB1CD1C26E8A}"/>
                  </a:ext>
                </a:extLst>
              </p:cNvPr>
              <p:cNvCxnSpPr/>
              <p:nvPr/>
            </p:nvCxnSpPr>
            <p:spPr>
              <a:xfrm>
                <a:off x="2434035"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66CDEB2-63C9-47AE-9EE0-872B6A5756FE}"/>
                  </a:ext>
                </a:extLst>
              </p:cNvPr>
              <p:cNvCxnSpPr/>
              <p:nvPr/>
            </p:nvCxnSpPr>
            <p:spPr>
              <a:xfrm>
                <a:off x="2743910"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EABE9BF-5C6F-4398-9EFD-46DA4EA3D3A7}"/>
                  </a:ext>
                </a:extLst>
              </p:cNvPr>
              <p:cNvCxnSpPr/>
              <p:nvPr/>
            </p:nvCxnSpPr>
            <p:spPr>
              <a:xfrm>
                <a:off x="2748434"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E7D0A0C-43AF-40BF-A436-F5706B8EB566}"/>
                  </a:ext>
                </a:extLst>
              </p:cNvPr>
              <p:cNvCxnSpPr/>
              <p:nvPr/>
            </p:nvCxnSpPr>
            <p:spPr>
              <a:xfrm>
                <a:off x="3069643" y="260007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8C2B721-18F7-492C-B8E3-7B5897786B0C}"/>
                  </a:ext>
                </a:extLst>
              </p:cNvPr>
              <p:cNvCxnSpPr/>
              <p:nvPr/>
            </p:nvCxnSpPr>
            <p:spPr>
              <a:xfrm>
                <a:off x="3074167" y="268091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BACBA5D-7433-4F1D-B540-FC8A6115F945}"/>
                  </a:ext>
                </a:extLst>
              </p:cNvPr>
              <p:cNvCxnSpPr/>
              <p:nvPr/>
            </p:nvCxnSpPr>
            <p:spPr>
              <a:xfrm>
                <a:off x="3078446" y="2761755"/>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132C0EA-FB4E-4959-8A1F-A66F2AA610AB}"/>
                  </a:ext>
                </a:extLst>
              </p:cNvPr>
              <p:cNvCxnSpPr/>
              <p:nvPr/>
            </p:nvCxnSpPr>
            <p:spPr>
              <a:xfrm>
                <a:off x="341047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45361F2-5DD4-4D36-B9D7-49E523FE2BEC}"/>
                  </a:ext>
                </a:extLst>
              </p:cNvPr>
              <p:cNvCxnSpPr/>
              <p:nvPr/>
            </p:nvCxnSpPr>
            <p:spPr>
              <a:xfrm>
                <a:off x="3414995"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F25991-07F4-4309-8C59-7CD688AC1D49}"/>
                </a:ext>
              </a:extLst>
            </p:cNvPr>
            <p:cNvGrpSpPr/>
            <p:nvPr/>
          </p:nvGrpSpPr>
          <p:grpSpPr>
            <a:xfrm>
              <a:off x="7185720" y="2132277"/>
              <a:ext cx="1257999" cy="161678"/>
              <a:chOff x="2429511" y="2600077"/>
              <a:chExt cx="1257999" cy="161678"/>
            </a:xfrm>
          </p:grpSpPr>
          <p:cxnSp>
            <p:nvCxnSpPr>
              <p:cNvPr id="105" name="Straight Connector 104">
                <a:extLst>
                  <a:ext uri="{FF2B5EF4-FFF2-40B4-BE49-F238E27FC236}">
                    <a16:creationId xmlns:a16="http://schemas.microsoft.com/office/drawing/2014/main" id="{68898357-B1EC-43F5-9095-1E50B64EB155}"/>
                  </a:ext>
                </a:extLst>
              </p:cNvPr>
              <p:cNvCxnSpPr/>
              <p:nvPr/>
            </p:nvCxnSpPr>
            <p:spPr>
              <a:xfrm>
                <a:off x="242951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3D1215B-E721-4187-BE59-3CF1CAB44B34}"/>
                  </a:ext>
                </a:extLst>
              </p:cNvPr>
              <p:cNvCxnSpPr/>
              <p:nvPr/>
            </p:nvCxnSpPr>
            <p:spPr>
              <a:xfrm>
                <a:off x="2434035"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447039A-E9CF-4F08-8527-6F94F567BD86}"/>
                  </a:ext>
                </a:extLst>
              </p:cNvPr>
              <p:cNvCxnSpPr/>
              <p:nvPr/>
            </p:nvCxnSpPr>
            <p:spPr>
              <a:xfrm>
                <a:off x="2438314" y="2761755"/>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392436B-28AE-408F-BFEF-580B09619BAC}"/>
                  </a:ext>
                </a:extLst>
              </p:cNvPr>
              <p:cNvCxnSpPr/>
              <p:nvPr/>
            </p:nvCxnSpPr>
            <p:spPr>
              <a:xfrm>
                <a:off x="2743910"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18182D1-FD3F-4EFC-A66D-8BE447990967}"/>
                  </a:ext>
                </a:extLst>
              </p:cNvPr>
              <p:cNvCxnSpPr/>
              <p:nvPr/>
            </p:nvCxnSpPr>
            <p:spPr>
              <a:xfrm>
                <a:off x="2748434"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80EFF0C-5B0C-48C6-A963-BF2C0F11D59B}"/>
                  </a:ext>
                </a:extLst>
              </p:cNvPr>
              <p:cNvCxnSpPr/>
              <p:nvPr/>
            </p:nvCxnSpPr>
            <p:spPr>
              <a:xfrm>
                <a:off x="3069643" y="260007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D9FA4A7-6B17-4628-AF53-B11C4537F56F}"/>
                  </a:ext>
                </a:extLst>
              </p:cNvPr>
              <p:cNvCxnSpPr/>
              <p:nvPr/>
            </p:nvCxnSpPr>
            <p:spPr>
              <a:xfrm>
                <a:off x="3074167" y="268091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82009CB-B36B-406E-B6B6-9E510D294B23}"/>
                  </a:ext>
                </a:extLst>
              </p:cNvPr>
              <p:cNvCxnSpPr/>
              <p:nvPr/>
            </p:nvCxnSpPr>
            <p:spPr>
              <a:xfrm>
                <a:off x="3074774" y="2761755"/>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72C6B3-E9A5-4C80-BD77-100147879F0D}"/>
                  </a:ext>
                </a:extLst>
              </p:cNvPr>
              <p:cNvCxnSpPr/>
              <p:nvPr/>
            </p:nvCxnSpPr>
            <p:spPr>
              <a:xfrm>
                <a:off x="341047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6113C52-5596-4FB2-9C32-C640FFE9839E}"/>
                </a:ext>
              </a:extLst>
            </p:cNvPr>
            <p:cNvCxnSpPr/>
            <p:nvPr/>
          </p:nvCxnSpPr>
          <p:spPr>
            <a:xfrm>
              <a:off x="3112639" y="2454919"/>
              <a:ext cx="4833223" cy="48706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8A50B8-6A43-428F-AA39-4D6FC596D083}"/>
                </a:ext>
              </a:extLst>
            </p:cNvPr>
            <p:cNvCxnSpPr/>
            <p:nvPr/>
          </p:nvCxnSpPr>
          <p:spPr>
            <a:xfrm flipH="1">
              <a:off x="3112639" y="2454919"/>
              <a:ext cx="4833223" cy="4572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CA2787-787E-45D4-85F1-802F4EFEF2DD}"/>
                </a:ext>
              </a:extLst>
            </p:cNvPr>
            <p:cNvCxnSpPr/>
            <p:nvPr/>
          </p:nvCxnSpPr>
          <p:spPr>
            <a:xfrm flipH="1">
              <a:off x="3020949" y="2490209"/>
              <a:ext cx="1620282" cy="364309"/>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03D2124-3288-4219-919A-1B7646F04721}"/>
                </a:ext>
              </a:extLst>
            </p:cNvPr>
            <p:cNvGrpSpPr/>
            <p:nvPr/>
          </p:nvGrpSpPr>
          <p:grpSpPr>
            <a:xfrm>
              <a:off x="2438785" y="3189799"/>
              <a:ext cx="1266802" cy="161678"/>
              <a:chOff x="2429511" y="2600077"/>
              <a:chExt cx="1266802" cy="161678"/>
            </a:xfrm>
          </p:grpSpPr>
          <p:cxnSp>
            <p:nvCxnSpPr>
              <p:cNvPr id="97" name="Straight Connector 96">
                <a:extLst>
                  <a:ext uri="{FF2B5EF4-FFF2-40B4-BE49-F238E27FC236}">
                    <a16:creationId xmlns:a16="http://schemas.microsoft.com/office/drawing/2014/main" id="{FAC32EE9-916E-43F1-B5BA-25326FFD12F2}"/>
                  </a:ext>
                </a:extLst>
              </p:cNvPr>
              <p:cNvCxnSpPr/>
              <p:nvPr/>
            </p:nvCxnSpPr>
            <p:spPr>
              <a:xfrm>
                <a:off x="242951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7DA2CB0-1615-4D10-B566-B0D9CF489A7D}"/>
                  </a:ext>
                </a:extLst>
              </p:cNvPr>
              <p:cNvCxnSpPr/>
              <p:nvPr/>
            </p:nvCxnSpPr>
            <p:spPr>
              <a:xfrm>
                <a:off x="2434035"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713C0DA-3DDA-4D89-809C-8CBFDC4EB957}"/>
                  </a:ext>
                </a:extLst>
              </p:cNvPr>
              <p:cNvCxnSpPr/>
              <p:nvPr/>
            </p:nvCxnSpPr>
            <p:spPr>
              <a:xfrm>
                <a:off x="2743910"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5A2C80-4178-412B-A2A4-BB8CD2F358B4}"/>
                  </a:ext>
                </a:extLst>
              </p:cNvPr>
              <p:cNvCxnSpPr/>
              <p:nvPr/>
            </p:nvCxnSpPr>
            <p:spPr>
              <a:xfrm>
                <a:off x="3069550"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D41A77F-318D-4F0F-91D2-EDD6EE9C7C4F}"/>
                  </a:ext>
                </a:extLst>
              </p:cNvPr>
              <p:cNvCxnSpPr/>
              <p:nvPr/>
            </p:nvCxnSpPr>
            <p:spPr>
              <a:xfrm>
                <a:off x="3069643"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29CFE6-CD4A-4BE7-82B1-DD8AC335F15C}"/>
                  </a:ext>
                </a:extLst>
              </p:cNvPr>
              <p:cNvCxnSpPr/>
              <p:nvPr/>
            </p:nvCxnSpPr>
            <p:spPr>
              <a:xfrm>
                <a:off x="3410471" y="2600077"/>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59C6F56-8F61-43DC-AA17-4B289FC23CF1}"/>
                  </a:ext>
                </a:extLst>
              </p:cNvPr>
              <p:cNvCxnSpPr/>
              <p:nvPr/>
            </p:nvCxnSpPr>
            <p:spPr>
              <a:xfrm>
                <a:off x="3414995" y="2680916"/>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6383B4B-4625-46FA-93BF-B6EE0748C667}"/>
                  </a:ext>
                </a:extLst>
              </p:cNvPr>
              <p:cNvCxnSpPr/>
              <p:nvPr/>
            </p:nvCxnSpPr>
            <p:spPr>
              <a:xfrm>
                <a:off x="3419274" y="2761755"/>
                <a:ext cx="27703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9C42A01-E680-4DCE-AB99-CD93C6E2043A}"/>
                </a:ext>
              </a:extLst>
            </p:cNvPr>
            <p:cNvGrpSpPr/>
            <p:nvPr/>
          </p:nvGrpSpPr>
          <p:grpSpPr>
            <a:xfrm>
              <a:off x="3997898" y="3184567"/>
              <a:ext cx="1262523" cy="161678"/>
              <a:chOff x="2429511" y="2600077"/>
              <a:chExt cx="1262523" cy="161678"/>
            </a:xfrm>
          </p:grpSpPr>
          <p:cxnSp>
            <p:nvCxnSpPr>
              <p:cNvPr id="88" name="Straight Connector 87">
                <a:extLst>
                  <a:ext uri="{FF2B5EF4-FFF2-40B4-BE49-F238E27FC236}">
                    <a16:creationId xmlns:a16="http://schemas.microsoft.com/office/drawing/2014/main" id="{CEEDF301-78D0-4194-A28E-04E8F92E6EEC}"/>
                  </a:ext>
                </a:extLst>
              </p:cNvPr>
              <p:cNvCxnSpPr/>
              <p:nvPr/>
            </p:nvCxnSpPr>
            <p:spPr>
              <a:xfrm>
                <a:off x="2429511"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AA97536-ED8B-445E-A994-FA2E919FF4B1}"/>
                  </a:ext>
                </a:extLst>
              </p:cNvPr>
              <p:cNvCxnSpPr/>
              <p:nvPr/>
            </p:nvCxnSpPr>
            <p:spPr>
              <a:xfrm>
                <a:off x="2743910"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293A7A3-6CA2-42DC-B907-2BFF05900A8C}"/>
                  </a:ext>
                </a:extLst>
              </p:cNvPr>
              <p:cNvCxnSpPr/>
              <p:nvPr/>
            </p:nvCxnSpPr>
            <p:spPr>
              <a:xfrm>
                <a:off x="2748434"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B9BA2E-1D5A-4BF7-B4C8-4FCE871375EC}"/>
                  </a:ext>
                </a:extLst>
              </p:cNvPr>
              <p:cNvCxnSpPr/>
              <p:nvPr/>
            </p:nvCxnSpPr>
            <p:spPr>
              <a:xfrm>
                <a:off x="3069643"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91DFF9-9743-4B78-B743-BD06EC834DD7}"/>
                  </a:ext>
                </a:extLst>
              </p:cNvPr>
              <p:cNvCxnSpPr/>
              <p:nvPr/>
            </p:nvCxnSpPr>
            <p:spPr>
              <a:xfrm>
                <a:off x="2438868"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70E24E2-3571-418C-BD71-532D1756C038}"/>
                  </a:ext>
                </a:extLst>
              </p:cNvPr>
              <p:cNvCxnSpPr/>
              <p:nvPr/>
            </p:nvCxnSpPr>
            <p:spPr>
              <a:xfrm>
                <a:off x="2435792" y="2761755"/>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56F3EE9-B2A5-49B7-92A1-48C256BC43B1}"/>
                  </a:ext>
                </a:extLst>
              </p:cNvPr>
              <p:cNvCxnSpPr/>
              <p:nvPr/>
            </p:nvCxnSpPr>
            <p:spPr>
              <a:xfrm>
                <a:off x="3410471" y="2600077"/>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138602A-03BA-489C-88BA-CC7382C036BA}"/>
                  </a:ext>
                </a:extLst>
              </p:cNvPr>
              <p:cNvCxnSpPr/>
              <p:nvPr/>
            </p:nvCxnSpPr>
            <p:spPr>
              <a:xfrm>
                <a:off x="3414995" y="2680916"/>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3C09727-ECDD-4C37-94D3-3496198FF273}"/>
                  </a:ext>
                </a:extLst>
              </p:cNvPr>
              <p:cNvCxnSpPr/>
              <p:nvPr/>
            </p:nvCxnSpPr>
            <p:spPr>
              <a:xfrm>
                <a:off x="3074078" y="2680968"/>
                <a:ext cx="27703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D3EBE59-664C-40F2-97AA-095D833BD766}"/>
                </a:ext>
              </a:extLst>
            </p:cNvPr>
            <p:cNvGrpSpPr/>
            <p:nvPr/>
          </p:nvGrpSpPr>
          <p:grpSpPr>
            <a:xfrm>
              <a:off x="5628581" y="3175227"/>
              <a:ext cx="1262523" cy="161678"/>
              <a:chOff x="5628581" y="3175227"/>
              <a:chExt cx="1262523" cy="161678"/>
            </a:xfrm>
          </p:grpSpPr>
          <p:cxnSp>
            <p:nvCxnSpPr>
              <p:cNvPr id="79" name="Straight Connector 78">
                <a:extLst>
                  <a:ext uri="{FF2B5EF4-FFF2-40B4-BE49-F238E27FC236}">
                    <a16:creationId xmlns:a16="http://schemas.microsoft.com/office/drawing/2014/main" id="{2B073605-6967-4582-90B6-78329382AF61}"/>
                  </a:ext>
                </a:extLst>
              </p:cNvPr>
              <p:cNvCxnSpPr/>
              <p:nvPr/>
            </p:nvCxnSpPr>
            <p:spPr>
              <a:xfrm>
                <a:off x="5628581" y="317522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D1A94B3-20E1-4CCD-9E71-BB0B2604AB48}"/>
                  </a:ext>
                </a:extLst>
              </p:cNvPr>
              <p:cNvCxnSpPr/>
              <p:nvPr/>
            </p:nvCxnSpPr>
            <p:spPr>
              <a:xfrm>
                <a:off x="5945251" y="3336852"/>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642068D-F66F-4433-A6DB-7265490574DC}"/>
                  </a:ext>
                </a:extLst>
              </p:cNvPr>
              <p:cNvCxnSpPr/>
              <p:nvPr/>
            </p:nvCxnSpPr>
            <p:spPr>
              <a:xfrm>
                <a:off x="5942980" y="317522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1F97582-92A9-46C0-A1BD-A469C26363D6}"/>
                  </a:ext>
                </a:extLst>
              </p:cNvPr>
              <p:cNvCxnSpPr/>
              <p:nvPr/>
            </p:nvCxnSpPr>
            <p:spPr>
              <a:xfrm>
                <a:off x="5947504" y="325606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F5C4A17-956B-4A7D-9900-D13DAF00374E}"/>
                  </a:ext>
                </a:extLst>
              </p:cNvPr>
              <p:cNvCxnSpPr/>
              <p:nvPr/>
            </p:nvCxnSpPr>
            <p:spPr>
              <a:xfrm>
                <a:off x="6268713" y="317522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C87F87-3FDE-4ADC-9312-7555EFD32388}"/>
                  </a:ext>
                </a:extLst>
              </p:cNvPr>
              <p:cNvCxnSpPr/>
              <p:nvPr/>
            </p:nvCxnSpPr>
            <p:spPr>
              <a:xfrm>
                <a:off x="6273237" y="325606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0E0EBB7-AB58-4ADC-AC8A-2DB78D22023C}"/>
                  </a:ext>
                </a:extLst>
              </p:cNvPr>
              <p:cNvCxnSpPr/>
              <p:nvPr/>
            </p:nvCxnSpPr>
            <p:spPr>
              <a:xfrm>
                <a:off x="6281188" y="3336905"/>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D5ADFAB-42FA-47A2-BAB4-10C4831ED0EB}"/>
                  </a:ext>
                </a:extLst>
              </p:cNvPr>
              <p:cNvCxnSpPr/>
              <p:nvPr/>
            </p:nvCxnSpPr>
            <p:spPr>
              <a:xfrm>
                <a:off x="6609541" y="3175227"/>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CAF4BE6-B2EA-4E41-A28F-9B8DA0ED2971}"/>
                  </a:ext>
                </a:extLst>
              </p:cNvPr>
              <p:cNvCxnSpPr/>
              <p:nvPr/>
            </p:nvCxnSpPr>
            <p:spPr>
              <a:xfrm>
                <a:off x="6614065" y="3256066"/>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1C52532-E471-4917-9A22-E7D07A618399}"/>
                </a:ext>
              </a:extLst>
            </p:cNvPr>
            <p:cNvGrpSpPr/>
            <p:nvPr/>
          </p:nvGrpSpPr>
          <p:grpSpPr>
            <a:xfrm>
              <a:off x="7194994" y="3175225"/>
              <a:ext cx="1257999" cy="161678"/>
              <a:chOff x="2429511" y="2600077"/>
              <a:chExt cx="1257999" cy="161678"/>
            </a:xfrm>
          </p:grpSpPr>
          <p:cxnSp>
            <p:nvCxnSpPr>
              <p:cNvPr id="70" name="Straight Connector 69">
                <a:extLst>
                  <a:ext uri="{FF2B5EF4-FFF2-40B4-BE49-F238E27FC236}">
                    <a16:creationId xmlns:a16="http://schemas.microsoft.com/office/drawing/2014/main" id="{7F01C6F0-2A63-411B-BC58-33B74BEE9F0C}"/>
                  </a:ext>
                </a:extLst>
              </p:cNvPr>
              <p:cNvCxnSpPr/>
              <p:nvPr/>
            </p:nvCxnSpPr>
            <p:spPr>
              <a:xfrm>
                <a:off x="242951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193E615-3AC9-48C2-82B1-69BC40D60906}"/>
                  </a:ext>
                </a:extLst>
              </p:cNvPr>
              <p:cNvCxnSpPr/>
              <p:nvPr/>
            </p:nvCxnSpPr>
            <p:spPr>
              <a:xfrm>
                <a:off x="2434035"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06CAAC-78E7-46E9-99C6-027987966F8F}"/>
                  </a:ext>
                </a:extLst>
              </p:cNvPr>
              <p:cNvCxnSpPr/>
              <p:nvPr/>
            </p:nvCxnSpPr>
            <p:spPr>
              <a:xfrm>
                <a:off x="2434642" y="2761755"/>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907986-E412-4FE0-A5CD-AF7369D784A9}"/>
                  </a:ext>
                </a:extLst>
              </p:cNvPr>
              <p:cNvCxnSpPr/>
              <p:nvPr/>
            </p:nvCxnSpPr>
            <p:spPr>
              <a:xfrm>
                <a:off x="2743910"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43789FD-C12A-4160-AE49-44BE9321946E}"/>
                  </a:ext>
                </a:extLst>
              </p:cNvPr>
              <p:cNvCxnSpPr/>
              <p:nvPr/>
            </p:nvCxnSpPr>
            <p:spPr>
              <a:xfrm>
                <a:off x="2748434"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41CFB50-8B9D-4AF7-8C4D-AE6B03564468}"/>
                  </a:ext>
                </a:extLst>
              </p:cNvPr>
              <p:cNvCxnSpPr/>
              <p:nvPr/>
            </p:nvCxnSpPr>
            <p:spPr>
              <a:xfrm>
                <a:off x="3069643"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DE452E8-22CC-4FD2-86C3-755EEA2E350E}"/>
                  </a:ext>
                </a:extLst>
              </p:cNvPr>
              <p:cNvCxnSpPr/>
              <p:nvPr/>
            </p:nvCxnSpPr>
            <p:spPr>
              <a:xfrm>
                <a:off x="3074167" y="2680916"/>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C794D5-6841-4035-850D-2016F69E3F72}"/>
                  </a:ext>
                </a:extLst>
              </p:cNvPr>
              <p:cNvCxnSpPr/>
              <p:nvPr/>
            </p:nvCxnSpPr>
            <p:spPr>
              <a:xfrm>
                <a:off x="2751617" y="2761755"/>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3198E64-FBE2-4E7F-8637-1AC2F1D4DC6B}"/>
                  </a:ext>
                </a:extLst>
              </p:cNvPr>
              <p:cNvCxnSpPr/>
              <p:nvPr/>
            </p:nvCxnSpPr>
            <p:spPr>
              <a:xfrm>
                <a:off x="3410471" y="2600077"/>
                <a:ext cx="277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3FCD1AC3-82AF-4F20-B8AA-1653C36AA219}"/>
                </a:ext>
              </a:extLst>
            </p:cNvPr>
            <p:cNvCxnSpPr/>
            <p:nvPr/>
          </p:nvCxnSpPr>
          <p:spPr>
            <a:xfrm>
              <a:off x="6613526" y="3338743"/>
              <a:ext cx="2770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7ABB0E-ED08-4512-9A5F-F747D9D6BA25}"/>
                </a:ext>
              </a:extLst>
            </p:cNvPr>
            <p:cNvGrpSpPr/>
            <p:nvPr/>
          </p:nvGrpSpPr>
          <p:grpSpPr>
            <a:xfrm>
              <a:off x="2934917" y="3519961"/>
              <a:ext cx="5077082" cy="229015"/>
              <a:chOff x="2863621" y="1224500"/>
              <a:chExt cx="5077082" cy="229015"/>
            </a:xfrm>
          </p:grpSpPr>
          <p:sp>
            <p:nvSpPr>
              <p:cNvPr id="66" name="Down Arrow 66">
                <a:extLst>
                  <a:ext uri="{FF2B5EF4-FFF2-40B4-BE49-F238E27FC236}">
                    <a16:creationId xmlns:a16="http://schemas.microsoft.com/office/drawing/2014/main" id="{BD47633D-BEF7-4510-84DA-B2587DD937BE}"/>
                  </a:ext>
                </a:extLst>
              </p:cNvPr>
              <p:cNvSpPr/>
              <p:nvPr/>
            </p:nvSpPr>
            <p:spPr>
              <a:xfrm>
                <a:off x="4386730" y="1238830"/>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wn Arrow 67">
                <a:extLst>
                  <a:ext uri="{FF2B5EF4-FFF2-40B4-BE49-F238E27FC236}">
                    <a16:creationId xmlns:a16="http://schemas.microsoft.com/office/drawing/2014/main" id="{51828395-2B67-4F58-8EB3-8E6EB6A7633E}"/>
                  </a:ext>
                </a:extLst>
              </p:cNvPr>
              <p:cNvSpPr/>
              <p:nvPr/>
            </p:nvSpPr>
            <p:spPr>
              <a:xfrm>
                <a:off x="2863621" y="1224500"/>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Down Arrow 68">
                <a:extLst>
                  <a:ext uri="{FF2B5EF4-FFF2-40B4-BE49-F238E27FC236}">
                    <a16:creationId xmlns:a16="http://schemas.microsoft.com/office/drawing/2014/main" id="{4433F617-C9E3-4DCC-9A3F-6F828618BCA8}"/>
                  </a:ext>
                </a:extLst>
              </p:cNvPr>
              <p:cNvSpPr/>
              <p:nvPr/>
            </p:nvSpPr>
            <p:spPr>
              <a:xfrm>
                <a:off x="6047549" y="1236734"/>
                <a:ext cx="318052" cy="214684"/>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Down Arrow 69">
                <a:extLst>
                  <a:ext uri="{FF2B5EF4-FFF2-40B4-BE49-F238E27FC236}">
                    <a16:creationId xmlns:a16="http://schemas.microsoft.com/office/drawing/2014/main" id="{F8878EBE-25ED-46DE-8D10-9154A305386E}"/>
                  </a:ext>
                </a:extLst>
              </p:cNvPr>
              <p:cNvSpPr/>
              <p:nvPr/>
            </p:nvSpPr>
            <p:spPr>
              <a:xfrm>
                <a:off x="7622651" y="1224500"/>
                <a:ext cx="318052" cy="214685"/>
              </a:xfrm>
              <a:prstGeom prst="downArrow">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6" name="Straight Arrow Connector 25">
              <a:extLst>
                <a:ext uri="{FF2B5EF4-FFF2-40B4-BE49-F238E27FC236}">
                  <a16:creationId xmlns:a16="http://schemas.microsoft.com/office/drawing/2014/main" id="{EFCD089E-52C1-40D8-AC08-7A4273FE0E0D}"/>
                </a:ext>
              </a:extLst>
            </p:cNvPr>
            <p:cNvCxnSpPr/>
            <p:nvPr/>
          </p:nvCxnSpPr>
          <p:spPr>
            <a:xfrm>
              <a:off x="6463808" y="2436237"/>
              <a:ext cx="8645" cy="54605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3A20BAB-5DD5-4B2B-8C5E-FD40508E1098}"/>
                </a:ext>
              </a:extLst>
            </p:cNvPr>
            <p:cNvCxnSpPr/>
            <p:nvPr/>
          </p:nvCxnSpPr>
          <p:spPr>
            <a:xfrm flipH="1">
              <a:off x="4669251" y="2446363"/>
              <a:ext cx="1698440" cy="48048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D7A27A-E257-41C9-831C-8F7465809A94}"/>
                </a:ext>
              </a:extLst>
            </p:cNvPr>
            <p:cNvSpPr txBox="1"/>
            <p:nvPr/>
          </p:nvSpPr>
          <p:spPr>
            <a:xfrm>
              <a:off x="8331897" y="2413147"/>
              <a:ext cx="2079608" cy="390571"/>
            </a:xfrm>
            <a:prstGeom prst="rect">
              <a:avLst/>
            </a:prstGeom>
            <a:noFill/>
          </p:spPr>
          <p:txBody>
            <a:bodyPr wrap="square" rtlCol="0">
              <a:spAutoFit/>
            </a:bodyPr>
            <a:lstStyle/>
            <a:p>
              <a:pPr algn="ctr"/>
              <a:r>
                <a:rPr lang="en-US" b="1" dirty="0"/>
                <a:t>Distribute</a:t>
              </a:r>
            </a:p>
          </p:txBody>
        </p:sp>
        <p:grpSp>
          <p:nvGrpSpPr>
            <p:cNvPr id="29" name="Group 28">
              <a:extLst>
                <a:ext uri="{FF2B5EF4-FFF2-40B4-BE49-F238E27FC236}">
                  <a16:creationId xmlns:a16="http://schemas.microsoft.com/office/drawing/2014/main" id="{F5D5EAF6-B495-4C7E-8BA2-95E11B20E9CA}"/>
                </a:ext>
              </a:extLst>
            </p:cNvPr>
            <p:cNvGrpSpPr/>
            <p:nvPr/>
          </p:nvGrpSpPr>
          <p:grpSpPr>
            <a:xfrm>
              <a:off x="2429511" y="3921071"/>
              <a:ext cx="1276076" cy="178231"/>
              <a:chOff x="2429511" y="3921071"/>
              <a:chExt cx="1276076" cy="178231"/>
            </a:xfrm>
          </p:grpSpPr>
          <p:sp>
            <p:nvSpPr>
              <p:cNvPr id="58" name="Rectangle 57">
                <a:extLst>
                  <a:ext uri="{FF2B5EF4-FFF2-40B4-BE49-F238E27FC236}">
                    <a16:creationId xmlns:a16="http://schemas.microsoft.com/office/drawing/2014/main" id="{85D70ED6-0A30-4C88-A47C-B6720E7A57C8}"/>
                  </a:ext>
                </a:extLst>
              </p:cNvPr>
              <p:cNvSpPr/>
              <p:nvPr/>
            </p:nvSpPr>
            <p:spPr>
              <a:xfrm>
                <a:off x="2429511" y="3921071"/>
                <a:ext cx="1276076" cy="17823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B76B8C85-2EE8-47B8-BF6C-33661B8895A0}"/>
                  </a:ext>
                </a:extLst>
              </p:cNvPr>
              <p:cNvCxnSpPr/>
              <p:nvPr/>
            </p:nvCxnSpPr>
            <p:spPr>
              <a:xfrm>
                <a:off x="2766328" y="3921071"/>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4B1A29-91FB-488D-B533-D7FA30319176}"/>
                  </a:ext>
                </a:extLst>
              </p:cNvPr>
              <p:cNvCxnSpPr/>
              <p:nvPr/>
            </p:nvCxnSpPr>
            <p:spPr>
              <a:xfrm>
                <a:off x="3076288" y="3921071"/>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FC05D2-9532-4D1F-A8C1-E0A9A02C96AE}"/>
                  </a:ext>
                </a:extLst>
              </p:cNvPr>
              <p:cNvCxnSpPr/>
              <p:nvPr/>
            </p:nvCxnSpPr>
            <p:spPr>
              <a:xfrm>
                <a:off x="3399170" y="3921529"/>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2273E04-B0C4-4552-AC37-FF84012F5878}"/>
                  </a:ext>
                </a:extLst>
              </p:cNvPr>
              <p:cNvCxnSpPr/>
              <p:nvPr/>
            </p:nvCxnSpPr>
            <p:spPr>
              <a:xfrm>
                <a:off x="2929059" y="3921071"/>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1C882C4-4B0B-4848-A053-DABA1079AA75}"/>
                  </a:ext>
                </a:extLst>
              </p:cNvPr>
              <p:cNvCxnSpPr/>
              <p:nvPr/>
            </p:nvCxnSpPr>
            <p:spPr>
              <a:xfrm>
                <a:off x="3239019" y="3921071"/>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B8F9DC-8E1D-43A8-A35D-90E2601F1C3B}"/>
                  </a:ext>
                </a:extLst>
              </p:cNvPr>
              <p:cNvCxnSpPr/>
              <p:nvPr/>
            </p:nvCxnSpPr>
            <p:spPr>
              <a:xfrm>
                <a:off x="3561901" y="3921529"/>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8CB07A2-EC11-4EF7-A56B-0C73F563B7F6}"/>
                  </a:ext>
                </a:extLst>
              </p:cNvPr>
              <p:cNvCxnSpPr/>
              <p:nvPr/>
            </p:nvCxnSpPr>
            <p:spPr>
              <a:xfrm>
                <a:off x="2601012" y="3921071"/>
                <a:ext cx="0" cy="1704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B655595-F87C-4F4A-AC2E-769085DE378D}"/>
                </a:ext>
              </a:extLst>
            </p:cNvPr>
            <p:cNvGrpSpPr/>
            <p:nvPr/>
          </p:nvGrpSpPr>
          <p:grpSpPr>
            <a:xfrm>
              <a:off x="4015792" y="3921571"/>
              <a:ext cx="1276076" cy="178231"/>
              <a:chOff x="2429511" y="3921071"/>
              <a:chExt cx="1276076" cy="178231"/>
            </a:xfrm>
            <a:solidFill>
              <a:schemeClr val="bg1">
                <a:lumMod val="65000"/>
              </a:schemeClr>
            </a:solidFill>
          </p:grpSpPr>
          <p:sp>
            <p:nvSpPr>
              <p:cNvPr id="50" name="Rectangle 49">
                <a:extLst>
                  <a:ext uri="{FF2B5EF4-FFF2-40B4-BE49-F238E27FC236}">
                    <a16:creationId xmlns:a16="http://schemas.microsoft.com/office/drawing/2014/main" id="{36CC7646-3D45-4BE5-A682-7A045079DAF6}"/>
                  </a:ext>
                </a:extLst>
              </p:cNvPr>
              <p:cNvSpPr/>
              <p:nvPr/>
            </p:nvSpPr>
            <p:spPr>
              <a:xfrm>
                <a:off x="2429511" y="3921071"/>
                <a:ext cx="1276076" cy="17823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E736B3B9-BA46-4B68-A4E1-11A597A6953E}"/>
                  </a:ext>
                </a:extLst>
              </p:cNvPr>
              <p:cNvCxnSpPr/>
              <p:nvPr/>
            </p:nvCxnSpPr>
            <p:spPr>
              <a:xfrm>
                <a:off x="2766328"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634634-2F3D-407A-9841-953E74BB8D54}"/>
                  </a:ext>
                </a:extLst>
              </p:cNvPr>
              <p:cNvCxnSpPr/>
              <p:nvPr/>
            </p:nvCxnSpPr>
            <p:spPr>
              <a:xfrm>
                <a:off x="3076288"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F6EFE87-F600-422B-8C6A-7DFC9EBEFAC9}"/>
                  </a:ext>
                </a:extLst>
              </p:cNvPr>
              <p:cNvCxnSpPr/>
              <p:nvPr/>
            </p:nvCxnSpPr>
            <p:spPr>
              <a:xfrm>
                <a:off x="3399170" y="3921529"/>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2B4D78C-1A95-4A03-AAFF-E5560200CEF7}"/>
                  </a:ext>
                </a:extLst>
              </p:cNvPr>
              <p:cNvCxnSpPr/>
              <p:nvPr/>
            </p:nvCxnSpPr>
            <p:spPr>
              <a:xfrm>
                <a:off x="2929059"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F11AD1-93F9-4702-9EE6-27A29E0BC937}"/>
                  </a:ext>
                </a:extLst>
              </p:cNvPr>
              <p:cNvCxnSpPr/>
              <p:nvPr/>
            </p:nvCxnSpPr>
            <p:spPr>
              <a:xfrm>
                <a:off x="3239019"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8D11B13-1CFE-4B69-9A0E-3D70846BA59C}"/>
                  </a:ext>
                </a:extLst>
              </p:cNvPr>
              <p:cNvCxnSpPr/>
              <p:nvPr/>
            </p:nvCxnSpPr>
            <p:spPr>
              <a:xfrm>
                <a:off x="3561901" y="3921529"/>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FD304C-96F5-4A15-A3BF-E20A9AA7DEFD}"/>
                  </a:ext>
                </a:extLst>
              </p:cNvPr>
              <p:cNvCxnSpPr/>
              <p:nvPr/>
            </p:nvCxnSpPr>
            <p:spPr>
              <a:xfrm>
                <a:off x="2601012"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B380FFA-2A71-4479-9CF1-7A8B3C0267CC}"/>
                </a:ext>
              </a:extLst>
            </p:cNvPr>
            <p:cNvGrpSpPr/>
            <p:nvPr/>
          </p:nvGrpSpPr>
          <p:grpSpPr>
            <a:xfrm>
              <a:off x="5638029" y="3924613"/>
              <a:ext cx="1276076" cy="178231"/>
              <a:chOff x="2429511" y="3921071"/>
              <a:chExt cx="1276076" cy="178231"/>
            </a:xfrm>
            <a:solidFill>
              <a:schemeClr val="tx1">
                <a:lumMod val="50000"/>
                <a:lumOff val="50000"/>
              </a:schemeClr>
            </a:solidFill>
          </p:grpSpPr>
          <p:sp>
            <p:nvSpPr>
              <p:cNvPr id="42" name="Rectangle 41">
                <a:extLst>
                  <a:ext uri="{FF2B5EF4-FFF2-40B4-BE49-F238E27FC236}">
                    <a16:creationId xmlns:a16="http://schemas.microsoft.com/office/drawing/2014/main" id="{D95DDBF1-C189-47B7-BE12-837B668AC96B}"/>
                  </a:ext>
                </a:extLst>
              </p:cNvPr>
              <p:cNvSpPr/>
              <p:nvPr/>
            </p:nvSpPr>
            <p:spPr>
              <a:xfrm>
                <a:off x="2429511" y="3921071"/>
                <a:ext cx="1276076" cy="17823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076708B4-07A9-496B-B655-EFD4CF69AE67}"/>
                  </a:ext>
                </a:extLst>
              </p:cNvPr>
              <p:cNvCxnSpPr/>
              <p:nvPr/>
            </p:nvCxnSpPr>
            <p:spPr>
              <a:xfrm>
                <a:off x="2766328"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721200-6530-4961-AB9F-7A7E3979B30F}"/>
                  </a:ext>
                </a:extLst>
              </p:cNvPr>
              <p:cNvCxnSpPr/>
              <p:nvPr/>
            </p:nvCxnSpPr>
            <p:spPr>
              <a:xfrm>
                <a:off x="3076288"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774AA3-1FAC-4591-BA18-9A25D2BB5ED9}"/>
                  </a:ext>
                </a:extLst>
              </p:cNvPr>
              <p:cNvCxnSpPr/>
              <p:nvPr/>
            </p:nvCxnSpPr>
            <p:spPr>
              <a:xfrm>
                <a:off x="3399170" y="3921529"/>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C4D903-149C-4438-9C55-2ECB052E74AC}"/>
                  </a:ext>
                </a:extLst>
              </p:cNvPr>
              <p:cNvCxnSpPr/>
              <p:nvPr/>
            </p:nvCxnSpPr>
            <p:spPr>
              <a:xfrm>
                <a:off x="2929059"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5255A0A-499C-445B-98C6-5A1DC36CB377}"/>
                  </a:ext>
                </a:extLst>
              </p:cNvPr>
              <p:cNvCxnSpPr/>
              <p:nvPr/>
            </p:nvCxnSpPr>
            <p:spPr>
              <a:xfrm>
                <a:off x="3239019"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4D2FD6-4E42-4B11-AC33-EA66E7686A54}"/>
                  </a:ext>
                </a:extLst>
              </p:cNvPr>
              <p:cNvCxnSpPr/>
              <p:nvPr/>
            </p:nvCxnSpPr>
            <p:spPr>
              <a:xfrm>
                <a:off x="3561901" y="3921529"/>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AE7F7BE-3891-49B0-AFC9-9C5020E470E8}"/>
                  </a:ext>
                </a:extLst>
              </p:cNvPr>
              <p:cNvCxnSpPr/>
              <p:nvPr/>
            </p:nvCxnSpPr>
            <p:spPr>
              <a:xfrm>
                <a:off x="2601012" y="3921071"/>
                <a:ext cx="0" cy="170482"/>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1F04E11-6CE3-402F-ACD2-BC8749155E23}"/>
                </a:ext>
              </a:extLst>
            </p:cNvPr>
            <p:cNvGrpSpPr/>
            <p:nvPr/>
          </p:nvGrpSpPr>
          <p:grpSpPr>
            <a:xfrm>
              <a:off x="7199507" y="3924610"/>
              <a:ext cx="1276076" cy="178231"/>
              <a:chOff x="2429511" y="3921071"/>
              <a:chExt cx="1276076" cy="178231"/>
            </a:xfrm>
            <a:solidFill>
              <a:schemeClr val="tx1"/>
            </a:solidFill>
          </p:grpSpPr>
          <p:sp>
            <p:nvSpPr>
              <p:cNvPr id="34" name="Rectangle 33">
                <a:extLst>
                  <a:ext uri="{FF2B5EF4-FFF2-40B4-BE49-F238E27FC236}">
                    <a16:creationId xmlns:a16="http://schemas.microsoft.com/office/drawing/2014/main" id="{DC65B733-A0CA-4BE6-9B74-07F1803AE553}"/>
                  </a:ext>
                </a:extLst>
              </p:cNvPr>
              <p:cNvSpPr/>
              <p:nvPr/>
            </p:nvSpPr>
            <p:spPr>
              <a:xfrm>
                <a:off x="2429511" y="3921071"/>
                <a:ext cx="1276076" cy="17823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2F3BB332-EE33-45EE-B44E-8D3020981325}"/>
                  </a:ext>
                </a:extLst>
              </p:cNvPr>
              <p:cNvCxnSpPr/>
              <p:nvPr/>
            </p:nvCxnSpPr>
            <p:spPr>
              <a:xfrm>
                <a:off x="2766328" y="3921071"/>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B6CF60-BF33-4496-8525-035459C1E3FF}"/>
                  </a:ext>
                </a:extLst>
              </p:cNvPr>
              <p:cNvCxnSpPr/>
              <p:nvPr/>
            </p:nvCxnSpPr>
            <p:spPr>
              <a:xfrm>
                <a:off x="3076288" y="3921071"/>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B8EE2D-4886-4010-B8EB-BAC6452BFA3E}"/>
                  </a:ext>
                </a:extLst>
              </p:cNvPr>
              <p:cNvCxnSpPr/>
              <p:nvPr/>
            </p:nvCxnSpPr>
            <p:spPr>
              <a:xfrm>
                <a:off x="3399170" y="3921529"/>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6C9A956-0BBF-46FD-AC3F-FCBE96BA5738}"/>
                  </a:ext>
                </a:extLst>
              </p:cNvPr>
              <p:cNvCxnSpPr/>
              <p:nvPr/>
            </p:nvCxnSpPr>
            <p:spPr>
              <a:xfrm>
                <a:off x="2929059" y="3921071"/>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EABFE9-59E4-4ED2-B75B-9C5C876C471C}"/>
                  </a:ext>
                </a:extLst>
              </p:cNvPr>
              <p:cNvCxnSpPr/>
              <p:nvPr/>
            </p:nvCxnSpPr>
            <p:spPr>
              <a:xfrm>
                <a:off x="3239019" y="3921071"/>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A76D715-132E-4FD1-ADAB-65BAF88EA737}"/>
                  </a:ext>
                </a:extLst>
              </p:cNvPr>
              <p:cNvCxnSpPr/>
              <p:nvPr/>
            </p:nvCxnSpPr>
            <p:spPr>
              <a:xfrm>
                <a:off x="3561901" y="3921529"/>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94A9E1A-7BF3-4DCB-AF02-44E3F3239646}"/>
                  </a:ext>
                </a:extLst>
              </p:cNvPr>
              <p:cNvCxnSpPr/>
              <p:nvPr/>
            </p:nvCxnSpPr>
            <p:spPr>
              <a:xfrm>
                <a:off x="2601012" y="3921071"/>
                <a:ext cx="0" cy="170482"/>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0D9BA2EA-9104-4516-9C08-8D8A5E0E82E6}"/>
                </a:ext>
              </a:extLst>
            </p:cNvPr>
            <p:cNvSpPr txBox="1"/>
            <p:nvPr/>
          </p:nvSpPr>
          <p:spPr>
            <a:xfrm>
              <a:off x="8561289" y="3416992"/>
              <a:ext cx="1900726" cy="663969"/>
            </a:xfrm>
            <a:prstGeom prst="rect">
              <a:avLst/>
            </a:prstGeom>
            <a:noFill/>
          </p:spPr>
          <p:txBody>
            <a:bodyPr wrap="square" rtlCol="0">
              <a:spAutoFit/>
            </a:bodyPr>
            <a:lstStyle/>
            <a:p>
              <a:pPr algn="ctr"/>
              <a:r>
                <a:rPr lang="en-US" b="1" dirty="0"/>
                <a:t>Insert in local hash map via level 2 hash</a:t>
              </a:r>
            </a:p>
          </p:txBody>
        </p:sp>
      </p:grpSp>
      <p:sp>
        <p:nvSpPr>
          <p:cNvPr id="209" name="TextBox 208">
            <a:extLst>
              <a:ext uri="{FF2B5EF4-FFF2-40B4-BE49-F238E27FC236}">
                <a16:creationId xmlns:a16="http://schemas.microsoft.com/office/drawing/2014/main" id="{C92667FB-6A42-4FFA-85A4-3E25145DF390}"/>
              </a:ext>
            </a:extLst>
          </p:cNvPr>
          <p:cNvSpPr txBox="1"/>
          <p:nvPr/>
        </p:nvSpPr>
        <p:spPr>
          <a:xfrm>
            <a:off x="4332896" y="6234178"/>
            <a:ext cx="1460325" cy="523220"/>
          </a:xfrm>
          <a:prstGeom prst="rect">
            <a:avLst/>
          </a:prstGeom>
          <a:solidFill>
            <a:srgbClr val="FF5050"/>
          </a:solidFill>
        </p:spPr>
        <p:txBody>
          <a:bodyPr wrap="square" rtlCol="0" anchor="ctr" anchorCtr="0">
            <a:noAutofit/>
          </a:bodyPr>
          <a:lstStyle/>
          <a:p>
            <a:pPr algn="ctr"/>
            <a:r>
              <a:rPr lang="en-US" dirty="0"/>
              <a:t>Memory Access + Compute</a:t>
            </a:r>
          </a:p>
        </p:txBody>
      </p:sp>
      <p:sp>
        <p:nvSpPr>
          <p:cNvPr id="201" name="Speech Bubble: Rectangle 200">
            <a:extLst>
              <a:ext uri="{FF2B5EF4-FFF2-40B4-BE49-F238E27FC236}">
                <a16:creationId xmlns:a16="http://schemas.microsoft.com/office/drawing/2014/main" id="{91E7DE71-09C5-41EF-B097-FC6411EF058F}"/>
              </a:ext>
            </a:extLst>
          </p:cNvPr>
          <p:cNvSpPr/>
          <p:nvPr/>
        </p:nvSpPr>
        <p:spPr>
          <a:xfrm>
            <a:off x="4136049" y="5109631"/>
            <a:ext cx="1567481" cy="892762"/>
          </a:xfrm>
          <a:prstGeom prst="wedgeRectCallout">
            <a:avLst>
              <a:gd name="adj1" fmla="val -24108"/>
              <a:gd name="adj2" fmla="val -996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Hash Table Insertion: access bucket</a:t>
            </a:r>
          </a:p>
        </p:txBody>
      </p:sp>
      <p:sp>
        <p:nvSpPr>
          <p:cNvPr id="205" name="Speech Bubble: Rectangle 204">
            <a:extLst>
              <a:ext uri="{FF2B5EF4-FFF2-40B4-BE49-F238E27FC236}">
                <a16:creationId xmlns:a16="http://schemas.microsoft.com/office/drawing/2014/main" id="{5E525ED6-83D7-45BA-8496-C425551168B5}"/>
              </a:ext>
            </a:extLst>
          </p:cNvPr>
          <p:cNvSpPr/>
          <p:nvPr/>
        </p:nvSpPr>
        <p:spPr>
          <a:xfrm>
            <a:off x="4126198" y="5111081"/>
            <a:ext cx="1567481" cy="892762"/>
          </a:xfrm>
          <a:prstGeom prst="wedgeRectCallout">
            <a:avLst>
              <a:gd name="adj1" fmla="val -24110"/>
              <a:gd name="adj2" fmla="val -964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Hash Table Insertion</a:t>
            </a:r>
          </a:p>
        </p:txBody>
      </p:sp>
      <p:sp>
        <p:nvSpPr>
          <p:cNvPr id="202" name="Speech Bubble: Rectangle 201">
            <a:extLst>
              <a:ext uri="{FF2B5EF4-FFF2-40B4-BE49-F238E27FC236}">
                <a16:creationId xmlns:a16="http://schemas.microsoft.com/office/drawing/2014/main" id="{8153C570-0AC4-4D11-AF91-9A24E2110A95}"/>
              </a:ext>
            </a:extLst>
          </p:cNvPr>
          <p:cNvSpPr/>
          <p:nvPr/>
        </p:nvSpPr>
        <p:spPr>
          <a:xfrm>
            <a:off x="4130635" y="5109631"/>
            <a:ext cx="1567481" cy="892762"/>
          </a:xfrm>
          <a:prstGeom prst="wedgeRectCallout">
            <a:avLst>
              <a:gd name="adj1" fmla="val -24110"/>
              <a:gd name="adj2" fmla="val -980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Hash Table Insertion: handle collision</a:t>
            </a:r>
          </a:p>
        </p:txBody>
      </p:sp>
      <p:sp>
        <p:nvSpPr>
          <p:cNvPr id="2" name="Title 1"/>
          <p:cNvSpPr>
            <a:spLocks noGrp="1"/>
          </p:cNvSpPr>
          <p:nvPr>
            <p:ph type="title"/>
          </p:nvPr>
        </p:nvSpPr>
        <p:spPr/>
        <p:txBody>
          <a:bodyPr>
            <a:normAutofit/>
          </a:bodyPr>
          <a:lstStyle/>
          <a:p>
            <a:r>
              <a:rPr lang="en-US" dirty="0"/>
              <a:t>Performance Factors</a:t>
            </a:r>
          </a:p>
        </p:txBody>
      </p:sp>
      <p:sp>
        <p:nvSpPr>
          <p:cNvPr id="196" name="Speech Bubble: Rectangle 195">
            <a:extLst>
              <a:ext uri="{FF2B5EF4-FFF2-40B4-BE49-F238E27FC236}">
                <a16:creationId xmlns:a16="http://schemas.microsoft.com/office/drawing/2014/main" id="{BB0C352A-E033-4E16-A2DE-E0378D92C75E}"/>
              </a:ext>
            </a:extLst>
          </p:cNvPr>
          <p:cNvSpPr/>
          <p:nvPr/>
        </p:nvSpPr>
        <p:spPr>
          <a:xfrm>
            <a:off x="733657" y="1385374"/>
            <a:ext cx="1567481" cy="892762"/>
          </a:xfrm>
          <a:prstGeom prst="wedgeRectCallout">
            <a:avLst>
              <a:gd name="adj1" fmla="val -8556"/>
              <a:gd name="adj2" fmla="val 127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Hash Function</a:t>
            </a:r>
          </a:p>
        </p:txBody>
      </p:sp>
      <p:sp>
        <p:nvSpPr>
          <p:cNvPr id="197" name="Speech Bubble: Rectangle 196">
            <a:extLst>
              <a:ext uri="{FF2B5EF4-FFF2-40B4-BE49-F238E27FC236}">
                <a16:creationId xmlns:a16="http://schemas.microsoft.com/office/drawing/2014/main" id="{025E9223-E85F-4AE0-B036-E3EEF506898F}"/>
              </a:ext>
            </a:extLst>
          </p:cNvPr>
          <p:cNvSpPr/>
          <p:nvPr/>
        </p:nvSpPr>
        <p:spPr>
          <a:xfrm>
            <a:off x="745416" y="5112104"/>
            <a:ext cx="1567481" cy="892762"/>
          </a:xfrm>
          <a:prstGeom prst="wedgeRectCallout">
            <a:avLst>
              <a:gd name="adj1" fmla="val -12197"/>
              <a:gd name="adj2" fmla="val -980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Hash Function</a:t>
            </a:r>
          </a:p>
        </p:txBody>
      </p:sp>
      <p:sp>
        <p:nvSpPr>
          <p:cNvPr id="200" name="Speech Bubble: Rectangle 199">
            <a:extLst>
              <a:ext uri="{FF2B5EF4-FFF2-40B4-BE49-F238E27FC236}">
                <a16:creationId xmlns:a16="http://schemas.microsoft.com/office/drawing/2014/main" id="{9B6E3CDD-4A3B-432D-8A13-10582B660A06}"/>
              </a:ext>
            </a:extLst>
          </p:cNvPr>
          <p:cNvSpPr/>
          <p:nvPr/>
        </p:nvSpPr>
        <p:spPr>
          <a:xfrm>
            <a:off x="2666929" y="1387471"/>
            <a:ext cx="1567481" cy="892762"/>
          </a:xfrm>
          <a:prstGeom prst="wedgeRectCallout">
            <a:avLst>
              <a:gd name="adj1" fmla="val -25021"/>
              <a:gd name="adj2" fmla="val 1661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Bucket Sort</a:t>
            </a:r>
          </a:p>
        </p:txBody>
      </p:sp>
      <p:sp>
        <p:nvSpPr>
          <p:cNvPr id="203" name="Speech Bubble: Rectangle 202">
            <a:extLst>
              <a:ext uri="{FF2B5EF4-FFF2-40B4-BE49-F238E27FC236}">
                <a16:creationId xmlns:a16="http://schemas.microsoft.com/office/drawing/2014/main" id="{89591322-A0B7-433D-ADEC-F23C18A0EF8A}"/>
              </a:ext>
            </a:extLst>
          </p:cNvPr>
          <p:cNvSpPr/>
          <p:nvPr/>
        </p:nvSpPr>
        <p:spPr>
          <a:xfrm>
            <a:off x="4635033" y="1385374"/>
            <a:ext cx="1567481" cy="892762"/>
          </a:xfrm>
          <a:prstGeom prst="wedgeRectCallout">
            <a:avLst>
              <a:gd name="adj1" fmla="val -71196"/>
              <a:gd name="adj2" fmla="val 204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All-to-all</a:t>
            </a:r>
          </a:p>
        </p:txBody>
      </p:sp>
      <p:sp>
        <p:nvSpPr>
          <p:cNvPr id="206" name="TextBox 205">
            <a:extLst>
              <a:ext uri="{FF2B5EF4-FFF2-40B4-BE49-F238E27FC236}">
                <a16:creationId xmlns:a16="http://schemas.microsoft.com/office/drawing/2014/main" id="{4FAC0CFF-8153-488A-9697-B94EE2FBE9D8}"/>
              </a:ext>
            </a:extLst>
          </p:cNvPr>
          <p:cNvSpPr txBox="1"/>
          <p:nvPr/>
        </p:nvSpPr>
        <p:spPr>
          <a:xfrm>
            <a:off x="814172" y="6229269"/>
            <a:ext cx="1460325" cy="523220"/>
          </a:xfrm>
          <a:prstGeom prst="rect">
            <a:avLst/>
          </a:prstGeom>
          <a:solidFill>
            <a:srgbClr val="FFFF00"/>
          </a:solidFill>
        </p:spPr>
        <p:txBody>
          <a:bodyPr wrap="square" rtlCol="0" anchor="ctr" anchorCtr="0">
            <a:noAutofit/>
          </a:bodyPr>
          <a:lstStyle/>
          <a:p>
            <a:pPr algn="ctr"/>
            <a:r>
              <a:rPr lang="en-US" dirty="0"/>
              <a:t>Compute</a:t>
            </a:r>
          </a:p>
        </p:txBody>
      </p:sp>
      <p:sp>
        <p:nvSpPr>
          <p:cNvPr id="207" name="TextBox 206">
            <a:extLst>
              <a:ext uri="{FF2B5EF4-FFF2-40B4-BE49-F238E27FC236}">
                <a16:creationId xmlns:a16="http://schemas.microsoft.com/office/drawing/2014/main" id="{1A98B74F-A7DA-4997-9BF6-5C9DEAD3494B}"/>
              </a:ext>
            </a:extLst>
          </p:cNvPr>
          <p:cNvSpPr txBox="1"/>
          <p:nvPr/>
        </p:nvSpPr>
        <p:spPr>
          <a:xfrm>
            <a:off x="2473945" y="6229269"/>
            <a:ext cx="1705478" cy="523220"/>
          </a:xfrm>
          <a:prstGeom prst="rect">
            <a:avLst/>
          </a:prstGeom>
          <a:solidFill>
            <a:schemeClr val="accent1">
              <a:lumMod val="60000"/>
              <a:lumOff val="40000"/>
            </a:schemeClr>
          </a:solidFill>
        </p:spPr>
        <p:txBody>
          <a:bodyPr wrap="square" rtlCol="0">
            <a:spAutoFit/>
          </a:bodyPr>
          <a:lstStyle/>
          <a:p>
            <a:pPr algn="ctr"/>
            <a:r>
              <a:rPr lang="en-US" dirty="0"/>
              <a:t>Random memory access: Latency</a:t>
            </a:r>
          </a:p>
        </p:txBody>
      </p:sp>
      <p:sp>
        <p:nvSpPr>
          <p:cNvPr id="208" name="TextBox 207">
            <a:extLst>
              <a:ext uri="{FF2B5EF4-FFF2-40B4-BE49-F238E27FC236}">
                <a16:creationId xmlns:a16="http://schemas.microsoft.com/office/drawing/2014/main" id="{BB5A1745-A8B2-45F8-8C17-ABDC87493260}"/>
              </a:ext>
            </a:extLst>
          </p:cNvPr>
          <p:cNvSpPr txBox="1"/>
          <p:nvPr/>
        </p:nvSpPr>
        <p:spPr>
          <a:xfrm>
            <a:off x="5953637" y="6229269"/>
            <a:ext cx="1561588" cy="523220"/>
          </a:xfrm>
          <a:prstGeom prst="rect">
            <a:avLst/>
          </a:prstGeom>
          <a:solidFill>
            <a:srgbClr val="66FF99"/>
          </a:solidFill>
        </p:spPr>
        <p:txBody>
          <a:bodyPr wrap="square" rtlCol="0" anchor="ctr" anchorCtr="0">
            <a:noAutofit/>
          </a:bodyPr>
          <a:lstStyle/>
          <a:p>
            <a:pPr algn="ctr"/>
            <a:r>
              <a:rPr lang="en-US" dirty="0"/>
              <a:t>Communication</a:t>
            </a:r>
          </a:p>
          <a:p>
            <a:pPr algn="ctr"/>
            <a:r>
              <a:rPr lang="en-US" dirty="0"/>
              <a:t>Cost</a:t>
            </a:r>
          </a:p>
        </p:txBody>
      </p:sp>
      <p:sp>
        <p:nvSpPr>
          <p:cNvPr id="211" name="TextBox 210">
            <a:extLst>
              <a:ext uri="{FF2B5EF4-FFF2-40B4-BE49-F238E27FC236}">
                <a16:creationId xmlns:a16="http://schemas.microsoft.com/office/drawing/2014/main" id="{EEB75617-21F4-4342-8873-3E00D700288C}"/>
              </a:ext>
            </a:extLst>
          </p:cNvPr>
          <p:cNvSpPr txBox="1"/>
          <p:nvPr/>
        </p:nvSpPr>
        <p:spPr>
          <a:xfrm>
            <a:off x="7992442"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dirty="0">
                <a:solidFill>
                  <a:schemeClr val="tx1"/>
                </a:solidFill>
              </a:rPr>
              <a:t>collision</a:t>
            </a:r>
          </a:p>
          <a:p>
            <a:pPr algn="ctr"/>
            <a:r>
              <a:rPr lang="en-US" sz="1100" dirty="0"/>
              <a:t>hash function</a:t>
            </a:r>
          </a:p>
          <a:p>
            <a:pPr algn="ctr"/>
            <a:r>
              <a:rPr lang="en-US" sz="1100" dirty="0"/>
              <a:t>communication</a:t>
            </a:r>
          </a:p>
        </p:txBody>
      </p:sp>
      <p:sp>
        <p:nvSpPr>
          <p:cNvPr id="3" name="Slide Number Placeholder 2">
            <a:extLst>
              <a:ext uri="{FF2B5EF4-FFF2-40B4-BE49-F238E27FC236}">
                <a16:creationId xmlns:a16="http://schemas.microsoft.com/office/drawing/2014/main" id="{002CD32C-5297-4CDE-B195-F4B9AA95F6C3}"/>
              </a:ext>
            </a:extLst>
          </p:cNvPr>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5</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2608755857"/>
      </p:ext>
    </p:extLst>
  </p:cSld>
  <p:clrMapOvr>
    <a:masterClrMapping/>
  </p:clrMapOvr>
  <mc:AlternateContent xmlns:mc="http://schemas.openxmlformats.org/markup-compatibility/2006" xmlns:p14="http://schemas.microsoft.com/office/powerpoint/2010/main">
    <mc:Choice Requires="p14">
      <p:transition p14:dur="10" advTm="144989"/>
    </mc:Choice>
    <mc:Fallback xmlns="">
      <p:transition advTm="1449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197"/>
                                        </p:tgtEl>
                                        <p:attrNameLst>
                                          <p:attrName>fillcolor</p:attrName>
                                        </p:attrNameLst>
                                      </p:cBhvr>
                                      <p:to>
                                        <a:srgbClr val="FFFF00"/>
                                      </p:to>
                                    </p:animClr>
                                    <p:set>
                                      <p:cBhvr>
                                        <p:cTn id="15" dur="1000" fill="hold"/>
                                        <p:tgtEl>
                                          <p:spTgt spid="197"/>
                                        </p:tgtEl>
                                        <p:attrNameLst>
                                          <p:attrName>fill.type</p:attrName>
                                        </p:attrNameLst>
                                      </p:cBhvr>
                                      <p:to>
                                        <p:strVal val="solid"/>
                                      </p:to>
                                    </p:set>
                                    <p:set>
                                      <p:cBhvr>
                                        <p:cTn id="16" dur="1000" fill="hold"/>
                                        <p:tgtEl>
                                          <p:spTgt spid="19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0" fill="hold"/>
                                        <p:tgtEl>
                                          <p:spTgt spid="196"/>
                                        </p:tgtEl>
                                        <p:attrNameLst>
                                          <p:attrName>fillcolor</p:attrName>
                                        </p:attrNameLst>
                                      </p:cBhvr>
                                      <p:to>
                                        <a:srgbClr val="FFFF00"/>
                                      </p:to>
                                    </p:animClr>
                                    <p:set>
                                      <p:cBhvr>
                                        <p:cTn id="19" dur="1000" fill="hold"/>
                                        <p:tgtEl>
                                          <p:spTgt spid="196"/>
                                        </p:tgtEl>
                                        <p:attrNameLst>
                                          <p:attrName>fill.type</p:attrName>
                                        </p:attrNameLst>
                                      </p:cBhvr>
                                      <p:to>
                                        <p:strVal val="solid"/>
                                      </p:to>
                                    </p:set>
                                    <p:set>
                                      <p:cBhvr>
                                        <p:cTn id="20" dur="1000" fill="hold"/>
                                        <p:tgtEl>
                                          <p:spTgt spid="196"/>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1000"/>
                                        <p:tgtEl>
                                          <p:spTgt spid="2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0"/>
                                        </p:tgtEl>
                                        <p:attrNameLst>
                                          <p:attrName>style.visibility</p:attrName>
                                        </p:attrNameLst>
                                      </p:cBhvr>
                                      <p:to>
                                        <p:strVal val="visible"/>
                                      </p:to>
                                    </p:set>
                                    <p:animEffect transition="in" filter="fade">
                                      <p:cBhvr>
                                        <p:cTn id="28" dur="500"/>
                                        <p:tgtEl>
                                          <p:spTgt spid="2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fade">
                                      <p:cBhvr>
                                        <p:cTn id="33" dur="500"/>
                                        <p:tgtEl>
                                          <p:spTgt spid="2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05"/>
                                        </p:tgtEl>
                                      </p:cBhvr>
                                    </p:animEffect>
                                    <p:set>
                                      <p:cBhvr>
                                        <p:cTn id="38" dur="1" fill="hold">
                                          <p:stCondLst>
                                            <p:cond delay="499"/>
                                          </p:stCondLst>
                                        </p:cTn>
                                        <p:tgtEl>
                                          <p:spTgt spid="20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fade">
                                      <p:cBhvr>
                                        <p:cTn id="41" dur="500"/>
                                        <p:tgtEl>
                                          <p:spTgt spid="201"/>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childTnLst>
                                </p:cTn>
                              </p:par>
                              <p:par>
                                <p:cTn id="45" presetID="42" presetClass="path" presetSubtype="0" accel="50000" decel="50000" fill="hold" grpId="0" nodeType="withEffect">
                                  <p:stCondLst>
                                    <p:cond delay="0"/>
                                  </p:stCondLst>
                                  <p:childTnLst>
                                    <p:animMotion origin="layout" path="M 3.61111E-6 4.81481E-6 L 0.19878 -0.00093 " pathEditMode="relative" rAng="0" ptsTypes="AA">
                                      <p:cBhvr>
                                        <p:cTn id="46" dur="1000" fill="hold"/>
                                        <p:tgtEl>
                                          <p:spTgt spid="202"/>
                                        </p:tgtEl>
                                        <p:attrNameLst>
                                          <p:attrName>ppt_x</p:attrName>
                                          <p:attrName>ppt_y</p:attrName>
                                        </p:attrNameLst>
                                      </p:cBhvr>
                                      <p:rCtr x="9931" y="-46"/>
                                    </p:animMotion>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1000" fill="hold"/>
                                        <p:tgtEl>
                                          <p:spTgt spid="200"/>
                                        </p:tgtEl>
                                        <p:attrNameLst>
                                          <p:attrName>fillcolor</p:attrName>
                                        </p:attrNameLst>
                                      </p:cBhvr>
                                      <p:to>
                                        <a:srgbClr val="84B4E0"/>
                                      </p:to>
                                    </p:animClr>
                                    <p:set>
                                      <p:cBhvr>
                                        <p:cTn id="51" dur="1000" fill="hold"/>
                                        <p:tgtEl>
                                          <p:spTgt spid="200"/>
                                        </p:tgtEl>
                                        <p:attrNameLst>
                                          <p:attrName>fill.type</p:attrName>
                                        </p:attrNameLst>
                                      </p:cBhvr>
                                      <p:to>
                                        <p:strVal val="solid"/>
                                      </p:to>
                                    </p:set>
                                    <p:set>
                                      <p:cBhvr>
                                        <p:cTn id="52" dur="1000" fill="hold"/>
                                        <p:tgtEl>
                                          <p:spTgt spid="200"/>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201"/>
                                        </p:tgtEl>
                                        <p:attrNameLst>
                                          <p:attrName>fillcolor</p:attrName>
                                        </p:attrNameLst>
                                      </p:cBhvr>
                                      <p:to>
                                        <a:srgbClr val="84B4E0"/>
                                      </p:to>
                                    </p:animClr>
                                    <p:set>
                                      <p:cBhvr>
                                        <p:cTn id="55" dur="1000" fill="hold"/>
                                        <p:tgtEl>
                                          <p:spTgt spid="201"/>
                                        </p:tgtEl>
                                        <p:attrNameLst>
                                          <p:attrName>fill.type</p:attrName>
                                        </p:attrNameLst>
                                      </p:cBhvr>
                                      <p:to>
                                        <p:strVal val="solid"/>
                                      </p:to>
                                    </p:set>
                                    <p:set>
                                      <p:cBhvr>
                                        <p:cTn id="56" dur="1000" fill="hold"/>
                                        <p:tgtEl>
                                          <p:spTgt spid="201"/>
                                        </p:tgtEl>
                                        <p:attrNameLst>
                                          <p:attrName>fill.on</p:attrName>
                                        </p:attrNameLst>
                                      </p:cBhvr>
                                      <p:to>
                                        <p:strVal val="true"/>
                                      </p:to>
                                    </p:set>
                                  </p:childTnLst>
                                </p:cTn>
                              </p:par>
                              <p:par>
                                <p:cTn id="57" presetID="10" presetClass="entr" presetSubtype="0" fill="hold" grpId="0" nodeType="with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fade">
                                      <p:cBhvr>
                                        <p:cTn id="59" dur="1000"/>
                                        <p:tgtEl>
                                          <p:spTgt spid="20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1000" fill="hold"/>
                                        <p:tgtEl>
                                          <p:spTgt spid="202"/>
                                        </p:tgtEl>
                                        <p:attrNameLst>
                                          <p:attrName>fillcolor</p:attrName>
                                        </p:attrNameLst>
                                      </p:cBhvr>
                                      <p:to>
                                        <a:srgbClr val="FF5050"/>
                                      </p:to>
                                    </p:animClr>
                                    <p:set>
                                      <p:cBhvr>
                                        <p:cTn id="64" dur="1000" fill="hold"/>
                                        <p:tgtEl>
                                          <p:spTgt spid="202"/>
                                        </p:tgtEl>
                                        <p:attrNameLst>
                                          <p:attrName>fill.type</p:attrName>
                                        </p:attrNameLst>
                                      </p:cBhvr>
                                      <p:to>
                                        <p:strVal val="solid"/>
                                      </p:to>
                                    </p:set>
                                    <p:set>
                                      <p:cBhvr>
                                        <p:cTn id="65" dur="1000" fill="hold"/>
                                        <p:tgtEl>
                                          <p:spTgt spid="202"/>
                                        </p:tgtEl>
                                        <p:attrNameLst>
                                          <p:attrName>fill.on</p:attrName>
                                        </p:attrNameLst>
                                      </p:cBhvr>
                                      <p:to>
                                        <p:strVal val="true"/>
                                      </p:to>
                                    </p:set>
                                  </p:childTnLst>
                                </p:cTn>
                              </p:par>
                              <p:par>
                                <p:cTn id="66" presetID="10" presetClass="entr" presetSubtype="0" fill="hold" grpId="0" nodeType="withEffect">
                                  <p:stCondLst>
                                    <p:cond delay="0"/>
                                  </p:stCondLst>
                                  <p:childTnLst>
                                    <p:set>
                                      <p:cBhvr>
                                        <p:cTn id="67" dur="1" fill="hold">
                                          <p:stCondLst>
                                            <p:cond delay="0"/>
                                          </p:stCondLst>
                                        </p:cTn>
                                        <p:tgtEl>
                                          <p:spTgt spid="209"/>
                                        </p:tgtEl>
                                        <p:attrNameLst>
                                          <p:attrName>style.visibility</p:attrName>
                                        </p:attrNameLst>
                                      </p:cBhvr>
                                      <p:to>
                                        <p:strVal val="visible"/>
                                      </p:to>
                                    </p:set>
                                    <p:animEffect transition="in" filter="fade">
                                      <p:cBhvr>
                                        <p:cTn id="68" dur="1000"/>
                                        <p:tgtEl>
                                          <p:spTgt spid="20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3"/>
                                        </p:tgtEl>
                                        <p:attrNameLst>
                                          <p:attrName>style.visibility</p:attrName>
                                        </p:attrNameLst>
                                      </p:cBhvr>
                                      <p:to>
                                        <p:strVal val="visible"/>
                                      </p:to>
                                    </p:set>
                                    <p:animEffect transition="in" filter="fade">
                                      <p:cBhvr>
                                        <p:cTn id="73" dur="500"/>
                                        <p:tgtEl>
                                          <p:spTgt spid="20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dir="cw">
                                      <p:cBhvr>
                                        <p:cTn id="77" dur="1000" fill="hold"/>
                                        <p:tgtEl>
                                          <p:spTgt spid="203"/>
                                        </p:tgtEl>
                                        <p:attrNameLst>
                                          <p:attrName>fillcolor</p:attrName>
                                        </p:attrNameLst>
                                      </p:cBhvr>
                                      <p:to>
                                        <a:srgbClr val="66FF99"/>
                                      </p:to>
                                    </p:animClr>
                                    <p:set>
                                      <p:cBhvr>
                                        <p:cTn id="78" dur="1000" fill="hold"/>
                                        <p:tgtEl>
                                          <p:spTgt spid="203"/>
                                        </p:tgtEl>
                                        <p:attrNameLst>
                                          <p:attrName>fill.type</p:attrName>
                                        </p:attrNameLst>
                                      </p:cBhvr>
                                      <p:to>
                                        <p:strVal val="solid"/>
                                      </p:to>
                                    </p:set>
                                    <p:set>
                                      <p:cBhvr>
                                        <p:cTn id="79" dur="1000" fill="hold"/>
                                        <p:tgtEl>
                                          <p:spTgt spid="203"/>
                                        </p:tgtEl>
                                        <p:attrNameLst>
                                          <p:attrName>fill.on</p:attrName>
                                        </p:attrNameLst>
                                      </p:cBhvr>
                                      <p:to>
                                        <p:strVal val="true"/>
                                      </p:to>
                                    </p:set>
                                  </p:childTnLst>
                                </p:cTn>
                              </p:par>
                              <p:par>
                                <p:cTn id="80" presetID="10" presetClass="entr" presetSubtype="0" fill="hold" grpId="0" nodeType="withEffect">
                                  <p:stCondLst>
                                    <p:cond delay="0"/>
                                  </p:stCondLst>
                                  <p:childTnLst>
                                    <p:set>
                                      <p:cBhvr>
                                        <p:cTn id="81" dur="1" fill="hold">
                                          <p:stCondLst>
                                            <p:cond delay="0"/>
                                          </p:stCondLst>
                                        </p:cTn>
                                        <p:tgtEl>
                                          <p:spTgt spid="208"/>
                                        </p:tgtEl>
                                        <p:attrNameLst>
                                          <p:attrName>style.visibility</p:attrName>
                                        </p:attrNameLst>
                                      </p:cBhvr>
                                      <p:to>
                                        <p:strVal val="visible"/>
                                      </p:to>
                                    </p:set>
                                    <p:animEffect transition="in" filter="fade">
                                      <p:cBhvr>
                                        <p:cTn id="82" dur="1000"/>
                                        <p:tgtEl>
                                          <p:spTgt spid="20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1"/>
                                        </p:tgtEl>
                                        <p:attrNameLst>
                                          <p:attrName>style.visibility</p:attrName>
                                        </p:attrNameLst>
                                      </p:cBhvr>
                                      <p:to>
                                        <p:strVal val="visible"/>
                                      </p:to>
                                    </p:set>
                                    <p:animEffect transition="in" filter="fade">
                                      <p:cBhvr>
                                        <p:cTn id="8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01" grpId="0" animBg="1"/>
      <p:bldP spid="205" grpId="0" animBg="1"/>
      <p:bldP spid="205" grpId="1" animBg="1"/>
      <p:bldP spid="202" grpId="0" animBg="1"/>
      <p:bldP spid="202" grpId="1" animBg="1"/>
      <p:bldP spid="196" grpId="0" animBg="1"/>
      <p:bldP spid="197" grpId="0" animBg="1"/>
      <p:bldP spid="200" grpId="0" animBg="1"/>
      <p:bldP spid="203" grpId="0" animBg="1"/>
      <p:bldP spid="206" grpId="0" animBg="1"/>
      <p:bldP spid="207" grpId="0" animBg="1"/>
      <p:bldP spid="208" grpId="0" animBg="1"/>
      <p:bldP spid="2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Table Performance Factors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899" y="1012371"/>
                <a:ext cx="8425543" cy="5699714"/>
              </a:xfrm>
            </p:spPr>
            <p:txBody>
              <a:bodyPr>
                <a:normAutofit lnSpcReduction="10000"/>
              </a:bodyPr>
              <a:lstStyle/>
              <a:p>
                <a:r>
                  <a:rPr lang="en-US" dirty="0"/>
                  <a:t>Map key to a </a:t>
                </a:r>
                <a:r>
                  <a:rPr lang="en-US" i="1" dirty="0"/>
                  <a:t>conceptual</a:t>
                </a:r>
                <a:r>
                  <a:rPr lang="en-US" dirty="0"/>
                  <a:t> target bucket: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b</m:t>
                      </m:r>
                      <m:r>
                        <a:rPr lang="en-US">
                          <a:latin typeface="Cambria Math" panose="02040503050406030204" pitchFamily="18" charset="0"/>
                        </a:rPr>
                        <m:t>=</m:t>
                      </m:r>
                      <m:r>
                        <a:rPr lang="en-US" i="1">
                          <a:latin typeface="Cambria Math" panose="02040503050406030204" pitchFamily="18" charset="0"/>
                        </a:rPr>
                        <m:t>h𝑎𝑠h</m:t>
                      </m:r>
                      <m:d>
                        <m:dPr>
                          <m:ctrlPr>
                            <a:rPr lang="en-US" i="1">
                              <a:latin typeface="Cambria Math" panose="02040503050406030204" pitchFamily="18" charset="0"/>
                            </a:rPr>
                          </m:ctrlPr>
                        </m:dPr>
                        <m:e>
                          <m:r>
                            <a:rPr lang="en-US" i="1">
                              <a:latin typeface="Cambria Math" panose="02040503050406030204" pitchFamily="18" charset="0"/>
                            </a:rPr>
                            <m:t>𝑘𝑒𝑦</m:t>
                          </m:r>
                        </m:e>
                      </m:d>
                      <m:r>
                        <a:rPr lang="en-US" i="1">
                          <a:latin typeface="Cambria Math" panose="02040503050406030204" pitchFamily="18" charset="0"/>
                        </a:rPr>
                        <m:t> % </m:t>
                      </m:r>
                      <m:r>
                        <a:rPr lang="en-US" i="1">
                          <a:latin typeface="Cambria Math" panose="02040503050406030204" pitchFamily="18" charset="0"/>
                        </a:rPr>
                        <m:t>𝑏𝑢𝑐𝑘𝑒𝑡𝑠</m:t>
                      </m:r>
                    </m:oMath>
                  </m:oMathPara>
                </a14:m>
                <a:endParaRPr lang="en-US" dirty="0"/>
              </a:p>
              <a:p>
                <a:endParaRPr lang="en-US" dirty="0"/>
              </a:p>
              <a:p>
                <a:endParaRPr lang="en-US" dirty="0"/>
              </a:p>
              <a:p>
                <a:endParaRPr lang="en-US" dirty="0"/>
              </a:p>
              <a:p>
                <a:endParaRPr lang="en-US" dirty="0"/>
              </a:p>
              <a:p>
                <a:pPr marL="0" indent="0">
                  <a:buNone/>
                </a:pPr>
                <a:endParaRPr lang="en-US" dirty="0"/>
              </a:p>
              <a:p>
                <a:r>
                  <a:rPr lang="en-US" dirty="0"/>
                  <a:t>Store value at bucket </a:t>
                </a:r>
                <a14:m>
                  <m:oMath xmlns:m="http://schemas.openxmlformats.org/officeDocument/2006/math">
                    <m:r>
                      <m:rPr>
                        <m:sty m:val="p"/>
                      </m:rPr>
                      <a:rPr lang="en-US">
                        <a:latin typeface="Cambria Math" panose="02040503050406030204" pitchFamily="18" charset="0"/>
                      </a:rPr>
                      <m:t>b</m:t>
                    </m:r>
                  </m:oMath>
                </a14:m>
                <a:endParaRPr lang="en-US" dirty="0"/>
              </a:p>
              <a:p>
                <a:endParaRPr lang="en-US" dirty="0"/>
              </a:p>
              <a:p>
                <a:r>
                  <a:rPr lang="en-US" dirty="0">
                    <a:solidFill>
                      <a:srgbClr val="C00000"/>
                    </a:solidFill>
                  </a:rPr>
                  <a:t>Per element </a:t>
                </a:r>
                <a:r>
                  <a:rPr lang="en-US" b="1" dirty="0">
                    <a:solidFill>
                      <a:srgbClr val="C00000"/>
                    </a:solidFill>
                  </a:rPr>
                  <a:t>random memory access</a:t>
                </a:r>
                <a:r>
                  <a:rPr lang="en-US" dirty="0">
                    <a:solidFill>
                      <a:srgbClr val="C00000"/>
                    </a:solidFill>
                  </a:rPr>
                  <a:t> </a:t>
                </a:r>
                <a:r>
                  <a:rPr lang="en-US" dirty="0"/>
                  <a:t>to get to bucket </a:t>
                </a:r>
                <a14:m>
                  <m:oMath xmlns:m="http://schemas.openxmlformats.org/officeDocument/2006/math">
                    <m:r>
                      <m:rPr>
                        <m:sty m:val="p"/>
                      </m:rPr>
                      <a:rPr lang="en-US">
                        <a:latin typeface="Cambria Math" panose="02040503050406030204" pitchFamily="18" charset="0"/>
                      </a:rPr>
                      <m:t>b</m:t>
                    </m:r>
                  </m:oMath>
                </a14:m>
                <a:endParaRPr lang="en-US" b="1" dirty="0">
                  <a:solidFill>
                    <a:srgbClr val="C00000"/>
                  </a:solidFill>
                </a:endParaRPr>
              </a:p>
              <a:p>
                <a:r>
                  <a:rPr lang="en-US" dirty="0"/>
                  <a:t>Multiple elements may map to the same bucket </a:t>
                </a:r>
                <a14:m>
                  <m:oMath xmlns:m="http://schemas.openxmlformats.org/officeDocument/2006/math">
                    <m:r>
                      <m:rPr>
                        <m:sty m:val="p"/>
                      </m:rPr>
                      <a:rPr lang="en-US">
                        <a:latin typeface="Cambria Math" panose="02040503050406030204" pitchFamily="18" charset="0"/>
                      </a:rPr>
                      <m:t>b</m:t>
                    </m:r>
                  </m:oMath>
                </a14:m>
                <a:r>
                  <a:rPr lang="en-US" dirty="0"/>
                  <a:t> (</a:t>
                </a:r>
                <a:r>
                  <a:rPr lang="en-US" b="1" dirty="0">
                    <a:solidFill>
                      <a:srgbClr val="C00000"/>
                    </a:solidFill>
                  </a:rPr>
                  <a:t>collision</a:t>
                </a:r>
                <a:r>
                  <a:rPr lang="en-US" dirty="0"/>
                  <a:t>)</a:t>
                </a:r>
              </a:p>
              <a:p>
                <a:endParaRPr lang="en-US" dirty="0"/>
              </a:p>
              <a:p>
                <a:r>
                  <a:rPr lang="en-US" dirty="0"/>
                  <a:t>Avoid Collision</a:t>
                </a:r>
              </a:p>
              <a:p>
                <a:pPr lvl="1"/>
                <a:r>
                  <a:rPr lang="en-US" dirty="0"/>
                  <a:t>Reduce load factor (increase memory usage)</a:t>
                </a:r>
              </a:p>
              <a:p>
                <a:pPr lvl="1"/>
                <a:r>
                  <a:rPr lang="en-US" dirty="0"/>
                  <a:t>Uniform hashing (but data distribution may not be uniform)</a:t>
                </a:r>
              </a:p>
              <a:p>
                <a:r>
                  <a:rPr lang="en-US" b="1" dirty="0"/>
                  <a:t>Collision handling strategies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899" y="1012371"/>
                <a:ext cx="8425543" cy="5699714"/>
              </a:xfrm>
              <a:blipFill>
                <a:blip r:embed="rId4"/>
                <a:stretch>
                  <a:fillRect l="-724" t="-181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6</a:t>
            </a:fld>
            <a:endParaRPr lang="en-GB" sz="1300" dirty="0">
              <a:solidFill>
                <a:schemeClr val="dk2"/>
              </a:solidFill>
            </a:endParaRPr>
          </a:p>
        </p:txBody>
      </p:sp>
      <p:grpSp>
        <p:nvGrpSpPr>
          <p:cNvPr id="6" name="Group 5"/>
          <p:cNvGrpSpPr/>
          <p:nvPr/>
        </p:nvGrpSpPr>
        <p:grpSpPr>
          <a:xfrm>
            <a:off x="1572064" y="1824810"/>
            <a:ext cx="5999872" cy="1284262"/>
            <a:chOff x="1572064" y="2275367"/>
            <a:chExt cx="5999872" cy="1284262"/>
          </a:xfrm>
        </p:grpSpPr>
        <p:grpSp>
          <p:nvGrpSpPr>
            <p:cNvPr id="7" name="Group 6"/>
            <p:cNvGrpSpPr/>
            <p:nvPr/>
          </p:nvGrpSpPr>
          <p:grpSpPr>
            <a:xfrm>
              <a:off x="1572064" y="3298372"/>
              <a:ext cx="5999872" cy="261257"/>
              <a:chOff x="1449307" y="4538506"/>
              <a:chExt cx="5999872" cy="261257"/>
            </a:xfrm>
          </p:grpSpPr>
          <p:sp>
            <p:nvSpPr>
              <p:cNvPr id="21" name="Rectangle 20"/>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5" name="Rectangle 24"/>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9" name="Rectangle 28"/>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3" name="Rectangle 32"/>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4" name="Rectangle 33"/>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2903085" y="2275367"/>
              <a:ext cx="1980826" cy="265814"/>
              <a:chOff x="2903085" y="2275367"/>
              <a:chExt cx="1980826" cy="265814"/>
            </a:xfrm>
          </p:grpSpPr>
          <p:sp>
            <p:nvSpPr>
              <p:cNvPr id="17" name="Rectangle 16"/>
              <p:cNvSpPr/>
              <p:nvPr/>
            </p:nvSpPr>
            <p:spPr>
              <a:xfrm>
                <a:off x="2903085" y="2275367"/>
                <a:ext cx="478571" cy="26581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8" name="Rectangle 17"/>
              <p:cNvSpPr/>
              <p:nvPr/>
            </p:nvSpPr>
            <p:spPr>
              <a:xfrm>
                <a:off x="3403837" y="2275367"/>
                <a:ext cx="478571" cy="26581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9" name="Rectangle 18"/>
              <p:cNvSpPr/>
              <p:nvPr/>
            </p:nvSpPr>
            <p:spPr>
              <a:xfrm>
                <a:off x="3904589" y="2275367"/>
                <a:ext cx="478571" cy="26581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0" name="Rectangle 19"/>
              <p:cNvSpPr/>
              <p:nvPr/>
            </p:nvSpPr>
            <p:spPr>
              <a:xfrm>
                <a:off x="4405340"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9" name="Group 8"/>
            <p:cNvGrpSpPr/>
            <p:nvPr/>
          </p:nvGrpSpPr>
          <p:grpSpPr>
            <a:xfrm>
              <a:off x="2570519" y="2541181"/>
              <a:ext cx="2573334" cy="757191"/>
              <a:chOff x="2570519" y="2541181"/>
              <a:chExt cx="2573334" cy="757191"/>
            </a:xfrm>
          </p:grpSpPr>
          <p:cxnSp>
            <p:nvCxnSpPr>
              <p:cNvPr id="13" name="Straight Arrow Connector 12"/>
              <p:cNvCxnSpPr>
                <a:cxnSpLocks/>
                <a:stCxn id="17" idx="2"/>
                <a:endCxn id="24" idx="0"/>
              </p:cNvCxnSpPr>
              <p:nvPr/>
            </p:nvCxnSpPr>
            <p:spPr>
              <a:xfrm flipH="1">
                <a:off x="2570519" y="2541181"/>
                <a:ext cx="571852" cy="757191"/>
              </a:xfrm>
              <a:prstGeom prst="straightConnector1">
                <a:avLst/>
              </a:prstGeom>
              <a:solidFill>
                <a:schemeClr val="accent6">
                  <a:lumMod val="60000"/>
                  <a:lumOff val="40000"/>
                </a:schemeClr>
              </a:solidFill>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20" idx="2"/>
                <a:endCxn id="28" idx="0"/>
              </p:cNvCxnSpPr>
              <p:nvPr/>
            </p:nvCxnSpPr>
            <p:spPr>
              <a:xfrm flipH="1">
                <a:off x="3714223" y="2541181"/>
                <a:ext cx="930403" cy="7571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8" idx="2"/>
                <a:endCxn id="33" idx="0"/>
              </p:cNvCxnSpPr>
              <p:nvPr/>
            </p:nvCxnSpPr>
            <p:spPr>
              <a:xfrm>
                <a:off x="3643123" y="2541181"/>
                <a:ext cx="1500730" cy="757191"/>
              </a:xfrm>
              <a:prstGeom prst="straightConnector1">
                <a:avLst/>
              </a:prstGeom>
              <a:solidFill>
                <a:schemeClr val="accent3">
                  <a:lumMod val="60000"/>
                  <a:lumOff val="40000"/>
                </a:schemeClr>
              </a:solid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9" idx="2"/>
                <a:endCxn id="32" idx="0"/>
              </p:cNvCxnSpPr>
              <p:nvPr/>
            </p:nvCxnSpPr>
            <p:spPr>
              <a:xfrm>
                <a:off x="4143875" y="2541181"/>
                <a:ext cx="714052" cy="757191"/>
              </a:xfrm>
              <a:prstGeom prst="straightConnector1">
                <a:avLst/>
              </a:prstGeom>
              <a:solidFill>
                <a:schemeClr val="accent4">
                  <a:lumMod val="60000"/>
                  <a:lumOff val="40000"/>
                </a:schemeClr>
              </a:solidFill>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857927" y="2275367"/>
              <a:ext cx="526735" cy="1023005"/>
              <a:chOff x="4857927" y="2275367"/>
              <a:chExt cx="526735" cy="1023005"/>
            </a:xfrm>
          </p:grpSpPr>
          <p:cxnSp>
            <p:nvCxnSpPr>
              <p:cNvPr id="11" name="Straight Arrow Connector 10"/>
              <p:cNvCxnSpPr>
                <a:cxnSpLocks/>
                <a:stCxn id="12" idx="2"/>
                <a:endCxn id="32" idx="0"/>
              </p:cNvCxnSpPr>
              <p:nvPr/>
            </p:nvCxnSpPr>
            <p:spPr>
              <a:xfrm flipH="1">
                <a:off x="4857927" y="2541181"/>
                <a:ext cx="287450" cy="757191"/>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06091" y="2275367"/>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sp>
        <p:nvSpPr>
          <p:cNvPr id="42" name="TextBox 41">
            <a:extLst>
              <a:ext uri="{FF2B5EF4-FFF2-40B4-BE49-F238E27FC236}">
                <a16:creationId xmlns:a16="http://schemas.microsoft.com/office/drawing/2014/main" id="{A5412AD2-4554-4DA9-92BC-1A37E00CA72B}"/>
              </a:ext>
            </a:extLst>
          </p:cNvPr>
          <p:cNvSpPr txBox="1"/>
          <p:nvPr/>
        </p:nvSpPr>
        <p:spPr>
          <a:xfrm>
            <a:off x="7924845" y="828475"/>
            <a:ext cx="1212190" cy="769441"/>
          </a:xfrm>
          <a:prstGeom prst="rect">
            <a:avLst/>
          </a:prstGeom>
          <a:solidFill>
            <a:schemeClr val="bg1">
              <a:lumMod val="85000"/>
            </a:schemeClr>
          </a:solidFill>
        </p:spPr>
        <p:txBody>
          <a:bodyPr wrap="none" rtlCol="0">
            <a:spAutoFit/>
          </a:bodyPr>
          <a:lstStyle/>
          <a:p>
            <a:pPr algn="ctr"/>
            <a:r>
              <a:rPr lang="en-US" sz="1100" b="1" dirty="0">
                <a:solidFill>
                  <a:srgbClr val="FF0000"/>
                </a:solidFill>
              </a:rPr>
              <a:t>random access</a:t>
            </a:r>
          </a:p>
          <a:p>
            <a:pPr algn="ctr"/>
            <a:r>
              <a:rPr lang="en-US" sz="1100" b="1" dirty="0">
                <a:solidFill>
                  <a:srgbClr val="FF0000"/>
                </a:solidFill>
              </a:rPr>
              <a:t>collision</a:t>
            </a:r>
          </a:p>
          <a:p>
            <a:pPr algn="ctr"/>
            <a:r>
              <a:rPr lang="en-US" sz="1100" dirty="0"/>
              <a:t>hash function</a:t>
            </a:r>
          </a:p>
          <a:p>
            <a:pPr algn="ctr"/>
            <a:r>
              <a:rPr lang="en-US" sz="1100" dirty="0"/>
              <a:t>communication</a:t>
            </a:r>
          </a:p>
        </p:txBody>
      </p:sp>
      <p:sp>
        <p:nvSpPr>
          <p:cNvPr id="43" name="Rectangle 42">
            <a:extLst>
              <a:ext uri="{FF2B5EF4-FFF2-40B4-BE49-F238E27FC236}">
                <a16:creationId xmlns:a16="http://schemas.microsoft.com/office/drawing/2014/main" id="{6DA619F0-96CE-41D1-B81C-14FD14261D26}"/>
              </a:ext>
            </a:extLst>
          </p:cNvPr>
          <p:cNvSpPr/>
          <p:nvPr/>
        </p:nvSpPr>
        <p:spPr>
          <a:xfrm>
            <a:off x="4719043" y="2849603"/>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V</a:t>
            </a:r>
          </a:p>
        </p:txBody>
      </p:sp>
    </p:spTree>
    <p:custDataLst>
      <p:tags r:id="rId1"/>
    </p:custDataLst>
    <p:extLst>
      <p:ext uri="{BB962C8B-B14F-4D97-AF65-F5344CB8AC3E}">
        <p14:creationId xmlns:p14="http://schemas.microsoft.com/office/powerpoint/2010/main" val="3208693732"/>
      </p:ext>
    </p:extLst>
  </p:cSld>
  <p:clrMapOvr>
    <a:masterClrMapping/>
  </p:clrMapOvr>
  <mc:AlternateContent xmlns:mc="http://schemas.openxmlformats.org/markup-compatibility/2006" xmlns:p14="http://schemas.microsoft.com/office/powerpoint/2010/main">
    <mc:Choice Requires="p14">
      <p:transition p14:dur="10" advTm="52645"/>
    </mc:Choice>
    <mc:Fallback xmlns="">
      <p:transition advTm="52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1000" fill="hold"/>
                                        <p:tgtEl>
                                          <p:spTgt spid="4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Random Memory Access</a:t>
            </a:r>
          </a:p>
        </p:txBody>
      </p:sp>
      <p:sp>
        <p:nvSpPr>
          <p:cNvPr id="3" name="Content Placeholder 2"/>
          <p:cNvSpPr>
            <a:spLocks noGrp="1"/>
          </p:cNvSpPr>
          <p:nvPr>
            <p:ph idx="1"/>
          </p:nvPr>
        </p:nvSpPr>
        <p:spPr>
          <a:xfrm>
            <a:off x="342899" y="1012370"/>
            <a:ext cx="8425543" cy="5480505"/>
          </a:xfrm>
        </p:spPr>
        <p:txBody>
          <a:bodyPr>
            <a:normAutofit/>
          </a:bodyPr>
          <a:lstStyle/>
          <a:p>
            <a:r>
              <a:rPr lang="en-US" dirty="0"/>
              <a:t>Bucket sort: insert into sorted array is random</a:t>
            </a:r>
          </a:p>
          <a:p>
            <a:r>
              <a:rPr lang="en-US" dirty="0"/>
              <a:t>Hash table: accessing conceptual bucket is random </a:t>
            </a:r>
          </a:p>
          <a:p>
            <a:endParaRPr lang="en-US" dirty="0"/>
          </a:p>
          <a:p>
            <a:r>
              <a:rPr lang="en-US" dirty="0"/>
              <a:t>Large table: unlikely a random bucket is in cache</a:t>
            </a:r>
          </a:p>
          <a:p>
            <a:r>
              <a:rPr lang="en-US" dirty="0"/>
              <a:t>Computation occurs only after memory load is complete</a:t>
            </a:r>
          </a:p>
          <a:p>
            <a:r>
              <a:rPr lang="en-US" dirty="0"/>
              <a:t>Haswell memory access latency: ~300 to 400 cycles</a:t>
            </a:r>
          </a:p>
          <a:p>
            <a:pPr marL="0" indent="0">
              <a:buNone/>
            </a:pPr>
            <a:endParaRPr lang="en-US" b="1" dirty="0"/>
          </a:p>
          <a:p>
            <a:r>
              <a:rPr lang="en-US" b="1" dirty="0"/>
              <a:t>Solution</a:t>
            </a:r>
            <a:r>
              <a:rPr lang="en-US" dirty="0"/>
              <a:t>: </a:t>
            </a:r>
            <a:r>
              <a:rPr lang="en-US" b="1" dirty="0">
                <a:solidFill>
                  <a:schemeClr val="accent1">
                    <a:lumMod val="75000"/>
                  </a:schemeClr>
                </a:solidFill>
              </a:rPr>
              <a:t>Batch Mode</a:t>
            </a:r>
            <a:r>
              <a:rPr lang="en-US" dirty="0">
                <a:solidFill>
                  <a:schemeClr val="accent1">
                    <a:lumMod val="75000"/>
                  </a:schemeClr>
                </a:solidFill>
              </a:rPr>
              <a:t> </a:t>
            </a:r>
            <a:r>
              <a:rPr lang="en-US" dirty="0"/>
              <a:t>processing allows </a:t>
            </a:r>
            <a:r>
              <a:rPr lang="en-US" b="1" dirty="0">
                <a:solidFill>
                  <a:schemeClr val="accent6"/>
                </a:solidFill>
              </a:rPr>
              <a:t>Software Prefetching</a:t>
            </a:r>
          </a:p>
          <a:p>
            <a:pPr marL="342900" lvl="1" indent="0">
              <a:buNone/>
            </a:pPr>
            <a:endParaRPr lang="en-US" b="1" dirty="0">
              <a:solidFill>
                <a:schemeClr val="accent6">
                  <a:lumMod val="75000"/>
                </a:schemeClr>
              </a:solidFill>
            </a:endParaRPr>
          </a:p>
          <a:p>
            <a:pPr lvl="1"/>
            <a:endParaRPr lang="en-US" b="1" dirty="0">
              <a:solidFill>
                <a:schemeClr val="accent6">
                  <a:lumMod val="75000"/>
                </a:schemeClr>
              </a:solidFill>
            </a:endParaRPr>
          </a:p>
          <a:p>
            <a:pPr lvl="1"/>
            <a:endParaRPr lang="en-US" b="1" dirty="0">
              <a:solidFill>
                <a:schemeClr val="accent6">
                  <a:lumMod val="75000"/>
                </a:schemeClr>
              </a:solidFill>
            </a:endParaRPr>
          </a:p>
          <a:p>
            <a:pPr lvl="1"/>
            <a:endParaRPr lang="en-US" b="1" dirty="0">
              <a:solidFill>
                <a:schemeClr val="accent6">
                  <a:lumMod val="75000"/>
                </a:schemeClr>
              </a:solidFill>
            </a:endParaRPr>
          </a:p>
          <a:p>
            <a:pPr lvl="1"/>
            <a:endParaRPr lang="en-US" b="1" dirty="0">
              <a:solidFill>
                <a:schemeClr val="accent6">
                  <a:lumMod val="75000"/>
                </a:schemeClr>
              </a:solidFill>
            </a:endParaRPr>
          </a:p>
          <a:p>
            <a:r>
              <a:rPr lang="en-US" dirty="0"/>
              <a:t>Pipelines and overlaps memory loads with computation</a:t>
            </a:r>
          </a:p>
          <a:p>
            <a:r>
              <a:rPr lang="en-US" dirty="0"/>
              <a:t>Prefetch between 8 to 16 elements is sufficient to hide latency</a:t>
            </a:r>
          </a:p>
          <a:p>
            <a:endParaRPr lang="en-US" dirty="0">
              <a:solidFill>
                <a:schemeClr val="accent6">
                  <a:lumMod val="75000"/>
                </a:schemeClr>
              </a:solidFill>
            </a:endParaRPr>
          </a:p>
          <a:p>
            <a:pPr marL="0" indent="0">
              <a:buNone/>
            </a:pPr>
            <a:endParaRPr lang="en-US" b="1" i="1" dirty="0">
              <a:solidFill>
                <a:schemeClr val="accent6">
                  <a:lumMod val="75000"/>
                </a:schemeClr>
              </a:solidFill>
            </a:endParaRPr>
          </a:p>
          <a:p>
            <a:endParaRPr lang="en-US" dirty="0"/>
          </a:p>
          <a:p>
            <a:endParaRPr lang="en-US" dirty="0"/>
          </a:p>
        </p:txBody>
      </p:sp>
      <p:sp>
        <p:nvSpPr>
          <p:cNvPr id="5" name="TextBox 4">
            <a:extLst>
              <a:ext uri="{FF2B5EF4-FFF2-40B4-BE49-F238E27FC236}">
                <a16:creationId xmlns:a16="http://schemas.microsoft.com/office/drawing/2014/main" id="{B4F478AA-236A-4F3E-A5A5-A47B5E5DD245}"/>
              </a:ext>
            </a:extLst>
          </p:cNvPr>
          <p:cNvSpPr txBox="1"/>
          <p:nvPr/>
        </p:nvSpPr>
        <p:spPr>
          <a:xfrm>
            <a:off x="7924845" y="828475"/>
            <a:ext cx="1212191" cy="769441"/>
          </a:xfrm>
          <a:prstGeom prst="rect">
            <a:avLst/>
          </a:prstGeom>
          <a:solidFill>
            <a:schemeClr val="bg1">
              <a:lumMod val="85000"/>
            </a:schemeClr>
          </a:solidFill>
        </p:spPr>
        <p:txBody>
          <a:bodyPr wrap="none" rtlCol="0">
            <a:spAutoFit/>
          </a:bodyPr>
          <a:lstStyle/>
          <a:p>
            <a:pPr algn="ctr"/>
            <a:r>
              <a:rPr lang="en-US" sz="1100" b="1" dirty="0">
                <a:solidFill>
                  <a:srgbClr val="FF0000"/>
                </a:solidFill>
              </a:rPr>
              <a:t>random access</a:t>
            </a:r>
          </a:p>
          <a:p>
            <a:pPr algn="ctr"/>
            <a:r>
              <a:rPr lang="en-US" sz="1100" dirty="0"/>
              <a:t>collisions</a:t>
            </a:r>
          </a:p>
          <a:p>
            <a:pPr algn="ctr"/>
            <a:r>
              <a:rPr lang="en-US" sz="1100" dirty="0"/>
              <a:t>hash function</a:t>
            </a:r>
          </a:p>
          <a:p>
            <a:pPr algn="ctr"/>
            <a:r>
              <a:rPr lang="en-US" sz="1100" dirty="0"/>
              <a:t>communication</a:t>
            </a:r>
          </a:p>
        </p:txBody>
      </p:sp>
      <p:grpSp>
        <p:nvGrpSpPr>
          <p:cNvPr id="45" name="Group 44">
            <a:extLst>
              <a:ext uri="{FF2B5EF4-FFF2-40B4-BE49-F238E27FC236}">
                <a16:creationId xmlns:a16="http://schemas.microsoft.com/office/drawing/2014/main" id="{730DE53C-BBD0-402D-A638-4E1C434039E0}"/>
              </a:ext>
            </a:extLst>
          </p:cNvPr>
          <p:cNvGrpSpPr/>
          <p:nvPr/>
        </p:nvGrpSpPr>
        <p:grpSpPr>
          <a:xfrm>
            <a:off x="1421457" y="4214792"/>
            <a:ext cx="5999872" cy="1284262"/>
            <a:chOff x="1421457" y="4214792"/>
            <a:chExt cx="5999872" cy="1284262"/>
          </a:xfrm>
        </p:grpSpPr>
        <p:grpSp>
          <p:nvGrpSpPr>
            <p:cNvPr id="8" name="Group 7">
              <a:extLst>
                <a:ext uri="{FF2B5EF4-FFF2-40B4-BE49-F238E27FC236}">
                  <a16:creationId xmlns:a16="http://schemas.microsoft.com/office/drawing/2014/main" id="{4666A74B-965D-42A4-B91A-9CC3664F3BCD}"/>
                </a:ext>
              </a:extLst>
            </p:cNvPr>
            <p:cNvGrpSpPr/>
            <p:nvPr/>
          </p:nvGrpSpPr>
          <p:grpSpPr>
            <a:xfrm>
              <a:off x="1421457" y="5237797"/>
              <a:ext cx="5999872" cy="261257"/>
              <a:chOff x="1449307" y="4538506"/>
              <a:chExt cx="5999872" cy="261257"/>
            </a:xfrm>
          </p:grpSpPr>
          <p:sp>
            <p:nvSpPr>
              <p:cNvPr id="22" name="Rectangle 21">
                <a:extLst>
                  <a:ext uri="{FF2B5EF4-FFF2-40B4-BE49-F238E27FC236}">
                    <a16:creationId xmlns:a16="http://schemas.microsoft.com/office/drawing/2014/main" id="{EC1A1464-5BED-427D-99DD-36C104174406}"/>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ACE94F4-C1B9-443A-AC11-D9A0229509AE}"/>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43F0F50-7076-4BC8-B475-54D998F23270}"/>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645FC5B-E019-40FC-B80B-179F13AFA453}"/>
                  </a:ext>
                </a:extLst>
              </p:cNvPr>
              <p:cNvSpPr/>
              <p:nvPr/>
            </p:nvSpPr>
            <p:spPr>
              <a:xfrm>
                <a:off x="2307085" y="4538506"/>
                <a:ext cx="281354" cy="26125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6" name="Rectangle 25">
                <a:extLst>
                  <a:ext uri="{FF2B5EF4-FFF2-40B4-BE49-F238E27FC236}">
                    <a16:creationId xmlns:a16="http://schemas.microsoft.com/office/drawing/2014/main" id="{37DA8217-2FA3-4410-88DC-0BDB35A78A90}"/>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83539BB-F6E6-45FC-B97C-C937A11F2648}"/>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1CD1AA6-1F9F-4F14-A34B-007B15271F6F}"/>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AB463AA-29F0-445F-BF8B-00077D642707}"/>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a:extLst>
                  <a:ext uri="{FF2B5EF4-FFF2-40B4-BE49-F238E27FC236}">
                    <a16:creationId xmlns:a16="http://schemas.microsoft.com/office/drawing/2014/main" id="{7132EAA7-C5FE-4237-A796-75A8B15A6A03}"/>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87C3FD8-08F7-4F59-A436-4114008BAA76}"/>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69630C3-2E8B-4532-A1B5-ED4CCBB62A11}"/>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F9C3EB-66C6-437D-B03E-B5BE85D15912}"/>
                  </a:ext>
                </a:extLst>
              </p:cNvPr>
              <p:cNvSpPr/>
              <p:nvPr/>
            </p:nvSpPr>
            <p:spPr>
              <a:xfrm>
                <a:off x="4594493" y="4538506"/>
                <a:ext cx="281354" cy="26125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A3DBABFF-743D-4190-BF08-9A6EE5DFB63D}"/>
                  </a:ext>
                </a:extLst>
              </p:cNvPr>
              <p:cNvSpPr/>
              <p:nvPr/>
            </p:nvSpPr>
            <p:spPr>
              <a:xfrm>
                <a:off x="4880419" y="4538506"/>
                <a:ext cx="281354" cy="26125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E6954EAC-9F9D-4E3B-88D6-833535BE722F}"/>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C171B2E-B7BF-47FE-B9DE-B38EB6D7CDC7}"/>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EF0A1FC-261D-4FC5-8B23-31B8B198AAF8}"/>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206F730-C2E9-47A8-8196-9CE1FDA44150}"/>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E366E08-327E-4B86-8045-D5D9F34AAA6D}"/>
                  </a:ext>
                </a:extLst>
              </p:cNvPr>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4EE24C64-5E20-43B8-B5CB-69F6ABEAD7C5}"/>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1A75F6C-7E3E-458D-B412-967C04BC0613}"/>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F5B4454-12E8-41EE-BB34-0B65794F31A9}"/>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C7863D5-2A1F-41C8-8778-A3CBAB9D254A}"/>
                </a:ext>
              </a:extLst>
            </p:cNvPr>
            <p:cNvGrpSpPr/>
            <p:nvPr/>
          </p:nvGrpSpPr>
          <p:grpSpPr>
            <a:xfrm>
              <a:off x="2452743" y="4214792"/>
              <a:ext cx="2781311" cy="265814"/>
              <a:chOff x="2903085" y="2275367"/>
              <a:chExt cx="1980826" cy="265814"/>
            </a:xfrm>
          </p:grpSpPr>
          <p:sp>
            <p:nvSpPr>
              <p:cNvPr id="18" name="Rectangle 17">
                <a:extLst>
                  <a:ext uri="{FF2B5EF4-FFF2-40B4-BE49-F238E27FC236}">
                    <a16:creationId xmlns:a16="http://schemas.microsoft.com/office/drawing/2014/main" id="{CE7E7410-EA53-4A5B-8E1C-09E0F00D6F93}"/>
                  </a:ext>
                </a:extLst>
              </p:cNvPr>
              <p:cNvSpPr/>
              <p:nvPr/>
            </p:nvSpPr>
            <p:spPr>
              <a:xfrm>
                <a:off x="2903085" y="2275367"/>
                <a:ext cx="478571" cy="26581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9" name="Rectangle 18">
                <a:extLst>
                  <a:ext uri="{FF2B5EF4-FFF2-40B4-BE49-F238E27FC236}">
                    <a16:creationId xmlns:a16="http://schemas.microsoft.com/office/drawing/2014/main" id="{F869DA3E-C4FD-4CDC-B8B3-986059AAB55A}"/>
                  </a:ext>
                </a:extLst>
              </p:cNvPr>
              <p:cNvSpPr/>
              <p:nvPr/>
            </p:nvSpPr>
            <p:spPr>
              <a:xfrm>
                <a:off x="3403837" y="2275367"/>
                <a:ext cx="478571" cy="26581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V</a:t>
                </a:r>
              </a:p>
            </p:txBody>
          </p:sp>
          <p:sp>
            <p:nvSpPr>
              <p:cNvPr id="20" name="Rectangle 19">
                <a:extLst>
                  <a:ext uri="{FF2B5EF4-FFF2-40B4-BE49-F238E27FC236}">
                    <a16:creationId xmlns:a16="http://schemas.microsoft.com/office/drawing/2014/main" id="{08C5FE30-A9A3-4C96-8C06-E70AF41FF768}"/>
                  </a:ext>
                </a:extLst>
              </p:cNvPr>
              <p:cNvSpPr/>
              <p:nvPr/>
            </p:nvSpPr>
            <p:spPr>
              <a:xfrm>
                <a:off x="3904589" y="2275367"/>
                <a:ext cx="478571" cy="26581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V</a:t>
                </a:r>
              </a:p>
            </p:txBody>
          </p:sp>
          <p:sp>
            <p:nvSpPr>
              <p:cNvPr id="21" name="Rectangle 20">
                <a:extLst>
                  <a:ext uri="{FF2B5EF4-FFF2-40B4-BE49-F238E27FC236}">
                    <a16:creationId xmlns:a16="http://schemas.microsoft.com/office/drawing/2014/main" id="{05F63ABB-152B-41BD-8ACA-A66F6E40A049}"/>
                  </a:ext>
                </a:extLst>
              </p:cNvPr>
              <p:cNvSpPr/>
              <p:nvPr/>
            </p:nvSpPr>
            <p:spPr>
              <a:xfrm>
                <a:off x="4405340"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V</a:t>
                </a:r>
              </a:p>
            </p:txBody>
          </p:sp>
        </p:grpSp>
        <p:grpSp>
          <p:nvGrpSpPr>
            <p:cNvPr id="10" name="Group 9">
              <a:extLst>
                <a:ext uri="{FF2B5EF4-FFF2-40B4-BE49-F238E27FC236}">
                  <a16:creationId xmlns:a16="http://schemas.microsoft.com/office/drawing/2014/main" id="{3386A335-AA61-471D-BCAB-BE96AEC85407}"/>
                </a:ext>
              </a:extLst>
            </p:cNvPr>
            <p:cNvGrpSpPr/>
            <p:nvPr/>
          </p:nvGrpSpPr>
          <p:grpSpPr>
            <a:xfrm>
              <a:off x="2419912" y="4480606"/>
              <a:ext cx="2573334" cy="757191"/>
              <a:chOff x="2570519" y="2541181"/>
              <a:chExt cx="2573334" cy="757191"/>
            </a:xfrm>
          </p:grpSpPr>
          <p:cxnSp>
            <p:nvCxnSpPr>
              <p:cNvPr id="14" name="Straight Arrow Connector 13">
                <a:extLst>
                  <a:ext uri="{FF2B5EF4-FFF2-40B4-BE49-F238E27FC236}">
                    <a16:creationId xmlns:a16="http://schemas.microsoft.com/office/drawing/2014/main" id="{78ADEFF2-90D3-4FF2-9F76-BE95B026B005}"/>
                  </a:ext>
                </a:extLst>
              </p:cNvPr>
              <p:cNvCxnSpPr>
                <a:stCxn id="18" idx="2"/>
                <a:endCxn id="25" idx="0"/>
              </p:cNvCxnSpPr>
              <p:nvPr/>
            </p:nvCxnSpPr>
            <p:spPr>
              <a:xfrm flipH="1">
                <a:off x="2570519" y="2541181"/>
                <a:ext cx="368816" cy="757191"/>
              </a:xfrm>
              <a:prstGeom prst="straightConnector1">
                <a:avLst/>
              </a:prstGeom>
              <a:solidFill>
                <a:schemeClr val="accent6">
                  <a:lumMod val="60000"/>
                  <a:lumOff val="40000"/>
                </a:schemeClr>
              </a:solidFill>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9F2FA6-14C5-4C2A-829A-EAA9DAC71F66}"/>
                  </a:ext>
                </a:extLst>
              </p:cNvPr>
              <p:cNvCxnSpPr>
                <a:stCxn id="21" idx="2"/>
                <a:endCxn id="29" idx="0"/>
              </p:cNvCxnSpPr>
              <p:nvPr/>
            </p:nvCxnSpPr>
            <p:spPr>
              <a:xfrm flipH="1">
                <a:off x="3714223" y="2541181"/>
                <a:ext cx="1334453" cy="7571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9339438-75AF-4407-B643-13A52EA2A5C9}"/>
                  </a:ext>
                </a:extLst>
              </p:cNvPr>
              <p:cNvCxnSpPr>
                <a:stCxn id="19" idx="2"/>
                <a:endCxn id="34" idx="0"/>
              </p:cNvCxnSpPr>
              <p:nvPr/>
            </p:nvCxnSpPr>
            <p:spPr>
              <a:xfrm>
                <a:off x="3642449" y="2541181"/>
                <a:ext cx="1501404" cy="757191"/>
              </a:xfrm>
              <a:prstGeom prst="straightConnector1">
                <a:avLst/>
              </a:prstGeom>
              <a:solidFill>
                <a:schemeClr val="accent3">
                  <a:lumMod val="60000"/>
                  <a:lumOff val="40000"/>
                </a:schemeClr>
              </a:solid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2EB73F-CA4A-4478-B89C-2D3408923B5D}"/>
                  </a:ext>
                </a:extLst>
              </p:cNvPr>
              <p:cNvCxnSpPr>
                <a:stCxn id="20" idx="2"/>
                <a:endCxn id="33" idx="0"/>
              </p:cNvCxnSpPr>
              <p:nvPr/>
            </p:nvCxnSpPr>
            <p:spPr>
              <a:xfrm>
                <a:off x="4345564" y="2541181"/>
                <a:ext cx="512363" cy="757191"/>
              </a:xfrm>
              <a:prstGeom prst="straightConnector1">
                <a:avLst/>
              </a:prstGeom>
              <a:solidFill>
                <a:schemeClr val="accent4">
                  <a:lumMod val="60000"/>
                  <a:lumOff val="40000"/>
                </a:schemeClr>
              </a:solidFill>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3" name="Slide Number Placeholder 1">
            <a:extLst>
              <a:ext uri="{FF2B5EF4-FFF2-40B4-BE49-F238E27FC236}">
                <a16:creationId xmlns:a16="http://schemas.microsoft.com/office/drawing/2014/main" id="{E5527DE5-CFA9-497C-8961-39312F6FC3BD}"/>
              </a:ext>
            </a:extLst>
          </p:cNvPr>
          <p:cNvSpPr>
            <a:spLocks noGrp="1"/>
          </p:cNvSpPr>
          <p:nvPr>
            <p:ph type="sldNum" sz="quarter" idx="12"/>
          </p:nvPr>
        </p:nvSpPr>
        <p:spPr>
          <a:xfrm>
            <a:off x="7086600" y="6492875"/>
            <a:ext cx="2057400" cy="365125"/>
          </a:xfrm>
        </p:spPr>
        <p:txBody>
          <a:bodyPr/>
          <a:lstStyle/>
          <a:p>
            <a:pPr algn="r">
              <a:spcBef>
                <a:spcPts val="0"/>
              </a:spcBef>
              <a:buNone/>
            </a:pPr>
            <a:fld id="{00000000-1234-1234-1234-123412341234}" type="slidenum">
              <a:rPr lang="en-GB" sz="1300" smtClean="0">
                <a:solidFill>
                  <a:schemeClr val="dk2"/>
                </a:solidFill>
              </a:rPr>
              <a:t>7</a:t>
            </a:fld>
            <a:endParaRPr lang="en-GB" sz="1300" dirty="0">
              <a:solidFill>
                <a:schemeClr val="dk2"/>
              </a:solidFill>
            </a:endParaRPr>
          </a:p>
        </p:txBody>
      </p:sp>
    </p:spTree>
    <p:custDataLst>
      <p:tags r:id="rId1"/>
    </p:custDataLst>
    <p:extLst>
      <p:ext uri="{BB962C8B-B14F-4D97-AF65-F5344CB8AC3E}">
        <p14:creationId xmlns:p14="http://schemas.microsoft.com/office/powerpoint/2010/main" val="2029715344"/>
      </p:ext>
    </p:extLst>
  </p:cSld>
  <p:clrMapOvr>
    <a:masterClrMapping/>
  </p:clrMapOvr>
  <mc:AlternateContent xmlns:mc="http://schemas.openxmlformats.org/markup-compatibility/2006" xmlns:p14="http://schemas.microsoft.com/office/powerpoint/2010/main">
    <mc:Choice Requires="p14">
      <p:transition p14:dur="10" advTm="66263"/>
    </mc:Choice>
    <mc:Fallback xmlns="">
      <p:transition advTm="66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3" end="13"/>
                                            </p:txEl>
                                          </p:spTgt>
                                        </p:tgtEl>
                                        <p:attrNameLst>
                                          <p:attrName>style.visibility</p:attrName>
                                        </p:attrNameLst>
                                      </p:cBhvr>
                                      <p:to>
                                        <p:strVal val="visible"/>
                                      </p:to>
                                    </p:set>
                                    <p:animEffect transition="in" filter="fade">
                                      <p:cBhvr>
                                        <p:cTn id="26" dur="500"/>
                                        <p:tgtEl>
                                          <p:spTgt spid="3">
                                            <p:txEl>
                                              <p:pRg st="13" end="1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fade">
                                      <p:cBhvr>
                                        <p:cTn id="3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C0A239-3FC9-4800-B52D-EF390322ACA7}"/>
              </a:ext>
            </a:extLst>
          </p:cNvPr>
          <p:cNvSpPr>
            <a:spLocks noGrp="1"/>
          </p:cNvSpPr>
          <p:nvPr>
            <p:ph idx="1"/>
          </p:nvPr>
        </p:nvSpPr>
        <p:spPr>
          <a:xfrm>
            <a:off x="342899" y="1012370"/>
            <a:ext cx="7650287" cy="5621893"/>
          </a:xfrm>
        </p:spPr>
        <p:txBody>
          <a:bodyPr>
            <a:normAutofit/>
          </a:bodyPr>
          <a:lstStyle/>
          <a:p>
            <a:r>
              <a:rPr lang="en-US" dirty="0"/>
              <a:t>Collision: multiple keys map to the same conceptual bucket</a:t>
            </a:r>
          </a:p>
          <a:p>
            <a:r>
              <a:rPr lang="en-US" dirty="0"/>
              <a:t>Collision Handling determines</a:t>
            </a:r>
          </a:p>
          <a:p>
            <a:pPr lvl="1"/>
            <a:r>
              <a:rPr lang="en-US" dirty="0"/>
              <a:t>Physical location to insert or search collided elements</a:t>
            </a:r>
          </a:p>
          <a:p>
            <a:pPr lvl="1"/>
            <a:r>
              <a:rPr lang="en-US" dirty="0"/>
              <a:t>Traversal pattern</a:t>
            </a:r>
          </a:p>
          <a:p>
            <a:pPr marL="0" indent="0">
              <a:buNone/>
            </a:pPr>
            <a:endParaRPr lang="en-US" dirty="0"/>
          </a:p>
          <a:p>
            <a:r>
              <a:rPr lang="en-US" dirty="0"/>
              <a:t>Chaining</a:t>
            </a:r>
          </a:p>
          <a:p>
            <a:pPr lvl="1"/>
            <a:r>
              <a:rPr lang="en-US" dirty="0"/>
              <a:t>Linked lists</a:t>
            </a:r>
          </a:p>
          <a:p>
            <a:r>
              <a:rPr lang="en-US" dirty="0"/>
              <a:t>Open Addressing</a:t>
            </a:r>
          </a:p>
          <a:p>
            <a:pPr lvl="1"/>
            <a:r>
              <a:rPr lang="en-US" dirty="0"/>
              <a:t>Linear reprobing</a:t>
            </a:r>
          </a:p>
          <a:p>
            <a:pPr lvl="1"/>
            <a:r>
              <a:rPr lang="en-US" dirty="0"/>
              <a:t>Quadratic reprobing</a:t>
            </a:r>
          </a:p>
          <a:p>
            <a:pPr lvl="1"/>
            <a:r>
              <a:rPr lang="en-US" dirty="0"/>
              <a:t>Double hashing</a:t>
            </a:r>
          </a:p>
          <a:p>
            <a:pPr lvl="1"/>
            <a:r>
              <a:rPr lang="en-US" dirty="0"/>
              <a:t>Hopscotch</a:t>
            </a:r>
          </a:p>
          <a:p>
            <a:pPr lvl="1"/>
            <a:r>
              <a:rPr lang="en-US" dirty="0"/>
              <a:t>…</a:t>
            </a:r>
          </a:p>
        </p:txBody>
      </p:sp>
      <p:sp>
        <p:nvSpPr>
          <p:cNvPr id="2" name="Title 1"/>
          <p:cNvSpPr>
            <a:spLocks noGrp="1"/>
          </p:cNvSpPr>
          <p:nvPr>
            <p:ph type="title"/>
          </p:nvPr>
        </p:nvSpPr>
        <p:spPr/>
        <p:txBody>
          <a:bodyPr/>
          <a:lstStyle/>
          <a:p>
            <a:r>
              <a:rPr lang="en-US" dirty="0"/>
              <a:t>Collision Handling Strategies</a:t>
            </a:r>
          </a:p>
        </p:txBody>
      </p:sp>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8</a:t>
            </a:fld>
            <a:endParaRPr lang="en-GB" sz="1300" dirty="0">
              <a:solidFill>
                <a:schemeClr val="dk2"/>
              </a:solidFill>
            </a:endParaRPr>
          </a:p>
        </p:txBody>
      </p:sp>
      <p:sp>
        <p:nvSpPr>
          <p:cNvPr id="6" name="TextBox 5">
            <a:extLst>
              <a:ext uri="{FF2B5EF4-FFF2-40B4-BE49-F238E27FC236}">
                <a16:creationId xmlns:a16="http://schemas.microsoft.com/office/drawing/2014/main" id="{9A8DDC13-7507-47F8-8DD8-868696804423}"/>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grpSp>
        <p:nvGrpSpPr>
          <p:cNvPr id="7" name="Group 6">
            <a:extLst>
              <a:ext uri="{FF2B5EF4-FFF2-40B4-BE49-F238E27FC236}">
                <a16:creationId xmlns:a16="http://schemas.microsoft.com/office/drawing/2014/main" id="{06728207-4EAD-4B49-8FFA-0F00713D7C66}"/>
              </a:ext>
            </a:extLst>
          </p:cNvPr>
          <p:cNvGrpSpPr/>
          <p:nvPr/>
        </p:nvGrpSpPr>
        <p:grpSpPr>
          <a:xfrm>
            <a:off x="2377199" y="2650344"/>
            <a:ext cx="5999872" cy="1284262"/>
            <a:chOff x="1572064" y="2275367"/>
            <a:chExt cx="5999872" cy="1284262"/>
          </a:xfrm>
        </p:grpSpPr>
        <p:grpSp>
          <p:nvGrpSpPr>
            <p:cNvPr id="8" name="Group 7">
              <a:extLst>
                <a:ext uri="{FF2B5EF4-FFF2-40B4-BE49-F238E27FC236}">
                  <a16:creationId xmlns:a16="http://schemas.microsoft.com/office/drawing/2014/main" id="{6EAE510B-D81C-4237-AA92-96C24B366944}"/>
                </a:ext>
              </a:extLst>
            </p:cNvPr>
            <p:cNvGrpSpPr/>
            <p:nvPr/>
          </p:nvGrpSpPr>
          <p:grpSpPr>
            <a:xfrm>
              <a:off x="1572064" y="3298372"/>
              <a:ext cx="5999872" cy="261257"/>
              <a:chOff x="1449307" y="4538506"/>
              <a:chExt cx="5999872" cy="261257"/>
            </a:xfrm>
          </p:grpSpPr>
          <p:sp>
            <p:nvSpPr>
              <p:cNvPr id="22" name="Rectangle 21">
                <a:extLst>
                  <a:ext uri="{FF2B5EF4-FFF2-40B4-BE49-F238E27FC236}">
                    <a16:creationId xmlns:a16="http://schemas.microsoft.com/office/drawing/2014/main" id="{6650FF41-11BB-4A28-A69A-8D17891C3077}"/>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9296D0-7DEC-4E54-925E-6E99EA817B73}"/>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6A4218F-B3BB-4B0F-A489-A6BBF5F1315C}"/>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EDC837-AD3D-4049-9EED-26457AFAB4B7}"/>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26" name="Rectangle 25">
                <a:extLst>
                  <a:ext uri="{FF2B5EF4-FFF2-40B4-BE49-F238E27FC236}">
                    <a16:creationId xmlns:a16="http://schemas.microsoft.com/office/drawing/2014/main" id="{0685653B-0915-4E08-B30B-743DAEA516EC}"/>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7EE5A6E-22C9-4634-AB1F-0E39D3B569F9}"/>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DDEFF53-2BD4-4F6E-9F80-E478B4149621}"/>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511E464-34DC-42E9-B848-CF9172E536FE}"/>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0" name="Rectangle 29">
                <a:extLst>
                  <a:ext uri="{FF2B5EF4-FFF2-40B4-BE49-F238E27FC236}">
                    <a16:creationId xmlns:a16="http://schemas.microsoft.com/office/drawing/2014/main" id="{78945ED4-6575-4E1E-99D4-D4B182967BFC}"/>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10DCD61-0355-4D48-A5E6-65832A025ECC}"/>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4A0F818-35C6-4770-A0FC-C23FA8BFEB46}"/>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273132-EDE7-4A4D-AC93-65BA40E33F47}"/>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4" name="Rectangle 33">
                <a:extLst>
                  <a:ext uri="{FF2B5EF4-FFF2-40B4-BE49-F238E27FC236}">
                    <a16:creationId xmlns:a16="http://schemas.microsoft.com/office/drawing/2014/main" id="{D2F40AF8-B999-4A4E-83A3-F6FA4DF56679}"/>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5" name="Rectangle 34">
                <a:extLst>
                  <a:ext uri="{FF2B5EF4-FFF2-40B4-BE49-F238E27FC236}">
                    <a16:creationId xmlns:a16="http://schemas.microsoft.com/office/drawing/2014/main" id="{418455BC-4149-4660-8E26-FFD4524F917C}"/>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B0DF996-E33E-4181-AC30-447EB7DFA02B}"/>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66615C91-5E59-4E47-8E81-8F6D30B103D7}"/>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3F2C975D-7648-4E6A-9B8F-F36F228AB44A}"/>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2E5B257-5EF3-4B15-B8CB-4AC770844E96}"/>
                  </a:ext>
                </a:extLst>
              </p:cNvPr>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06EB7B8-29A6-4638-AD66-F91C75B3C10A}"/>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946C99E-CA46-4D99-A64C-DFC877E5B683}"/>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1B6CA38-7639-4E07-9145-C4EF19CB379D}"/>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9D66DFD-7008-4125-B61A-67BD0E4737A0}"/>
                </a:ext>
              </a:extLst>
            </p:cNvPr>
            <p:cNvGrpSpPr/>
            <p:nvPr/>
          </p:nvGrpSpPr>
          <p:grpSpPr>
            <a:xfrm>
              <a:off x="2903085" y="2275367"/>
              <a:ext cx="1980826" cy="265814"/>
              <a:chOff x="2903085" y="2275367"/>
              <a:chExt cx="1980826" cy="265814"/>
            </a:xfrm>
          </p:grpSpPr>
          <p:sp>
            <p:nvSpPr>
              <p:cNvPr id="18" name="Rectangle 17">
                <a:extLst>
                  <a:ext uri="{FF2B5EF4-FFF2-40B4-BE49-F238E27FC236}">
                    <a16:creationId xmlns:a16="http://schemas.microsoft.com/office/drawing/2014/main" id="{2A96A7CB-B32B-431B-A043-4EF6B322676E}"/>
                  </a:ext>
                </a:extLst>
              </p:cNvPr>
              <p:cNvSpPr/>
              <p:nvPr/>
            </p:nvSpPr>
            <p:spPr>
              <a:xfrm>
                <a:off x="2903085" y="2275367"/>
                <a:ext cx="478571" cy="26581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9" name="Rectangle 18">
                <a:extLst>
                  <a:ext uri="{FF2B5EF4-FFF2-40B4-BE49-F238E27FC236}">
                    <a16:creationId xmlns:a16="http://schemas.microsoft.com/office/drawing/2014/main" id="{DF516A14-CCD4-4EF1-B306-443D7C359295}"/>
                  </a:ext>
                </a:extLst>
              </p:cNvPr>
              <p:cNvSpPr/>
              <p:nvPr/>
            </p:nvSpPr>
            <p:spPr>
              <a:xfrm>
                <a:off x="3403837" y="2275367"/>
                <a:ext cx="478571" cy="265814"/>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0" name="Rectangle 19">
                <a:extLst>
                  <a:ext uri="{FF2B5EF4-FFF2-40B4-BE49-F238E27FC236}">
                    <a16:creationId xmlns:a16="http://schemas.microsoft.com/office/drawing/2014/main" id="{2FB80F68-29BA-406C-8632-D6F5C905D927}"/>
                  </a:ext>
                </a:extLst>
              </p:cNvPr>
              <p:cNvSpPr/>
              <p:nvPr/>
            </p:nvSpPr>
            <p:spPr>
              <a:xfrm>
                <a:off x="3904589" y="2275367"/>
                <a:ext cx="478571" cy="26581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21" name="Rectangle 20">
                <a:extLst>
                  <a:ext uri="{FF2B5EF4-FFF2-40B4-BE49-F238E27FC236}">
                    <a16:creationId xmlns:a16="http://schemas.microsoft.com/office/drawing/2014/main" id="{F47D20C6-AF50-49D6-8CEA-F7E83C721601}"/>
                  </a:ext>
                </a:extLst>
              </p:cNvPr>
              <p:cNvSpPr/>
              <p:nvPr/>
            </p:nvSpPr>
            <p:spPr>
              <a:xfrm>
                <a:off x="4405340"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10" name="Group 9">
              <a:extLst>
                <a:ext uri="{FF2B5EF4-FFF2-40B4-BE49-F238E27FC236}">
                  <a16:creationId xmlns:a16="http://schemas.microsoft.com/office/drawing/2014/main" id="{81A59B06-9BBE-46EE-A494-B440D5499891}"/>
                </a:ext>
              </a:extLst>
            </p:cNvPr>
            <p:cNvGrpSpPr/>
            <p:nvPr/>
          </p:nvGrpSpPr>
          <p:grpSpPr>
            <a:xfrm>
              <a:off x="2570519" y="2541181"/>
              <a:ext cx="2573334" cy="757191"/>
              <a:chOff x="2570519" y="2541181"/>
              <a:chExt cx="2573334" cy="757191"/>
            </a:xfrm>
          </p:grpSpPr>
          <p:cxnSp>
            <p:nvCxnSpPr>
              <p:cNvPr id="14" name="Straight Arrow Connector 13">
                <a:extLst>
                  <a:ext uri="{FF2B5EF4-FFF2-40B4-BE49-F238E27FC236}">
                    <a16:creationId xmlns:a16="http://schemas.microsoft.com/office/drawing/2014/main" id="{A89B1650-493B-4873-A503-70EEF17D6596}"/>
                  </a:ext>
                </a:extLst>
              </p:cNvPr>
              <p:cNvCxnSpPr>
                <a:cxnSpLocks/>
                <a:stCxn id="18" idx="2"/>
                <a:endCxn id="25" idx="0"/>
              </p:cNvCxnSpPr>
              <p:nvPr/>
            </p:nvCxnSpPr>
            <p:spPr>
              <a:xfrm flipH="1">
                <a:off x="2570519" y="2541181"/>
                <a:ext cx="571852" cy="757191"/>
              </a:xfrm>
              <a:prstGeom prst="straightConnector1">
                <a:avLst/>
              </a:prstGeom>
              <a:solidFill>
                <a:schemeClr val="accent6">
                  <a:lumMod val="60000"/>
                  <a:lumOff val="40000"/>
                </a:schemeClr>
              </a:solidFill>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C9B50F-F281-48BB-9126-D7D979E1086E}"/>
                  </a:ext>
                </a:extLst>
              </p:cNvPr>
              <p:cNvCxnSpPr>
                <a:cxnSpLocks/>
                <a:stCxn id="21" idx="2"/>
                <a:endCxn id="29" idx="0"/>
              </p:cNvCxnSpPr>
              <p:nvPr/>
            </p:nvCxnSpPr>
            <p:spPr>
              <a:xfrm flipH="1">
                <a:off x="3714223" y="2541181"/>
                <a:ext cx="930403" cy="7571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DD79E8-BA94-42DE-9036-A7A2F18046F7}"/>
                  </a:ext>
                </a:extLst>
              </p:cNvPr>
              <p:cNvCxnSpPr>
                <a:cxnSpLocks/>
                <a:stCxn id="19" idx="2"/>
                <a:endCxn id="34" idx="0"/>
              </p:cNvCxnSpPr>
              <p:nvPr/>
            </p:nvCxnSpPr>
            <p:spPr>
              <a:xfrm>
                <a:off x="3643123" y="2541181"/>
                <a:ext cx="1500730" cy="757191"/>
              </a:xfrm>
              <a:prstGeom prst="straightConnector1">
                <a:avLst/>
              </a:prstGeom>
              <a:solidFill>
                <a:schemeClr val="accent3">
                  <a:lumMod val="60000"/>
                  <a:lumOff val="40000"/>
                </a:schemeClr>
              </a:solid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18E4381-D130-41E3-8DEF-E9E692CB70B8}"/>
                  </a:ext>
                </a:extLst>
              </p:cNvPr>
              <p:cNvCxnSpPr>
                <a:cxnSpLocks/>
                <a:stCxn id="20" idx="2"/>
                <a:endCxn id="33" idx="0"/>
              </p:cNvCxnSpPr>
              <p:nvPr/>
            </p:nvCxnSpPr>
            <p:spPr>
              <a:xfrm>
                <a:off x="4143875" y="2541181"/>
                <a:ext cx="714052" cy="757191"/>
              </a:xfrm>
              <a:prstGeom prst="straightConnector1">
                <a:avLst/>
              </a:prstGeom>
              <a:solidFill>
                <a:schemeClr val="accent4">
                  <a:lumMod val="60000"/>
                  <a:lumOff val="40000"/>
                </a:schemeClr>
              </a:solidFill>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E560D7B-7120-448F-B43A-FE54DF2EA357}"/>
                </a:ext>
              </a:extLst>
            </p:cNvPr>
            <p:cNvGrpSpPr/>
            <p:nvPr/>
          </p:nvGrpSpPr>
          <p:grpSpPr>
            <a:xfrm>
              <a:off x="4857927" y="2275367"/>
              <a:ext cx="526735" cy="1023005"/>
              <a:chOff x="4857927" y="2275367"/>
              <a:chExt cx="526735" cy="1023005"/>
            </a:xfrm>
          </p:grpSpPr>
          <p:cxnSp>
            <p:nvCxnSpPr>
              <p:cNvPr id="12" name="Straight Arrow Connector 11">
                <a:extLst>
                  <a:ext uri="{FF2B5EF4-FFF2-40B4-BE49-F238E27FC236}">
                    <a16:creationId xmlns:a16="http://schemas.microsoft.com/office/drawing/2014/main" id="{28561CC1-4382-4547-B58A-D9311CD33B99}"/>
                  </a:ext>
                </a:extLst>
              </p:cNvPr>
              <p:cNvCxnSpPr>
                <a:cxnSpLocks/>
                <a:stCxn id="13" idx="2"/>
                <a:endCxn id="33" idx="0"/>
              </p:cNvCxnSpPr>
              <p:nvPr/>
            </p:nvCxnSpPr>
            <p:spPr>
              <a:xfrm flipH="1">
                <a:off x="4857927" y="2541181"/>
                <a:ext cx="287450" cy="757191"/>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1C53C4-F35A-4149-83A0-090352355CB9}"/>
                  </a:ext>
                </a:extLst>
              </p:cNvPr>
              <p:cNvSpPr/>
              <p:nvPr/>
            </p:nvSpPr>
            <p:spPr>
              <a:xfrm>
                <a:off x="4906091" y="2275367"/>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sp>
        <p:nvSpPr>
          <p:cNvPr id="43" name="Rectangle 42">
            <a:extLst>
              <a:ext uri="{FF2B5EF4-FFF2-40B4-BE49-F238E27FC236}">
                <a16:creationId xmlns:a16="http://schemas.microsoft.com/office/drawing/2014/main" id="{A5F0F0B8-EB49-4AE3-9C19-347053597FED}"/>
              </a:ext>
            </a:extLst>
          </p:cNvPr>
          <p:cNvSpPr/>
          <p:nvPr/>
        </p:nvSpPr>
        <p:spPr>
          <a:xfrm>
            <a:off x="5524178" y="3675137"/>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V</a:t>
            </a:r>
          </a:p>
        </p:txBody>
      </p:sp>
      <p:grpSp>
        <p:nvGrpSpPr>
          <p:cNvPr id="44" name="Group 43">
            <a:extLst>
              <a:ext uri="{FF2B5EF4-FFF2-40B4-BE49-F238E27FC236}">
                <a16:creationId xmlns:a16="http://schemas.microsoft.com/office/drawing/2014/main" id="{6DC8BA1F-9DCC-4B48-BD2B-1F0BDA5ABFE0}"/>
              </a:ext>
            </a:extLst>
          </p:cNvPr>
          <p:cNvGrpSpPr/>
          <p:nvPr/>
        </p:nvGrpSpPr>
        <p:grpSpPr>
          <a:xfrm>
            <a:off x="5692452" y="4835686"/>
            <a:ext cx="1379995" cy="1023005"/>
            <a:chOff x="4838563" y="2280365"/>
            <a:chExt cx="1379995" cy="1023005"/>
          </a:xfrm>
        </p:grpSpPr>
        <p:cxnSp>
          <p:nvCxnSpPr>
            <p:cNvPr id="45" name="Straight Arrow Connector 44">
              <a:extLst>
                <a:ext uri="{FF2B5EF4-FFF2-40B4-BE49-F238E27FC236}">
                  <a16:creationId xmlns:a16="http://schemas.microsoft.com/office/drawing/2014/main" id="{4110F98B-640B-4C74-AF2D-8DEB3C81678D}"/>
                </a:ext>
              </a:extLst>
            </p:cNvPr>
            <p:cNvCxnSpPr>
              <a:cxnSpLocks/>
              <a:stCxn id="46" idx="2"/>
              <a:endCxn id="76" idx="0"/>
            </p:cNvCxnSpPr>
            <p:nvPr/>
          </p:nvCxnSpPr>
          <p:spPr>
            <a:xfrm flipH="1">
              <a:off x="5132816" y="2546179"/>
              <a:ext cx="846457" cy="757191"/>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4107EAF-F037-4213-B80A-781405604C41}"/>
                </a:ext>
              </a:extLst>
            </p:cNvPr>
            <p:cNvSpPr/>
            <p:nvPr/>
          </p:nvSpPr>
          <p:spPr>
            <a:xfrm>
              <a:off x="5739987" y="2280365"/>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7" name="Straight Arrow Connector 46">
              <a:extLst>
                <a:ext uri="{FF2B5EF4-FFF2-40B4-BE49-F238E27FC236}">
                  <a16:creationId xmlns:a16="http://schemas.microsoft.com/office/drawing/2014/main" id="{82BD43CC-2A7D-4C80-B61D-3C0D916F4450}"/>
                </a:ext>
              </a:extLst>
            </p:cNvPr>
            <p:cNvCxnSpPr>
              <a:cxnSpLocks/>
              <a:stCxn id="46" idx="2"/>
              <a:endCxn id="80" idx="0"/>
            </p:cNvCxnSpPr>
            <p:nvPr/>
          </p:nvCxnSpPr>
          <p:spPr>
            <a:xfrm flipH="1">
              <a:off x="4838563" y="2546179"/>
              <a:ext cx="1140710" cy="757190"/>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55E7263C-C597-4FCF-A5F5-9BFD8A80B809}"/>
              </a:ext>
            </a:extLst>
          </p:cNvPr>
          <p:cNvGrpSpPr/>
          <p:nvPr/>
        </p:nvGrpSpPr>
        <p:grpSpPr>
          <a:xfrm>
            <a:off x="5697024" y="4835686"/>
            <a:ext cx="1382988" cy="1023005"/>
            <a:chOff x="4852753" y="2272611"/>
            <a:chExt cx="1382988" cy="1023005"/>
          </a:xfrm>
        </p:grpSpPr>
        <p:cxnSp>
          <p:nvCxnSpPr>
            <p:cNvPr id="49" name="Straight Arrow Connector 48">
              <a:extLst>
                <a:ext uri="{FF2B5EF4-FFF2-40B4-BE49-F238E27FC236}">
                  <a16:creationId xmlns:a16="http://schemas.microsoft.com/office/drawing/2014/main" id="{21315A72-C0E9-4764-9B31-4EF3D437AC5F}"/>
                </a:ext>
              </a:extLst>
            </p:cNvPr>
            <p:cNvCxnSpPr>
              <a:cxnSpLocks/>
              <a:stCxn id="50" idx="2"/>
              <a:endCxn id="63" idx="0"/>
            </p:cNvCxnSpPr>
            <p:nvPr/>
          </p:nvCxnSpPr>
          <p:spPr>
            <a:xfrm flipH="1">
              <a:off x="4852753" y="2538425"/>
              <a:ext cx="1143703" cy="757191"/>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5128017-77C4-4981-B8FA-ACDE459BF0E4}"/>
                </a:ext>
              </a:extLst>
            </p:cNvPr>
            <p:cNvSpPr/>
            <p:nvPr/>
          </p:nvSpPr>
          <p:spPr>
            <a:xfrm>
              <a:off x="5757170" y="2272611"/>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51" name="Group 50">
            <a:extLst>
              <a:ext uri="{FF2B5EF4-FFF2-40B4-BE49-F238E27FC236}">
                <a16:creationId xmlns:a16="http://schemas.microsoft.com/office/drawing/2014/main" id="{3D1B0B2F-D590-41B1-A1FD-ACACFBFFB2DD}"/>
              </a:ext>
            </a:extLst>
          </p:cNvPr>
          <p:cNvGrpSpPr/>
          <p:nvPr/>
        </p:nvGrpSpPr>
        <p:grpSpPr>
          <a:xfrm>
            <a:off x="2411161" y="5858691"/>
            <a:ext cx="5999872" cy="261257"/>
            <a:chOff x="1449307" y="4538506"/>
            <a:chExt cx="5999872" cy="261257"/>
          </a:xfrm>
        </p:grpSpPr>
        <p:sp>
          <p:nvSpPr>
            <p:cNvPr id="52" name="Rectangle 51">
              <a:extLst>
                <a:ext uri="{FF2B5EF4-FFF2-40B4-BE49-F238E27FC236}">
                  <a16:creationId xmlns:a16="http://schemas.microsoft.com/office/drawing/2014/main" id="{4C73A2F4-F96A-465D-B76D-C3CF6721252E}"/>
                </a:ext>
              </a:extLst>
            </p:cNvPr>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6103D19-F7EF-42E9-AC31-F73D06E67F9E}"/>
                </a:ext>
              </a:extLst>
            </p:cNvPr>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A01E684-5AE9-4C9B-9017-A7E1E630F41B}"/>
                </a:ext>
              </a:extLst>
            </p:cNvPr>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91367DF3-8926-4022-B4AB-4653F055E531}"/>
                </a:ext>
              </a:extLst>
            </p:cNvPr>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9A4D749D-F359-4664-84A5-5586C9B1C16A}"/>
                </a:ext>
              </a:extLst>
            </p:cNvPr>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9021733A-4785-4172-BA7D-F6DE4E9F47AC}"/>
                </a:ext>
              </a:extLst>
            </p:cNvPr>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FA2D519-2B79-40A8-8DAD-94469477AE31}"/>
                </a:ext>
              </a:extLst>
            </p:cNvPr>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11FE138-D00D-4BB9-B403-EE4378BA6714}"/>
                </a:ext>
              </a:extLst>
            </p:cNvPr>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2ADA36D-F09F-4639-9FE5-87FDA4C30068}"/>
                </a:ext>
              </a:extLst>
            </p:cNvPr>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DC9CB9DC-A729-49E3-8B24-56CA950A1D7A}"/>
                </a:ext>
              </a:extLst>
            </p:cNvPr>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A70EE56-2AE7-45BF-96B9-87E6CE21CBE4}"/>
                </a:ext>
              </a:extLst>
            </p:cNvPr>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3ACE4FA-9A48-40AA-B163-AD43DA324F96}"/>
                </a:ext>
              </a:extLst>
            </p:cNvPr>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45F19F62-46BA-465F-AA45-E927FB6777F2}"/>
                </a:ext>
              </a:extLst>
            </p:cNvPr>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61A593B-3066-4737-B43F-1A0DD4C25FD4}"/>
                </a:ext>
              </a:extLst>
            </p:cNvPr>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1ED8660-1152-41B8-94CE-87D3375A4F46}"/>
                </a:ext>
              </a:extLst>
            </p:cNvPr>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3C6C4932-09D0-4E59-8BC2-8856E28B53DC}"/>
                </a:ext>
              </a:extLst>
            </p:cNvPr>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28A28789-5593-4DEC-BE2A-1008AA9EDF81}"/>
                </a:ext>
              </a:extLst>
            </p:cNvPr>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74D4F2D-4C88-4D9A-BC0C-642A8352CE79}"/>
                </a:ext>
              </a:extLst>
            </p:cNvPr>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8F183D2-8C6E-4AA7-B829-521E0E83DF55}"/>
                </a:ext>
              </a:extLst>
            </p:cNvPr>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4917B7F4-891F-4354-A80B-6E16AF81E4A7}"/>
                </a:ext>
              </a:extLst>
            </p:cNvPr>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E9080B6-85FB-4132-A31A-72455C804389}"/>
                </a:ext>
              </a:extLst>
            </p:cNvPr>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BDE49527-65F4-4F60-96C9-38A9297A1593}"/>
              </a:ext>
            </a:extLst>
          </p:cNvPr>
          <p:cNvGrpSpPr/>
          <p:nvPr/>
        </p:nvGrpSpPr>
        <p:grpSpPr>
          <a:xfrm>
            <a:off x="4242934" y="4835686"/>
            <a:ext cx="1884448" cy="1284262"/>
            <a:chOff x="3403837" y="2275367"/>
            <a:chExt cx="1884448" cy="1284262"/>
          </a:xfrm>
        </p:grpSpPr>
        <p:sp>
          <p:nvSpPr>
            <p:cNvPr id="74" name="Rectangle 73">
              <a:extLst>
                <a:ext uri="{FF2B5EF4-FFF2-40B4-BE49-F238E27FC236}">
                  <a16:creationId xmlns:a16="http://schemas.microsoft.com/office/drawing/2014/main" id="{9766EFFE-AB63-42EE-B1ED-9356E9FC6757}"/>
                </a:ext>
              </a:extLst>
            </p:cNvPr>
            <p:cNvSpPr/>
            <p:nvPr/>
          </p:nvSpPr>
          <p:spPr>
            <a:xfrm>
              <a:off x="3403837"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75" name="Straight Arrow Connector 74">
              <a:extLst>
                <a:ext uri="{FF2B5EF4-FFF2-40B4-BE49-F238E27FC236}">
                  <a16:creationId xmlns:a16="http://schemas.microsoft.com/office/drawing/2014/main" id="{06B78EFA-A11F-43A3-8B2E-3FBC0B3B2A0D}"/>
                </a:ext>
              </a:extLst>
            </p:cNvPr>
            <p:cNvCxnSpPr>
              <a:cxnSpLocks/>
              <a:stCxn id="74" idx="2"/>
              <a:endCxn id="64" idx="0"/>
            </p:cNvCxnSpPr>
            <p:nvPr/>
          </p:nvCxnSpPr>
          <p:spPr>
            <a:xfrm>
              <a:off x="3643123" y="2541181"/>
              <a:ext cx="1500730" cy="7464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28C90DA-1559-402A-8D37-0EE95FBC46FB}"/>
                </a:ext>
              </a:extLst>
            </p:cNvPr>
            <p:cNvSpPr/>
            <p:nvPr/>
          </p:nvSpPr>
          <p:spPr>
            <a:xfrm>
              <a:off x="5006931" y="3298372"/>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3391606A-8856-48EE-88B6-F4E373082C51}"/>
              </a:ext>
            </a:extLst>
          </p:cNvPr>
          <p:cNvGrpSpPr/>
          <p:nvPr/>
        </p:nvGrpSpPr>
        <p:grpSpPr>
          <a:xfrm>
            <a:off x="4743686" y="4835686"/>
            <a:ext cx="1089443" cy="1284261"/>
            <a:chOff x="3904589" y="2275367"/>
            <a:chExt cx="1089443" cy="1284261"/>
          </a:xfrm>
        </p:grpSpPr>
        <p:sp>
          <p:nvSpPr>
            <p:cNvPr id="78" name="Rectangle 77">
              <a:extLst>
                <a:ext uri="{FF2B5EF4-FFF2-40B4-BE49-F238E27FC236}">
                  <a16:creationId xmlns:a16="http://schemas.microsoft.com/office/drawing/2014/main" id="{931C7BD3-D40F-4C63-9A12-675F2F6BA6F3}"/>
                </a:ext>
              </a:extLst>
            </p:cNvPr>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79" name="Straight Arrow Connector 78">
              <a:extLst>
                <a:ext uri="{FF2B5EF4-FFF2-40B4-BE49-F238E27FC236}">
                  <a16:creationId xmlns:a16="http://schemas.microsoft.com/office/drawing/2014/main" id="{4933C763-75BC-46EC-8A05-36FD38FA58AD}"/>
                </a:ext>
              </a:extLst>
            </p:cNvPr>
            <p:cNvCxnSpPr>
              <a:stCxn id="78" idx="2"/>
              <a:endCxn id="63" idx="0"/>
            </p:cNvCxnSpPr>
            <p:nvPr/>
          </p:nvCxnSpPr>
          <p:spPr>
            <a:xfrm>
              <a:off x="4143875" y="2541181"/>
              <a:ext cx="714052" cy="746433"/>
            </a:xfrm>
            <a:prstGeom prst="straightConnector1">
              <a:avLst/>
            </a:prstGeom>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E6C741E-4389-4A3A-AE8C-F9C7A63B7B84}"/>
                </a:ext>
              </a:extLst>
            </p:cNvPr>
            <p:cNvSpPr/>
            <p:nvPr/>
          </p:nvSpPr>
          <p:spPr>
            <a:xfrm>
              <a:off x="4712678" y="3298371"/>
              <a:ext cx="281354" cy="261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A5D70E9-69E1-46F2-941C-D63E8064D51A}"/>
              </a:ext>
            </a:extLst>
          </p:cNvPr>
          <p:cNvGrpSpPr/>
          <p:nvPr/>
        </p:nvGrpSpPr>
        <p:grpSpPr>
          <a:xfrm>
            <a:off x="5589312" y="6292347"/>
            <a:ext cx="487634" cy="307777"/>
            <a:chOff x="4750215" y="3732028"/>
            <a:chExt cx="487634" cy="307777"/>
          </a:xfrm>
        </p:grpSpPr>
        <p:cxnSp>
          <p:nvCxnSpPr>
            <p:cNvPr id="82" name="Straight Arrow Connector 81">
              <a:extLst>
                <a:ext uri="{FF2B5EF4-FFF2-40B4-BE49-F238E27FC236}">
                  <a16:creationId xmlns:a16="http://schemas.microsoft.com/office/drawing/2014/main" id="{B04A445E-D80C-4C6E-BDBB-C24D6E9A5567}"/>
                </a:ext>
              </a:extLst>
            </p:cNvPr>
            <p:cNvCxnSpPr/>
            <p:nvPr/>
          </p:nvCxnSpPr>
          <p:spPr>
            <a:xfrm>
              <a:off x="4853355" y="3732028"/>
              <a:ext cx="290498"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23E960C-5EFE-4F29-8E8E-EAB317446A75}"/>
                </a:ext>
              </a:extLst>
            </p:cNvPr>
            <p:cNvSpPr txBox="1"/>
            <p:nvPr/>
          </p:nvSpPr>
          <p:spPr>
            <a:xfrm>
              <a:off x="4750215" y="3732028"/>
              <a:ext cx="487634" cy="307777"/>
            </a:xfrm>
            <a:prstGeom prst="rect">
              <a:avLst/>
            </a:prstGeom>
            <a:noFill/>
          </p:spPr>
          <p:txBody>
            <a:bodyPr wrap="none" rtlCol="0">
              <a:spAutoFit/>
            </a:bodyPr>
            <a:lstStyle/>
            <a:p>
              <a:r>
                <a:rPr lang="en-US" dirty="0">
                  <a:solidFill>
                    <a:schemeClr val="accent2"/>
                  </a:solidFill>
                </a:rPr>
                <a:t>d=1</a:t>
              </a:r>
            </a:p>
          </p:txBody>
        </p:sp>
      </p:grpSp>
      <p:grpSp>
        <p:nvGrpSpPr>
          <p:cNvPr id="84" name="Group 83">
            <a:extLst>
              <a:ext uri="{FF2B5EF4-FFF2-40B4-BE49-F238E27FC236}">
                <a16:creationId xmlns:a16="http://schemas.microsoft.com/office/drawing/2014/main" id="{8231EA10-0755-4A1F-9D72-46890F9833F0}"/>
              </a:ext>
            </a:extLst>
          </p:cNvPr>
          <p:cNvGrpSpPr/>
          <p:nvPr/>
        </p:nvGrpSpPr>
        <p:grpSpPr>
          <a:xfrm>
            <a:off x="5702198" y="6292347"/>
            <a:ext cx="694765" cy="308949"/>
            <a:chOff x="4863101" y="3732028"/>
            <a:chExt cx="694765" cy="308949"/>
          </a:xfrm>
        </p:grpSpPr>
        <p:sp>
          <p:nvSpPr>
            <p:cNvPr id="85" name="TextBox 84">
              <a:extLst>
                <a:ext uri="{FF2B5EF4-FFF2-40B4-BE49-F238E27FC236}">
                  <a16:creationId xmlns:a16="http://schemas.microsoft.com/office/drawing/2014/main" id="{FFC45F56-51DD-4898-B261-DC41D053C232}"/>
                </a:ext>
              </a:extLst>
            </p:cNvPr>
            <p:cNvSpPr txBox="1"/>
            <p:nvPr/>
          </p:nvSpPr>
          <p:spPr>
            <a:xfrm>
              <a:off x="5070232" y="3733200"/>
              <a:ext cx="487634" cy="307777"/>
            </a:xfrm>
            <a:prstGeom prst="rect">
              <a:avLst/>
            </a:prstGeom>
            <a:noFill/>
          </p:spPr>
          <p:txBody>
            <a:bodyPr wrap="none" rtlCol="0">
              <a:spAutoFit/>
            </a:bodyPr>
            <a:lstStyle/>
            <a:p>
              <a:r>
                <a:rPr lang="en-US" dirty="0">
                  <a:solidFill>
                    <a:srgbClr val="EEB211"/>
                  </a:solidFill>
                </a:rPr>
                <a:t>d=2</a:t>
              </a:r>
            </a:p>
          </p:txBody>
        </p:sp>
        <p:cxnSp>
          <p:nvCxnSpPr>
            <p:cNvPr id="86" name="Straight Arrow Connector 85">
              <a:extLst>
                <a:ext uri="{FF2B5EF4-FFF2-40B4-BE49-F238E27FC236}">
                  <a16:creationId xmlns:a16="http://schemas.microsoft.com/office/drawing/2014/main" id="{301F4180-FCB4-4D7F-9CF4-76C6FFD339E9}"/>
                </a:ext>
              </a:extLst>
            </p:cNvPr>
            <p:cNvCxnSpPr>
              <a:cxnSpLocks/>
            </p:cNvCxnSpPr>
            <p:nvPr/>
          </p:nvCxnSpPr>
          <p:spPr>
            <a:xfrm>
              <a:off x="4863101" y="3732028"/>
              <a:ext cx="566678" cy="0"/>
            </a:xfrm>
            <a:prstGeom prst="straightConnector1">
              <a:avLst/>
            </a:prstGeom>
            <a:ln w="25400">
              <a:solidFill>
                <a:srgbClr val="EEB21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05FCE001-3FEF-4F97-96DB-DB650789BC24}"/>
              </a:ext>
            </a:extLst>
          </p:cNvPr>
          <p:cNvGrpSpPr/>
          <p:nvPr/>
        </p:nvGrpSpPr>
        <p:grpSpPr>
          <a:xfrm>
            <a:off x="5692452" y="4830397"/>
            <a:ext cx="1387658" cy="1296637"/>
            <a:chOff x="4028999" y="2249682"/>
            <a:chExt cx="1387658" cy="1296637"/>
          </a:xfrm>
        </p:grpSpPr>
        <p:cxnSp>
          <p:nvCxnSpPr>
            <p:cNvPr id="88" name="Straight Arrow Connector 87">
              <a:extLst>
                <a:ext uri="{FF2B5EF4-FFF2-40B4-BE49-F238E27FC236}">
                  <a16:creationId xmlns:a16="http://schemas.microsoft.com/office/drawing/2014/main" id="{3F7A1F42-3EBF-4372-8B17-5E9C68293715}"/>
                </a:ext>
              </a:extLst>
            </p:cNvPr>
            <p:cNvCxnSpPr>
              <a:cxnSpLocks/>
              <a:stCxn id="89" idx="2"/>
              <a:endCxn id="90" idx="0"/>
            </p:cNvCxnSpPr>
            <p:nvPr/>
          </p:nvCxnSpPr>
          <p:spPr>
            <a:xfrm>
              <a:off x="5177372" y="2515496"/>
              <a:ext cx="2182" cy="769566"/>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17E5CC5F-AECD-460E-A838-75AC61777A34}"/>
                </a:ext>
              </a:extLst>
            </p:cNvPr>
            <p:cNvSpPr/>
            <p:nvPr/>
          </p:nvSpPr>
          <p:spPr>
            <a:xfrm>
              <a:off x="4938086" y="2249682"/>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90" name="Rectangle 89">
              <a:extLst>
                <a:ext uri="{FF2B5EF4-FFF2-40B4-BE49-F238E27FC236}">
                  <a16:creationId xmlns:a16="http://schemas.microsoft.com/office/drawing/2014/main" id="{13456E84-921D-47C5-B0B5-269E4AFF2877}"/>
                </a:ext>
              </a:extLst>
            </p:cNvPr>
            <p:cNvSpPr/>
            <p:nvPr/>
          </p:nvSpPr>
          <p:spPr>
            <a:xfrm>
              <a:off x="5038877" y="3285062"/>
              <a:ext cx="281354" cy="2612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9DD3ADDB-9C6F-4BF3-AE7C-FD73F35B9B3D}"/>
                </a:ext>
              </a:extLst>
            </p:cNvPr>
            <p:cNvCxnSpPr>
              <a:cxnSpLocks/>
              <a:stCxn id="89" idx="2"/>
              <a:endCxn id="80" idx="0"/>
            </p:cNvCxnSpPr>
            <p:nvPr/>
          </p:nvCxnSpPr>
          <p:spPr>
            <a:xfrm flipH="1">
              <a:off x="4028999" y="2515496"/>
              <a:ext cx="1148373" cy="762479"/>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6AC7C282-DE09-494E-AD0D-ECD340D78E28}"/>
              </a:ext>
            </a:extLst>
          </p:cNvPr>
          <p:cNvSpPr txBox="1"/>
          <p:nvPr/>
        </p:nvSpPr>
        <p:spPr>
          <a:xfrm>
            <a:off x="3115975" y="4439838"/>
            <a:ext cx="4151355" cy="307777"/>
          </a:xfrm>
          <a:prstGeom prst="rect">
            <a:avLst/>
          </a:prstGeom>
          <a:noFill/>
        </p:spPr>
        <p:txBody>
          <a:bodyPr wrap="square" rtlCol="0">
            <a:spAutoFit/>
          </a:bodyPr>
          <a:lstStyle/>
          <a:p>
            <a:r>
              <a:rPr lang="en-US" dirty="0"/>
              <a:t>reprobes =        </a:t>
            </a:r>
            <a:r>
              <a:rPr lang="en-US" dirty="0">
                <a:solidFill>
                  <a:schemeClr val="accent1"/>
                </a:solidFill>
              </a:rPr>
              <a:t>0</a:t>
            </a:r>
            <a:r>
              <a:rPr lang="en-US" dirty="0"/>
              <a:t>,      </a:t>
            </a:r>
            <a:r>
              <a:rPr lang="en-US" dirty="0">
                <a:solidFill>
                  <a:schemeClr val="accent6">
                    <a:lumMod val="60000"/>
                    <a:lumOff val="40000"/>
                  </a:schemeClr>
                </a:solidFill>
              </a:rPr>
              <a:t>0</a:t>
            </a:r>
            <a:r>
              <a:rPr lang="en-US" dirty="0"/>
              <a:t> ,       </a:t>
            </a:r>
            <a:r>
              <a:rPr lang="en-US" dirty="0">
                <a:solidFill>
                  <a:schemeClr val="accent1"/>
                </a:solidFill>
              </a:rPr>
              <a:t>1,         2,            </a:t>
            </a:r>
            <a:r>
              <a:rPr lang="en-US" dirty="0">
                <a:solidFill>
                  <a:schemeClr val="accent2"/>
                </a:solidFill>
              </a:rPr>
              <a:t>4</a:t>
            </a:r>
            <a:endParaRPr lang="en-US" dirty="0">
              <a:solidFill>
                <a:schemeClr val="accent1"/>
              </a:solidFill>
            </a:endParaRPr>
          </a:p>
        </p:txBody>
      </p:sp>
      <p:grpSp>
        <p:nvGrpSpPr>
          <p:cNvPr id="93" name="Group 92">
            <a:extLst>
              <a:ext uri="{FF2B5EF4-FFF2-40B4-BE49-F238E27FC236}">
                <a16:creationId xmlns:a16="http://schemas.microsoft.com/office/drawing/2014/main" id="{5B52C564-B1F5-4B42-BCD3-CD04107C84A5}"/>
              </a:ext>
            </a:extLst>
          </p:cNvPr>
          <p:cNvGrpSpPr/>
          <p:nvPr/>
        </p:nvGrpSpPr>
        <p:grpSpPr>
          <a:xfrm>
            <a:off x="5706965" y="4832930"/>
            <a:ext cx="1379995" cy="1023004"/>
            <a:chOff x="4838563" y="2280365"/>
            <a:chExt cx="1379995" cy="1023004"/>
          </a:xfrm>
        </p:grpSpPr>
        <p:cxnSp>
          <p:nvCxnSpPr>
            <p:cNvPr id="94" name="Straight Arrow Connector 93">
              <a:extLst>
                <a:ext uri="{FF2B5EF4-FFF2-40B4-BE49-F238E27FC236}">
                  <a16:creationId xmlns:a16="http://schemas.microsoft.com/office/drawing/2014/main" id="{2EF7406A-33A0-4325-9549-4BEC38B799E3}"/>
                </a:ext>
              </a:extLst>
            </p:cNvPr>
            <p:cNvCxnSpPr>
              <a:cxnSpLocks/>
              <a:stCxn id="95" idx="2"/>
              <a:endCxn id="65" idx="0"/>
            </p:cNvCxnSpPr>
            <p:nvPr/>
          </p:nvCxnSpPr>
          <p:spPr>
            <a:xfrm flipH="1">
              <a:off x="5400474" y="2546179"/>
              <a:ext cx="578799" cy="749189"/>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71C9BEAF-2D6B-4514-A91B-CF2255F66D28}"/>
                </a:ext>
              </a:extLst>
            </p:cNvPr>
            <p:cNvSpPr/>
            <p:nvPr/>
          </p:nvSpPr>
          <p:spPr>
            <a:xfrm>
              <a:off x="5739987" y="2280365"/>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96" name="Straight Arrow Connector 95">
              <a:extLst>
                <a:ext uri="{FF2B5EF4-FFF2-40B4-BE49-F238E27FC236}">
                  <a16:creationId xmlns:a16="http://schemas.microsoft.com/office/drawing/2014/main" id="{15FB2A69-2780-4EF1-A0BC-D33C84622A10}"/>
                </a:ext>
              </a:extLst>
            </p:cNvPr>
            <p:cNvCxnSpPr>
              <a:cxnSpLocks/>
              <a:stCxn id="95" idx="2"/>
            </p:cNvCxnSpPr>
            <p:nvPr/>
          </p:nvCxnSpPr>
          <p:spPr>
            <a:xfrm flipH="1">
              <a:off x="4838563" y="2546179"/>
              <a:ext cx="1140710" cy="757190"/>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8AC52100-5ECE-46E7-9B09-A3B15E442BE3}"/>
              </a:ext>
            </a:extLst>
          </p:cNvPr>
          <p:cNvGrpSpPr/>
          <p:nvPr/>
        </p:nvGrpSpPr>
        <p:grpSpPr>
          <a:xfrm>
            <a:off x="5706770" y="4838472"/>
            <a:ext cx="1379995" cy="1023004"/>
            <a:chOff x="4838563" y="2280365"/>
            <a:chExt cx="1379995" cy="1023004"/>
          </a:xfrm>
        </p:grpSpPr>
        <p:cxnSp>
          <p:nvCxnSpPr>
            <p:cNvPr id="98" name="Straight Arrow Connector 97">
              <a:extLst>
                <a:ext uri="{FF2B5EF4-FFF2-40B4-BE49-F238E27FC236}">
                  <a16:creationId xmlns:a16="http://schemas.microsoft.com/office/drawing/2014/main" id="{C8CEA532-8803-4442-B2D2-7D9037DE2963}"/>
                </a:ext>
              </a:extLst>
            </p:cNvPr>
            <p:cNvCxnSpPr>
              <a:cxnSpLocks/>
              <a:stCxn id="99" idx="2"/>
              <a:endCxn id="66" idx="0"/>
            </p:cNvCxnSpPr>
            <p:nvPr/>
          </p:nvCxnSpPr>
          <p:spPr>
            <a:xfrm flipH="1">
              <a:off x="5686595" y="2546179"/>
              <a:ext cx="292678" cy="743647"/>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DAB8C0B0-F2A3-4386-922A-B50F89226014}"/>
                </a:ext>
              </a:extLst>
            </p:cNvPr>
            <p:cNvSpPr/>
            <p:nvPr/>
          </p:nvSpPr>
          <p:spPr>
            <a:xfrm>
              <a:off x="5739987" y="2280365"/>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00" name="Straight Arrow Connector 99">
              <a:extLst>
                <a:ext uri="{FF2B5EF4-FFF2-40B4-BE49-F238E27FC236}">
                  <a16:creationId xmlns:a16="http://schemas.microsoft.com/office/drawing/2014/main" id="{C7CC15A8-646F-4C98-A9A7-0FBC4014DB7D}"/>
                </a:ext>
              </a:extLst>
            </p:cNvPr>
            <p:cNvCxnSpPr>
              <a:cxnSpLocks/>
              <a:stCxn id="99" idx="2"/>
            </p:cNvCxnSpPr>
            <p:nvPr/>
          </p:nvCxnSpPr>
          <p:spPr>
            <a:xfrm flipH="1">
              <a:off x="4838563" y="2546179"/>
              <a:ext cx="1140710" cy="757190"/>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F52D711-7E51-4FE8-96FC-BB98EF1E2C67}"/>
              </a:ext>
            </a:extLst>
          </p:cNvPr>
          <p:cNvGrpSpPr/>
          <p:nvPr/>
        </p:nvGrpSpPr>
        <p:grpSpPr>
          <a:xfrm>
            <a:off x="5280012" y="4833815"/>
            <a:ext cx="1126268" cy="1286131"/>
            <a:chOff x="4440915" y="2273496"/>
            <a:chExt cx="1126268" cy="1286131"/>
          </a:xfrm>
        </p:grpSpPr>
        <p:sp>
          <p:nvSpPr>
            <p:cNvPr id="102" name="Rectangle 101">
              <a:extLst>
                <a:ext uri="{FF2B5EF4-FFF2-40B4-BE49-F238E27FC236}">
                  <a16:creationId xmlns:a16="http://schemas.microsoft.com/office/drawing/2014/main" id="{67F65564-BAE7-474C-8367-C0C4BDEEC717}"/>
                </a:ext>
              </a:extLst>
            </p:cNvPr>
            <p:cNvSpPr/>
            <p:nvPr/>
          </p:nvSpPr>
          <p:spPr>
            <a:xfrm>
              <a:off x="4440915" y="2273496"/>
              <a:ext cx="478571" cy="2658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03" name="Straight Arrow Connector 102">
              <a:extLst>
                <a:ext uri="{FF2B5EF4-FFF2-40B4-BE49-F238E27FC236}">
                  <a16:creationId xmlns:a16="http://schemas.microsoft.com/office/drawing/2014/main" id="{7779679C-AB86-4B0A-9288-DD4789B3692E}"/>
                </a:ext>
              </a:extLst>
            </p:cNvPr>
            <p:cNvCxnSpPr>
              <a:cxnSpLocks/>
              <a:stCxn id="102" idx="2"/>
              <a:endCxn id="65" idx="0"/>
            </p:cNvCxnSpPr>
            <p:nvPr/>
          </p:nvCxnSpPr>
          <p:spPr>
            <a:xfrm>
              <a:off x="4680201" y="2539310"/>
              <a:ext cx="749578" cy="74830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BEEC9BF-43A6-4F66-AE18-BE66AE5EBC1E}"/>
                </a:ext>
              </a:extLst>
            </p:cNvPr>
            <p:cNvSpPr/>
            <p:nvPr/>
          </p:nvSpPr>
          <p:spPr>
            <a:xfrm>
              <a:off x="5285829" y="3298370"/>
              <a:ext cx="281354" cy="2612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Arrow Connector 104">
              <a:extLst>
                <a:ext uri="{FF2B5EF4-FFF2-40B4-BE49-F238E27FC236}">
                  <a16:creationId xmlns:a16="http://schemas.microsoft.com/office/drawing/2014/main" id="{4604F868-BF52-47B5-865C-542F0468294A}"/>
                </a:ext>
              </a:extLst>
            </p:cNvPr>
            <p:cNvCxnSpPr>
              <a:cxnSpLocks/>
              <a:stCxn id="102" idx="2"/>
              <a:endCxn id="76" idx="0"/>
            </p:cNvCxnSpPr>
            <p:nvPr/>
          </p:nvCxnSpPr>
          <p:spPr>
            <a:xfrm>
              <a:off x="4680201" y="2539310"/>
              <a:ext cx="467407" cy="748304"/>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2EDB7B0F-4CCE-499B-B6E7-13F64BF1B4FD}"/>
              </a:ext>
            </a:extLst>
          </p:cNvPr>
          <p:cNvGrpSpPr/>
          <p:nvPr/>
        </p:nvGrpSpPr>
        <p:grpSpPr>
          <a:xfrm>
            <a:off x="5860682" y="4831032"/>
            <a:ext cx="834945" cy="1293101"/>
            <a:chOff x="4440915" y="2273496"/>
            <a:chExt cx="834945" cy="1293101"/>
          </a:xfrm>
        </p:grpSpPr>
        <p:sp>
          <p:nvSpPr>
            <p:cNvPr id="107" name="Rectangle 106">
              <a:extLst>
                <a:ext uri="{FF2B5EF4-FFF2-40B4-BE49-F238E27FC236}">
                  <a16:creationId xmlns:a16="http://schemas.microsoft.com/office/drawing/2014/main" id="{9765702D-BAA7-4C19-9773-C5DD5C6820C5}"/>
                </a:ext>
              </a:extLst>
            </p:cNvPr>
            <p:cNvSpPr/>
            <p:nvPr/>
          </p:nvSpPr>
          <p:spPr>
            <a:xfrm>
              <a:off x="4440915" y="2273496"/>
              <a:ext cx="478571" cy="26581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108" name="Straight Arrow Connector 107">
              <a:extLst>
                <a:ext uri="{FF2B5EF4-FFF2-40B4-BE49-F238E27FC236}">
                  <a16:creationId xmlns:a16="http://schemas.microsoft.com/office/drawing/2014/main" id="{D08796E5-1F4E-4FD2-BF7E-B3F43F2F3ED5}"/>
                </a:ext>
              </a:extLst>
            </p:cNvPr>
            <p:cNvCxnSpPr>
              <a:cxnSpLocks/>
              <a:stCxn id="107" idx="2"/>
              <a:endCxn id="109" idx="0"/>
            </p:cNvCxnSpPr>
            <p:nvPr/>
          </p:nvCxnSpPr>
          <p:spPr>
            <a:xfrm>
              <a:off x="4680201" y="2539310"/>
              <a:ext cx="454982" cy="76603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F8096DE1-5F05-401C-9B95-8ED71810BD0F}"/>
                </a:ext>
              </a:extLst>
            </p:cNvPr>
            <p:cNvSpPr/>
            <p:nvPr/>
          </p:nvSpPr>
          <p:spPr>
            <a:xfrm>
              <a:off x="4994506" y="3305340"/>
              <a:ext cx="281354" cy="261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Arrow Connector 109">
              <a:extLst>
                <a:ext uri="{FF2B5EF4-FFF2-40B4-BE49-F238E27FC236}">
                  <a16:creationId xmlns:a16="http://schemas.microsoft.com/office/drawing/2014/main" id="{D03F821C-CA7A-43C6-9524-F94B33C95DB0}"/>
                </a:ext>
              </a:extLst>
            </p:cNvPr>
            <p:cNvCxnSpPr>
              <a:cxnSpLocks/>
              <a:stCxn id="107" idx="2"/>
              <a:endCxn id="76" idx="0"/>
            </p:cNvCxnSpPr>
            <p:nvPr/>
          </p:nvCxnSpPr>
          <p:spPr>
            <a:xfrm flipH="1">
              <a:off x="4566938" y="2539310"/>
              <a:ext cx="113263" cy="751087"/>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5D1E8DE9-8E98-4657-BE2A-9BABBA46A929}"/>
              </a:ext>
            </a:extLst>
          </p:cNvPr>
          <p:cNvGrpSpPr/>
          <p:nvPr/>
        </p:nvGrpSpPr>
        <p:grpSpPr>
          <a:xfrm>
            <a:off x="5702198" y="6300405"/>
            <a:ext cx="852604" cy="308949"/>
            <a:chOff x="4863101" y="3732028"/>
            <a:chExt cx="852604" cy="308949"/>
          </a:xfrm>
        </p:grpSpPr>
        <p:sp>
          <p:nvSpPr>
            <p:cNvPr id="112" name="TextBox 111">
              <a:extLst>
                <a:ext uri="{FF2B5EF4-FFF2-40B4-BE49-F238E27FC236}">
                  <a16:creationId xmlns:a16="http://schemas.microsoft.com/office/drawing/2014/main" id="{A098AB2B-1895-4B85-B5DD-835F2163FFAE}"/>
                </a:ext>
              </a:extLst>
            </p:cNvPr>
            <p:cNvSpPr txBox="1"/>
            <p:nvPr/>
          </p:nvSpPr>
          <p:spPr>
            <a:xfrm>
              <a:off x="5070232" y="3733200"/>
              <a:ext cx="487634" cy="307777"/>
            </a:xfrm>
            <a:prstGeom prst="rect">
              <a:avLst/>
            </a:prstGeom>
            <a:noFill/>
          </p:spPr>
          <p:txBody>
            <a:bodyPr wrap="none" rtlCol="0">
              <a:spAutoFit/>
            </a:bodyPr>
            <a:lstStyle/>
            <a:p>
              <a:r>
                <a:rPr lang="en-US" dirty="0">
                  <a:solidFill>
                    <a:srgbClr val="EEB211"/>
                  </a:solidFill>
                </a:rPr>
                <a:t>d=3</a:t>
              </a:r>
            </a:p>
          </p:txBody>
        </p:sp>
        <p:cxnSp>
          <p:nvCxnSpPr>
            <p:cNvPr id="113" name="Straight Arrow Connector 112">
              <a:extLst>
                <a:ext uri="{FF2B5EF4-FFF2-40B4-BE49-F238E27FC236}">
                  <a16:creationId xmlns:a16="http://schemas.microsoft.com/office/drawing/2014/main" id="{56C7FA29-3CC5-4480-9EA8-EFE05F57B675}"/>
                </a:ext>
              </a:extLst>
            </p:cNvPr>
            <p:cNvCxnSpPr>
              <a:cxnSpLocks/>
            </p:cNvCxnSpPr>
            <p:nvPr/>
          </p:nvCxnSpPr>
          <p:spPr>
            <a:xfrm>
              <a:off x="4863101" y="3732028"/>
              <a:ext cx="852604" cy="6963"/>
            </a:xfrm>
            <a:prstGeom prst="straightConnector1">
              <a:avLst/>
            </a:prstGeom>
            <a:ln w="25400">
              <a:solidFill>
                <a:srgbClr val="EEB21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28129CFF-1EA2-48AE-840F-945BB487343C}"/>
              </a:ext>
            </a:extLst>
          </p:cNvPr>
          <p:cNvGrpSpPr/>
          <p:nvPr/>
        </p:nvGrpSpPr>
        <p:grpSpPr>
          <a:xfrm>
            <a:off x="5697324" y="6297326"/>
            <a:ext cx="1150155" cy="308949"/>
            <a:chOff x="4863101" y="3732028"/>
            <a:chExt cx="852604" cy="308949"/>
          </a:xfrm>
        </p:grpSpPr>
        <p:sp>
          <p:nvSpPr>
            <p:cNvPr id="115" name="TextBox 114">
              <a:extLst>
                <a:ext uri="{FF2B5EF4-FFF2-40B4-BE49-F238E27FC236}">
                  <a16:creationId xmlns:a16="http://schemas.microsoft.com/office/drawing/2014/main" id="{FF0CF223-1600-4F65-85E6-C5DAC60C3081}"/>
                </a:ext>
              </a:extLst>
            </p:cNvPr>
            <p:cNvSpPr txBox="1"/>
            <p:nvPr/>
          </p:nvSpPr>
          <p:spPr>
            <a:xfrm>
              <a:off x="5070232" y="3733200"/>
              <a:ext cx="361481" cy="307777"/>
            </a:xfrm>
            <a:prstGeom prst="rect">
              <a:avLst/>
            </a:prstGeom>
            <a:noFill/>
          </p:spPr>
          <p:txBody>
            <a:bodyPr wrap="none" rtlCol="0">
              <a:spAutoFit/>
            </a:bodyPr>
            <a:lstStyle/>
            <a:p>
              <a:r>
                <a:rPr lang="en-US" dirty="0">
                  <a:solidFill>
                    <a:srgbClr val="EEB211"/>
                  </a:solidFill>
                </a:rPr>
                <a:t>d=4</a:t>
              </a:r>
            </a:p>
          </p:txBody>
        </p:sp>
        <p:cxnSp>
          <p:nvCxnSpPr>
            <p:cNvPr id="116" name="Straight Arrow Connector 115">
              <a:extLst>
                <a:ext uri="{FF2B5EF4-FFF2-40B4-BE49-F238E27FC236}">
                  <a16:creationId xmlns:a16="http://schemas.microsoft.com/office/drawing/2014/main" id="{AD3B9C19-F125-458C-A237-6A494C906CA8}"/>
                </a:ext>
              </a:extLst>
            </p:cNvPr>
            <p:cNvCxnSpPr>
              <a:cxnSpLocks/>
            </p:cNvCxnSpPr>
            <p:nvPr/>
          </p:nvCxnSpPr>
          <p:spPr>
            <a:xfrm>
              <a:off x="4863101" y="3732028"/>
              <a:ext cx="852604" cy="6963"/>
            </a:xfrm>
            <a:prstGeom prst="straightConnector1">
              <a:avLst/>
            </a:prstGeom>
            <a:ln w="25400">
              <a:solidFill>
                <a:srgbClr val="EEB21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01753312"/>
      </p:ext>
    </p:extLst>
  </p:cSld>
  <p:clrMapOvr>
    <a:masterClrMapping/>
  </p:clrMapOvr>
  <mc:AlternateContent xmlns:mc="http://schemas.openxmlformats.org/markup-compatibility/2006" xmlns:p14="http://schemas.microsoft.com/office/powerpoint/2010/main">
    <mc:Choice Requires="p14">
      <p:transition p14:dur="10" advTm="99883"/>
    </mc:Choice>
    <mc:Fallback xmlns="">
      <p:transition advTm="99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grpId="0" nodeType="withEffect">
                                  <p:stCondLst>
                                    <p:cond delay="0"/>
                                  </p:stCondLst>
                                  <p:iterate type="lt">
                                    <p:tmPct val="0"/>
                                  </p:iterate>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mph" presetSubtype="0" nodeType="clickEffect">
                                  <p:stCondLst>
                                    <p:cond delay="0"/>
                                  </p:stCondLst>
                                  <p:iterate type="lt">
                                    <p:tmAbs val="25"/>
                                  </p:iterate>
                                  <p:childTnLst>
                                    <p:set>
                                      <p:cBhvr override="childStyle">
                                        <p:cTn id="53" dur="indefinite"/>
                                        <p:tgtEl>
                                          <p:spTgt spid="4">
                                            <p:txEl>
                                              <p:pRg st="8" end="8"/>
                                            </p:txEl>
                                          </p:spTgt>
                                        </p:tgtEl>
                                        <p:attrNameLst>
                                          <p:attrName>style.fontWeight</p:attrName>
                                        </p:attrNameLst>
                                      </p:cBhvr>
                                      <p:to>
                                        <p:strVal val="bold"/>
                                      </p:to>
                                    </p:set>
                                  </p:childTnLst>
                                </p:cTn>
                              </p:par>
                              <p:par>
                                <p:cTn id="54" presetID="10"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par>
                                <p:cTn id="63" presetID="10"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par>
                                <p:cTn id="66" presetID="10" presetClass="entr" presetSubtype="0"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xit" presetSubtype="0" fill="hold" nodeType="withEffect">
                                  <p:stCondLst>
                                    <p:cond delay="0"/>
                                  </p:stCondLst>
                                  <p:childTnLst>
                                    <p:animEffect transition="out" filter="fade">
                                      <p:cBhvr>
                                        <p:cTn id="83" dur="500"/>
                                        <p:tgtEl>
                                          <p:spTgt spid="48"/>
                                        </p:tgtEl>
                                      </p:cBhvr>
                                    </p:animEffect>
                                    <p:set>
                                      <p:cBhvr>
                                        <p:cTn id="84" dur="1" fill="hold">
                                          <p:stCondLst>
                                            <p:cond delay="499"/>
                                          </p:stCondLst>
                                        </p:cTn>
                                        <p:tgtEl>
                                          <p:spTgt spid="4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xit" presetSubtype="0" fill="hold" nodeType="withEffect">
                                  <p:stCondLst>
                                    <p:cond delay="0"/>
                                  </p:stCondLst>
                                  <p:childTnLst>
                                    <p:animEffect transition="out" filter="fade">
                                      <p:cBhvr>
                                        <p:cTn id="91" dur="500"/>
                                        <p:tgtEl>
                                          <p:spTgt spid="44"/>
                                        </p:tgtEl>
                                      </p:cBhvr>
                                    </p:animEffect>
                                    <p:set>
                                      <p:cBhvr>
                                        <p:cTn id="92" dur="1" fill="hold">
                                          <p:stCondLst>
                                            <p:cond delay="499"/>
                                          </p:stCondLst>
                                        </p:cTn>
                                        <p:tgtEl>
                                          <p:spTgt spid="4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1"/>
                                        </p:tgtEl>
                                      </p:cBhvr>
                                    </p:animEffect>
                                    <p:set>
                                      <p:cBhvr>
                                        <p:cTn id="95" dur="1" fill="hold">
                                          <p:stCondLst>
                                            <p:cond delay="499"/>
                                          </p:stCondLst>
                                        </p:cTn>
                                        <p:tgtEl>
                                          <p:spTgt spid="81"/>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500"/>
                                        <p:tgtEl>
                                          <p:spTgt spid="97"/>
                                        </p:tgtEl>
                                      </p:cBhvr>
                                    </p:animEffect>
                                  </p:childTnLst>
                                </p:cTn>
                              </p:par>
                              <p:par>
                                <p:cTn id="104" presetID="10" presetClass="exit" presetSubtype="0" fill="hold" nodeType="withEffect">
                                  <p:stCondLst>
                                    <p:cond delay="0"/>
                                  </p:stCondLst>
                                  <p:childTnLst>
                                    <p:animEffect transition="out" filter="fade">
                                      <p:cBhvr>
                                        <p:cTn id="105" dur="500"/>
                                        <p:tgtEl>
                                          <p:spTgt spid="93"/>
                                        </p:tgtEl>
                                      </p:cBhvr>
                                    </p:animEffect>
                                    <p:set>
                                      <p:cBhvr>
                                        <p:cTn id="106" dur="1" fill="hold">
                                          <p:stCondLst>
                                            <p:cond delay="499"/>
                                          </p:stCondLst>
                                        </p:cTn>
                                        <p:tgtEl>
                                          <p:spTgt spid="93"/>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84"/>
                                        </p:tgtEl>
                                      </p:cBhvr>
                                    </p:animEffect>
                                    <p:set>
                                      <p:cBhvr>
                                        <p:cTn id="109" dur="1" fill="hold">
                                          <p:stCondLst>
                                            <p:cond delay="499"/>
                                          </p:stCondLst>
                                        </p:cTn>
                                        <p:tgtEl>
                                          <p:spTgt spid="84"/>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fade">
                                      <p:cBhvr>
                                        <p:cTn id="112" dur="500"/>
                                        <p:tgtEl>
                                          <p:spTgt spid="11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fade">
                                      <p:cBhvr>
                                        <p:cTn id="117" dur="500"/>
                                        <p:tgtEl>
                                          <p:spTgt spid="87"/>
                                        </p:tgtEl>
                                      </p:cBhvr>
                                    </p:animEffect>
                                  </p:childTnLst>
                                </p:cTn>
                              </p:par>
                              <p:par>
                                <p:cTn id="118" presetID="10" presetClass="exit" presetSubtype="0" fill="hold" nodeType="withEffect">
                                  <p:stCondLst>
                                    <p:cond delay="0"/>
                                  </p:stCondLst>
                                  <p:childTnLst>
                                    <p:animEffect transition="out" filter="fade">
                                      <p:cBhvr>
                                        <p:cTn id="119" dur="500"/>
                                        <p:tgtEl>
                                          <p:spTgt spid="111"/>
                                        </p:tgtEl>
                                      </p:cBhvr>
                                    </p:animEffect>
                                    <p:set>
                                      <p:cBhvr>
                                        <p:cTn id="120" dur="1" fill="hold">
                                          <p:stCondLst>
                                            <p:cond delay="499"/>
                                          </p:stCondLst>
                                        </p:cTn>
                                        <p:tgtEl>
                                          <p:spTgt spid="11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97"/>
                                        </p:tgtEl>
                                      </p:cBhvr>
                                    </p:animEffect>
                                    <p:set>
                                      <p:cBhvr>
                                        <p:cTn id="123" dur="1" fill="hold">
                                          <p:stCondLst>
                                            <p:cond delay="499"/>
                                          </p:stCondLst>
                                        </p:cTn>
                                        <p:tgtEl>
                                          <p:spTgt spid="9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fade">
                                      <p:cBhvr>
                                        <p:cTn id="126" dur="500"/>
                                        <p:tgtEl>
                                          <p:spTgt spid="11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2"/>
                                        </p:tgtEl>
                                        <p:attrNameLst>
                                          <p:attrName>style.visibility</p:attrName>
                                        </p:attrNameLst>
                                      </p:cBhvr>
                                      <p:to>
                                        <p:strVal val="visible"/>
                                      </p:to>
                                    </p:set>
                                    <p:animEffect transition="in" filter="fade">
                                      <p:cBhvr>
                                        <p:cTn id="131" dur="500"/>
                                        <p:tgtEl>
                                          <p:spTgt spid="92"/>
                                        </p:tgtEl>
                                      </p:cBhvr>
                                    </p:animEffect>
                                  </p:childTnLst>
                                </p:cTn>
                              </p:par>
                              <p:par>
                                <p:cTn id="132" presetID="10" presetClass="exit" presetSubtype="0" fill="hold" nodeType="withEffect">
                                  <p:stCondLst>
                                    <p:cond delay="0"/>
                                  </p:stCondLst>
                                  <p:childTnLst>
                                    <p:animEffect transition="out" filter="fade">
                                      <p:cBhvr>
                                        <p:cTn id="133" dur="500"/>
                                        <p:tgtEl>
                                          <p:spTgt spid="114"/>
                                        </p:tgtEl>
                                      </p:cBhvr>
                                    </p:animEffect>
                                    <p:set>
                                      <p:cBhvr>
                                        <p:cTn id="134" dur="1" fill="hold">
                                          <p:stCondLst>
                                            <p:cond delay="4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3" grpId="0" animBg="1"/>
      <p:bldP spid="43" grpId="1"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4853355" y="1601957"/>
            <a:ext cx="1377416" cy="1029438"/>
            <a:chOff x="5142322" y="2297628"/>
            <a:chExt cx="1377416" cy="1029438"/>
          </a:xfrm>
        </p:grpSpPr>
        <p:cxnSp>
          <p:nvCxnSpPr>
            <p:cNvPr id="76" name="Straight Arrow Connector 75"/>
            <p:cNvCxnSpPr>
              <a:cxnSpLocks/>
              <a:stCxn id="77" idx="2"/>
              <a:endCxn id="42" idx="0"/>
            </p:cNvCxnSpPr>
            <p:nvPr/>
          </p:nvCxnSpPr>
          <p:spPr>
            <a:xfrm flipH="1">
              <a:off x="5436575" y="2563442"/>
              <a:ext cx="843878" cy="763624"/>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041167" y="2297628"/>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79" name="Straight Arrow Connector 78"/>
            <p:cNvCxnSpPr>
              <a:cxnSpLocks/>
              <a:stCxn id="77" idx="2"/>
              <a:endCxn id="45" idx="0"/>
            </p:cNvCxnSpPr>
            <p:nvPr/>
          </p:nvCxnSpPr>
          <p:spPr>
            <a:xfrm flipH="1">
              <a:off x="5142322" y="2563442"/>
              <a:ext cx="1138131" cy="763623"/>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853355" y="1600855"/>
            <a:ext cx="1382767" cy="1030539"/>
            <a:chOff x="3709651" y="2266587"/>
            <a:chExt cx="1382767" cy="1030539"/>
          </a:xfrm>
        </p:grpSpPr>
        <p:cxnSp>
          <p:nvCxnSpPr>
            <p:cNvPr id="50" name="Straight Arrow Connector 49"/>
            <p:cNvCxnSpPr>
              <a:cxnSpLocks/>
              <a:stCxn id="51" idx="2"/>
              <a:endCxn id="45" idx="0"/>
            </p:cNvCxnSpPr>
            <p:nvPr/>
          </p:nvCxnSpPr>
          <p:spPr>
            <a:xfrm flipH="1">
              <a:off x="3709651" y="2532401"/>
              <a:ext cx="1143482" cy="764725"/>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13847" y="2266587"/>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grpSp>
      <p:grpSp>
        <p:nvGrpSpPr>
          <p:cNvPr id="27" name="Group 26"/>
          <p:cNvGrpSpPr/>
          <p:nvPr/>
        </p:nvGrpSpPr>
        <p:grpSpPr>
          <a:xfrm>
            <a:off x="1572064" y="2631395"/>
            <a:ext cx="5999872" cy="261257"/>
            <a:chOff x="1449307" y="4538506"/>
            <a:chExt cx="5999872" cy="261257"/>
          </a:xfrm>
        </p:grpSpPr>
        <p:sp>
          <p:nvSpPr>
            <p:cNvPr id="6" name="Rectangle 5"/>
            <p:cNvSpPr/>
            <p:nvPr/>
          </p:nvSpPr>
          <p:spPr>
            <a:xfrm>
              <a:off x="144930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3523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02115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30708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59301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7893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6486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5078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3671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02264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30856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9449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88041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16634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5227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738197"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024123"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310049"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59597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881901"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167825" y="4538506"/>
              <a:ext cx="28135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p:nvPr/>
        </p:nvGrpSpPr>
        <p:grpSpPr>
          <a:xfrm>
            <a:off x="3403837" y="1608390"/>
            <a:ext cx="1884448" cy="1284262"/>
            <a:chOff x="3403837" y="2275367"/>
            <a:chExt cx="1884448" cy="1284262"/>
          </a:xfrm>
        </p:grpSpPr>
        <p:sp>
          <p:nvSpPr>
            <p:cNvPr id="34" name="Rectangle 33"/>
            <p:cNvSpPr/>
            <p:nvPr/>
          </p:nvSpPr>
          <p:spPr>
            <a:xfrm>
              <a:off x="3403837" y="2275367"/>
              <a:ext cx="478571" cy="265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1" name="Straight Arrow Connector 40"/>
            <p:cNvCxnSpPr>
              <a:stCxn id="34" idx="2"/>
              <a:endCxn id="18" idx="0"/>
            </p:cNvCxnSpPr>
            <p:nvPr/>
          </p:nvCxnSpPr>
          <p:spPr>
            <a:xfrm>
              <a:off x="3643123" y="2541181"/>
              <a:ext cx="1500730" cy="76794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06931" y="3298372"/>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nvGrpSpPr>
        <p:grpSpPr>
          <a:xfrm>
            <a:off x="4853355" y="1605561"/>
            <a:ext cx="1373612" cy="1285839"/>
            <a:chOff x="4006586" y="2275363"/>
            <a:chExt cx="1373612" cy="1285839"/>
          </a:xfrm>
        </p:grpSpPr>
        <p:cxnSp>
          <p:nvCxnSpPr>
            <p:cNvPr id="56" name="Straight Arrow Connector 55"/>
            <p:cNvCxnSpPr>
              <a:stCxn id="57" idx="2"/>
              <a:endCxn id="58" idx="0"/>
            </p:cNvCxnSpPr>
            <p:nvPr/>
          </p:nvCxnSpPr>
          <p:spPr>
            <a:xfrm flipH="1">
              <a:off x="4297265" y="2541177"/>
              <a:ext cx="843648" cy="758768"/>
            </a:xfrm>
            <a:prstGeom prst="straightConnector1">
              <a:avLst/>
            </a:prstGeom>
            <a:ln w="254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01627" y="2275363"/>
              <a:ext cx="478571" cy="2658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58" name="Rectangle 57"/>
            <p:cNvSpPr/>
            <p:nvPr/>
          </p:nvSpPr>
          <p:spPr>
            <a:xfrm>
              <a:off x="4156588" y="3299945"/>
              <a:ext cx="281354" cy="2612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a:cxnSpLocks/>
              <a:stCxn id="57" idx="2"/>
              <a:endCxn id="45" idx="0"/>
            </p:cNvCxnSpPr>
            <p:nvPr/>
          </p:nvCxnSpPr>
          <p:spPr>
            <a:xfrm flipH="1">
              <a:off x="4006586" y="2541177"/>
              <a:ext cx="1134327" cy="760019"/>
            </a:xfrm>
            <a:prstGeom prst="straightConnector1">
              <a:avLst/>
            </a:prstGeom>
            <a:ln w="25400">
              <a:solidFill>
                <a:schemeClr val="accent2">
                  <a:lumMod val="60000"/>
                  <a:lumOff val="4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6133381" cy="1203232"/>
          </a:xfrm>
        </p:spPr>
        <p:txBody>
          <a:bodyPr>
            <a:normAutofit/>
          </a:bodyPr>
          <a:lstStyle/>
          <a:p>
            <a:r>
              <a:rPr lang="en-US" dirty="0"/>
              <a:t>Collision Handling: Robin Hood (Celis 1986)</a:t>
            </a:r>
          </a:p>
        </p:txBody>
      </p:sp>
      <mc:AlternateContent xmlns:mc="http://schemas.openxmlformats.org/markup-compatibility/2006" xmlns:a14="http://schemas.microsoft.com/office/drawing/2010/main">
        <mc:Choice Requires="a14">
          <p:sp>
            <p:nvSpPr>
              <p:cNvPr id="83" name="Content Placeholder 82"/>
              <p:cNvSpPr>
                <a:spLocks noGrp="1"/>
              </p:cNvSpPr>
              <p:nvPr>
                <p:ph idx="1"/>
              </p:nvPr>
            </p:nvSpPr>
            <p:spPr>
              <a:xfrm>
                <a:off x="342899" y="3478471"/>
                <a:ext cx="8425543" cy="3193505"/>
              </a:xfrm>
            </p:spPr>
            <p:txBody>
              <a:bodyPr>
                <a:normAutofit lnSpcReduction="10000"/>
              </a:bodyPr>
              <a:lstStyle/>
              <a:p>
                <a:r>
                  <a:rPr lang="en-US" dirty="0"/>
                  <a:t>Modified linear reprobing</a:t>
                </a:r>
              </a:p>
              <a:p>
                <a:pPr lvl="1"/>
                <a:r>
                  <a:rPr lang="en-US" dirty="0"/>
                  <a:t>Compute target bucket:  </a:t>
                </a:r>
                <a14:m>
                  <m:oMath xmlns:m="http://schemas.openxmlformats.org/officeDocument/2006/math">
                    <m:r>
                      <m:rPr>
                        <m:sty m:val="p"/>
                      </m:rPr>
                      <a:rPr lang="en-US" b="0" i="0" smtClean="0">
                        <a:latin typeface="Cambria Math" panose="02040503050406030204" pitchFamily="18" charset="0"/>
                      </a:rPr>
                      <m:t>b</m:t>
                    </m:r>
                    <m:r>
                      <a:rPr lang="en-US" b="0" i="0" smtClean="0">
                        <a:latin typeface="Cambria Math" panose="02040503050406030204" pitchFamily="18" charset="0"/>
                      </a:rPr>
                      <m:t>=</m:t>
                    </m:r>
                    <m:r>
                      <a:rPr lang="en-US" b="0" i="1" smtClean="0">
                        <a:latin typeface="Cambria Math" panose="02040503050406030204" pitchFamily="18" charset="0"/>
                      </a:rPr>
                      <m:t>h𝑎𝑠h</m:t>
                    </m:r>
                    <m:d>
                      <m:dPr>
                        <m:ctrlPr>
                          <a:rPr lang="en-US" b="0" i="1" smtClean="0">
                            <a:latin typeface="Cambria Math" panose="02040503050406030204" pitchFamily="18" charset="0"/>
                          </a:rPr>
                        </m:ctrlPr>
                      </m:dPr>
                      <m:e>
                        <m:r>
                          <a:rPr lang="en-US" b="0" i="1" smtClean="0">
                            <a:latin typeface="Cambria Math" panose="02040503050406030204" pitchFamily="18" charset="0"/>
                          </a:rPr>
                          <m:t>𝑘𝑒𝑦</m:t>
                        </m:r>
                      </m:e>
                    </m:d>
                    <m:r>
                      <a:rPr lang="en-US" b="0" i="1" smtClean="0">
                        <a:latin typeface="Cambria Math" panose="02040503050406030204" pitchFamily="18" charset="0"/>
                      </a:rPr>
                      <m:t> % </m:t>
                    </m:r>
                    <m:r>
                      <a:rPr lang="en-US" b="0" i="1" smtClean="0">
                        <a:latin typeface="Cambria Math" panose="02040503050406030204" pitchFamily="18" charset="0"/>
                      </a:rPr>
                      <m:t>𝑏𝑢𝑐𝑘𝑒𝑡𝑠</m:t>
                    </m:r>
                  </m:oMath>
                </a14:m>
                <a:endParaRPr lang="en-US" dirty="0"/>
              </a:p>
              <a:p>
                <a:pPr lvl="1"/>
                <a:r>
                  <a:rPr lang="en-US" dirty="0"/>
                  <a:t>If empty, insert</a:t>
                </a:r>
              </a:p>
              <a:p>
                <a:pPr lvl="1"/>
                <a:r>
                  <a:rPr lang="en-US" dirty="0"/>
                  <a:t>If collision, linear scan from target bucket for insertion position</a:t>
                </a:r>
              </a:p>
              <a:p>
                <a:pPr lvl="1"/>
                <a:endParaRPr lang="en-US" dirty="0"/>
              </a:p>
              <a:p>
                <a:r>
                  <a:rPr lang="en-US" dirty="0"/>
                  <a:t>For each occupied position </a:t>
                </a:r>
                <a14:m>
                  <m:oMath xmlns:m="http://schemas.openxmlformats.org/officeDocument/2006/math">
                    <m:r>
                      <a:rPr lang="en-US" i="1" dirty="0" smtClean="0">
                        <a:latin typeface="Cambria Math" panose="02040503050406030204" pitchFamily="18" charset="0"/>
                      </a:rPr>
                      <m:t>𝐵</m:t>
                    </m:r>
                    <m:d>
                      <m:dPr>
                        <m:begChr m:val="["/>
                        <m:endChr m:val="]"/>
                        <m:ctrlPr>
                          <a:rPr lang="en-US" i="1" dirty="0" smtClean="0">
                            <a:latin typeface="Cambria Math" panose="02040503050406030204" pitchFamily="18" charset="0"/>
                          </a:rPr>
                        </m:ctrlPr>
                      </m:dPr>
                      <m:e>
                        <m:r>
                          <a:rPr lang="en-US" i="1" dirty="0" err="1" smtClean="0">
                            <a:latin typeface="Cambria Math" panose="02040503050406030204" pitchFamily="18" charset="0"/>
                          </a:rPr>
                          <m:t>𝑏</m:t>
                        </m:r>
                        <m:r>
                          <a:rPr lang="en-US" i="1" dirty="0" err="1" smtClean="0">
                            <a:latin typeface="Cambria Math" panose="02040503050406030204" pitchFamily="18" charset="0"/>
                          </a:rPr>
                          <m:t>+</m:t>
                        </m:r>
                        <m:r>
                          <a:rPr lang="en-US" i="1" dirty="0" err="1" smtClean="0">
                            <a:latin typeface="Cambria Math" panose="02040503050406030204" pitchFamily="18" charset="0"/>
                          </a:rPr>
                          <m:t>𝑖</m:t>
                        </m:r>
                      </m:e>
                    </m:d>
                  </m:oMath>
                </a14:m>
                <a:endParaRPr lang="en-US" dirty="0"/>
              </a:p>
              <a:p>
                <a:pPr lvl="1"/>
                <a:r>
                  <a:rPr lang="en-US" b="1" dirty="0"/>
                  <a:t>compute </a:t>
                </a:r>
                <a14:m>
                  <m:oMath xmlns:m="http://schemas.openxmlformats.org/officeDocument/2006/math">
                    <m:r>
                      <a:rPr lang="en-US" b="1" i="1">
                        <a:latin typeface="Cambria Math" panose="02040503050406030204" pitchFamily="18" charset="0"/>
                      </a:rPr>
                      <m:t>𝐛</m:t>
                    </m:r>
                    <m:r>
                      <a:rPr lang="en-US" b="1" i="0" smtClean="0">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𝒉𝒂𝒔𝒉</m:t>
                    </m:r>
                    <m:d>
                      <m:dPr>
                        <m:ctrlPr>
                          <a:rPr lang="en-US" b="1" i="1">
                            <a:latin typeface="Cambria Math" panose="02040503050406030204" pitchFamily="18" charset="0"/>
                          </a:rPr>
                        </m:ctrlPr>
                      </m:dPr>
                      <m:e>
                        <m:r>
                          <a:rPr lang="en-US" b="1" i="1">
                            <a:latin typeface="Cambria Math" panose="02040503050406030204" pitchFamily="18" charset="0"/>
                          </a:rPr>
                          <m:t>𝑩</m:t>
                        </m:r>
                        <m:d>
                          <m:dPr>
                            <m:begChr m:val="["/>
                            <m:endChr m:val="]"/>
                            <m:ctrlPr>
                              <a:rPr lang="en-US" b="1" i="1">
                                <a:latin typeface="Cambria Math" panose="02040503050406030204" pitchFamily="18" charset="0"/>
                              </a:rPr>
                            </m:ctrlPr>
                          </m:dPr>
                          <m:e>
                            <m:r>
                              <a:rPr lang="en-US" b="1" i="1">
                                <a:latin typeface="Cambria Math" panose="02040503050406030204" pitchFamily="18" charset="0"/>
                              </a:rPr>
                              <m:t>𝒃</m:t>
                            </m:r>
                            <m:r>
                              <a:rPr lang="en-US" b="1" i="1">
                                <a:latin typeface="Cambria Math" panose="02040503050406030204" pitchFamily="18" charset="0"/>
                              </a:rPr>
                              <m:t>+</m:t>
                            </m:r>
                            <m:r>
                              <a:rPr lang="en-US" b="1" i="1">
                                <a:latin typeface="Cambria Math" panose="02040503050406030204" pitchFamily="18" charset="0"/>
                              </a:rPr>
                              <m:t>𝒊</m:t>
                            </m:r>
                          </m:e>
                        </m:d>
                      </m:e>
                    </m:d>
                    <m:r>
                      <a:rPr lang="en-US" b="1" i="1">
                        <a:latin typeface="Cambria Math" panose="02040503050406030204" pitchFamily="18" charset="0"/>
                      </a:rPr>
                      <m:t> % </m:t>
                    </m:r>
                    <m:r>
                      <a:rPr lang="en-US" b="1" i="1">
                        <a:latin typeface="Cambria Math" panose="02040503050406030204" pitchFamily="18" charset="0"/>
                      </a:rPr>
                      <m:t>𝒃𝒖𝒄𝒌𝒆𝒕𝒔</m:t>
                    </m:r>
                  </m:oMath>
                </a14:m>
                <a:endParaRPr lang="en-US" b="1" dirty="0"/>
              </a:p>
              <a:p>
                <a:pPr lvl="1"/>
                <a:r>
                  <a:rPr lang="en-US" b="1" dirty="0"/>
                  <a:t>if </a:t>
                </a:r>
                <a14:m>
                  <m:oMath xmlns:m="http://schemas.openxmlformats.org/officeDocument/2006/math">
                    <m:r>
                      <a:rPr lang="en-US" b="1" i="0" smtClean="0">
                        <a:latin typeface="Cambria Math" panose="02040503050406030204" pitchFamily="18" charset="0"/>
                      </a:rPr>
                      <m:t>𝐛</m:t>
                    </m:r>
                    <m:r>
                      <a:rPr lang="en-US" b="1" i="0" smtClean="0">
                        <a:latin typeface="Cambria Math" panose="02040503050406030204" pitchFamily="18" charset="0"/>
                      </a:rPr>
                      <m:t>′</m:t>
                    </m:r>
                    <m:r>
                      <a:rPr lang="en-US" b="1" i="1" smtClean="0">
                        <a:latin typeface="Cambria Math" panose="02040503050406030204" pitchFamily="18" charset="0"/>
                      </a:rPr>
                      <m:t>&gt;</m:t>
                    </m:r>
                    <m:r>
                      <a:rPr lang="en-US" b="1" i="1" smtClean="0">
                        <a:latin typeface="Cambria Math" panose="02040503050406030204" pitchFamily="18" charset="0"/>
                      </a:rPr>
                      <m:t>𝒃</m:t>
                    </m:r>
                  </m:oMath>
                </a14:m>
                <a:r>
                  <a:rPr lang="en-US" b="1" dirty="0"/>
                  <a:t>, swap(</a:t>
                </a:r>
                <a14:m>
                  <m:oMath xmlns:m="http://schemas.openxmlformats.org/officeDocument/2006/math">
                    <m:r>
                      <a:rPr lang="en-US" b="1" i="1" smtClean="0">
                        <a:latin typeface="Cambria Math" panose="02040503050406030204" pitchFamily="18" charset="0"/>
                      </a:rPr>
                      <m:t>𝑩</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𝒊</m:t>
                        </m:r>
                      </m:e>
                    </m:d>
                    <m:r>
                      <a:rPr lang="en-US" b="1" i="1" smtClean="0">
                        <a:latin typeface="Cambria Math" panose="02040503050406030204" pitchFamily="18" charset="0"/>
                      </a:rPr>
                      <m:t>,  </m:t>
                    </m:r>
                    <m:r>
                      <a:rPr lang="en-US" b="1" i="1" smtClean="0">
                        <a:latin typeface="Cambria Math" panose="02040503050406030204" pitchFamily="18" charset="0"/>
                      </a:rPr>
                      <m:t>𝒌𝒆𝒚</m:t>
                    </m:r>
                  </m:oMath>
                </a14:m>
                <a:r>
                  <a:rPr lang="en-US" b="1" dirty="0"/>
                  <a:t>)</a:t>
                </a:r>
              </a:p>
              <a:p>
                <a:pPr lvl="1"/>
                <a:endParaRPr lang="en-US" b="1" dirty="0"/>
              </a:p>
              <a:p>
                <a:r>
                  <a:rPr lang="en-US" dirty="0"/>
                  <a:t>~ </a:t>
                </a:r>
                <a:r>
                  <a:rPr lang="en-US" i="1" dirty="0"/>
                  <a:t>insertion sort,</a:t>
                </a:r>
                <a:r>
                  <a:rPr lang="en-US" dirty="0"/>
                  <a:t> but insert into sorted list and localized</a:t>
                </a:r>
              </a:p>
            </p:txBody>
          </p:sp>
        </mc:Choice>
        <mc:Fallback xmlns="">
          <p:sp>
            <p:nvSpPr>
              <p:cNvPr id="83" name="Content Placeholder 82"/>
              <p:cNvSpPr>
                <a:spLocks noGrp="1" noRot="1" noChangeAspect="1" noMove="1" noResize="1" noEditPoints="1" noAdjustHandles="1" noChangeArrowheads="1" noChangeShapeType="1" noTextEdit="1"/>
              </p:cNvSpPr>
              <p:nvPr>
                <p:ph idx="1"/>
              </p:nvPr>
            </p:nvSpPr>
            <p:spPr>
              <a:xfrm>
                <a:off x="342899" y="3478471"/>
                <a:ext cx="8425543" cy="3193505"/>
              </a:xfrm>
              <a:blipFill>
                <a:blip r:embed="rId4"/>
                <a:stretch>
                  <a:fillRect l="-724" t="-344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pPr algn="r">
              <a:spcBef>
                <a:spcPts val="0"/>
              </a:spcBef>
              <a:buNone/>
            </a:pPr>
            <a:fld id="{00000000-1234-1234-1234-123412341234}" type="slidenum">
              <a:rPr lang="en-GB" sz="1300" smtClean="0">
                <a:solidFill>
                  <a:schemeClr val="dk2"/>
                </a:solidFill>
              </a:rPr>
              <a:t>9</a:t>
            </a:fld>
            <a:endParaRPr lang="en-GB" sz="1300" dirty="0">
              <a:solidFill>
                <a:schemeClr val="dk2"/>
              </a:solidFill>
            </a:endParaRPr>
          </a:p>
        </p:txBody>
      </p:sp>
      <p:grpSp>
        <p:nvGrpSpPr>
          <p:cNvPr id="31" name="Group 30"/>
          <p:cNvGrpSpPr/>
          <p:nvPr/>
        </p:nvGrpSpPr>
        <p:grpSpPr>
          <a:xfrm>
            <a:off x="3904589" y="1608390"/>
            <a:ext cx="1089443" cy="1284261"/>
            <a:chOff x="3904589" y="2275367"/>
            <a:chExt cx="1089443" cy="1284261"/>
          </a:xfrm>
        </p:grpSpPr>
        <p:sp>
          <p:nvSpPr>
            <p:cNvPr id="35" name="Rectangle 34"/>
            <p:cNvSpPr/>
            <p:nvPr/>
          </p:nvSpPr>
          <p:spPr>
            <a:xfrm>
              <a:off x="3904589" y="2275367"/>
              <a:ext cx="478571" cy="2658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cxnSp>
          <p:nvCxnSpPr>
            <p:cNvPr id="44" name="Straight Arrow Connector 43"/>
            <p:cNvCxnSpPr>
              <a:stCxn id="35" idx="2"/>
              <a:endCxn id="17" idx="0"/>
            </p:cNvCxnSpPr>
            <p:nvPr/>
          </p:nvCxnSpPr>
          <p:spPr>
            <a:xfrm>
              <a:off x="4143875" y="2541181"/>
              <a:ext cx="714052" cy="767949"/>
            </a:xfrm>
            <a:prstGeom prst="straightConnector1">
              <a:avLst/>
            </a:prstGeom>
            <a:ln w="254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712678" y="3298371"/>
              <a:ext cx="281354" cy="2612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p:cNvGrpSpPr/>
          <p:nvPr/>
        </p:nvGrpSpPr>
        <p:grpSpPr>
          <a:xfrm>
            <a:off x="4750215" y="3065051"/>
            <a:ext cx="487634" cy="307777"/>
            <a:chOff x="4750215" y="3732028"/>
            <a:chExt cx="487634" cy="307777"/>
          </a:xfrm>
        </p:grpSpPr>
        <p:cxnSp>
          <p:nvCxnSpPr>
            <p:cNvPr id="28" name="Straight Arrow Connector 27"/>
            <p:cNvCxnSpPr/>
            <p:nvPr/>
          </p:nvCxnSpPr>
          <p:spPr>
            <a:xfrm>
              <a:off x="4853355" y="3732028"/>
              <a:ext cx="290498"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50215" y="3732028"/>
              <a:ext cx="487634" cy="307777"/>
            </a:xfrm>
            <a:prstGeom prst="rect">
              <a:avLst/>
            </a:prstGeom>
            <a:noFill/>
          </p:spPr>
          <p:txBody>
            <a:bodyPr wrap="none" rtlCol="0">
              <a:spAutoFit/>
            </a:bodyPr>
            <a:lstStyle/>
            <a:p>
              <a:r>
                <a:rPr lang="en-US" dirty="0">
                  <a:solidFill>
                    <a:schemeClr val="accent2"/>
                  </a:solidFill>
                </a:rPr>
                <a:t>d=1</a:t>
              </a:r>
            </a:p>
          </p:txBody>
        </p:sp>
      </p:grpSp>
      <p:grpSp>
        <p:nvGrpSpPr>
          <p:cNvPr id="64" name="Group 63"/>
          <p:cNvGrpSpPr/>
          <p:nvPr/>
        </p:nvGrpSpPr>
        <p:grpSpPr>
          <a:xfrm>
            <a:off x="4524221" y="1608390"/>
            <a:ext cx="1045452" cy="1286539"/>
            <a:chOff x="3269575" y="2277771"/>
            <a:chExt cx="1045452" cy="1286539"/>
          </a:xfrm>
        </p:grpSpPr>
        <p:cxnSp>
          <p:nvCxnSpPr>
            <p:cNvPr id="65" name="Straight Arrow Connector 64"/>
            <p:cNvCxnSpPr>
              <a:stCxn id="66" idx="2"/>
              <a:endCxn id="67" idx="0"/>
            </p:cNvCxnSpPr>
            <p:nvPr/>
          </p:nvCxnSpPr>
          <p:spPr>
            <a:xfrm>
              <a:off x="3508861" y="2543585"/>
              <a:ext cx="665489" cy="759468"/>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269575" y="2277771"/>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67" name="Rectangle 66"/>
            <p:cNvSpPr/>
            <p:nvPr/>
          </p:nvSpPr>
          <p:spPr>
            <a:xfrm>
              <a:off x="4033673" y="3303053"/>
              <a:ext cx="281354" cy="2612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Arrow Connector 67"/>
            <p:cNvCxnSpPr>
              <a:stCxn id="66" idx="2"/>
              <a:endCxn id="42" idx="0"/>
            </p:cNvCxnSpPr>
            <p:nvPr/>
          </p:nvCxnSpPr>
          <p:spPr>
            <a:xfrm>
              <a:off x="3508861" y="2543585"/>
              <a:ext cx="384101" cy="767949"/>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5070232" y="3065051"/>
            <a:ext cx="487634" cy="308949"/>
            <a:chOff x="5070232" y="3732028"/>
            <a:chExt cx="487634" cy="308949"/>
          </a:xfrm>
        </p:grpSpPr>
        <p:sp>
          <p:nvSpPr>
            <p:cNvPr id="72" name="TextBox 71"/>
            <p:cNvSpPr txBox="1"/>
            <p:nvPr/>
          </p:nvSpPr>
          <p:spPr>
            <a:xfrm>
              <a:off x="5070232" y="3733200"/>
              <a:ext cx="487634" cy="307777"/>
            </a:xfrm>
            <a:prstGeom prst="rect">
              <a:avLst/>
            </a:prstGeom>
            <a:noFill/>
          </p:spPr>
          <p:txBody>
            <a:bodyPr wrap="none" rtlCol="0">
              <a:spAutoFit/>
            </a:bodyPr>
            <a:lstStyle/>
            <a:p>
              <a:r>
                <a:rPr lang="en-US" dirty="0">
                  <a:solidFill>
                    <a:schemeClr val="accent1"/>
                  </a:solidFill>
                </a:rPr>
                <a:t>d=1</a:t>
              </a:r>
            </a:p>
          </p:txBody>
        </p:sp>
        <p:cxnSp>
          <p:nvCxnSpPr>
            <p:cNvPr id="43" name="Straight Arrow Connector 42"/>
            <p:cNvCxnSpPr/>
            <p:nvPr/>
          </p:nvCxnSpPr>
          <p:spPr>
            <a:xfrm>
              <a:off x="5142339" y="3732028"/>
              <a:ext cx="28744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2563582" y="1250508"/>
            <a:ext cx="3864651" cy="307777"/>
          </a:xfrm>
          <a:prstGeom prst="rect">
            <a:avLst/>
          </a:prstGeom>
          <a:noFill/>
        </p:spPr>
        <p:txBody>
          <a:bodyPr wrap="square" rtlCol="0">
            <a:spAutoFit/>
          </a:bodyPr>
          <a:lstStyle/>
          <a:p>
            <a:r>
              <a:rPr lang="en-US" dirty="0"/>
              <a:t>reprobes = </a:t>
            </a:r>
            <a:r>
              <a:rPr lang="en-US" dirty="0">
                <a:solidFill>
                  <a:schemeClr val="accent1"/>
                </a:solidFill>
              </a:rPr>
              <a:t> 3,       </a:t>
            </a:r>
            <a:r>
              <a:rPr lang="en-US" dirty="0">
                <a:solidFill>
                  <a:schemeClr val="accent6">
                    <a:lumMod val="60000"/>
                    <a:lumOff val="40000"/>
                  </a:schemeClr>
                </a:solidFill>
              </a:rPr>
              <a:t>0</a:t>
            </a:r>
            <a:r>
              <a:rPr lang="en-US" dirty="0"/>
              <a:t>,         </a:t>
            </a:r>
            <a:r>
              <a:rPr lang="en-US" dirty="0">
                <a:solidFill>
                  <a:schemeClr val="accent1"/>
                </a:solidFill>
              </a:rPr>
              <a:t> 1,         2,      </a:t>
            </a:r>
            <a:r>
              <a:rPr lang="en-US" dirty="0"/>
              <a:t>   </a:t>
            </a:r>
            <a:r>
              <a:rPr lang="en-US" dirty="0">
                <a:solidFill>
                  <a:schemeClr val="accent2"/>
                </a:solidFill>
              </a:rPr>
              <a:t>1</a:t>
            </a:r>
            <a:endParaRPr lang="en-US" dirty="0">
              <a:solidFill>
                <a:schemeClr val="accent1"/>
              </a:solidFill>
            </a:endParaRPr>
          </a:p>
        </p:txBody>
      </p:sp>
      <p:grpSp>
        <p:nvGrpSpPr>
          <p:cNvPr id="85" name="Group 84">
            <a:extLst>
              <a:ext uri="{FF2B5EF4-FFF2-40B4-BE49-F238E27FC236}">
                <a16:creationId xmlns:a16="http://schemas.microsoft.com/office/drawing/2014/main" id="{A53E69FE-0C26-4933-ADFC-FB8A86F39941}"/>
              </a:ext>
            </a:extLst>
          </p:cNvPr>
          <p:cNvGrpSpPr/>
          <p:nvPr/>
        </p:nvGrpSpPr>
        <p:grpSpPr>
          <a:xfrm>
            <a:off x="5109351" y="1604762"/>
            <a:ext cx="742493" cy="1288475"/>
            <a:chOff x="3572534" y="2275835"/>
            <a:chExt cx="742493" cy="1288475"/>
          </a:xfrm>
        </p:grpSpPr>
        <p:cxnSp>
          <p:nvCxnSpPr>
            <p:cNvPr id="86" name="Straight Arrow Connector 85">
              <a:extLst>
                <a:ext uri="{FF2B5EF4-FFF2-40B4-BE49-F238E27FC236}">
                  <a16:creationId xmlns:a16="http://schemas.microsoft.com/office/drawing/2014/main" id="{BB27A950-7146-4DA3-A8AD-EAEAE88853B2}"/>
                </a:ext>
              </a:extLst>
            </p:cNvPr>
            <p:cNvCxnSpPr>
              <a:stCxn id="87" idx="2"/>
              <a:endCxn id="88" idx="0"/>
            </p:cNvCxnSpPr>
            <p:nvPr/>
          </p:nvCxnSpPr>
          <p:spPr>
            <a:xfrm>
              <a:off x="3811820" y="2541649"/>
              <a:ext cx="362530" cy="761404"/>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2A08F6E6-6F12-450B-BFCB-40143A3F5D2E}"/>
                </a:ext>
              </a:extLst>
            </p:cNvPr>
            <p:cNvSpPr/>
            <p:nvPr/>
          </p:nvSpPr>
          <p:spPr>
            <a:xfrm>
              <a:off x="3572534" y="2275835"/>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88" name="Rectangle 87">
              <a:extLst>
                <a:ext uri="{FF2B5EF4-FFF2-40B4-BE49-F238E27FC236}">
                  <a16:creationId xmlns:a16="http://schemas.microsoft.com/office/drawing/2014/main" id="{2C0E1C3D-4C27-46E2-92AC-DB43E9A8966E}"/>
                </a:ext>
              </a:extLst>
            </p:cNvPr>
            <p:cNvSpPr/>
            <p:nvPr/>
          </p:nvSpPr>
          <p:spPr>
            <a:xfrm>
              <a:off x="4033673" y="3303053"/>
              <a:ext cx="281354" cy="261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a:ext uri="{FF2B5EF4-FFF2-40B4-BE49-F238E27FC236}">
                  <a16:creationId xmlns:a16="http://schemas.microsoft.com/office/drawing/2014/main" id="{39D792AF-1DFF-4725-8A83-38FA5C1CC752}"/>
                </a:ext>
              </a:extLst>
            </p:cNvPr>
            <p:cNvCxnSpPr>
              <a:cxnSpLocks/>
              <a:stCxn id="87" idx="2"/>
              <a:endCxn id="42" idx="0"/>
            </p:cNvCxnSpPr>
            <p:nvPr/>
          </p:nvCxnSpPr>
          <p:spPr>
            <a:xfrm flipH="1">
              <a:off x="3610791" y="2541649"/>
              <a:ext cx="201029" cy="771577"/>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A4F34D65-9938-43DC-ABBD-DF9A6F7D3D09}"/>
              </a:ext>
            </a:extLst>
          </p:cNvPr>
          <p:cNvGrpSpPr/>
          <p:nvPr/>
        </p:nvGrpSpPr>
        <p:grpSpPr>
          <a:xfrm>
            <a:off x="3402904" y="995119"/>
            <a:ext cx="1741130" cy="1645782"/>
            <a:chOff x="3269575" y="1660265"/>
            <a:chExt cx="1741130" cy="1645782"/>
          </a:xfrm>
        </p:grpSpPr>
        <p:cxnSp>
          <p:nvCxnSpPr>
            <p:cNvPr id="104" name="Straight Arrow Connector 103">
              <a:extLst>
                <a:ext uri="{FF2B5EF4-FFF2-40B4-BE49-F238E27FC236}">
                  <a16:creationId xmlns:a16="http://schemas.microsoft.com/office/drawing/2014/main" id="{A9ECE209-75B4-4352-8430-1582B2EC86BE}"/>
                </a:ext>
              </a:extLst>
            </p:cNvPr>
            <p:cNvCxnSpPr>
              <a:cxnSpLocks/>
              <a:stCxn id="105" idx="0"/>
              <a:endCxn id="106" idx="2"/>
            </p:cNvCxnSpPr>
            <p:nvPr/>
          </p:nvCxnSpPr>
          <p:spPr>
            <a:xfrm flipH="1" flipV="1">
              <a:off x="3508860" y="1921522"/>
              <a:ext cx="1" cy="35624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3182B89A-FEA0-488C-AB97-10DF07EB3E76}"/>
                </a:ext>
              </a:extLst>
            </p:cNvPr>
            <p:cNvSpPr/>
            <p:nvPr/>
          </p:nvSpPr>
          <p:spPr>
            <a:xfrm>
              <a:off x="3269575" y="2277771"/>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06" name="Rectangle 105">
              <a:extLst>
                <a:ext uri="{FF2B5EF4-FFF2-40B4-BE49-F238E27FC236}">
                  <a16:creationId xmlns:a16="http://schemas.microsoft.com/office/drawing/2014/main" id="{6D29BBA3-0858-43B8-B22D-D9E0BECECF81}"/>
                </a:ext>
              </a:extLst>
            </p:cNvPr>
            <p:cNvSpPr/>
            <p:nvPr/>
          </p:nvSpPr>
          <p:spPr>
            <a:xfrm>
              <a:off x="3368183" y="1660265"/>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Arrow Connector 106">
              <a:extLst>
                <a:ext uri="{FF2B5EF4-FFF2-40B4-BE49-F238E27FC236}">
                  <a16:creationId xmlns:a16="http://schemas.microsoft.com/office/drawing/2014/main" id="{1ADDD64A-62DC-4C31-BF84-5E4ACAB3F9B6}"/>
                </a:ext>
              </a:extLst>
            </p:cNvPr>
            <p:cNvCxnSpPr>
              <a:cxnSpLocks/>
              <a:stCxn id="105" idx="2"/>
              <a:endCxn id="58" idx="0"/>
            </p:cNvCxnSpPr>
            <p:nvPr/>
          </p:nvCxnSpPr>
          <p:spPr>
            <a:xfrm>
              <a:off x="3508861" y="2543585"/>
              <a:ext cx="1501844" cy="762462"/>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386B996C-F8EF-4D71-9205-2B45E2BCC6BE}"/>
              </a:ext>
            </a:extLst>
          </p:cNvPr>
          <p:cNvGrpSpPr/>
          <p:nvPr/>
        </p:nvGrpSpPr>
        <p:grpSpPr>
          <a:xfrm>
            <a:off x="3400107" y="1609096"/>
            <a:ext cx="2743407" cy="1287010"/>
            <a:chOff x="3269575" y="2277771"/>
            <a:chExt cx="2743407" cy="1287010"/>
          </a:xfrm>
        </p:grpSpPr>
        <p:cxnSp>
          <p:nvCxnSpPr>
            <p:cNvPr id="118" name="Straight Arrow Connector 117">
              <a:extLst>
                <a:ext uri="{FF2B5EF4-FFF2-40B4-BE49-F238E27FC236}">
                  <a16:creationId xmlns:a16="http://schemas.microsoft.com/office/drawing/2014/main" id="{259687B6-0694-4DA5-B2F4-2AE2418579D5}"/>
                </a:ext>
              </a:extLst>
            </p:cNvPr>
            <p:cNvCxnSpPr>
              <a:cxnSpLocks/>
              <a:stCxn id="119" idx="2"/>
              <a:endCxn id="120" idx="0"/>
            </p:cNvCxnSpPr>
            <p:nvPr/>
          </p:nvCxnSpPr>
          <p:spPr>
            <a:xfrm>
              <a:off x="3508861" y="2543585"/>
              <a:ext cx="2363444" cy="759939"/>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4CA0491F-A804-4BA6-B6C3-17AB501249E6}"/>
                </a:ext>
              </a:extLst>
            </p:cNvPr>
            <p:cNvSpPr/>
            <p:nvPr/>
          </p:nvSpPr>
          <p:spPr>
            <a:xfrm>
              <a:off x="3269575" y="2277771"/>
              <a:ext cx="478571" cy="26581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a:t>
              </a:r>
            </a:p>
          </p:txBody>
        </p:sp>
        <p:sp>
          <p:nvSpPr>
            <p:cNvPr id="120" name="Rectangle 119">
              <a:extLst>
                <a:ext uri="{FF2B5EF4-FFF2-40B4-BE49-F238E27FC236}">
                  <a16:creationId xmlns:a16="http://schemas.microsoft.com/office/drawing/2014/main" id="{F04BEAD3-2F22-49AC-9F3A-2FBB058993A8}"/>
                </a:ext>
              </a:extLst>
            </p:cNvPr>
            <p:cNvSpPr/>
            <p:nvPr/>
          </p:nvSpPr>
          <p:spPr>
            <a:xfrm>
              <a:off x="5731628" y="3303524"/>
              <a:ext cx="281354" cy="26125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Arrow Connector 120">
              <a:extLst>
                <a:ext uri="{FF2B5EF4-FFF2-40B4-BE49-F238E27FC236}">
                  <a16:creationId xmlns:a16="http://schemas.microsoft.com/office/drawing/2014/main" id="{1F1FB5BD-83CD-4A28-98D4-C1044D881CEF}"/>
                </a:ext>
              </a:extLst>
            </p:cNvPr>
            <p:cNvCxnSpPr>
              <a:cxnSpLocks/>
              <a:stCxn id="119" idx="2"/>
              <a:endCxn id="58" idx="0"/>
            </p:cNvCxnSpPr>
            <p:nvPr/>
          </p:nvCxnSpPr>
          <p:spPr>
            <a:xfrm>
              <a:off x="3508861" y="2543585"/>
              <a:ext cx="1504641" cy="765991"/>
            </a:xfrm>
            <a:prstGeom prst="straightConnector1">
              <a:avLst/>
            </a:prstGeom>
            <a:ln w="254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9A953233-3614-45D8-9480-B0F01EF31651}"/>
              </a:ext>
            </a:extLst>
          </p:cNvPr>
          <p:cNvGrpSpPr/>
          <p:nvPr/>
        </p:nvGrpSpPr>
        <p:grpSpPr>
          <a:xfrm>
            <a:off x="5078224" y="3070581"/>
            <a:ext cx="632943" cy="308949"/>
            <a:chOff x="5070232" y="3732028"/>
            <a:chExt cx="632943" cy="308949"/>
          </a:xfrm>
        </p:grpSpPr>
        <p:sp>
          <p:nvSpPr>
            <p:cNvPr id="130" name="TextBox 129">
              <a:extLst>
                <a:ext uri="{FF2B5EF4-FFF2-40B4-BE49-F238E27FC236}">
                  <a16:creationId xmlns:a16="http://schemas.microsoft.com/office/drawing/2014/main" id="{1C7A645B-5F20-4CDD-99DD-17E74C8C8122}"/>
                </a:ext>
              </a:extLst>
            </p:cNvPr>
            <p:cNvSpPr txBox="1"/>
            <p:nvPr/>
          </p:nvSpPr>
          <p:spPr>
            <a:xfrm>
              <a:off x="5070232" y="3733200"/>
              <a:ext cx="487634" cy="307777"/>
            </a:xfrm>
            <a:prstGeom prst="rect">
              <a:avLst/>
            </a:prstGeom>
            <a:noFill/>
          </p:spPr>
          <p:txBody>
            <a:bodyPr wrap="none" rtlCol="0">
              <a:spAutoFit/>
            </a:bodyPr>
            <a:lstStyle/>
            <a:p>
              <a:r>
                <a:rPr lang="en-US" dirty="0">
                  <a:solidFill>
                    <a:schemeClr val="accent1"/>
                  </a:solidFill>
                </a:rPr>
                <a:t>d=2</a:t>
              </a:r>
            </a:p>
          </p:txBody>
        </p:sp>
        <p:cxnSp>
          <p:nvCxnSpPr>
            <p:cNvPr id="131" name="Straight Arrow Connector 130">
              <a:extLst>
                <a:ext uri="{FF2B5EF4-FFF2-40B4-BE49-F238E27FC236}">
                  <a16:creationId xmlns:a16="http://schemas.microsoft.com/office/drawing/2014/main" id="{695DECA7-DCD7-4203-9F4E-4CBFB62FBCE7}"/>
                </a:ext>
              </a:extLst>
            </p:cNvPr>
            <p:cNvCxnSpPr>
              <a:cxnSpLocks/>
            </p:cNvCxnSpPr>
            <p:nvPr/>
          </p:nvCxnSpPr>
          <p:spPr>
            <a:xfrm>
              <a:off x="5142339" y="3732028"/>
              <a:ext cx="560836" cy="11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BB0B9468-1E36-4CB4-A5F7-472528A445BE}"/>
              </a:ext>
            </a:extLst>
          </p:cNvPr>
          <p:cNvGrpSpPr/>
          <p:nvPr/>
        </p:nvGrpSpPr>
        <p:grpSpPr>
          <a:xfrm>
            <a:off x="5072168" y="3068237"/>
            <a:ext cx="915514" cy="308949"/>
            <a:chOff x="5070232" y="3732028"/>
            <a:chExt cx="632943" cy="308949"/>
          </a:xfrm>
        </p:grpSpPr>
        <p:sp>
          <p:nvSpPr>
            <p:cNvPr id="134" name="TextBox 133">
              <a:extLst>
                <a:ext uri="{FF2B5EF4-FFF2-40B4-BE49-F238E27FC236}">
                  <a16:creationId xmlns:a16="http://schemas.microsoft.com/office/drawing/2014/main" id="{C3B1205B-F424-4E14-AB8A-EBED7408F825}"/>
                </a:ext>
              </a:extLst>
            </p:cNvPr>
            <p:cNvSpPr txBox="1"/>
            <p:nvPr/>
          </p:nvSpPr>
          <p:spPr>
            <a:xfrm>
              <a:off x="5070232" y="3733200"/>
              <a:ext cx="337127" cy="307777"/>
            </a:xfrm>
            <a:prstGeom prst="rect">
              <a:avLst/>
            </a:prstGeom>
            <a:noFill/>
          </p:spPr>
          <p:txBody>
            <a:bodyPr wrap="none" rtlCol="0">
              <a:spAutoFit/>
            </a:bodyPr>
            <a:lstStyle/>
            <a:p>
              <a:r>
                <a:rPr lang="en-US" dirty="0">
                  <a:solidFill>
                    <a:schemeClr val="accent1"/>
                  </a:solidFill>
                </a:rPr>
                <a:t>d=3</a:t>
              </a:r>
            </a:p>
          </p:txBody>
        </p:sp>
        <p:cxnSp>
          <p:nvCxnSpPr>
            <p:cNvPr id="135" name="Straight Arrow Connector 134">
              <a:extLst>
                <a:ext uri="{FF2B5EF4-FFF2-40B4-BE49-F238E27FC236}">
                  <a16:creationId xmlns:a16="http://schemas.microsoft.com/office/drawing/2014/main" id="{1921D552-C133-4FD8-81EE-E01C65292A29}"/>
                </a:ext>
              </a:extLst>
            </p:cNvPr>
            <p:cNvCxnSpPr>
              <a:cxnSpLocks/>
            </p:cNvCxnSpPr>
            <p:nvPr/>
          </p:nvCxnSpPr>
          <p:spPr>
            <a:xfrm>
              <a:off x="5142339" y="3732028"/>
              <a:ext cx="560836" cy="11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FBBD4A91-BF8C-421F-B03D-56C43A5AA3A3}"/>
              </a:ext>
            </a:extLst>
          </p:cNvPr>
          <p:cNvSpPr txBox="1"/>
          <p:nvPr/>
        </p:nvSpPr>
        <p:spPr>
          <a:xfrm>
            <a:off x="7993186" y="828475"/>
            <a:ext cx="1140056" cy="769441"/>
          </a:xfrm>
          <a:prstGeom prst="rect">
            <a:avLst/>
          </a:prstGeom>
          <a:solidFill>
            <a:schemeClr val="bg1">
              <a:lumMod val="85000"/>
            </a:schemeClr>
          </a:solidFill>
        </p:spPr>
        <p:txBody>
          <a:bodyPr wrap="none" rtlCol="0">
            <a:spAutoFit/>
          </a:bodyPr>
          <a:lstStyle/>
          <a:p>
            <a:pPr algn="ctr"/>
            <a:r>
              <a:rPr lang="en-US" sz="1100" dirty="0">
                <a:solidFill>
                  <a:schemeClr val="tx1"/>
                </a:solidFill>
              </a:rPr>
              <a:t>random access</a:t>
            </a:r>
          </a:p>
          <a:p>
            <a:pPr algn="ctr"/>
            <a:r>
              <a:rPr lang="en-US" sz="1100" b="1" dirty="0">
                <a:solidFill>
                  <a:srgbClr val="FF0000"/>
                </a:solidFill>
              </a:rPr>
              <a:t>collisions</a:t>
            </a:r>
          </a:p>
          <a:p>
            <a:pPr algn="ctr"/>
            <a:r>
              <a:rPr lang="en-US" sz="1100" dirty="0"/>
              <a:t>hash function</a:t>
            </a:r>
          </a:p>
          <a:p>
            <a:pPr algn="ctr"/>
            <a:r>
              <a:rPr lang="en-US" sz="1100" dirty="0"/>
              <a:t>communication</a:t>
            </a:r>
          </a:p>
        </p:txBody>
      </p:sp>
    </p:spTree>
    <p:custDataLst>
      <p:tags r:id="rId1"/>
    </p:custDataLst>
    <p:extLst>
      <p:ext uri="{BB962C8B-B14F-4D97-AF65-F5344CB8AC3E}">
        <p14:creationId xmlns:p14="http://schemas.microsoft.com/office/powerpoint/2010/main" val="3524004034"/>
      </p:ext>
    </p:extLst>
  </p:cSld>
  <p:clrMapOvr>
    <a:masterClrMapping/>
  </p:clrMapOvr>
  <mc:AlternateContent xmlns:mc="http://schemas.openxmlformats.org/markup-compatibility/2006" xmlns:p14="http://schemas.microsoft.com/office/powerpoint/2010/main">
    <mc:Choice Requires="p14">
      <p:transition p14:dur="10" advTm="112582"/>
    </mc:Choice>
    <mc:Fallback xmlns="">
      <p:transition advTm="112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xit" presetSubtype="0" fill="hold" nodeType="withEffect">
                                  <p:stCondLst>
                                    <p:cond delay="0"/>
                                  </p:stCondLst>
                                  <p:childTnLst>
                                    <p:animEffect transition="out" filter="fad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8"/>
                                        </p:tgtEl>
                                      </p:cBhvr>
                                    </p:animEffect>
                                    <p:set>
                                      <p:cBhvr>
                                        <p:cTn id="36" dur="1" fill="hold">
                                          <p:stCondLst>
                                            <p:cond delay="499"/>
                                          </p:stCondLst>
                                        </p:cTn>
                                        <p:tgtEl>
                                          <p:spTgt spid="48"/>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fade">
                                      <p:cBhvr>
                                        <p:cTn id="47" dur="500"/>
                                        <p:tgtEl>
                                          <p:spTgt spid="1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500"/>
                                        <p:tgtEl>
                                          <p:spTgt spid="133"/>
                                        </p:tgtEl>
                                      </p:cBhvr>
                                    </p:animEffect>
                                  </p:childTnLst>
                                </p:cTn>
                              </p:par>
                              <p:par>
                                <p:cTn id="53" presetID="10" presetClass="exit" presetSubtype="0" fill="hold" nodeType="withEffect">
                                  <p:stCondLst>
                                    <p:cond delay="0"/>
                                  </p:stCondLst>
                                  <p:childTnLst>
                                    <p:animEffect transition="out" filter="fade">
                                      <p:cBhvr>
                                        <p:cTn id="54" dur="500"/>
                                        <p:tgtEl>
                                          <p:spTgt spid="129"/>
                                        </p:tgtEl>
                                      </p:cBhvr>
                                    </p:animEffect>
                                    <p:set>
                                      <p:cBhvr>
                                        <p:cTn id="55" dur="1" fill="hold">
                                          <p:stCondLst>
                                            <p:cond delay="499"/>
                                          </p:stCondLst>
                                        </p:cTn>
                                        <p:tgtEl>
                                          <p:spTgt spid="1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3"/>
                                        </p:tgtEl>
                                      </p:cBhvr>
                                    </p:animEffect>
                                    <p:set>
                                      <p:cBhvr>
                                        <p:cTn id="60" dur="1" fill="hold">
                                          <p:stCondLst>
                                            <p:cond delay="499"/>
                                          </p:stCondLst>
                                        </p:cTn>
                                        <p:tgtEl>
                                          <p:spTgt spid="103"/>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500"/>
                                        <p:tgtEl>
                                          <p:spTgt spid="1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33"/>
                                        </p:tgtEl>
                                      </p:cBhvr>
                                    </p:animEffect>
                                    <p:set>
                                      <p:cBhvr>
                                        <p:cTn id="68" dur="1" fill="hold">
                                          <p:stCondLst>
                                            <p:cond delay="499"/>
                                          </p:stCondLst>
                                        </p:cTn>
                                        <p:tgtEl>
                                          <p:spTgt spid="133"/>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3">
                                            <p:txEl>
                                              <p:pRg st="9" end="9"/>
                                            </p:txEl>
                                          </p:spTgt>
                                        </p:tgtEl>
                                        <p:attrNameLst>
                                          <p:attrName>style.visibility</p:attrName>
                                        </p:attrNameLst>
                                      </p:cBhvr>
                                      <p:to>
                                        <p:strVal val="visible"/>
                                      </p:to>
                                    </p:set>
                                    <p:animEffect transition="in" filter="fade">
                                      <p:cBhvr>
                                        <p:cTn id="76" dur="500"/>
                                        <p:tgtEl>
                                          <p:spTgt spid="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11.5|5.9|18.8"/>
</p:tagLst>
</file>

<file path=ppt/tags/tag10.xml><?xml version="1.0" encoding="utf-8"?>
<p:tagLst xmlns:a="http://schemas.openxmlformats.org/drawingml/2006/main" xmlns:r="http://schemas.openxmlformats.org/officeDocument/2006/relationships" xmlns:p="http://schemas.openxmlformats.org/presentationml/2006/main">
  <p:tag name="TIMING" val="|30.7"/>
</p:tagLst>
</file>

<file path=ppt/tags/tag11.xml><?xml version="1.0" encoding="utf-8"?>
<p:tagLst xmlns:a="http://schemas.openxmlformats.org/drawingml/2006/main" xmlns:r="http://schemas.openxmlformats.org/officeDocument/2006/relationships" xmlns:p="http://schemas.openxmlformats.org/presentationml/2006/main">
  <p:tag name="TIMING" val="|6.7|22.7|10.3|12.3|1.9|0.9|0.7|1|7.4|9.9|19.4"/>
</p:tagLst>
</file>

<file path=ppt/tags/tag12.xml><?xml version="1.0" encoding="utf-8"?>
<p:tagLst xmlns:a="http://schemas.openxmlformats.org/drawingml/2006/main" xmlns:r="http://schemas.openxmlformats.org/officeDocument/2006/relationships" xmlns:p="http://schemas.openxmlformats.org/presentationml/2006/main">
  <p:tag name="TIMING" val="|37|20"/>
</p:tagLst>
</file>

<file path=ppt/tags/tag13.xml><?xml version="1.0" encoding="utf-8"?>
<p:tagLst xmlns:a="http://schemas.openxmlformats.org/drawingml/2006/main" xmlns:r="http://schemas.openxmlformats.org/officeDocument/2006/relationships" xmlns:p="http://schemas.openxmlformats.org/presentationml/2006/main">
  <p:tag name="TIMING" val="|48.7"/>
</p:tagLst>
</file>

<file path=ppt/tags/tag14.xml><?xml version="1.0" encoding="utf-8"?>
<p:tagLst xmlns:a="http://schemas.openxmlformats.org/drawingml/2006/main" xmlns:r="http://schemas.openxmlformats.org/officeDocument/2006/relationships" xmlns:p="http://schemas.openxmlformats.org/presentationml/2006/main">
  <p:tag name="TIMING" val="|0.7|0.5|0.2|0.4|0.6"/>
</p:tagLst>
</file>

<file path=ppt/tags/tag15.xml><?xml version="1.0" encoding="utf-8"?>
<p:tagLst xmlns:a="http://schemas.openxmlformats.org/drawingml/2006/main" xmlns:r="http://schemas.openxmlformats.org/officeDocument/2006/relationships" xmlns:p="http://schemas.openxmlformats.org/presentationml/2006/main">
  <p:tag name="TIMING" val="|47.4|19.3|8.6"/>
</p:tagLst>
</file>

<file path=ppt/tags/tag16.xml><?xml version="1.0" encoding="utf-8"?>
<p:tagLst xmlns:a="http://schemas.openxmlformats.org/drawingml/2006/main" xmlns:r="http://schemas.openxmlformats.org/officeDocument/2006/relationships" xmlns:p="http://schemas.openxmlformats.org/presentationml/2006/main">
  <p:tag name="TIMING" val="|9.1|23"/>
</p:tagLst>
</file>

<file path=ppt/tags/tag17.xml><?xml version="1.0" encoding="utf-8"?>
<p:tagLst xmlns:a="http://schemas.openxmlformats.org/drawingml/2006/main" xmlns:r="http://schemas.openxmlformats.org/officeDocument/2006/relationships" xmlns:p="http://schemas.openxmlformats.org/presentationml/2006/main">
  <p:tag name="TIMING" val="|1.9|0.2"/>
</p:tagLst>
</file>

<file path=ppt/tags/tag18.xml><?xml version="1.0" encoding="utf-8"?>
<p:tagLst xmlns:a="http://schemas.openxmlformats.org/drawingml/2006/main" xmlns:r="http://schemas.openxmlformats.org/officeDocument/2006/relationships" xmlns:p="http://schemas.openxmlformats.org/presentationml/2006/main">
  <p:tag name="TIMING" val="|11.3|10.8|8.7|13.1|0.7"/>
</p:tagLst>
</file>

<file path=ppt/tags/tag19.xml><?xml version="1.0" encoding="utf-8"?>
<p:tagLst xmlns:a="http://schemas.openxmlformats.org/drawingml/2006/main" xmlns:r="http://schemas.openxmlformats.org/officeDocument/2006/relationships" xmlns:p="http://schemas.openxmlformats.org/presentationml/2006/main">
  <p:tag name="TIMING" val="|74.1"/>
</p:tagLst>
</file>

<file path=ppt/tags/tag2.xml><?xml version="1.0" encoding="utf-8"?>
<p:tagLst xmlns:a="http://schemas.openxmlformats.org/drawingml/2006/main" xmlns:r="http://schemas.openxmlformats.org/officeDocument/2006/relationships" xmlns:p="http://schemas.openxmlformats.org/presentationml/2006/main">
  <p:tag name="TIMING" val="|41.2|8.7|11.1|12.4"/>
</p:tagLst>
</file>

<file path=ppt/tags/tag3.xml><?xml version="1.0" encoding="utf-8"?>
<p:tagLst xmlns:a="http://schemas.openxmlformats.org/drawingml/2006/main" xmlns:r="http://schemas.openxmlformats.org/officeDocument/2006/relationships" xmlns:p="http://schemas.openxmlformats.org/presentationml/2006/main">
  <p:tag name="TIMING" val="|51.8|8.5|6.6|2.6|1.7|14.5|2|24.8|13|5.5"/>
</p:tagLst>
</file>

<file path=ppt/tags/tag4.xml><?xml version="1.0" encoding="utf-8"?>
<p:tagLst xmlns:a="http://schemas.openxmlformats.org/drawingml/2006/main" xmlns:r="http://schemas.openxmlformats.org/officeDocument/2006/relationships" xmlns:p="http://schemas.openxmlformats.org/presentationml/2006/main">
  <p:tag name="TIMING" val="|0.2|23.3|7.6|37.8"/>
</p:tagLst>
</file>

<file path=ppt/tags/tag5.xml><?xml version="1.0" encoding="utf-8"?>
<p:tagLst xmlns:a="http://schemas.openxmlformats.org/drawingml/2006/main" xmlns:r="http://schemas.openxmlformats.org/officeDocument/2006/relationships" xmlns:p="http://schemas.openxmlformats.org/presentationml/2006/main">
  <p:tag name="TIMING" val="|16.6|27.2|8.2|3.6"/>
</p:tagLst>
</file>

<file path=ppt/tags/tag6.xml><?xml version="1.0" encoding="utf-8"?>
<p:tagLst xmlns:a="http://schemas.openxmlformats.org/drawingml/2006/main" xmlns:r="http://schemas.openxmlformats.org/officeDocument/2006/relationships" xmlns:p="http://schemas.openxmlformats.org/presentationml/2006/main">
  <p:tag name="TIMING" val="|8.8|0.9|23.3|27|7.1|3.4|0.6|0.6|0.8|17.5"/>
</p:tagLst>
</file>

<file path=ppt/tags/tag7.xml><?xml version="1.0" encoding="utf-8"?>
<p:tagLst xmlns:a="http://schemas.openxmlformats.org/drawingml/2006/main" xmlns:r="http://schemas.openxmlformats.org/officeDocument/2006/relationships" xmlns:p="http://schemas.openxmlformats.org/presentationml/2006/main">
  <p:tag name="TIMING" val="|60.5|4.8|1.7|3.2|13.9|0.9|0.7|5.5|1|3.5"/>
</p:tagLst>
</file>

<file path=ppt/tags/tag8.xml><?xml version="1.0" encoding="utf-8"?>
<p:tagLst xmlns:a="http://schemas.openxmlformats.org/drawingml/2006/main" xmlns:r="http://schemas.openxmlformats.org/officeDocument/2006/relationships" xmlns:p="http://schemas.openxmlformats.org/presentationml/2006/main">
  <p:tag name="TIMING" val="|3.9|13.7|39.7"/>
</p:tagLst>
</file>

<file path=ppt/tags/tag9.xml><?xml version="1.0" encoding="utf-8"?>
<p:tagLst xmlns:a="http://schemas.openxmlformats.org/drawingml/2006/main" xmlns:r="http://schemas.openxmlformats.org/officeDocument/2006/relationships" xmlns:p="http://schemas.openxmlformats.org/presentationml/2006/main">
  <p:tag name="TIMING" val="|1.1|0.8|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28817</TotalTime>
  <Words>2442</Words>
  <Application>Microsoft Office PowerPoint</Application>
  <PresentationFormat>On-screen Show (4:3)</PresentationFormat>
  <Paragraphs>670</Paragraphs>
  <Slides>28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Cambria Math</vt:lpstr>
      <vt:lpstr>Arial</vt:lpstr>
      <vt:lpstr>Times New Roman</vt:lpstr>
      <vt:lpstr>Calibri</vt:lpstr>
      <vt:lpstr>Office Theme</vt:lpstr>
      <vt:lpstr>Optimizing High Performance Distributed Memory Parallel Hash Tables for DNA k-mer Counting</vt:lpstr>
      <vt:lpstr>k-mer Counting</vt:lpstr>
      <vt:lpstr>Next Generation Sequencing</vt:lpstr>
      <vt:lpstr>Kmerind</vt:lpstr>
      <vt:lpstr>Performance Factors</vt:lpstr>
      <vt:lpstr>Hash Table Performance Factors</vt:lpstr>
      <vt:lpstr>Random Memory Access</vt:lpstr>
      <vt:lpstr>Collision Handling Strategies</vt:lpstr>
      <vt:lpstr>Collision Handling: Robin Hood (Celis 1986)</vt:lpstr>
      <vt:lpstr>Collision Handling: Robin Hood</vt:lpstr>
      <vt:lpstr>Improving Robin Hood</vt:lpstr>
      <vt:lpstr>Improving Robin Hood</vt:lpstr>
      <vt:lpstr>Radix-sort Map</vt:lpstr>
      <vt:lpstr>Radix-sort Map</vt:lpstr>
      <vt:lpstr>Hash Table Performance</vt:lpstr>
      <vt:lpstr>Vectorized Hash Function</vt:lpstr>
      <vt:lpstr>SIMD Murmur 3 Performance</vt:lpstr>
      <vt:lpstr>Shared Memory Improvements</vt:lpstr>
      <vt:lpstr>Comparisons with k-mer counter</vt:lpstr>
      <vt:lpstr>Distributed Memory Strong Scaling</vt:lpstr>
      <vt:lpstr>Communication Optimization</vt:lpstr>
      <vt:lpstr>Distributed Memory Strong Scaling</vt:lpstr>
      <vt:lpstr>MPI_Alltoallv Scalability</vt:lpstr>
      <vt:lpstr>Distributed Memory Strong Scaling</vt:lpstr>
      <vt:lpstr>Distributed Memory Weak Scaling</vt:lpstr>
      <vt:lpstr>Summary</vt:lpstr>
      <vt:lpstr>Intel Legal Disclaimers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Distributed Memory Construction of Suffix and Longest Common Prefix Arrays</dc:title>
  <dc:creator>patrick</dc:creator>
  <cp:lastModifiedBy>Tony Pan</cp:lastModifiedBy>
  <cp:revision>716</cp:revision>
  <dcterms:modified xsi:type="dcterms:W3CDTF">2018-11-28T18:38:39Z</dcterms:modified>
</cp:coreProperties>
</file>