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0" r:id="rId1"/>
  </p:sldMasterIdLst>
  <p:notesMasterIdLst>
    <p:notesMasterId r:id="rId32"/>
  </p:notesMasterIdLst>
  <p:handoutMasterIdLst>
    <p:handoutMasterId r:id="rId33"/>
  </p:handoutMasterIdLst>
  <p:sldIdLst>
    <p:sldId id="1536" r:id="rId2"/>
    <p:sldId id="1599" r:id="rId3"/>
    <p:sldId id="1589" r:id="rId4"/>
    <p:sldId id="1597" r:id="rId5"/>
    <p:sldId id="1591" r:id="rId6"/>
    <p:sldId id="1558" r:id="rId7"/>
    <p:sldId id="1600" r:id="rId8"/>
    <p:sldId id="1603" r:id="rId9"/>
    <p:sldId id="1601" r:id="rId10"/>
    <p:sldId id="1541" r:id="rId11"/>
    <p:sldId id="1602" r:id="rId12"/>
    <p:sldId id="1604" r:id="rId13"/>
    <p:sldId id="1598" r:id="rId14"/>
    <p:sldId id="1605" r:id="rId15"/>
    <p:sldId id="2295" r:id="rId16"/>
    <p:sldId id="2296" r:id="rId17"/>
    <p:sldId id="2297" r:id="rId18"/>
    <p:sldId id="2298" r:id="rId19"/>
    <p:sldId id="2299" r:id="rId20"/>
    <p:sldId id="2300" r:id="rId21"/>
    <p:sldId id="1606" r:id="rId22"/>
    <p:sldId id="1576" r:id="rId23"/>
    <p:sldId id="1577" r:id="rId24"/>
    <p:sldId id="2292" r:id="rId25"/>
    <p:sldId id="2293" r:id="rId26"/>
    <p:sldId id="2301" r:id="rId27"/>
    <p:sldId id="2294" r:id="rId28"/>
    <p:sldId id="1607" r:id="rId29"/>
    <p:sldId id="1559" r:id="rId30"/>
    <p:sldId id="1585" r:id="rId31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A249"/>
    <a:srgbClr val="B2B2B2"/>
    <a:srgbClr val="DCB9FF"/>
    <a:srgbClr val="DF9491"/>
    <a:srgbClr val="008080"/>
    <a:srgbClr val="E50530"/>
    <a:srgbClr val="FFFFFF"/>
    <a:srgbClr val="F8F8F8"/>
    <a:srgbClr val="E5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8" autoAdjust="0"/>
    <p:restoredTop sz="94667" autoAdjust="0"/>
  </p:normalViewPr>
  <p:slideViewPr>
    <p:cSldViewPr snapToGrid="0">
      <p:cViewPr varScale="1">
        <p:scale>
          <a:sx n="83" d="100"/>
          <a:sy n="83" d="100"/>
        </p:scale>
        <p:origin x="208" y="6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13224"/>
    </p:cViewPr>
  </p:sorterViewPr>
  <p:notesViewPr>
    <p:cSldViewPr snapToGrid="0">
      <p:cViewPr varScale="1">
        <p:scale>
          <a:sx n="84" d="100"/>
          <a:sy n="84" d="100"/>
        </p:scale>
        <p:origin x="-3762" y="-9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9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46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6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20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3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27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1638" y="696913"/>
            <a:ext cx="6183312" cy="347980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7853-FEA0-404D-A28E-1EBB2C87A31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1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20"/>
            <a:ext cx="2391311" cy="847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940" y="1205347"/>
            <a:ext cx="10490661" cy="5104015"/>
          </a:xfrm>
        </p:spPr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75855" y="366080"/>
            <a:ext cx="10795460" cy="772768"/>
          </a:xfrm>
          <a:prstGeom prst="rect">
            <a:avLst/>
          </a:prstGeom>
        </p:spPr>
        <p:txBody>
          <a:bodyPr/>
          <a:lstStyle>
            <a:lvl1pPr algn="ctr">
              <a:defRPr sz="26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772" y="1197039"/>
            <a:ext cx="5229629" cy="51123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5345"/>
            <a:ext cx="5080000" cy="5104016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75859" y="366090"/>
            <a:ext cx="10828713" cy="7644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75856" y="366081"/>
            <a:ext cx="10795461" cy="77276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600" b="0" dirty="0" smtClean="0">
                <a:solidFill>
                  <a:srgbClr val="C0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F8A3-1156-AC4A-B9DC-D2B639C8D747}" type="datetimeFigureOut">
              <a:rPr lang="en-US" smtClean="0"/>
              <a:t>11/4/18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E78-C376-9145-9128-DAE2970F7C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FEBF8A3-1156-AC4A-B9DC-D2B639C8D747}" type="datetimeFigureOut">
              <a:rPr lang="en-US" smtClean="0"/>
              <a:pPr/>
              <a:t>11/4/18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3600E78-C376-9145-9128-DAE2970F7C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-893" y="6682001"/>
            <a:ext cx="12192000" cy="176674"/>
          </a:xfrm>
          <a:prstGeom prst="rect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/>
          </a:p>
        </p:txBody>
      </p:sp>
      <p:sp>
        <p:nvSpPr>
          <p:cNvPr id="8" name="Rectangle 21"/>
          <p:cNvSpPr txBox="1">
            <a:spLocks noChangeArrowheads="1"/>
          </p:cNvSpPr>
          <p:nvPr userDrawn="1"/>
        </p:nvSpPr>
        <p:spPr bwMode="auto">
          <a:xfrm>
            <a:off x="4851203" y="6665376"/>
            <a:ext cx="2557307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000" b="1" i="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Calibri" pitchFamily="34" charset="0"/>
              </a:rPr>
              <a:t>SC ‘18</a:t>
            </a:r>
            <a:endParaRPr lang="en-US" b="1" dirty="0"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12192000" cy="57150"/>
          </a:xfrm>
          <a:prstGeom prst="rect">
            <a:avLst/>
          </a:prstGeom>
          <a:solidFill>
            <a:srgbClr val="C00000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ectangle 21"/>
          <p:cNvSpPr txBox="1">
            <a:spLocks noChangeArrowheads="1"/>
          </p:cNvSpPr>
          <p:nvPr userDrawn="1"/>
        </p:nvSpPr>
        <p:spPr bwMode="auto">
          <a:xfrm>
            <a:off x="11385666" y="6682679"/>
            <a:ext cx="800100" cy="16470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b="0" smtClean="0">
                <a:latin typeface="+mn-lt"/>
              </a:rPr>
              <a:pPr>
                <a:defRPr/>
              </a:pPr>
              <a:t>‹#›</a:t>
            </a:fld>
            <a:endParaRPr lang="en-US" b="0" dirty="0">
              <a:latin typeface="+mn-lt"/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 userDrawn="1"/>
        </p:nvSpPr>
        <p:spPr bwMode="auto">
          <a:xfrm>
            <a:off x="-27162" y="6670442"/>
            <a:ext cx="3479633" cy="23485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b="0" dirty="0">
                <a:latin typeface="+mn-lt"/>
              </a:rPr>
              <a:t>Network</a:t>
            </a:r>
            <a:r>
              <a:rPr lang="en-US" sz="1200" b="0" baseline="0" dirty="0">
                <a:latin typeface="+mn-lt"/>
              </a:rPr>
              <a:t> Based Computing Laboratory</a:t>
            </a:r>
            <a:endParaRPr 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43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28" r:id="rId12"/>
    <p:sldLayoutId id="2147483929" r:id="rId13"/>
    <p:sldLayoutId id="2147483930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anda@cse.ohio-state.edu" TargetMode="Externa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panda@cse.ohio-state.edu" TargetMode="Externa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579" y="1122363"/>
            <a:ext cx="10900610" cy="1933658"/>
          </a:xfrm>
        </p:spPr>
        <p:txBody>
          <a:bodyPr>
            <a:normAutofit/>
          </a:bodyPr>
          <a:lstStyle/>
          <a:p>
            <a:r>
              <a:rPr lang="en-US" sz="4800" dirty="0"/>
              <a:t>Cooperative Rendezvous Protocols for Improved Performance and Overlap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579" y="3602038"/>
            <a:ext cx="10900609" cy="232953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/>
              <a:t>Sourav Chakraborty</a:t>
            </a:r>
            <a:r>
              <a:rPr lang="en-US" sz="2800" dirty="0"/>
              <a:t>, </a:t>
            </a:r>
            <a:r>
              <a:rPr lang="en-US" sz="2800" dirty="0" err="1"/>
              <a:t>Mohammadreza</a:t>
            </a:r>
            <a:r>
              <a:rPr lang="en-US" sz="2800" dirty="0"/>
              <a:t> </a:t>
            </a:r>
            <a:r>
              <a:rPr lang="en-US" sz="2800" dirty="0" err="1"/>
              <a:t>Bayatpour</a:t>
            </a:r>
            <a:r>
              <a:rPr lang="en-US" sz="2800" dirty="0"/>
              <a:t>,</a:t>
            </a:r>
          </a:p>
          <a:p>
            <a:r>
              <a:rPr lang="en-US" sz="2800" dirty="0" err="1"/>
              <a:t>Jahanzeb</a:t>
            </a:r>
            <a:r>
              <a:rPr lang="en-US" sz="2800" dirty="0"/>
              <a:t> Hashmi, Hari Subramoni, and Dhabaleswar K Panda</a:t>
            </a:r>
          </a:p>
          <a:p>
            <a:endParaRPr lang="en-US" dirty="0"/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Network Based Computing Laboratory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Computer Science and Engineering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Ohio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89070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Impact of Communication Pattern on Performance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15337" y="3359470"/>
            <a:ext cx="4331369" cy="38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0" dirty="0">
                <a:solidFill>
                  <a:srgbClr val="0432FF"/>
                </a:solidFill>
                <a:latin typeface="+mn-lt"/>
              </a:rPr>
              <a:t>One-to-All: RGET &gt; RPUT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10218" y="3345803"/>
            <a:ext cx="3217739" cy="385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0" dirty="0">
                <a:solidFill>
                  <a:srgbClr val="0432FF"/>
                </a:solidFill>
                <a:latin typeface="+mn-lt"/>
              </a:rPr>
              <a:t>All-to-one: RPUT &gt; RGET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706702" y="1200226"/>
            <a:ext cx="548640" cy="548640"/>
            <a:chOff x="2141621" y="4596063"/>
            <a:chExt cx="548640" cy="548640"/>
          </a:xfrm>
        </p:grpSpPr>
        <p:sp>
          <p:nvSpPr>
            <p:cNvPr id="83" name="Rectangle 82"/>
            <p:cNvSpPr/>
            <p:nvPr/>
          </p:nvSpPr>
          <p:spPr>
            <a:xfrm>
              <a:off x="2141621" y="4596063"/>
              <a:ext cx="548640" cy="5486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0" dirty="0"/>
                <a:t>P0</a:t>
              </a:r>
            </a:p>
            <a:p>
              <a:pPr algn="ctr"/>
              <a:endParaRPr lang="en-US" b="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324501" y="4911292"/>
              <a:ext cx="182880" cy="1828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/>
          <p:cNvSpPr/>
          <p:nvPr/>
        </p:nvSpPr>
        <p:spPr>
          <a:xfrm>
            <a:off x="2800323" y="1904198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539986" y="1904198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P3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706702" y="2598820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P2</a:t>
            </a:r>
          </a:p>
        </p:txBody>
      </p:sp>
      <p:cxnSp>
        <p:nvCxnSpPr>
          <p:cNvPr id="100" name="Straight Arrow Connector 99"/>
          <p:cNvCxnSpPr>
            <a:stCxn id="84" idx="2"/>
            <a:endCxn id="86" idx="3"/>
          </p:cNvCxnSpPr>
          <p:nvPr/>
        </p:nvCxnSpPr>
        <p:spPr>
          <a:xfrm flipH="1">
            <a:off x="3348963" y="1698335"/>
            <a:ext cx="632059" cy="48018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4" idx="2"/>
            <a:endCxn id="89" idx="1"/>
          </p:cNvCxnSpPr>
          <p:nvPr/>
        </p:nvCxnSpPr>
        <p:spPr>
          <a:xfrm>
            <a:off x="3981022" y="1698335"/>
            <a:ext cx="558964" cy="480183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4" idx="2"/>
            <a:endCxn id="92" idx="0"/>
          </p:cNvCxnSpPr>
          <p:nvPr/>
        </p:nvCxnSpPr>
        <p:spPr>
          <a:xfrm>
            <a:off x="3981022" y="1698335"/>
            <a:ext cx="0" cy="90048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6647568" y="2099372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P1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8387231" y="2099372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7553947" y="2600693"/>
            <a:ext cx="548640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dirty="0"/>
              <a:t>P2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22BBB3C-4649-1D42-A7C5-B5859697CDCE}"/>
              </a:ext>
            </a:extLst>
          </p:cNvPr>
          <p:cNvGrpSpPr/>
          <p:nvPr/>
        </p:nvGrpSpPr>
        <p:grpSpPr>
          <a:xfrm>
            <a:off x="7279628" y="1202099"/>
            <a:ext cx="1087416" cy="548640"/>
            <a:chOff x="7279628" y="1202099"/>
            <a:chExt cx="1087416" cy="548640"/>
          </a:xfrm>
        </p:grpSpPr>
        <p:sp>
          <p:nvSpPr>
            <p:cNvPr id="106" name="Rectangle 105"/>
            <p:cNvSpPr/>
            <p:nvPr/>
          </p:nvSpPr>
          <p:spPr>
            <a:xfrm>
              <a:off x="7279628" y="1202099"/>
              <a:ext cx="1087416" cy="5486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0" dirty="0"/>
                <a:t>P0</a:t>
              </a:r>
            </a:p>
            <a:p>
              <a:pPr algn="ctr"/>
              <a:endParaRPr lang="en-US" b="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478470" y="1503159"/>
              <a:ext cx="182879" cy="1828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744769" y="1503159"/>
              <a:ext cx="182879" cy="1828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8019088" y="1518664"/>
              <a:ext cx="182879" cy="1828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1" name="Straight Arrow Connector 110"/>
          <p:cNvCxnSpPr>
            <a:stCxn id="107" idx="2"/>
            <a:endCxn id="108" idx="0"/>
          </p:cNvCxnSpPr>
          <p:nvPr/>
        </p:nvCxnSpPr>
        <p:spPr>
          <a:xfrm flipH="1">
            <a:off x="6921888" y="1686039"/>
            <a:ext cx="648022" cy="413333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15" idx="2"/>
            <a:endCxn id="109" idx="0"/>
          </p:cNvCxnSpPr>
          <p:nvPr/>
        </p:nvCxnSpPr>
        <p:spPr>
          <a:xfrm>
            <a:off x="8110528" y="1701544"/>
            <a:ext cx="551023" cy="397828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4" idx="2"/>
          </p:cNvCxnSpPr>
          <p:nvPr/>
        </p:nvCxnSpPr>
        <p:spPr>
          <a:xfrm flipH="1">
            <a:off x="7828267" y="1686039"/>
            <a:ext cx="7942" cy="914654"/>
          </a:xfrm>
          <a:prstGeom prst="straightConnector1">
            <a:avLst/>
          </a:prstGeom>
          <a:ln>
            <a:solidFill>
              <a:srgbClr val="0432FF"/>
            </a:solidFill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838200" y="4535904"/>
            <a:ext cx="10515600" cy="1744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Different communication patterns require different rendezvous protocols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How can MPI processes “discover” the overall communication pattern?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How can MPI libraries dynamically select the appropriate rendezvous protocol for these different patterns?</a:t>
            </a:r>
          </a:p>
        </p:txBody>
      </p:sp>
    </p:spTree>
    <p:extLst>
      <p:ext uri="{BB962C8B-B14F-4D97-AF65-F5344CB8AC3E}">
        <p14:creationId xmlns:p14="http://schemas.microsoft.com/office/powerpoint/2010/main" val="55263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6" grpId="0" animBg="1"/>
      <p:bldP spid="89" grpId="0" animBg="1"/>
      <p:bldP spid="92" grpId="0" animBg="1"/>
      <p:bldP spid="108" grpId="0" animBg="1"/>
      <p:bldP spid="109" grpId="0" animBg="1"/>
      <p:bldP spid="110" grpId="0" animBg="1"/>
      <p:bldP spid="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Progress and Overlap of Multiple Concurrent Communications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6099970" y="1203767"/>
            <a:ext cx="5098848" cy="5105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Intra-node communication is driven by the CPU itself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Blocking nature of copying data prevents the CPU from processing control messages and issuing RDMA read/writes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Limits the concurrency of intra-node communication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Reduces overlap of intra-node and inter-node communication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0B050"/>
                </a:solidFill>
                <a:latin typeface="+mj-lt"/>
              </a:rPr>
              <a:t>Can new rendezvous protocols be designed to allow better progress?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81A5E-36CA-944A-B25A-DE5FAE56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0" y="937531"/>
            <a:ext cx="5321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Vision and Contribution</a:t>
            </a:r>
          </a:p>
          <a:p>
            <a:r>
              <a:rPr lang="en-US" dirty="0">
                <a:latin typeface="+mj-lt"/>
              </a:rPr>
              <a:t>Detailed Designs</a:t>
            </a:r>
          </a:p>
          <a:p>
            <a:r>
              <a:rPr lang="en-US" dirty="0">
                <a:latin typeface="+mj-lt"/>
              </a:rPr>
              <a:t>Experimental Evaluations</a:t>
            </a:r>
          </a:p>
          <a:p>
            <a:r>
              <a:rPr lang="en-US" dirty="0"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515881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Broad Vision and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5189"/>
            <a:ext cx="10515600" cy="52818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A249"/>
                </a:solidFill>
                <a:latin typeface="+mj-lt"/>
              </a:rPr>
              <a:t>Rethink MPI rendezvous protocols with the goal of improved performance and overlap</a:t>
            </a:r>
          </a:p>
          <a:p>
            <a:r>
              <a:rPr lang="en-US" sz="3200" dirty="0">
                <a:solidFill>
                  <a:srgbClr val="0432FF"/>
                </a:solidFill>
                <a:latin typeface="+mj-lt"/>
              </a:rPr>
              <a:t>Design efficient and dynamic “Cooperative” rendezvous protocols</a:t>
            </a:r>
          </a:p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Multiple levels of “cooperation”:</a:t>
            </a:r>
          </a:p>
          <a:p>
            <a:pPr lvl="1"/>
            <a:r>
              <a:rPr lang="en-US" sz="2800" dirty="0">
                <a:solidFill>
                  <a:srgbClr val="0432FF"/>
                </a:solidFill>
                <a:latin typeface="+mj-lt"/>
              </a:rPr>
              <a:t>Cooperation between the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sender and the receiver</a:t>
            </a:r>
            <a:r>
              <a:rPr lang="en-US" sz="2800" dirty="0">
                <a:solidFill>
                  <a:srgbClr val="0432FF"/>
                </a:solidFill>
                <a:latin typeface="+mj-lt"/>
              </a:rPr>
              <a:t> for improved resource utilization</a:t>
            </a:r>
          </a:p>
          <a:p>
            <a:pPr lvl="1"/>
            <a:r>
              <a:rPr lang="en-US" sz="2800" dirty="0">
                <a:solidFill>
                  <a:srgbClr val="0432FF"/>
                </a:solidFill>
                <a:latin typeface="+mj-lt"/>
              </a:rPr>
              <a:t>Cooperation among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processes one the same node</a:t>
            </a:r>
            <a:r>
              <a:rPr lang="en-US" sz="2800" dirty="0">
                <a:solidFill>
                  <a:srgbClr val="0432FF"/>
                </a:solidFill>
                <a:latin typeface="+mj-lt"/>
              </a:rPr>
              <a:t> to intelligently adapt to the application’s communication pattern</a:t>
            </a:r>
          </a:p>
          <a:p>
            <a:pPr lvl="1"/>
            <a:r>
              <a:rPr lang="en-US" sz="2800" dirty="0">
                <a:solidFill>
                  <a:srgbClr val="0432FF"/>
                </a:solidFill>
                <a:latin typeface="+mj-lt"/>
              </a:rPr>
              <a:t>Cooperation among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processes across nodes</a:t>
            </a:r>
            <a:r>
              <a:rPr lang="en-US" sz="2800" dirty="0">
                <a:solidFill>
                  <a:srgbClr val="0432FF"/>
                </a:solidFill>
                <a:latin typeface="+mj-lt"/>
              </a:rPr>
              <a:t> for improved overlap of intra-node and inter-node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6901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Vision and Contribution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</a:rPr>
              <a:t>Detailed Designs</a:t>
            </a:r>
          </a:p>
          <a:p>
            <a:r>
              <a:rPr lang="en-US" dirty="0">
                <a:latin typeface="+mj-lt"/>
              </a:rPr>
              <a:t>Experimental Evaluations</a:t>
            </a:r>
          </a:p>
          <a:p>
            <a:r>
              <a:rPr lang="en-US" dirty="0"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1556516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Cooperation between the Sender and the Receiver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5051225" y="1105988"/>
            <a:ext cx="6147593" cy="5105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Combines both RGET and RPUT protocols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Control messages (RTS, CTS) used to exchange buffer addresses and lengths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Sender writes half of the data directly to receiver’s memory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Receiver reads rest of the data from the sender’s memory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Reads and writes happen concurrently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Utilizes both the sender and the receiver’s CPU to extract more parallelism and reduce the latency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460FB1-72A1-F646-9E9F-8DEB2700E36D}"/>
              </a:ext>
            </a:extLst>
          </p:cNvPr>
          <p:cNvSpPr txBox="1">
            <a:spLocks/>
          </p:cNvSpPr>
          <p:nvPr/>
        </p:nvSpPr>
        <p:spPr>
          <a:xfrm>
            <a:off x="1221704" y="5923850"/>
            <a:ext cx="3109663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Proposed COOP-p2p protocol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0356FAA-B569-6443-B2C5-10FB3D4E4BC5}"/>
              </a:ext>
            </a:extLst>
          </p:cNvPr>
          <p:cNvGrpSpPr/>
          <p:nvPr/>
        </p:nvGrpSpPr>
        <p:grpSpPr>
          <a:xfrm>
            <a:off x="1926037" y="1467026"/>
            <a:ext cx="1668378" cy="451841"/>
            <a:chOff x="5902512" y="1671245"/>
            <a:chExt cx="1668378" cy="44516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56AFB2-8C65-8C4C-88F9-5048A44898C9}"/>
                </a:ext>
              </a:extLst>
            </p:cNvPr>
            <p:cNvCxnSpPr/>
            <p:nvPr/>
          </p:nvCxnSpPr>
          <p:spPr>
            <a:xfrm>
              <a:off x="5902512" y="1851720"/>
              <a:ext cx="1668378" cy="2646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34B65-C067-8C49-8B11-D06F6804CB7D}"/>
                </a:ext>
              </a:extLst>
            </p:cNvPr>
            <p:cNvSpPr txBox="1"/>
            <p:nvPr/>
          </p:nvSpPr>
          <p:spPr>
            <a:xfrm rot="521330">
              <a:off x="6279501" y="1671245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RTS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02DAFC-5D32-0A49-8558-A8F20DF28279}"/>
              </a:ext>
            </a:extLst>
          </p:cNvPr>
          <p:cNvGrpSpPr/>
          <p:nvPr/>
        </p:nvGrpSpPr>
        <p:grpSpPr>
          <a:xfrm>
            <a:off x="1926037" y="2024327"/>
            <a:ext cx="1668378" cy="508995"/>
            <a:chOff x="5902512" y="2228546"/>
            <a:chExt cx="1668378" cy="50147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F6E2273-1902-034B-AFEF-2C926598DF3A}"/>
                </a:ext>
              </a:extLst>
            </p:cNvPr>
            <p:cNvCxnSpPr/>
            <p:nvPr/>
          </p:nvCxnSpPr>
          <p:spPr>
            <a:xfrm flipH="1">
              <a:off x="5902512" y="2260793"/>
              <a:ext cx="1668378" cy="4692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AE3C11-5CDA-1246-AF12-0F6ECFFF1E97}"/>
                </a:ext>
              </a:extLst>
            </p:cNvPr>
            <p:cNvSpPr txBox="1"/>
            <p:nvPr/>
          </p:nvSpPr>
          <p:spPr>
            <a:xfrm rot="20691334">
              <a:off x="6140108" y="2228546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CTS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449630-59A4-4A40-9B44-DEEABEFCADE2}"/>
              </a:ext>
            </a:extLst>
          </p:cNvPr>
          <p:cNvGrpSpPr/>
          <p:nvPr/>
        </p:nvGrpSpPr>
        <p:grpSpPr>
          <a:xfrm>
            <a:off x="1889822" y="4278496"/>
            <a:ext cx="1740808" cy="589911"/>
            <a:chOff x="1420471" y="3806431"/>
            <a:chExt cx="1740808" cy="58991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D686DB9-A099-1348-AC78-00E152BF5C52}"/>
                </a:ext>
              </a:extLst>
            </p:cNvPr>
            <p:cNvCxnSpPr/>
            <p:nvPr/>
          </p:nvCxnSpPr>
          <p:spPr>
            <a:xfrm>
              <a:off x="1420471" y="3941664"/>
              <a:ext cx="1740808" cy="4546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DA8E76-0737-CA43-8777-F02B0B678C23}"/>
                </a:ext>
              </a:extLst>
            </p:cNvPr>
            <p:cNvSpPr txBox="1"/>
            <p:nvPr/>
          </p:nvSpPr>
          <p:spPr>
            <a:xfrm rot="813422">
              <a:off x="1781554" y="3806431"/>
              <a:ext cx="914400" cy="42741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FIN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EC0E44-8C5A-8B4F-8777-789C076ABC40}"/>
              </a:ext>
            </a:extLst>
          </p:cNvPr>
          <p:cNvGrpSpPr/>
          <p:nvPr/>
        </p:nvGrpSpPr>
        <p:grpSpPr>
          <a:xfrm>
            <a:off x="1295400" y="945819"/>
            <a:ext cx="914400" cy="4778767"/>
            <a:chOff x="5271875" y="1150038"/>
            <a:chExt cx="914400" cy="4708197"/>
          </a:xfrm>
        </p:grpSpPr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6CE83FF4-28BB-6D4C-976F-1F71D6568AB6}"/>
                </a:ext>
              </a:extLst>
            </p:cNvPr>
            <p:cNvSpPr/>
            <p:nvPr/>
          </p:nvSpPr>
          <p:spPr>
            <a:xfrm>
              <a:off x="5661880" y="1502804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38D450-994B-284C-B2FA-0330F509D5D0}"/>
                </a:ext>
              </a:extLst>
            </p:cNvPr>
            <p:cNvSpPr txBox="1"/>
            <p:nvPr/>
          </p:nvSpPr>
          <p:spPr>
            <a:xfrm>
              <a:off x="5271875" y="1150038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Sender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F205EB-BFAA-9047-AA26-FF26E5BCC51C}"/>
              </a:ext>
            </a:extLst>
          </p:cNvPr>
          <p:cNvGrpSpPr/>
          <p:nvPr/>
        </p:nvGrpSpPr>
        <p:grpSpPr>
          <a:xfrm>
            <a:off x="3257531" y="892280"/>
            <a:ext cx="914400" cy="4833108"/>
            <a:chOff x="7234006" y="1096499"/>
            <a:chExt cx="914400" cy="4761736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25F5FFF8-E6C3-F948-AC0F-003CDD4ADA70}"/>
                </a:ext>
              </a:extLst>
            </p:cNvPr>
            <p:cNvSpPr/>
            <p:nvPr/>
          </p:nvSpPr>
          <p:spPr>
            <a:xfrm>
              <a:off x="7570890" y="1502804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E0360C-3DF5-9C41-A4E3-60EE779CF7B2}"/>
                </a:ext>
              </a:extLst>
            </p:cNvPr>
            <p:cNvSpPr txBox="1"/>
            <p:nvPr/>
          </p:nvSpPr>
          <p:spPr>
            <a:xfrm>
              <a:off x="7234006" y="1096499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Receiver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ABA89E-297B-C94E-97D3-79720C178D81}"/>
              </a:ext>
            </a:extLst>
          </p:cNvPr>
          <p:cNvGrpSpPr/>
          <p:nvPr/>
        </p:nvGrpSpPr>
        <p:grpSpPr>
          <a:xfrm>
            <a:off x="1899476" y="4534704"/>
            <a:ext cx="1668378" cy="720503"/>
            <a:chOff x="9107906" y="4216528"/>
            <a:chExt cx="1668378" cy="70986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98F030-EC20-7E4F-8F5C-09735D44BCAA}"/>
                </a:ext>
              </a:extLst>
            </p:cNvPr>
            <p:cNvCxnSpPr/>
            <p:nvPr/>
          </p:nvCxnSpPr>
          <p:spPr>
            <a:xfrm flipH="1">
              <a:off x="9107906" y="4216528"/>
              <a:ext cx="1668378" cy="709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673244-B25F-AF44-A10E-B656D3F0DF4E}"/>
                </a:ext>
              </a:extLst>
            </p:cNvPr>
            <p:cNvSpPr txBox="1"/>
            <p:nvPr/>
          </p:nvSpPr>
          <p:spPr>
            <a:xfrm rot="20691334">
              <a:off x="9142182" y="4380940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FIN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1049C3-1570-DC40-90DC-28DD43EBEE10}"/>
              </a:ext>
            </a:extLst>
          </p:cNvPr>
          <p:cNvGrpSpPr/>
          <p:nvPr/>
        </p:nvGrpSpPr>
        <p:grpSpPr>
          <a:xfrm>
            <a:off x="1926037" y="2725756"/>
            <a:ext cx="1668378" cy="1808948"/>
            <a:chOff x="9107906" y="2556169"/>
            <a:chExt cx="1668378" cy="1503950"/>
          </a:xfrm>
        </p:grpSpPr>
        <p:sp>
          <p:nvSpPr>
            <p:cNvPr id="28" name="Curved Right Arrow 27">
              <a:extLst>
                <a:ext uri="{FF2B5EF4-FFF2-40B4-BE49-F238E27FC236}">
                  <a16:creationId xmlns:a16="http://schemas.microsoft.com/office/drawing/2014/main" id="{298056BE-37A3-DF48-BAE0-FAC8BD41655E}"/>
                </a:ext>
              </a:extLst>
            </p:cNvPr>
            <p:cNvSpPr/>
            <p:nvPr/>
          </p:nvSpPr>
          <p:spPr>
            <a:xfrm>
              <a:off x="9107906" y="2556169"/>
              <a:ext cx="1668378" cy="1503950"/>
            </a:xfrm>
            <a:prstGeom prst="curvedRightArrow">
              <a:avLst>
                <a:gd name="adj1" fmla="val 16896"/>
                <a:gd name="adj2" fmla="val 50000"/>
                <a:gd name="adj3" fmla="val 21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64572A-01F1-0449-9D94-D4A3E02D060E}"/>
                </a:ext>
              </a:extLst>
            </p:cNvPr>
            <p:cNvSpPr txBox="1"/>
            <p:nvPr/>
          </p:nvSpPr>
          <p:spPr>
            <a:xfrm rot="645499">
              <a:off x="9387775" y="3425577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Read Data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CCB798-8D60-B94A-9D3A-D567B94E6E3B}"/>
              </a:ext>
            </a:extLst>
          </p:cNvPr>
          <p:cNvGrpSpPr/>
          <p:nvPr/>
        </p:nvGrpSpPr>
        <p:grpSpPr>
          <a:xfrm>
            <a:off x="1904200" y="3050564"/>
            <a:ext cx="1734392" cy="483616"/>
            <a:chOff x="5880675" y="3251107"/>
            <a:chExt cx="1734392" cy="476474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821F25E0-AA6B-A84D-9221-27C7AB844FB3}"/>
                </a:ext>
              </a:extLst>
            </p:cNvPr>
            <p:cNvSpPr/>
            <p:nvPr/>
          </p:nvSpPr>
          <p:spPr>
            <a:xfrm rot="1204211">
              <a:off x="5880675" y="3264326"/>
              <a:ext cx="1734392" cy="4632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D8A350-0F55-E447-93A3-0387292AFFCD}"/>
                </a:ext>
              </a:extLst>
            </p:cNvPr>
            <p:cNvSpPr txBox="1"/>
            <p:nvPr/>
          </p:nvSpPr>
          <p:spPr>
            <a:xfrm rot="1095199">
              <a:off x="6128613" y="3251107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Write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96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Offloading Point-to-point Communication for Overlap (COOP-</a:t>
            </a:r>
            <a:r>
              <a:rPr lang="en-US" sz="3200" dirty="0" err="1"/>
              <a:t>hca</a:t>
            </a:r>
            <a:r>
              <a:rPr lang="en-US" sz="3200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780993" y="3879518"/>
            <a:ext cx="10637954" cy="25600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CPU performs the copy operation and progresses the communication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Unavailable for application computation (low overlap)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0A249"/>
                </a:solidFill>
                <a:latin typeface="+mj-lt"/>
              </a:rPr>
              <a:t>Can be offloaded to DMA engines of HCA to improve CPU availability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0A249"/>
                </a:solidFill>
                <a:latin typeface="+mj-lt"/>
              </a:rPr>
              <a:t>Use multiple channels (both CPU and HCA) to further reduce latency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Intelligent striping required to get the best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BFFCE-C28C-CD4B-9A18-2A88C25DB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63" y="758324"/>
            <a:ext cx="7846595" cy="31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Cooperation Based on Communication Primitive (COOP-</a:t>
            </a:r>
            <a:r>
              <a:rPr lang="en-US" sz="3200" dirty="0" err="1"/>
              <a:t>coll</a:t>
            </a:r>
            <a:r>
              <a:rPr lang="en-US" sz="3200" dirty="0"/>
              <a:t>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5522495" y="1105988"/>
            <a:ext cx="5676323" cy="5105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Determine the need of overlap at the sender or the receiver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 err="1">
                <a:latin typeface="+mj-lt"/>
              </a:rPr>
              <a:t>Isend</a:t>
            </a:r>
            <a:r>
              <a:rPr lang="en-US" sz="2400" b="0" dirty="0">
                <a:latin typeface="+mj-lt"/>
              </a:rPr>
              <a:t>/</a:t>
            </a:r>
            <a:r>
              <a:rPr lang="en-US" sz="2400" b="0" dirty="0" err="1">
                <a:latin typeface="+mj-lt"/>
              </a:rPr>
              <a:t>Irecv</a:t>
            </a:r>
            <a:r>
              <a:rPr lang="en-US" sz="2400" b="0" dirty="0">
                <a:latin typeface="+mj-lt"/>
              </a:rPr>
              <a:t> =&gt; overlap wanted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Send/</a:t>
            </a:r>
            <a:r>
              <a:rPr lang="en-US" sz="2400" b="0" dirty="0" err="1">
                <a:latin typeface="+mj-lt"/>
              </a:rPr>
              <a:t>Recv</a:t>
            </a:r>
            <a:r>
              <a:rPr lang="en-US" sz="2400" b="0" dirty="0">
                <a:latin typeface="+mj-lt"/>
              </a:rPr>
              <a:t> =&gt; No overlap wanted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Works for collectives built using point-to-point primitives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Enhance the control messages (RTS/CTS) to convey protocol information to the peer process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Ensure both sender and receiver decides to use the same protocol</a:t>
            </a:r>
            <a:endParaRPr lang="en-US" sz="2400" b="0" dirty="0">
              <a:solidFill>
                <a:srgbClr val="0432FF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solidFill>
                <a:srgbClr val="0432FF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solidFill>
                <a:srgbClr val="0432FF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solidFill>
                <a:srgbClr val="0432FF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589E2-9209-0B4A-B17D-D7E1CB218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41" y="2111707"/>
            <a:ext cx="4699000" cy="2057400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269AA3EF-2BD4-ED42-9C86-6415AD2B7D40}"/>
              </a:ext>
            </a:extLst>
          </p:cNvPr>
          <p:cNvSpPr txBox="1">
            <a:spLocks/>
          </p:cNvSpPr>
          <p:nvPr/>
        </p:nvSpPr>
        <p:spPr>
          <a:xfrm>
            <a:off x="553454" y="4169107"/>
            <a:ext cx="4969042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Decision tree for COOP-</a:t>
            </a:r>
            <a:r>
              <a:rPr lang="en-US" sz="2400" b="0" dirty="0" err="1">
                <a:solidFill>
                  <a:schemeClr val="tx1"/>
                </a:solidFill>
              </a:rPr>
              <a:t>coll</a:t>
            </a:r>
            <a:r>
              <a:rPr lang="en-US" sz="2400" b="0" dirty="0">
                <a:solidFill>
                  <a:schemeClr val="tx1"/>
                </a:solidFill>
              </a:rPr>
              <a:t> protocol</a:t>
            </a:r>
          </a:p>
        </p:txBody>
      </p:sp>
    </p:spTree>
    <p:extLst>
      <p:ext uri="{BB962C8B-B14F-4D97-AF65-F5344CB8AC3E}">
        <p14:creationId xmlns:p14="http://schemas.microsoft.com/office/powerpoint/2010/main" val="308274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Dynamic Load Balancing among Processes (COOP-load)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945397" y="1105988"/>
            <a:ext cx="10253421" cy="5105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C00000"/>
                </a:solidFill>
                <a:latin typeface="+mj-lt"/>
              </a:rPr>
              <a:t>MPI collectives are often imbalanced (one-to-many or many-to-one communication patterns)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C00000"/>
                </a:solidFill>
                <a:latin typeface="+mj-lt"/>
              </a:rPr>
              <a:t>Point-to-point operations like Stencil has both intra-node and inter-node components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C00000"/>
                </a:solidFill>
                <a:latin typeface="+mj-lt"/>
              </a:rPr>
              <a:t>Can lead to load-imbalance on the driving CPUs</a:t>
            </a:r>
          </a:p>
          <a:p>
            <a:pPr marL="34290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Use number of pending rendezvous copies as heuristic for CPU load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Incremented when RTS/CTS is received and before the copy is performed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Decremented when FIN is received or copy operation has finished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Share “load” information through shared memory regions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Dynamically select the protocol based on load</a:t>
            </a:r>
          </a:p>
        </p:txBody>
      </p:sp>
    </p:spTree>
    <p:extLst>
      <p:ext uri="{BB962C8B-B14F-4D97-AF65-F5344CB8AC3E}">
        <p14:creationId xmlns:p14="http://schemas.microsoft.com/office/powerpoint/2010/main" val="33565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Cooperation among Processes Across Nodes (COOP-chunked)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945397" y="4060555"/>
            <a:ext cx="10253421" cy="2151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Intra-node copies for large messages are time-consuming and blocks the CPU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Can’t process control messages and issue RDMA operations to the HCA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Lack of overlap of intra-node and inter-node messages</a:t>
            </a:r>
            <a:endParaRPr lang="en-US" sz="2400" b="0" dirty="0">
              <a:solidFill>
                <a:srgbClr val="0432FF"/>
              </a:solidFill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Use a chunking based design to progress the intra-node communication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Improves CPU availability for progressing inter-node communication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49C1A-BA97-7641-A3E5-743028053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798" y="937531"/>
            <a:ext cx="6940670" cy="28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+mj-lt"/>
              </a:rPr>
              <a:t>Introduction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Vision and Contribution</a:t>
            </a:r>
          </a:p>
          <a:p>
            <a:r>
              <a:rPr lang="en-US" dirty="0">
                <a:latin typeface="+mj-lt"/>
              </a:rPr>
              <a:t>Detailed Designs</a:t>
            </a:r>
          </a:p>
          <a:p>
            <a:r>
              <a:rPr lang="en-US" dirty="0">
                <a:latin typeface="+mj-lt"/>
              </a:rPr>
              <a:t>Experimental Evaluations</a:t>
            </a:r>
          </a:p>
          <a:p>
            <a:r>
              <a:rPr lang="en-US" dirty="0"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03869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134" y="173078"/>
            <a:ext cx="11521673" cy="764453"/>
          </a:xfrm>
        </p:spPr>
        <p:txBody>
          <a:bodyPr/>
          <a:lstStyle/>
          <a:p>
            <a:r>
              <a:rPr lang="en-US" sz="3200" dirty="0"/>
              <a:t>Hybrid Cooperative Protocol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46883-2252-4449-88C6-A5152122FE76}"/>
              </a:ext>
            </a:extLst>
          </p:cNvPr>
          <p:cNvSpPr txBox="1"/>
          <p:nvPr/>
        </p:nvSpPr>
        <p:spPr>
          <a:xfrm>
            <a:off x="945397" y="1105988"/>
            <a:ext cx="10253421" cy="54807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latin typeface="+mj-lt"/>
              </a:rPr>
              <a:t>Combines aspects of different Rendezvous protocols discussed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latin typeface="+mj-lt"/>
              </a:rPr>
              <a:t>Applies the protocol best suitable for the scenario</a:t>
            </a:r>
          </a:p>
          <a:p>
            <a:pPr marL="342900" indent="-342900">
              <a:buFont typeface="Arial" charset="0"/>
              <a:buChar char="•"/>
            </a:pPr>
            <a:endParaRPr lang="en-US" sz="28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COOP-p2p is used for blocking Send/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Recv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operations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COOP-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coll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is used for collectives and Send/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Irecv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or 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Isend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/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Recv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communication patterns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COOP-load is used for 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Isend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/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Irecv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communication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COOP-chunked is used for messages larger than a system-specific threshold value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+mj-lt"/>
              </a:rPr>
              <a:t>COOP-</a:t>
            </a:r>
            <a:r>
              <a:rPr lang="en-US" sz="2800" b="0" dirty="0" err="1">
                <a:solidFill>
                  <a:srgbClr val="0432FF"/>
                </a:solidFill>
                <a:latin typeface="+mj-lt"/>
              </a:rPr>
              <a:t>hca</a:t>
            </a:r>
            <a:r>
              <a:rPr lang="en-US" sz="2800" b="0" dirty="0">
                <a:solidFill>
                  <a:srgbClr val="0432FF"/>
                </a:solidFill>
                <a:latin typeface="+mj-lt"/>
              </a:rPr>
              <a:t> is used if system is undersubscribed</a:t>
            </a:r>
          </a:p>
          <a:p>
            <a:pPr marL="342900" indent="-342900">
              <a:buFont typeface="Arial" charset="0"/>
              <a:buChar char="•"/>
            </a:pPr>
            <a:endParaRPr lang="en-US" sz="28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b="0" dirty="0">
                <a:latin typeface="+mj-lt"/>
              </a:rPr>
              <a:t>Used for application level evaluations (coming up!)</a:t>
            </a:r>
          </a:p>
        </p:txBody>
      </p:sp>
    </p:spTree>
    <p:extLst>
      <p:ext uri="{BB962C8B-B14F-4D97-AF65-F5344CB8AC3E}">
        <p14:creationId xmlns:p14="http://schemas.microsoft.com/office/powerpoint/2010/main" val="115112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Vision and Contribution</a:t>
            </a:r>
          </a:p>
          <a:p>
            <a:r>
              <a:rPr lang="en-US" dirty="0">
                <a:latin typeface="+mj-lt"/>
              </a:rPr>
              <a:t>Detailed Designs</a:t>
            </a: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Experimental Evaluations</a:t>
            </a:r>
          </a:p>
          <a:p>
            <a:r>
              <a:rPr lang="en-US" dirty="0"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3571236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79"/>
          </a:xfrm>
        </p:spPr>
        <p:txBody>
          <a:bodyPr>
            <a:noAutofit/>
          </a:bodyPr>
          <a:lstStyle/>
          <a:p>
            <a:r>
              <a:rPr lang="en-US" sz="3200"/>
              <a:t>Experimental Setup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940772"/>
              </p:ext>
            </p:extLst>
          </p:nvPr>
        </p:nvGraphicFramePr>
        <p:xfrm>
          <a:off x="838200" y="1163888"/>
          <a:ext cx="10515600" cy="47193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Xeon Phi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Xeon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OpenPower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Processor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Knights Landing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Broadwell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IBM POWER-8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Processor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KNL 7250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E5 v2680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PPC64LE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Clock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2.4 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3.4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No. of Sockets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Cores per Socket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Threads per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Memory </a:t>
                      </a:r>
                      <a:r>
                        <a:rPr lang="en-US" dirty="0" err="1">
                          <a:latin typeface="+mj-lt"/>
                        </a:rPr>
                        <a:t>Config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NUMA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NUMA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RAM (DDR)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96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128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256 GB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HBM (MCDRAM)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16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Interconnect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latin typeface="+mj-lt"/>
                        </a:rPr>
                        <a:t>Omni-Path (100 </a:t>
                      </a:r>
                      <a:r>
                        <a:rPr lang="en-US" baseline="0" dirty="0" err="1">
                          <a:latin typeface="+mj-lt"/>
                        </a:rPr>
                        <a:t>Gbps</a:t>
                      </a:r>
                      <a:r>
                        <a:rPr lang="en-US" baseline="0" dirty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InfiniBand</a:t>
                      </a:r>
                      <a:r>
                        <a:rPr lang="en-US" baseline="0" dirty="0">
                          <a:latin typeface="+mj-lt"/>
                        </a:rPr>
                        <a:t> EDR (100 </a:t>
                      </a:r>
                      <a:r>
                        <a:rPr lang="en-US" baseline="0" dirty="0" err="1">
                          <a:latin typeface="+mj-lt"/>
                        </a:rPr>
                        <a:t>Gbps</a:t>
                      </a:r>
                      <a:r>
                        <a:rPr lang="en-US" baseline="0" dirty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InfiniBand</a:t>
                      </a:r>
                      <a:r>
                        <a:rPr lang="en-US" baseline="0" dirty="0">
                          <a:latin typeface="+mj-lt"/>
                        </a:rPr>
                        <a:t> EDR (100 </a:t>
                      </a:r>
                      <a:r>
                        <a:rPr lang="en-US" baseline="0" dirty="0" err="1">
                          <a:latin typeface="+mj-lt"/>
                        </a:rPr>
                        <a:t>Gbps</a:t>
                      </a:r>
                      <a:r>
                        <a:rPr lang="en-US" baseline="0" dirty="0">
                          <a:latin typeface="+mj-lt"/>
                        </a:rPr>
                        <a:t>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MPI 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MVAPICH2X-2.3rc1</a:t>
                      </a:r>
                    </a:p>
                    <a:p>
                      <a:r>
                        <a:rPr lang="en-US" dirty="0" err="1">
                          <a:latin typeface="+mj-lt"/>
                        </a:rPr>
                        <a:t>OpenMPI</a:t>
                      </a:r>
                      <a:r>
                        <a:rPr lang="en-US" dirty="0">
                          <a:latin typeface="+mj-lt"/>
                        </a:rPr>
                        <a:t> v3.1.0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MVAPICH2X-2.3rc1</a:t>
                      </a:r>
                    </a:p>
                    <a:p>
                      <a:r>
                        <a:rPr lang="en-US" dirty="0" err="1">
                          <a:latin typeface="+mj-lt"/>
                        </a:rPr>
                        <a:t>OpenMPI</a:t>
                      </a:r>
                      <a:r>
                        <a:rPr lang="en-US" dirty="0">
                          <a:latin typeface="+mj-lt"/>
                        </a:rPr>
                        <a:t> v3.1.0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MVAPICH2X-2.3rc1</a:t>
                      </a:r>
                    </a:p>
                    <a:p>
                      <a:r>
                        <a:rPr lang="en-US" dirty="0" err="1">
                          <a:latin typeface="+mj-lt"/>
                        </a:rPr>
                        <a:t>OpenMPI</a:t>
                      </a:r>
                      <a:r>
                        <a:rPr lang="en-US" dirty="0">
                          <a:latin typeface="+mj-lt"/>
                        </a:rPr>
                        <a:t> v3.1.0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6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95535" y="93825"/>
            <a:ext cx="10363200" cy="648979"/>
          </a:xfrm>
        </p:spPr>
        <p:txBody>
          <a:bodyPr lIns="121889" tIns="60945" rIns="121889" bIns="60945">
            <a:normAutofit/>
          </a:bodyPr>
          <a:lstStyle/>
          <a:p>
            <a:r>
              <a:rPr lang="en-US" sz="2800" dirty="0">
                <a:latin typeface="+mj-lt"/>
                <a:cs typeface="Calibri"/>
              </a:rPr>
              <a:t>Overview of the MVAPICH2 Project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38665" y="610201"/>
            <a:ext cx="11347057" cy="579995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cs typeface="Calibri"/>
              </a:rPr>
              <a:t>High Performance open-source MPI Library for InfiniBand, Omni-Path, Ethernet/iWARP, and RDMA over Converged Ethernet (RoCE)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cs typeface="Calibri"/>
              </a:rPr>
              <a:t>MVAPICH (MPI-1), MVAPICH2 (MPI-2.2 and MPI-3.1), Started in 2001, First version available in 2002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C00000"/>
                </a:solidFill>
                <a:cs typeface="Calibri"/>
              </a:rPr>
              <a:t>MVAPICH2-X (MPI + PGAS), Available since 2011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002060"/>
                </a:solidFill>
                <a:cs typeface="Calibri"/>
              </a:rPr>
              <a:t>Support for GPGPUs  (MVAPICH2-GDR) and MIC (MVAPICH2-MIC), Available since 2014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7030A0"/>
                </a:solidFill>
                <a:cs typeface="Calibri"/>
              </a:rPr>
              <a:t>Support for Virtualization (MVAPICH2-Virt), Available since 2015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00A249"/>
                </a:solidFill>
                <a:cs typeface="Calibri"/>
              </a:rPr>
              <a:t>Support for Energy-Awareness (MVAPICH2-EA), Available since 2015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Support for InfiniBand Network Analysis and Monitoring (OSU INAM) since 2015</a:t>
            </a:r>
          </a:p>
          <a:p>
            <a:pPr lvl="1">
              <a:lnSpc>
                <a:spcPct val="130000"/>
              </a:lnSpc>
            </a:pPr>
            <a:r>
              <a:rPr lang="en-US" sz="1200" b="1" dirty="0">
                <a:solidFill>
                  <a:srgbClr val="FF0000"/>
                </a:solidFill>
                <a:cs typeface="Calibri"/>
              </a:rPr>
              <a:t>Used by more than 2,950 organizations in 86 countries</a:t>
            </a:r>
          </a:p>
          <a:p>
            <a:pPr lvl="1">
              <a:lnSpc>
                <a:spcPct val="130000"/>
              </a:lnSpc>
            </a:pPr>
            <a:r>
              <a:rPr lang="en-US" sz="1200" b="1" dirty="0">
                <a:solidFill>
                  <a:srgbClr val="FF0000"/>
                </a:solidFill>
                <a:cs typeface="Calibri"/>
              </a:rPr>
              <a:t>More than 500,000 (&gt; 0.5 million) downloads from the OSU site directly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cs typeface="Calibri"/>
              </a:rPr>
              <a:t>Empowering many TOP500 clusters (June ‘18 ranking)</a:t>
            </a:r>
          </a:p>
          <a:p>
            <a:pPr lvl="2">
              <a:lnSpc>
                <a:spcPct val="130000"/>
              </a:lnSpc>
            </a:pPr>
            <a:r>
              <a:rPr lang="en-US" sz="1200" b="1" dirty="0">
                <a:cs typeface="Calibri"/>
              </a:rPr>
              <a:t>2nd, 10,649,600-core (Sunway </a:t>
            </a:r>
            <a:r>
              <a:rPr lang="en-US" sz="1200" b="1" dirty="0" err="1">
                <a:cs typeface="Calibri"/>
              </a:rPr>
              <a:t>TaihuLight</a:t>
            </a:r>
            <a:r>
              <a:rPr lang="en-US" sz="1200" b="1" dirty="0">
                <a:cs typeface="Calibri"/>
              </a:rPr>
              <a:t>) at National Supercomputing Center in Wuxi, China </a:t>
            </a:r>
          </a:p>
          <a:p>
            <a:pPr lvl="2">
              <a:lnSpc>
                <a:spcPct val="130000"/>
              </a:lnSpc>
            </a:pPr>
            <a:r>
              <a:rPr lang="en-US" sz="1200" dirty="0">
                <a:cs typeface="Calibri"/>
              </a:rPr>
              <a:t>12th, 556,104 cores (</a:t>
            </a:r>
            <a:r>
              <a:rPr lang="en-US" sz="1200" dirty="0" err="1">
                <a:cs typeface="Calibri"/>
              </a:rPr>
              <a:t>Oakforest</a:t>
            </a:r>
            <a:r>
              <a:rPr lang="en-US" sz="1200" dirty="0">
                <a:cs typeface="Calibri"/>
              </a:rPr>
              <a:t>-PACS) in Japan</a:t>
            </a:r>
          </a:p>
          <a:p>
            <a:pPr lvl="2">
              <a:lnSpc>
                <a:spcPct val="130000"/>
              </a:lnSpc>
            </a:pPr>
            <a:r>
              <a:rPr lang="en-US" sz="1200" dirty="0">
                <a:cs typeface="Calibri"/>
              </a:rPr>
              <a:t>15th, 367,024 cores (Stampede2) at TACC</a:t>
            </a:r>
          </a:p>
          <a:p>
            <a:pPr lvl="2">
              <a:lnSpc>
                <a:spcPct val="130000"/>
              </a:lnSpc>
            </a:pPr>
            <a:r>
              <a:rPr lang="en-US" sz="1200" dirty="0">
                <a:cs typeface="Calibri"/>
              </a:rPr>
              <a:t>24th, 241,108-core (Pleiades) at NASA</a:t>
            </a:r>
          </a:p>
          <a:p>
            <a:pPr lvl="2">
              <a:lnSpc>
                <a:spcPct val="130000"/>
              </a:lnSpc>
            </a:pPr>
            <a:r>
              <a:rPr lang="en-US" sz="1200" dirty="0">
                <a:cs typeface="Calibri"/>
              </a:rPr>
              <a:t>62nd, 76,032-core (</a:t>
            </a:r>
            <a:r>
              <a:rPr lang="en-US" sz="1200" dirty="0" err="1">
                <a:cs typeface="Calibri"/>
              </a:rPr>
              <a:t>Tsubame</a:t>
            </a:r>
            <a:r>
              <a:rPr lang="en-US" sz="1200" dirty="0">
                <a:cs typeface="Calibri"/>
              </a:rPr>
              <a:t> 2.5) at Tokyo Institute of Technology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cs typeface="Calibri"/>
              </a:rPr>
              <a:t>Available with software stacks of many vendors and Linux Distros (RedHat and SuSE)</a:t>
            </a:r>
          </a:p>
          <a:p>
            <a:pPr lvl="1">
              <a:lnSpc>
                <a:spcPct val="130000"/>
              </a:lnSpc>
            </a:pPr>
            <a:r>
              <a:rPr lang="en-US" sz="1200" b="1" dirty="0">
                <a:solidFill>
                  <a:srgbClr val="0432FF"/>
                </a:solidFill>
                <a:cs typeface="Calibri"/>
                <a:hlinkClick r:id="rId3"/>
              </a:rPr>
              <a:t>http://mvapich.cse.ohio-state.edu</a:t>
            </a:r>
            <a:endParaRPr lang="en-US" sz="1200" b="1" dirty="0">
              <a:solidFill>
                <a:srgbClr val="0432FF"/>
              </a:solidFill>
              <a:cs typeface="Calibri"/>
            </a:endParaRPr>
          </a:p>
          <a:p>
            <a:pPr lvl="0">
              <a:lnSpc>
                <a:spcPct val="130000"/>
              </a:lnSpc>
            </a:pPr>
            <a:r>
              <a:rPr lang="en-US" sz="1200" dirty="0">
                <a:solidFill>
                  <a:srgbClr val="FF0000"/>
                </a:solidFill>
              </a:rPr>
              <a:t>Empowering Top500 systems for over a decade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FF0000"/>
                </a:solidFill>
              </a:rPr>
              <a:t>System-X from Virginia Tech (3</a:t>
            </a:r>
            <a:r>
              <a:rPr lang="en-US" sz="1200" baseline="30000" dirty="0">
                <a:solidFill>
                  <a:srgbClr val="FF0000"/>
                </a:solidFill>
              </a:rPr>
              <a:t>rd</a:t>
            </a:r>
            <a:r>
              <a:rPr lang="en-US" sz="1200" dirty="0">
                <a:solidFill>
                  <a:srgbClr val="FF0000"/>
                </a:solidFill>
              </a:rPr>
              <a:t> in Nov 2003, 2,200 processors, 12.25 TFlops) -&gt;</a:t>
            </a:r>
          </a:p>
          <a:p>
            <a:pPr lvl="1">
              <a:lnSpc>
                <a:spcPct val="130000"/>
              </a:lnSpc>
            </a:pPr>
            <a:r>
              <a:rPr lang="en-US" sz="1200" dirty="0">
                <a:solidFill>
                  <a:srgbClr val="FF0000"/>
                </a:solidFill>
              </a:rPr>
              <a:t>Stampede at TACC (12</a:t>
            </a:r>
            <a:r>
              <a:rPr lang="en-US" sz="1200" baseline="30000" dirty="0">
                <a:solidFill>
                  <a:srgbClr val="FF0000"/>
                </a:solidFill>
              </a:rPr>
              <a:t>th</a:t>
            </a:r>
            <a:r>
              <a:rPr lang="en-US" sz="1200" dirty="0">
                <a:solidFill>
                  <a:srgbClr val="FF0000"/>
                </a:solidFill>
              </a:rPr>
              <a:t> in Jun’16, 462,462 cores, 5.168 Plops)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A47E47-69C6-1741-842C-412840371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154" y="2214728"/>
            <a:ext cx="3494822" cy="272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9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F567-C5CB-6D4F-A89F-BBED96C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of Point-to-point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F106-B6BD-D84A-8735-39CCCC9C9040}"/>
              </a:ext>
            </a:extLst>
          </p:cNvPr>
          <p:cNvSpPr txBox="1"/>
          <p:nvPr/>
        </p:nvSpPr>
        <p:spPr bwMode="auto">
          <a:xfrm>
            <a:off x="859691" y="4069754"/>
            <a:ext cx="10754459" cy="1983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latin typeface="Calibri" pitchFamily="34" charset="0"/>
                <a:cs typeface="Calibri" pitchFamily="34" charset="0"/>
              </a:rPr>
              <a:t>Intra-node communication latency of large messages improved by up to </a:t>
            </a: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2X</a:t>
            </a:r>
            <a:r>
              <a:rPr kumimoji="1" lang="en-US" sz="2400" b="0" kern="0" dirty="0">
                <a:latin typeface="Calibri" pitchFamily="34" charset="0"/>
                <a:cs typeface="Calibri" pitchFamily="34" charset="0"/>
              </a:rPr>
              <a:t> on Broadwell and </a:t>
            </a:r>
            <a:r>
              <a:rPr kumimoji="1" lang="en-US" sz="2400" b="0" kern="0" dirty="0" err="1">
                <a:latin typeface="Calibri" pitchFamily="34" charset="0"/>
                <a:cs typeface="Calibri" pitchFamily="34" charset="0"/>
              </a:rPr>
              <a:t>OpenPower</a:t>
            </a:r>
            <a:endParaRPr kumimoji="1" lang="en-US" sz="2400" b="0" kern="0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latin typeface="Calibri" pitchFamily="34" charset="0"/>
                <a:cs typeface="Calibri" pitchFamily="34" charset="0"/>
              </a:rPr>
              <a:t>Up to </a:t>
            </a: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1.75x</a:t>
            </a:r>
            <a:r>
              <a:rPr kumimoji="1" lang="en-US" sz="2400" b="0" kern="0" dirty="0">
                <a:latin typeface="Calibri" pitchFamily="34" charset="0"/>
                <a:cs typeface="Calibri" pitchFamily="34" charset="0"/>
              </a:rPr>
              <a:t> improvement on KNL (L2 cache sharing and lack of L3 cache)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latin typeface="Calibri" pitchFamily="34" charset="0"/>
                <a:cs typeface="Calibri" pitchFamily="34" charset="0"/>
              </a:rPr>
              <a:t>Similar improvement for unidirectional bandwidth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39C3F-5FFA-774E-98AE-2917F5764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983654"/>
            <a:ext cx="11036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2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F567-C5CB-6D4F-A89F-BBED96C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on Performance of Collectives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F106-B6BD-D84A-8735-39CCCC9C9040}"/>
              </a:ext>
            </a:extLst>
          </p:cNvPr>
          <p:cNvSpPr txBox="1"/>
          <p:nvPr/>
        </p:nvSpPr>
        <p:spPr bwMode="auto">
          <a:xfrm>
            <a:off x="859691" y="4069754"/>
            <a:ext cx="10494109" cy="25003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RGET performs better for one-to-all communication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RPUT performs better for all-to-one communication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Neither provides the best performance for mixed communication patterns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COOP-</a:t>
            </a:r>
            <a:r>
              <a:rPr kumimoji="1" lang="en-US" sz="2400" b="0" kern="0" dirty="0" err="1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coll</a:t>
            </a: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 performs equal or better than existing protocols for all communication patterns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CEB78D-8D3A-BB46-A1B7-4581F4A4F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8609"/>
            <a:ext cx="3619752" cy="25287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18B222-4C2C-E145-BE80-942A536D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700" y="1258608"/>
            <a:ext cx="3583289" cy="25287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F63A09-7986-CF48-8006-3FE5F2858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737" y="1280739"/>
            <a:ext cx="3619752" cy="2542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24D53A-9EA8-CC4E-B779-665B0745C603}"/>
              </a:ext>
            </a:extLst>
          </p:cNvPr>
          <p:cNvSpPr txBox="1"/>
          <p:nvPr/>
        </p:nvSpPr>
        <p:spPr bwMode="auto">
          <a:xfrm>
            <a:off x="2217180" y="981618"/>
            <a:ext cx="1140900" cy="3681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One-to-all</a:t>
            </a:r>
            <a:endParaRPr lang="en-US" dirty="0">
              <a:latin typeface="+mj-lt"/>
              <a:cs typeface="Arial" pitchFamily="34" charset="0"/>
              <a:hlinkClick r:id="rId5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3F0B47-3FBC-EF4A-AFE6-28CA4C4EFA95}"/>
              </a:ext>
            </a:extLst>
          </p:cNvPr>
          <p:cNvSpPr txBox="1"/>
          <p:nvPr/>
        </p:nvSpPr>
        <p:spPr bwMode="auto">
          <a:xfrm>
            <a:off x="5711262" y="959487"/>
            <a:ext cx="1134164" cy="3681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b="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All-to-one</a:t>
            </a:r>
            <a:endParaRPr lang="en-US" dirty="0">
              <a:latin typeface="+mj-lt"/>
              <a:cs typeface="Arial" pitchFamily="34" charset="0"/>
              <a:hlinkClick r:id="rId5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E6567-0011-EF47-81E1-450E0CE4F54E}"/>
              </a:ext>
            </a:extLst>
          </p:cNvPr>
          <p:cNvSpPr txBox="1"/>
          <p:nvPr/>
        </p:nvSpPr>
        <p:spPr bwMode="auto">
          <a:xfrm>
            <a:off x="9047753" y="981618"/>
            <a:ext cx="2306047" cy="3681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b="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Reduce-Scatter+Gather</a:t>
            </a:r>
            <a:endParaRPr lang="en-US" dirty="0">
              <a:latin typeface="+mj-lt"/>
              <a:cs typeface="Arial" pitchFamily="34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536367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F567-C5CB-6D4F-A89F-BBED96C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on Performance of 3DStencil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F106-B6BD-D84A-8735-39CCCC9C9040}"/>
              </a:ext>
            </a:extLst>
          </p:cNvPr>
          <p:cNvSpPr txBox="1"/>
          <p:nvPr/>
        </p:nvSpPr>
        <p:spPr bwMode="auto">
          <a:xfrm>
            <a:off x="838200" y="4464517"/>
            <a:ext cx="10494109" cy="17813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8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COOP-load outperforms existing design by up to 10%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800" b="0" kern="0" dirty="0">
                <a:solidFill>
                  <a:srgbClr val="0432FF"/>
                </a:solidFill>
                <a:latin typeface="Calibri" pitchFamily="34" charset="0"/>
                <a:cs typeface="Calibri" pitchFamily="34" charset="0"/>
              </a:rPr>
              <a:t>Equalizes number of copy operations across ranks</a:t>
            </a:r>
          </a:p>
          <a:p>
            <a:pPr marL="285750" lvl="0" indent="-28575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800" b="0" kern="0" dirty="0">
                <a:solidFill>
                  <a:srgbClr val="0432FF"/>
                </a:solidFill>
                <a:latin typeface="Calibri" pitchFamily="34" charset="0"/>
                <a:cs typeface="Calibri" pitchFamily="34" charset="0"/>
              </a:rPr>
              <a:t>Reduces variance in time spent in copying across processes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02206-EE52-3347-ADF5-C2424FF19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03" y="938256"/>
            <a:ext cx="11187618" cy="31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6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F567-C5CB-6D4F-A89F-BBED96CB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on Application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40DB5-C20D-9441-80FC-BEE960D72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60" y="1663967"/>
            <a:ext cx="3257829" cy="2143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A1A09-3E91-7C4D-8B17-47D53760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044" y="1663967"/>
            <a:ext cx="3424875" cy="2143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4B65F-800F-D643-A064-84D114BB1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373" y="1663967"/>
            <a:ext cx="3400496" cy="2143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6E1024-8128-C74A-A876-E99ADC546C9E}"/>
              </a:ext>
            </a:extLst>
          </p:cNvPr>
          <p:cNvSpPr txBox="1"/>
          <p:nvPr/>
        </p:nvSpPr>
        <p:spPr bwMode="auto">
          <a:xfrm>
            <a:off x="1870985" y="1307897"/>
            <a:ext cx="1116011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1800" b="0" kern="0" dirty="0">
                <a:solidFill>
                  <a:srgbClr val="0432FF"/>
                </a:solidFill>
                <a:latin typeface="Calibri" pitchFamily="34" charset="0"/>
                <a:cs typeface="Calibri" pitchFamily="34" charset="0"/>
              </a:rPr>
              <a:t>Graph500</a:t>
            </a:r>
            <a:endParaRPr lang="en-US" sz="1800" dirty="0">
              <a:solidFill>
                <a:srgbClr val="0432FF"/>
              </a:solidFill>
              <a:latin typeface="+mj-lt"/>
              <a:cs typeface="Arial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DAF27B-3767-D84A-B58D-371D72C1EE3A}"/>
              </a:ext>
            </a:extLst>
          </p:cNvPr>
          <p:cNvSpPr txBox="1"/>
          <p:nvPr/>
        </p:nvSpPr>
        <p:spPr bwMode="auto">
          <a:xfrm>
            <a:off x="5797767" y="1297193"/>
            <a:ext cx="769763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1800" b="0" kern="0" dirty="0" err="1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CoMD</a:t>
            </a:r>
            <a:endParaRPr lang="en-US" sz="1800" dirty="0">
              <a:solidFill>
                <a:srgbClr val="00A249"/>
              </a:solidFill>
              <a:latin typeface="+mj-lt"/>
              <a:cs typeface="Arial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BA9F3-F623-A442-8E2B-493B2B7024CE}"/>
              </a:ext>
            </a:extLst>
          </p:cNvPr>
          <p:cNvSpPr txBox="1"/>
          <p:nvPr/>
        </p:nvSpPr>
        <p:spPr bwMode="auto">
          <a:xfrm>
            <a:off x="9150054" y="1307897"/>
            <a:ext cx="1165705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1800" b="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MiniGhost</a:t>
            </a:r>
            <a:endParaRPr lang="en-US" sz="1800" dirty="0">
              <a:solidFill>
                <a:srgbClr val="C00000"/>
              </a:solidFill>
              <a:latin typeface="+mj-lt"/>
              <a:cs typeface="Arial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F106-B6BD-D84A-8735-39CCCC9C9040}"/>
              </a:ext>
            </a:extLst>
          </p:cNvPr>
          <p:cNvSpPr txBox="1"/>
          <p:nvPr/>
        </p:nvSpPr>
        <p:spPr bwMode="auto">
          <a:xfrm>
            <a:off x="859691" y="4069754"/>
            <a:ext cx="10494109" cy="21211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0432FF"/>
                </a:solidFill>
                <a:latin typeface="Calibri" pitchFamily="34" charset="0"/>
                <a:cs typeface="Calibri" pitchFamily="34" charset="0"/>
              </a:rPr>
              <a:t>Graph Processing: up to 19% improvement for Graph500 @ 896 processes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Molecular Dynamics: up to 16% improvement for </a:t>
            </a:r>
            <a:r>
              <a:rPr kumimoji="1" lang="en-US" sz="2400" b="0" kern="0" dirty="0" err="1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CoMD</a:t>
            </a:r>
            <a:r>
              <a:rPr kumimoji="1" lang="en-US" sz="2400" b="0" kern="0" dirty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 @ 896 processes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n-US" sz="2400" b="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Halo Exchange: up to 10% improvement for </a:t>
            </a:r>
            <a:r>
              <a:rPr kumimoji="1" lang="en-US" sz="2400" b="0" kern="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MiniGhost</a:t>
            </a:r>
            <a:r>
              <a:rPr kumimoji="1" lang="en-US" sz="2400" b="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@ 448 processes</a:t>
            </a:r>
            <a:endParaRPr kumimoji="1" lang="en-US" sz="2800" b="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ctr" eaLnBrk="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+mj-lt"/>
              <a:cs typeface="Arial" pitchFamily="34" charset="0"/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835524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  <a:p>
            <a:r>
              <a:rPr lang="en-US" dirty="0"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Vision and Contribution</a:t>
            </a:r>
          </a:p>
          <a:p>
            <a:r>
              <a:rPr lang="en-US" dirty="0">
                <a:latin typeface="+mj-lt"/>
              </a:rPr>
              <a:t>Detailed Designs</a:t>
            </a:r>
          </a:p>
          <a:p>
            <a:r>
              <a:rPr lang="en-US" dirty="0">
                <a:latin typeface="+mj-lt"/>
              </a:rPr>
              <a:t>Experimental Evaluations</a:t>
            </a: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055572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1"/>
          </a:xfrm>
        </p:spPr>
        <p:txBody>
          <a:bodyPr>
            <a:noAutofit/>
          </a:bodyPr>
          <a:lstStyle/>
          <a:p>
            <a:r>
              <a:rPr lang="en-US" sz="3200" dirty="0"/>
              <a:t>Conclusion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4558"/>
            <a:ext cx="10515600" cy="558265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j-lt"/>
              </a:rPr>
              <a:t>Existing MPI rendezvous protocols are suboptimal for emerging architectures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+mj-lt"/>
              </a:rPr>
              <a:t>Lack of cooperation among participant processes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  <a:latin typeface="+mj-lt"/>
              </a:rPr>
              <a:t>Loss of performance, overlap, and adaptivity to diverse communication patterns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r>
              <a:rPr lang="en-US" sz="2400" dirty="0">
                <a:solidFill>
                  <a:srgbClr val="0432FF"/>
                </a:solidFill>
                <a:latin typeface="+mj-lt"/>
              </a:rPr>
              <a:t>Designed novel rendezvous protocols based on cooperation among processes</a:t>
            </a:r>
            <a:endParaRPr lang="en-US" sz="2000" dirty="0">
              <a:solidFill>
                <a:srgbClr val="0432FF"/>
              </a:solidFill>
              <a:latin typeface="+mj-lt"/>
            </a:endParaRPr>
          </a:p>
          <a:p>
            <a:pPr lvl="1"/>
            <a:r>
              <a:rPr lang="en-US" sz="2000" dirty="0">
                <a:solidFill>
                  <a:srgbClr val="0432FF"/>
                </a:solidFill>
                <a:latin typeface="+mj-lt"/>
              </a:rPr>
              <a:t>Take advantage of available resources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latin typeface="+mj-lt"/>
              </a:rPr>
              <a:t>Dynamically adapt to the application communication pattern</a:t>
            </a:r>
          </a:p>
          <a:p>
            <a:pPr lvl="1"/>
            <a:r>
              <a:rPr lang="en-US" sz="2000" dirty="0">
                <a:solidFill>
                  <a:srgbClr val="0432FF"/>
                </a:solidFill>
                <a:latin typeface="+mj-lt"/>
              </a:rPr>
              <a:t>Improve overlap of intra-node and inter-node communication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solidFill>
                  <a:srgbClr val="00A249"/>
                </a:solidFill>
                <a:latin typeface="+mj-lt"/>
              </a:rPr>
              <a:t>Up to 20% reduction in application runtime of Graph500, </a:t>
            </a:r>
            <a:r>
              <a:rPr lang="en-US" sz="2400" dirty="0" err="1">
                <a:solidFill>
                  <a:srgbClr val="00A249"/>
                </a:solidFill>
                <a:latin typeface="+mj-lt"/>
              </a:rPr>
              <a:t>CoMD</a:t>
            </a:r>
            <a:r>
              <a:rPr lang="en-US" sz="2400" dirty="0">
                <a:solidFill>
                  <a:srgbClr val="00A249"/>
                </a:solidFill>
                <a:latin typeface="+mj-lt"/>
              </a:rPr>
              <a:t>, and </a:t>
            </a:r>
            <a:r>
              <a:rPr lang="en-US" sz="2400" dirty="0" err="1">
                <a:solidFill>
                  <a:srgbClr val="00A249"/>
                </a:solidFill>
                <a:latin typeface="+mj-lt"/>
              </a:rPr>
              <a:t>MiniGhost</a:t>
            </a:r>
            <a:endParaRPr lang="en-US" sz="2400" dirty="0">
              <a:solidFill>
                <a:srgbClr val="00A249"/>
              </a:solidFill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Proposed designs available in MVAPICH2X-2.3rc2</a:t>
            </a:r>
          </a:p>
          <a:p>
            <a:pPr lvl="1"/>
            <a:r>
              <a:rPr lang="en-US" sz="1800" dirty="0">
                <a:latin typeface="+mj-lt"/>
              </a:rPr>
              <a:t>Deployed in TACC Stampede2 (17</a:t>
            </a:r>
            <a:r>
              <a:rPr lang="en-US" sz="1800" baseline="30000" dirty="0">
                <a:latin typeface="+mj-lt"/>
              </a:rPr>
              <a:t>th</a:t>
            </a:r>
            <a:r>
              <a:rPr lang="en-US" sz="1800" dirty="0">
                <a:latin typeface="+mj-lt"/>
              </a:rPr>
              <a:t> in TOP500)</a:t>
            </a:r>
          </a:p>
          <a:p>
            <a:pPr lvl="1"/>
            <a:r>
              <a:rPr lang="en-US" sz="1800" dirty="0">
                <a:latin typeface="+mj-lt"/>
              </a:rPr>
              <a:t>Larger scale run planned in the future</a:t>
            </a:r>
          </a:p>
          <a:p>
            <a:pPr lvl="1"/>
            <a:r>
              <a:rPr lang="en-US" sz="1800" dirty="0">
                <a:latin typeface="+mj-lt"/>
              </a:rPr>
              <a:t>Download from http://</a:t>
            </a:r>
            <a:r>
              <a:rPr lang="en-US" sz="1800" dirty="0" err="1">
                <a:latin typeface="+mj-lt"/>
              </a:rPr>
              <a:t>mvapich.cse.ohio-state.edu</a:t>
            </a:r>
            <a:r>
              <a:rPr lang="en-US" sz="1800" dirty="0">
                <a:latin typeface="+mj-lt"/>
              </a:rPr>
              <a:t>/downloads/</a:t>
            </a:r>
          </a:p>
          <a:p>
            <a:pPr lvl="1"/>
            <a:endParaRPr lang="en-US" sz="18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822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568"/>
            <a:ext cx="10972800" cy="926432"/>
          </a:xfrm>
        </p:spPr>
        <p:txBody>
          <a:bodyPr>
            <a:normAutofit/>
          </a:bodyPr>
          <a:lstStyle/>
          <a:p>
            <a:r>
              <a:rPr lang="en-US" sz="3600" dirty="0"/>
              <a:t>Current Trends in HPC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1056894"/>
            <a:ext cx="7721601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432FF"/>
                </a:solidFill>
                <a:latin typeface="+mj-lt"/>
              </a:rPr>
              <a:t>Supercomputing systems scaling rapidly</a:t>
            </a:r>
          </a:p>
          <a:p>
            <a:pPr lvl="1"/>
            <a:r>
              <a:rPr lang="en-US" dirty="0">
                <a:latin typeface="+mj-lt"/>
              </a:rPr>
              <a:t>Multi-/Many-core architectures (Xeon, </a:t>
            </a:r>
            <a:r>
              <a:rPr lang="en-US" dirty="0" err="1">
                <a:latin typeface="+mj-lt"/>
              </a:rPr>
              <a:t>OpenPOWER</a:t>
            </a:r>
            <a:r>
              <a:rPr lang="en-US" dirty="0">
                <a:latin typeface="+mj-lt"/>
              </a:rPr>
              <a:t>)</a:t>
            </a:r>
          </a:p>
          <a:p>
            <a:pPr lvl="1"/>
            <a:r>
              <a:rPr lang="en-US" dirty="0">
                <a:latin typeface="+mj-lt"/>
              </a:rPr>
              <a:t>High-performance interconnects (InfiniBand, </a:t>
            </a:r>
            <a:r>
              <a:rPr lang="en-US" dirty="0" err="1">
                <a:latin typeface="+mj-lt"/>
              </a:rPr>
              <a:t>OmniPath</a:t>
            </a:r>
            <a:r>
              <a:rPr lang="en-US" dirty="0">
                <a:latin typeface="+mj-lt"/>
              </a:rPr>
              <a:t>)</a:t>
            </a:r>
          </a:p>
          <a:p>
            <a:endParaRPr lang="en-US" dirty="0">
              <a:latin typeface="+mj-lt"/>
            </a:endParaRPr>
          </a:p>
          <a:p>
            <a:pPr lvl="0"/>
            <a:r>
              <a:rPr lang="en-US" dirty="0">
                <a:solidFill>
                  <a:srgbClr val="0432FF"/>
                </a:solidFill>
                <a:latin typeface="Calibri Light" panose="020F0302020204030204"/>
              </a:rPr>
              <a:t>Core density (per node) is increasing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Improvements in manufacturing tech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 Light" panose="020F0302020204030204"/>
              </a:rPr>
              <a:t>More performance per watt</a:t>
            </a:r>
          </a:p>
          <a:p>
            <a:endParaRPr lang="en-US" dirty="0">
              <a:latin typeface="+mj-lt"/>
            </a:endParaRPr>
          </a:p>
          <a:p>
            <a:pPr lvl="0"/>
            <a:r>
              <a:rPr lang="en-US" dirty="0">
                <a:solidFill>
                  <a:srgbClr val="0432FF"/>
                </a:solidFill>
                <a:latin typeface="+mj-lt"/>
              </a:rPr>
              <a:t>Message Passing Interface (MPI) used by vast majority of HPC applications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j-lt"/>
              </a:rPr>
              <a:t>Blocking/Non-blocking point-to-point operations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+mj-lt"/>
              </a:rPr>
              <a:t>Collectives based on point-to-point communication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6348" y="2448758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Stampede2 @ TACC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44748" y="4423042"/>
            <a:ext cx="345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Sunway </a:t>
            </a:r>
            <a:r>
              <a:rPr lang="en-US" dirty="0" err="1">
                <a:solidFill>
                  <a:srgbClr val="C00000"/>
                </a:solidFill>
                <a:latin typeface="+mn-lt"/>
              </a:rPr>
              <a:t>TaihuLight</a:t>
            </a:r>
            <a:endParaRPr lang="en-US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7948" y="6087646"/>
            <a:ext cx="325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n-lt"/>
              </a:rPr>
              <a:t>Sierra @ LLNL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348" y="4828341"/>
            <a:ext cx="3339251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1056894"/>
            <a:ext cx="3352800" cy="1391412"/>
          </a:xfrm>
          <a:prstGeom prst="rect">
            <a:avLst/>
          </a:prstGeom>
        </p:spPr>
      </p:pic>
      <p:pic>
        <p:nvPicPr>
          <p:cNvPr id="11" name="Picture 10" descr="sunway-taihu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6348" y="2883265"/>
            <a:ext cx="3352800" cy="14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855" y="215674"/>
            <a:ext cx="10795461" cy="772767"/>
          </a:xfrm>
        </p:spPr>
        <p:txBody>
          <a:bodyPr/>
          <a:lstStyle/>
          <a:p>
            <a:pPr algn="ctr"/>
            <a:r>
              <a:rPr lang="en-US" sz="3733" dirty="0">
                <a:latin typeface="+mj-lt"/>
              </a:rPr>
              <a:t>Thank You!</a:t>
            </a: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828800" y="4697942"/>
            <a:ext cx="1560491" cy="1170368"/>
            <a:chOff x="1584" y="1008"/>
            <a:chExt cx="624" cy="57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657" y="1051"/>
              <a:ext cx="479" cy="42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440000"/>
                </a:gs>
              </a:gsLst>
              <a:path path="rect">
                <a:fillToRect r="100000" b="100000"/>
              </a:path>
            </a:gradFill>
            <a:ln w="9525" algn="ctr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731" y="1122"/>
              <a:ext cx="111" cy="71"/>
              <a:chOff x="1440" y="1200"/>
              <a:chExt cx="864" cy="720"/>
            </a:xfrm>
          </p:grpSpPr>
          <p:sp>
            <p:nvSpPr>
              <p:cNvPr id="107" name="Rectangle 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08" name="Rectangle 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09" name="Rectangle 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10" name="Rectangle 1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11" name="Oval 1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12" name="Line 1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13" name="Line 1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14" name="Line 1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15" name="Line 1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16" name="Line 1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17" name="Line 1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1977" y="1322"/>
              <a:ext cx="110" cy="71"/>
              <a:chOff x="1440" y="1200"/>
              <a:chExt cx="864" cy="720"/>
            </a:xfrm>
          </p:grpSpPr>
          <p:sp>
            <p:nvSpPr>
              <p:cNvPr id="96" name="Rectangle 1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97" name="Rectangle 2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98" name="Rectangle 2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99" name="Rectangle 2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00" name="Oval 2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101" name="Line 2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02" name="Line 2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03" name="Line 2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04" name="Line 2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05" name="Line 2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106" name="Line 2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1854" y="1393"/>
              <a:ext cx="110" cy="71"/>
              <a:chOff x="1440" y="1200"/>
              <a:chExt cx="864" cy="720"/>
            </a:xfrm>
          </p:grpSpPr>
          <p:sp>
            <p:nvSpPr>
              <p:cNvPr id="85" name="Rectangle 3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6" name="Rectangle 3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7" name="Rectangle 3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8" name="Rectangle 3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89" name="Oval 3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90" name="Line 3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91" name="Line 3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92" name="Line 3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94" name="Line 4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95" name="Line 4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4" name="Group 42"/>
            <p:cNvGrpSpPr>
              <a:grpSpLocks/>
            </p:cNvGrpSpPr>
            <p:nvPr/>
          </p:nvGrpSpPr>
          <p:grpSpPr bwMode="auto">
            <a:xfrm>
              <a:off x="1964" y="1134"/>
              <a:ext cx="111" cy="71"/>
              <a:chOff x="1440" y="1200"/>
              <a:chExt cx="864" cy="720"/>
            </a:xfrm>
          </p:grpSpPr>
          <p:sp>
            <p:nvSpPr>
              <p:cNvPr id="74" name="Rectangle 43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75" name="Rectangle 44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77" name="Rectangle 46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78" name="Oval 47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80" name="Line 49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81" name="Line 50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82" name="Line 51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83" name="Line 52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84" name="Line 53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5" name="Group 54"/>
            <p:cNvGrpSpPr>
              <a:grpSpLocks/>
            </p:cNvGrpSpPr>
            <p:nvPr/>
          </p:nvGrpSpPr>
          <p:grpSpPr bwMode="auto">
            <a:xfrm>
              <a:off x="1719" y="1334"/>
              <a:ext cx="110" cy="71"/>
              <a:chOff x="1440" y="1200"/>
              <a:chExt cx="864" cy="720"/>
            </a:xfrm>
          </p:grpSpPr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67" name="Oval 59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6" name="Group 66"/>
            <p:cNvGrpSpPr>
              <a:grpSpLocks/>
            </p:cNvGrpSpPr>
            <p:nvPr/>
          </p:nvGrpSpPr>
          <p:grpSpPr bwMode="auto">
            <a:xfrm>
              <a:off x="1682" y="1228"/>
              <a:ext cx="110" cy="71"/>
              <a:chOff x="1440" y="1200"/>
              <a:chExt cx="864" cy="720"/>
            </a:xfrm>
          </p:grpSpPr>
          <p:sp>
            <p:nvSpPr>
              <p:cNvPr id="52" name="Rectangle 67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53" name="Rectangle 68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54" name="Rectangle 69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55" name="Rectangle 70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56" name="Oval 71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59" name="Line 74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7" name="Group 78"/>
            <p:cNvGrpSpPr>
              <a:grpSpLocks/>
            </p:cNvGrpSpPr>
            <p:nvPr/>
          </p:nvGrpSpPr>
          <p:grpSpPr bwMode="auto">
            <a:xfrm>
              <a:off x="1854" y="1075"/>
              <a:ext cx="110" cy="71"/>
              <a:chOff x="1440" y="1200"/>
              <a:chExt cx="864" cy="720"/>
            </a:xfrm>
          </p:grpSpPr>
          <p:sp>
            <p:nvSpPr>
              <p:cNvPr id="41" name="Rectangle 79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42" name="Rectangle 8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43" name="Rectangle 81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44" name="Rectangle 82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45" name="Oval 83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46" name="Line 84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47" name="Line 85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48" name="Line 86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49" name="Line 87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50" name="Line 88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51" name="Line 89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013" y="1228"/>
              <a:ext cx="111" cy="71"/>
              <a:chOff x="1440" y="1200"/>
              <a:chExt cx="864" cy="720"/>
            </a:xfrm>
          </p:grpSpPr>
          <p:sp>
            <p:nvSpPr>
              <p:cNvPr id="30" name="Rectangle 91"/>
              <p:cNvSpPr>
                <a:spLocks noChangeArrowheads="1"/>
              </p:cNvSpPr>
              <p:nvPr/>
            </p:nvSpPr>
            <p:spPr bwMode="auto">
              <a:xfrm>
                <a:off x="1632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31" name="Rectangle 92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32" name="Rectangle 93"/>
              <p:cNvSpPr>
                <a:spLocks noChangeArrowheads="1"/>
              </p:cNvSpPr>
              <p:nvPr/>
            </p:nvSpPr>
            <p:spPr bwMode="auto">
              <a:xfrm>
                <a:off x="1632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1968" y="1632"/>
                <a:ext cx="192" cy="192"/>
              </a:xfrm>
              <a:prstGeom prst="rect">
                <a:avLst/>
              </a:prstGeom>
              <a:noFill/>
              <a:ln w="9525" algn="ctr">
                <a:solidFill>
                  <a:srgbClr val="FF33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1440" y="1200"/>
                <a:ext cx="864" cy="720"/>
              </a:xfrm>
              <a:prstGeom prst="ellipse">
                <a:avLst/>
              </a:prstGeom>
              <a:noFill/>
              <a:ln w="9525" algn="ctr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 dirty="0"/>
              </a:p>
            </p:txBody>
          </p:sp>
          <p:sp>
            <p:nvSpPr>
              <p:cNvPr id="35" name="Line 96"/>
              <p:cNvSpPr>
                <a:spLocks noChangeShapeType="1"/>
              </p:cNvSpPr>
              <p:nvPr/>
            </p:nvSpPr>
            <p:spPr bwMode="auto">
              <a:xfrm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36" name="Line 97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37" name="Line 98"/>
              <p:cNvSpPr>
                <a:spLocks noChangeShapeType="1"/>
              </p:cNvSpPr>
              <p:nvPr/>
            </p:nvSpPr>
            <p:spPr bwMode="auto">
              <a:xfrm flipV="1">
                <a:off x="1728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38" name="Line 99"/>
              <p:cNvSpPr>
                <a:spLocks noChangeShapeType="1"/>
              </p:cNvSpPr>
              <p:nvPr/>
            </p:nvSpPr>
            <p:spPr bwMode="auto">
              <a:xfrm>
                <a:off x="2064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39" name="Line 100"/>
              <p:cNvSpPr>
                <a:spLocks noChangeShapeType="1"/>
              </p:cNvSpPr>
              <p:nvPr/>
            </p:nvSpPr>
            <p:spPr bwMode="auto">
              <a:xfrm>
                <a:off x="1824" y="1392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  <p:sp>
            <p:nvSpPr>
              <p:cNvPr id="40" name="Line 101"/>
              <p:cNvSpPr>
                <a:spLocks noChangeShapeType="1"/>
              </p:cNvSpPr>
              <p:nvPr/>
            </p:nvSpPr>
            <p:spPr bwMode="auto">
              <a:xfrm>
                <a:off x="1824" y="1728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FF33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 dirty="0"/>
              </a:p>
            </p:txBody>
          </p:sp>
        </p:grpSp>
        <p:sp>
          <p:nvSpPr>
            <p:cNvPr id="19" name="Rectangle 102"/>
            <p:cNvSpPr>
              <a:spLocks noChangeArrowheads="1"/>
            </p:cNvSpPr>
            <p:nvPr/>
          </p:nvSpPr>
          <p:spPr bwMode="auto">
            <a:xfrm>
              <a:off x="1891" y="1193"/>
              <a:ext cx="24" cy="165"/>
            </a:xfrm>
            <a:prstGeom prst="rect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0" name="Line 103"/>
            <p:cNvSpPr>
              <a:spLocks noChangeShapeType="1"/>
            </p:cNvSpPr>
            <p:nvPr/>
          </p:nvSpPr>
          <p:spPr bwMode="auto">
            <a:xfrm>
              <a:off x="1817" y="1181"/>
              <a:ext cx="74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1" name="Line 104"/>
            <p:cNvSpPr>
              <a:spLocks noChangeShapeType="1"/>
            </p:cNvSpPr>
            <p:nvPr/>
          </p:nvSpPr>
          <p:spPr bwMode="auto">
            <a:xfrm>
              <a:off x="1792" y="1263"/>
              <a:ext cx="99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2" name="Line 105"/>
            <p:cNvSpPr>
              <a:spLocks noChangeShapeType="1"/>
            </p:cNvSpPr>
            <p:nvPr/>
          </p:nvSpPr>
          <p:spPr bwMode="auto">
            <a:xfrm flipV="1">
              <a:off x="1817" y="1287"/>
              <a:ext cx="74" cy="71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3" name="Line 106"/>
            <p:cNvSpPr>
              <a:spLocks noChangeShapeType="1"/>
            </p:cNvSpPr>
            <p:nvPr/>
          </p:nvSpPr>
          <p:spPr bwMode="auto">
            <a:xfrm flipH="1">
              <a:off x="1915" y="1181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4" name="Line 107"/>
            <p:cNvSpPr>
              <a:spLocks noChangeShapeType="1"/>
            </p:cNvSpPr>
            <p:nvPr/>
          </p:nvSpPr>
          <p:spPr bwMode="auto">
            <a:xfrm flipH="1">
              <a:off x="1915" y="1263"/>
              <a:ext cx="98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5" name="Line 108"/>
            <p:cNvSpPr>
              <a:spLocks noChangeShapeType="1"/>
            </p:cNvSpPr>
            <p:nvPr/>
          </p:nvSpPr>
          <p:spPr bwMode="auto">
            <a:xfrm flipH="1" flipV="1">
              <a:off x="1915" y="1287"/>
              <a:ext cx="62" cy="59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6" name="Line 109"/>
            <p:cNvSpPr>
              <a:spLocks noChangeShapeType="1"/>
            </p:cNvSpPr>
            <p:nvPr/>
          </p:nvSpPr>
          <p:spPr bwMode="auto">
            <a:xfrm flipV="1">
              <a:off x="1903" y="1358"/>
              <a:ext cx="0" cy="35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7" name="Line 110"/>
            <p:cNvSpPr>
              <a:spLocks noChangeShapeType="1"/>
            </p:cNvSpPr>
            <p:nvPr/>
          </p:nvSpPr>
          <p:spPr bwMode="auto">
            <a:xfrm>
              <a:off x="1903" y="1146"/>
              <a:ext cx="0" cy="47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 dirty="0"/>
            </a:p>
          </p:txBody>
        </p:sp>
        <p:sp>
          <p:nvSpPr>
            <p:cNvPr id="28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1584" y="1008"/>
              <a:ext cx="624" cy="53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9381227"/>
                </a:avLst>
              </a:prstTxWarp>
            </a:bodyPr>
            <a:lstStyle/>
            <a:p>
              <a:pPr algn="ctr"/>
              <a:r>
                <a:rPr lang="en-US" sz="1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Garamond"/>
                </a:rPr>
                <a:t>Network Based Computing</a:t>
              </a:r>
            </a:p>
          </p:txBody>
        </p:sp>
        <p:sp>
          <p:nvSpPr>
            <p:cNvPr id="29" name="WordArt 112"/>
            <p:cNvSpPr>
              <a:spLocks noChangeArrowheads="1" noChangeShapeType="1" noTextEdit="1"/>
            </p:cNvSpPr>
            <p:nvPr/>
          </p:nvSpPr>
          <p:spPr bwMode="auto">
            <a:xfrm>
              <a:off x="1668" y="1475"/>
              <a:ext cx="444" cy="1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4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Garamond"/>
                </a:rPr>
                <a:t>Laboratory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-324061" y="5897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1400" b="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14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1400" b="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1400" b="0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2" name="Rectangle 114"/>
          <p:cNvSpPr>
            <a:spLocks noChangeArrowheads="1"/>
          </p:cNvSpPr>
          <p:nvPr/>
        </p:nvSpPr>
        <p:spPr bwMode="auto">
          <a:xfrm>
            <a:off x="6204415" y="5868310"/>
            <a:ext cx="62430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400" b="0" dirty="0">
                <a:latin typeface="Calibri"/>
                <a:ea typeface="宋体" pitchFamily="2" charset="-122"/>
                <a:cs typeface="Calibri"/>
              </a:rPr>
              <a:t>The MVAPICH2 Project</a:t>
            </a:r>
          </a:p>
          <a:p>
            <a:pPr algn="ctr"/>
            <a:r>
              <a:rPr lang="en-US" altLang="zh-CN" sz="14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rPr>
              <a:t>http://mvapich.cse.ohio-state.edu/</a:t>
            </a:r>
            <a:endParaRPr lang="zh-CN" altLang="en-US" sz="1400" b="0" u="sng" dirty="0">
              <a:solidFill>
                <a:schemeClr val="hlink"/>
              </a:solidFill>
              <a:latin typeface="Calibri"/>
              <a:ea typeface="宋体" pitchFamily="2" charset="-122"/>
              <a:cs typeface="Calibri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67" y="4832725"/>
            <a:ext cx="3376575" cy="1196762"/>
          </a:xfrm>
          <a:prstGeom prst="rect">
            <a:avLst/>
          </a:prstGeom>
        </p:spPr>
      </p:pic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434186" y="3386199"/>
            <a:ext cx="9300205" cy="4448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lIns="121907" tIns="60953" rIns="121907" bIns="60953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en-US" sz="1867" dirty="0">
                <a:latin typeface="+mj-lt"/>
                <a:cs typeface="Arial" pitchFamily="34" charset="0"/>
              </a:rPr>
              <a:t>{ chakraborty.52, bayatpour.1, hashmi.29, subramoni.1, panda.2 }@</a:t>
            </a:r>
            <a:r>
              <a:rPr lang="en-US" sz="1867" dirty="0" err="1">
                <a:latin typeface="+mj-lt"/>
                <a:cs typeface="Arial" pitchFamily="34" charset="0"/>
              </a:rPr>
              <a:t>ohio-state.edu</a:t>
            </a:r>
            <a:endParaRPr lang="en-US" sz="1867" dirty="0">
              <a:latin typeface="+mj-lt"/>
              <a:cs typeface="Arial" pitchFamily="34" charset="0"/>
            </a:endParaRPr>
          </a:p>
        </p:txBody>
      </p:sp>
      <p:pic>
        <p:nvPicPr>
          <p:cNvPr id="1026" name="Picture 2" descr="Image result for ques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243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5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Autofit/>
          </a:bodyPr>
          <a:lstStyle/>
          <a:p>
            <a:r>
              <a:rPr lang="en-US" sz="3200" dirty="0"/>
              <a:t>CPU Scaling Trends over Past Decades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7064"/>
            <a:ext cx="6799774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5747002"/>
            <a:ext cx="6416841" cy="336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0" dirty="0">
                <a:solidFill>
                  <a:srgbClr val="0432FF"/>
                </a:solidFill>
                <a:latin typeface="+mj-lt"/>
              </a:rPr>
              <a:t>https://</a:t>
            </a:r>
            <a:r>
              <a:rPr lang="en-US" b="0" dirty="0" err="1">
                <a:solidFill>
                  <a:srgbClr val="0432FF"/>
                </a:solidFill>
                <a:latin typeface="+mj-lt"/>
              </a:rPr>
              <a:t>www.karlrupp.net</a:t>
            </a:r>
            <a:r>
              <a:rPr lang="en-US" b="0" dirty="0">
                <a:solidFill>
                  <a:srgbClr val="0432FF"/>
                </a:solidFill>
                <a:latin typeface="+mj-lt"/>
              </a:rPr>
              <a:t>/2015/06/40-years-of-microprocessor-trend-data/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6621" y="1010654"/>
            <a:ext cx="3741821" cy="53320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solidFill>
                  <a:srgbClr val="0432FF"/>
                </a:solidFill>
                <a:latin typeface="+mj-lt"/>
              </a:rPr>
              <a:t>Single thread performance increasing slowly</a:t>
            </a:r>
            <a:endParaRPr lang="en-US" sz="2400" b="0" dirty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solidFill>
                  <a:srgbClr val="00B050"/>
                </a:solidFill>
                <a:latin typeface="+mj-lt"/>
              </a:rPr>
              <a:t>Frequency increase has slowed down</a:t>
            </a:r>
            <a:endParaRPr lang="en-US" sz="2400" b="0" dirty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Number of transistors continue to grow</a:t>
            </a:r>
            <a:endParaRPr lang="en-US" sz="2400" b="0" dirty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Number of cores rapidly increasing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More compute power in small number of nodes</a:t>
            </a:r>
          </a:p>
          <a:p>
            <a:pPr marL="285750" indent="-285750">
              <a:buFont typeface="Arial" charset="0"/>
              <a:buChar char="•"/>
            </a:pPr>
            <a:endParaRPr lang="en-US" sz="2400" b="0" dirty="0">
              <a:solidFill>
                <a:srgbClr val="C00000"/>
              </a:solidFill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>
                <a:solidFill>
                  <a:srgbClr val="0432FF"/>
                </a:solidFill>
                <a:latin typeface="+mj-lt"/>
              </a:rPr>
              <a:t>Need to improve both intra-node and inter-node communication!</a:t>
            </a:r>
          </a:p>
        </p:txBody>
      </p:sp>
      <p:sp>
        <p:nvSpPr>
          <p:cNvPr id="7" name="Oval 6"/>
          <p:cNvSpPr/>
          <p:nvPr/>
        </p:nvSpPr>
        <p:spPr>
          <a:xfrm rot="20719604">
            <a:off x="4765949" y="2314858"/>
            <a:ext cx="1179095" cy="527508"/>
          </a:xfrm>
          <a:prstGeom prst="ellipse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765948" y="2820884"/>
            <a:ext cx="1179095" cy="527508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781164">
            <a:off x="4766308" y="1649113"/>
            <a:ext cx="1179095" cy="527508"/>
          </a:xfrm>
          <a:prstGeom prst="ellipse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196901">
            <a:off x="4802419" y="3706727"/>
            <a:ext cx="1179095" cy="59387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0"/>
          </a:xfrm>
        </p:spPr>
        <p:txBody>
          <a:bodyPr>
            <a:normAutofit/>
          </a:bodyPr>
          <a:lstStyle/>
          <a:p>
            <a:r>
              <a:rPr lang="en-US" sz="3200" dirty="0"/>
              <a:t>Intra-Node communication in MPI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38200" y="1792706"/>
            <a:ext cx="4475747" cy="2273967"/>
            <a:chOff x="838200" y="1792706"/>
            <a:chExt cx="4475747" cy="2273967"/>
          </a:xfrm>
        </p:grpSpPr>
        <p:sp>
          <p:nvSpPr>
            <p:cNvPr id="5" name="Rectangle 4"/>
            <p:cNvSpPr/>
            <p:nvPr/>
          </p:nvSpPr>
          <p:spPr>
            <a:xfrm>
              <a:off x="838200" y="3549315"/>
              <a:ext cx="4475747" cy="517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200" y="2580772"/>
              <a:ext cx="2117558" cy="8001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MPI Sender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6389" y="2574757"/>
              <a:ext cx="2117558" cy="800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MPI Receiver</a:t>
              </a:r>
            </a:p>
          </p:txBody>
        </p:sp>
        <p:sp>
          <p:nvSpPr>
            <p:cNvPr id="9" name="Snip Single Corner Rectangle 8"/>
            <p:cNvSpPr/>
            <p:nvPr/>
          </p:nvSpPr>
          <p:spPr>
            <a:xfrm>
              <a:off x="838200" y="1804736"/>
              <a:ext cx="914400" cy="607593"/>
            </a:xfrm>
            <a:prstGeom prst="snip1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Send Buffer</a:t>
              </a: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4399547" y="1792706"/>
              <a:ext cx="914400" cy="607593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Recv</a:t>
              </a:r>
              <a:r>
                <a:rPr lang="en-US" sz="1400" dirty="0">
                  <a:solidFill>
                    <a:schemeClr val="tx1"/>
                  </a:solidFill>
                </a:rPr>
                <a:t> Buffer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7611" y="2803357"/>
              <a:ext cx="1768641" cy="38501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Shared Memory</a:t>
              </a:r>
            </a:p>
          </p:txBody>
        </p:sp>
      </p:grpSp>
      <p:cxnSp>
        <p:nvCxnSpPr>
          <p:cNvPr id="14" name="Straight Arrow Connector 13"/>
          <p:cNvCxnSpPr>
            <a:stCxn id="9" idx="1"/>
            <a:endCxn id="12" idx="1"/>
          </p:cNvCxnSpPr>
          <p:nvPr/>
        </p:nvCxnSpPr>
        <p:spPr>
          <a:xfrm>
            <a:off x="1295400" y="2412329"/>
            <a:ext cx="842211" cy="58353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3"/>
            <a:endCxn id="11" idx="1"/>
          </p:cNvCxnSpPr>
          <p:nvPr/>
        </p:nvCxnSpPr>
        <p:spPr>
          <a:xfrm flipV="1">
            <a:off x="3906252" y="2400299"/>
            <a:ext cx="950495" cy="5955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553199" y="1792706"/>
            <a:ext cx="4475747" cy="2273967"/>
            <a:chOff x="6553199" y="1792706"/>
            <a:chExt cx="4475747" cy="2273967"/>
          </a:xfrm>
        </p:grpSpPr>
        <p:sp>
          <p:nvSpPr>
            <p:cNvPr id="18" name="Rectangle 17"/>
            <p:cNvSpPr/>
            <p:nvPr/>
          </p:nvSpPr>
          <p:spPr>
            <a:xfrm>
              <a:off x="6553199" y="3549315"/>
              <a:ext cx="4475747" cy="5173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Kernel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199" y="2580772"/>
              <a:ext cx="2117558" cy="8001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MPI Sender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11388" y="2574757"/>
              <a:ext cx="2117558" cy="8001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MPI Receiver</a:t>
              </a:r>
            </a:p>
          </p:txBody>
        </p:sp>
        <p:sp>
          <p:nvSpPr>
            <p:cNvPr id="21" name="Snip Single Corner Rectangle 20"/>
            <p:cNvSpPr/>
            <p:nvPr/>
          </p:nvSpPr>
          <p:spPr>
            <a:xfrm>
              <a:off x="6553199" y="1804736"/>
              <a:ext cx="914400" cy="607593"/>
            </a:xfrm>
            <a:prstGeom prst="snip1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Send Buffer</a:t>
              </a:r>
            </a:p>
          </p:txBody>
        </p:sp>
        <p:sp>
          <p:nvSpPr>
            <p:cNvPr id="22" name="Snip Single Corner Rectangle 21"/>
            <p:cNvSpPr/>
            <p:nvPr/>
          </p:nvSpPr>
          <p:spPr>
            <a:xfrm>
              <a:off x="10114546" y="1792706"/>
              <a:ext cx="914400" cy="607593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Recv</a:t>
              </a:r>
              <a:r>
                <a:rPr lang="en-US" sz="1400" dirty="0">
                  <a:solidFill>
                    <a:schemeClr val="tx1"/>
                  </a:solidFill>
                </a:rPr>
                <a:t> Buffer</a:t>
              </a:r>
            </a:p>
          </p:txBody>
        </p:sp>
      </p:grpSp>
      <p:cxnSp>
        <p:nvCxnSpPr>
          <p:cNvPr id="27" name="Curved Connector 26"/>
          <p:cNvCxnSpPr>
            <a:stCxn id="21" idx="1"/>
            <a:endCxn id="22" idx="1"/>
          </p:cNvCxnSpPr>
          <p:nvPr/>
        </p:nvCxnSpPr>
        <p:spPr>
          <a:xfrm rot="5400000" flipH="1" flipV="1">
            <a:off x="8785057" y="625640"/>
            <a:ext cx="12030" cy="3561347"/>
          </a:xfrm>
          <a:prstGeom prst="curvedConnector3">
            <a:avLst>
              <a:gd name="adj1" fmla="val -10901446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4"/>
          <p:cNvSpPr txBox="1">
            <a:spLocks/>
          </p:cNvSpPr>
          <p:nvPr/>
        </p:nvSpPr>
        <p:spPr>
          <a:xfrm>
            <a:off x="1126957" y="4429637"/>
            <a:ext cx="3657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u="sng" dirty="0">
                <a:solidFill>
                  <a:schemeClr val="tx1"/>
                </a:solidFill>
              </a:rPr>
              <a:t>Eager Protocol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/>
              <a:t>Requires two copies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rgbClr val="0432FF"/>
                </a:solidFill>
              </a:rPr>
              <a:t>Better for Small Messages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7010398" y="4429637"/>
            <a:ext cx="3657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u="sng" dirty="0">
                <a:solidFill>
                  <a:schemeClr val="tx1"/>
                </a:solidFill>
              </a:rPr>
              <a:t>Rendezvous Protocol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rgbClr val="00A249"/>
                </a:solidFill>
              </a:rPr>
              <a:t>Requires single copy</a:t>
            </a:r>
          </a:p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rgbClr val="0432FF"/>
                </a:solidFill>
              </a:rPr>
              <a:t>Better for Large Messages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837695" y="2466474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1400" b="0" dirty="0">
              <a:latin typeface="+mj-lt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010398" y="3374857"/>
            <a:ext cx="0" cy="1744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3588"/>
            <a:ext cx="10515600" cy="537243"/>
          </a:xfrm>
        </p:spPr>
        <p:txBody>
          <a:bodyPr>
            <a:noAutofit/>
          </a:bodyPr>
          <a:lstStyle/>
          <a:p>
            <a:r>
              <a:rPr lang="en-US" sz="2800" dirty="0"/>
              <a:t>Existing Rendezvous Protocols in MPI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4674231" y="1292038"/>
            <a:ext cx="1668378" cy="451841"/>
            <a:chOff x="9107906" y="1617706"/>
            <a:chExt cx="1668378" cy="445169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9107906" y="1798181"/>
              <a:ext cx="1668378" cy="2646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521330">
              <a:off x="9484895" y="1617706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RTS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674231" y="3890860"/>
            <a:ext cx="1668378" cy="720503"/>
            <a:chOff x="9107906" y="4216528"/>
            <a:chExt cx="1668378" cy="709863"/>
          </a:xfrm>
        </p:grpSpPr>
        <p:cxnSp>
          <p:nvCxnSpPr>
            <p:cNvPr id="63" name="Straight Arrow Connector 62"/>
            <p:cNvCxnSpPr/>
            <p:nvPr/>
          </p:nvCxnSpPr>
          <p:spPr>
            <a:xfrm flipH="1">
              <a:off x="9107906" y="4216528"/>
              <a:ext cx="1668378" cy="70986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20691334">
              <a:off x="9360568" y="4288719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FIN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043594" y="770831"/>
            <a:ext cx="914400" cy="4778767"/>
            <a:chOff x="8477269" y="1096499"/>
            <a:chExt cx="914400" cy="4708197"/>
          </a:xfrm>
        </p:grpSpPr>
        <p:sp>
          <p:nvSpPr>
            <p:cNvPr id="56" name="Down Arrow 55"/>
            <p:cNvSpPr/>
            <p:nvPr/>
          </p:nvSpPr>
          <p:spPr>
            <a:xfrm>
              <a:off x="8867274" y="1449265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77269" y="1096499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Sender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05725" y="717292"/>
            <a:ext cx="914400" cy="4833108"/>
            <a:chOff x="10439400" y="1042960"/>
            <a:chExt cx="914400" cy="4761736"/>
          </a:xfrm>
        </p:grpSpPr>
        <p:sp>
          <p:nvSpPr>
            <p:cNvPr id="57" name="Down Arrow 56"/>
            <p:cNvSpPr/>
            <p:nvPr/>
          </p:nvSpPr>
          <p:spPr>
            <a:xfrm>
              <a:off x="10776284" y="1449265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0439400" y="1042960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Receiver</a:t>
              </a:r>
            </a:p>
          </p:txBody>
        </p:sp>
      </p:grpSp>
      <p:sp>
        <p:nvSpPr>
          <p:cNvPr id="69" name="Title 4"/>
          <p:cNvSpPr txBox="1">
            <a:spLocks/>
          </p:cNvSpPr>
          <p:nvPr/>
        </p:nvSpPr>
        <p:spPr>
          <a:xfrm>
            <a:off x="764505" y="5802401"/>
            <a:ext cx="2876530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Write-Based (RPUT)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4674231" y="2230501"/>
            <a:ext cx="1668378" cy="1526492"/>
            <a:chOff x="9107906" y="2556169"/>
            <a:chExt cx="1668378" cy="1503950"/>
          </a:xfrm>
        </p:grpSpPr>
        <p:sp>
          <p:nvSpPr>
            <p:cNvPr id="71" name="Curved Right Arrow 70"/>
            <p:cNvSpPr/>
            <p:nvPr/>
          </p:nvSpPr>
          <p:spPr>
            <a:xfrm>
              <a:off x="9107906" y="2556169"/>
              <a:ext cx="1668378" cy="1503950"/>
            </a:xfrm>
            <a:prstGeom prst="curvedRightArrow">
              <a:avLst>
                <a:gd name="adj1" fmla="val 16896"/>
                <a:gd name="adj2" fmla="val 50000"/>
                <a:gd name="adj3" fmla="val 21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458334" y="2959188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Read Data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468837" y="1345577"/>
            <a:ext cx="1668378" cy="451841"/>
            <a:chOff x="5902512" y="1671245"/>
            <a:chExt cx="1668378" cy="445169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5902512" y="1851720"/>
              <a:ext cx="1668378" cy="26469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 rot="521330">
              <a:off x="6279501" y="1671245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RTS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468837" y="1902878"/>
            <a:ext cx="1668378" cy="508995"/>
            <a:chOff x="5902512" y="2228546"/>
            <a:chExt cx="1668378" cy="501479"/>
          </a:xfrm>
        </p:grpSpPr>
        <p:cxnSp>
          <p:nvCxnSpPr>
            <p:cNvPr id="76" name="Straight Arrow Connector 75"/>
            <p:cNvCxnSpPr/>
            <p:nvPr/>
          </p:nvCxnSpPr>
          <p:spPr>
            <a:xfrm flipH="1">
              <a:off x="5902512" y="2260793"/>
              <a:ext cx="1668378" cy="46923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 rot="20691334">
              <a:off x="6140108" y="2228546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CTS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20471" y="3806431"/>
            <a:ext cx="1740808" cy="589911"/>
            <a:chOff x="1420471" y="3806431"/>
            <a:chExt cx="1740808" cy="589911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420471" y="3941664"/>
              <a:ext cx="1740808" cy="4546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813422">
              <a:off x="1781554" y="3806431"/>
              <a:ext cx="914400" cy="427417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FIN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38200" y="824370"/>
            <a:ext cx="914400" cy="4778767"/>
            <a:chOff x="5271875" y="1150038"/>
            <a:chExt cx="914400" cy="4708197"/>
          </a:xfrm>
        </p:grpSpPr>
        <p:sp>
          <p:nvSpPr>
            <p:cNvPr id="73" name="Down Arrow 72"/>
            <p:cNvSpPr/>
            <p:nvPr/>
          </p:nvSpPr>
          <p:spPr>
            <a:xfrm>
              <a:off x="5661880" y="1502804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271875" y="1150038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Sender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800331" y="770831"/>
            <a:ext cx="914400" cy="4833108"/>
            <a:chOff x="7234006" y="1096499"/>
            <a:chExt cx="914400" cy="4761736"/>
          </a:xfrm>
        </p:grpSpPr>
        <p:sp>
          <p:nvSpPr>
            <p:cNvPr id="74" name="Down Arrow 73"/>
            <p:cNvSpPr/>
            <p:nvPr/>
          </p:nvSpPr>
          <p:spPr>
            <a:xfrm>
              <a:off x="7570890" y="1502804"/>
              <a:ext cx="240632" cy="4355431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34006" y="1096499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Receiver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447000" y="2680139"/>
            <a:ext cx="1734392" cy="732593"/>
            <a:chOff x="5880675" y="3005807"/>
            <a:chExt cx="1734392" cy="721774"/>
          </a:xfrm>
        </p:grpSpPr>
        <p:sp>
          <p:nvSpPr>
            <p:cNvPr id="78" name="Right Arrow 77"/>
            <p:cNvSpPr/>
            <p:nvPr/>
          </p:nvSpPr>
          <p:spPr>
            <a:xfrm rot="1204211">
              <a:off x="5880675" y="3264326"/>
              <a:ext cx="1734392" cy="463255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1095199">
              <a:off x="6346166" y="3005807"/>
              <a:ext cx="914400" cy="42110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b="0" dirty="0">
                  <a:latin typeface="+mn-lt"/>
                </a:rPr>
                <a:t>Write Data</a:t>
              </a:r>
            </a:p>
          </p:txBody>
        </p:sp>
      </p:grpSp>
      <p:sp>
        <p:nvSpPr>
          <p:cNvPr id="59" name="Title 4"/>
          <p:cNvSpPr txBox="1">
            <a:spLocks/>
          </p:cNvSpPr>
          <p:nvPr/>
        </p:nvSpPr>
        <p:spPr>
          <a:xfrm>
            <a:off x="4043595" y="5802401"/>
            <a:ext cx="2876530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Read-Based (RGET)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99230" y="1060057"/>
            <a:ext cx="4623684" cy="51281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Control messages (RTS, CTS, FIN) used to exchange PID, address, length etc.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Read/Write done through kernel modules (CMA, KNEM, </a:t>
            </a:r>
            <a:r>
              <a:rPr lang="en-US" sz="2400" b="0" dirty="0" err="1">
                <a:latin typeface="+mj-lt"/>
              </a:rPr>
              <a:t>LiMiC</a:t>
            </a:r>
            <a:r>
              <a:rPr lang="en-US" sz="2400" b="0" dirty="0">
                <a:latin typeface="+mj-lt"/>
              </a:rPr>
              <a:t>) or kernel-assisted page mapping (XPMEM)</a:t>
            </a:r>
          </a:p>
          <a:p>
            <a:pPr marL="342900" indent="-342900">
              <a:buFont typeface="Arial" charset="0"/>
              <a:buChar char="•"/>
            </a:pPr>
            <a:endParaRPr lang="en-US" sz="2400" b="0" dirty="0">
              <a:latin typeface="+mj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latin typeface="+mj-lt"/>
              </a:rPr>
              <a:t>Statically selected (same protocol used for all communication)</a:t>
            </a:r>
          </a:p>
        </p:txBody>
      </p:sp>
    </p:spTree>
    <p:extLst>
      <p:ext uri="{BB962C8B-B14F-4D97-AF65-F5344CB8AC3E}">
        <p14:creationId xmlns:p14="http://schemas.microsoft.com/office/powerpoint/2010/main" val="124751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3588"/>
            <a:ext cx="10515600" cy="849254"/>
          </a:xfrm>
        </p:spPr>
        <p:txBody>
          <a:bodyPr>
            <a:noAutofit/>
          </a:bodyPr>
          <a:lstStyle/>
          <a:p>
            <a:r>
              <a:rPr lang="en-US" sz="2800" dirty="0"/>
              <a:t>Research 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5116" y="938463"/>
            <a:ext cx="10338684" cy="52818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Calibri Light" panose="020F0302020204030204"/>
              </a:rPr>
              <a:t>Are existing rendezvous protocols using all the available resources?</a:t>
            </a:r>
          </a:p>
          <a:p>
            <a:pPr marL="342900" lvl="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Calibri Light" panose="020F0302020204030204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Calibri Light" panose="020F0302020204030204"/>
              </a:rPr>
              <a:t>Can rendezvous protocols take advantage of different communication channels for better performance and overlap?</a:t>
            </a:r>
          </a:p>
          <a:p>
            <a:pPr marL="342900" lvl="0" indent="-342900">
              <a:buFont typeface="Arial" charset="0"/>
              <a:buChar char="•"/>
            </a:pPr>
            <a:endParaRPr lang="en-US" sz="2800" b="0" baseline="30000" dirty="0">
              <a:solidFill>
                <a:srgbClr val="0432FF"/>
              </a:solidFill>
              <a:latin typeface="Calibri Light" panose="020F0302020204030204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Calibri Light" panose="020F0302020204030204"/>
              </a:rPr>
              <a:t>How does the communication pattern affect performance of different rendezvous protocols?</a:t>
            </a:r>
          </a:p>
          <a:p>
            <a:pPr marL="342900" lvl="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Calibri Light" panose="020F0302020204030204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800" b="0" dirty="0">
                <a:solidFill>
                  <a:srgbClr val="0432FF"/>
                </a:solidFill>
                <a:latin typeface="Calibri Light" panose="020F0302020204030204"/>
              </a:rPr>
              <a:t>Are existing protocols ensuring effective overlap of intra-node and inter-node communication?</a:t>
            </a:r>
          </a:p>
          <a:p>
            <a:pPr marL="342900" lvl="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Calibri Light" panose="020F0302020204030204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800" b="0" dirty="0">
                <a:solidFill>
                  <a:srgbClr val="00A249"/>
                </a:solidFill>
                <a:latin typeface="Calibri Light" panose="020F0302020204030204"/>
              </a:rPr>
              <a:t>Do we need to rethink the design of MPI rendezvous protocols to deliver the best performance to applications?</a:t>
            </a:r>
          </a:p>
          <a:p>
            <a:pPr marL="342900" lvl="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Calibri Light" panose="020F0302020204030204"/>
            </a:endParaRPr>
          </a:p>
          <a:p>
            <a:pPr marL="342900" lvl="0" indent="-342900">
              <a:buFont typeface="Arial" charset="0"/>
              <a:buChar char="•"/>
            </a:pPr>
            <a:endParaRPr lang="en-US" sz="2800" b="0" dirty="0">
              <a:solidFill>
                <a:srgbClr val="0432FF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57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063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58"/>
            <a:ext cx="10515600" cy="4745205"/>
          </a:xfrm>
        </p:spPr>
        <p:txBody>
          <a:bodyPr/>
          <a:lstStyle/>
          <a:p>
            <a:r>
              <a:rPr lang="en-US" dirty="0">
                <a:latin typeface="+mj-lt"/>
              </a:rPr>
              <a:t>Introduction</a:t>
            </a:r>
          </a:p>
          <a:p>
            <a:r>
              <a:rPr lang="en-US" dirty="0">
                <a:solidFill>
                  <a:srgbClr val="C00000"/>
                </a:solidFill>
                <a:latin typeface="+mj-lt"/>
              </a:rPr>
              <a:t>Motivation</a:t>
            </a:r>
          </a:p>
          <a:p>
            <a:r>
              <a:rPr lang="en-US" dirty="0">
                <a:latin typeface="+mj-lt"/>
              </a:rPr>
              <a:t>Vision and Contribution</a:t>
            </a:r>
          </a:p>
          <a:p>
            <a:r>
              <a:rPr lang="en-US" dirty="0">
                <a:latin typeface="+mj-lt"/>
              </a:rPr>
              <a:t>Detailed Designs</a:t>
            </a:r>
          </a:p>
          <a:p>
            <a:r>
              <a:rPr lang="en-US" dirty="0">
                <a:latin typeface="+mj-lt"/>
              </a:rPr>
              <a:t>Experimental Evaluations</a:t>
            </a:r>
          </a:p>
          <a:p>
            <a:r>
              <a:rPr lang="en-US" dirty="0">
                <a:latin typeface="+mj-lt"/>
              </a:rPr>
              <a:t>Conclusion and Future Work</a:t>
            </a:r>
          </a:p>
        </p:txBody>
      </p:sp>
    </p:spTree>
    <p:extLst>
      <p:ext uri="{BB962C8B-B14F-4D97-AF65-F5344CB8AC3E}">
        <p14:creationId xmlns:p14="http://schemas.microsoft.com/office/powerpoint/2010/main" val="200351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33588"/>
            <a:ext cx="10515600" cy="537243"/>
          </a:xfrm>
        </p:spPr>
        <p:txBody>
          <a:bodyPr>
            <a:noAutofit/>
          </a:bodyPr>
          <a:lstStyle/>
          <a:p>
            <a:r>
              <a:rPr lang="en-US" sz="2800" dirty="0"/>
              <a:t>Limitations of Existing Rendezvous Protocols - Resource Utilization</a:t>
            </a: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2256420" y="3914443"/>
            <a:ext cx="2876530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Write-Based (RPUT)</a:t>
            </a: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7453526" y="3876228"/>
            <a:ext cx="2876530" cy="385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0" dirty="0">
                <a:solidFill>
                  <a:schemeClr val="tx1"/>
                </a:solidFill>
              </a:rPr>
              <a:t>Read-Based (RGET)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535904"/>
            <a:ext cx="10515600" cy="1744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C00000"/>
                </a:solidFill>
                <a:latin typeface="+mj-lt"/>
              </a:rPr>
              <a:t>Write-based protocols (RPUT) are driven by the sender CPU while the receiver CPU idles (opposite for RGET)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0" dirty="0">
                <a:solidFill>
                  <a:srgbClr val="00A249"/>
                </a:solidFill>
                <a:latin typeface="+mj-lt"/>
              </a:rPr>
              <a:t>Can the sender and the receiver cooperate to improve the performance or overlap of point-to-point communication?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21D1BB-2184-C541-A84C-C61B77C3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17" y="867552"/>
            <a:ext cx="4248773" cy="295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CDD264-9D4D-5942-A666-182FEF619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545" y="867552"/>
            <a:ext cx="3931506" cy="295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>
          <a:defRPr sz="1400" b="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29186</TotalTime>
  <Words>1779</Words>
  <Application>Microsoft Macintosh PowerPoint</Application>
  <PresentationFormat>Widescreen</PresentationFormat>
  <Paragraphs>333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Arial</vt:lpstr>
      <vt:lpstr>Calibri</vt:lpstr>
      <vt:lpstr>Calibri Light</vt:lpstr>
      <vt:lpstr>Comic Sans MS</vt:lpstr>
      <vt:lpstr>Garamond</vt:lpstr>
      <vt:lpstr>Office Theme</vt:lpstr>
      <vt:lpstr>Cooperative Rendezvous Protocols for Improved Performance and Overlap</vt:lpstr>
      <vt:lpstr>Overview</vt:lpstr>
      <vt:lpstr>Current Trends in HPC</vt:lpstr>
      <vt:lpstr>CPU Scaling Trends over Past Decades</vt:lpstr>
      <vt:lpstr>Intra-Node communication in MPI</vt:lpstr>
      <vt:lpstr>Existing Rendezvous Protocols in MPI</vt:lpstr>
      <vt:lpstr>Research Questions</vt:lpstr>
      <vt:lpstr>Overview</vt:lpstr>
      <vt:lpstr>Limitations of Existing Rendezvous Protocols - Resource Utilization</vt:lpstr>
      <vt:lpstr>Impact of Communication Pattern on Performance</vt:lpstr>
      <vt:lpstr>Progress and Overlap of Multiple Concurrent Communications</vt:lpstr>
      <vt:lpstr>Overview</vt:lpstr>
      <vt:lpstr>Broad Vision and Contribution</vt:lpstr>
      <vt:lpstr>Overview</vt:lpstr>
      <vt:lpstr>Cooperation between the Sender and the Receiver</vt:lpstr>
      <vt:lpstr>Offloading Point-to-point Communication for Overlap (COOP-hca)</vt:lpstr>
      <vt:lpstr>Cooperation Based on Communication Primitive (COOP-coll)</vt:lpstr>
      <vt:lpstr>Dynamic Load Balancing among Processes (COOP-load)</vt:lpstr>
      <vt:lpstr>Cooperation among Processes Across Nodes (COOP-chunked)</vt:lpstr>
      <vt:lpstr>Hybrid Cooperative Protocol</vt:lpstr>
      <vt:lpstr>Overview</vt:lpstr>
      <vt:lpstr>Experimental Setup</vt:lpstr>
      <vt:lpstr>Overview of the MVAPICH2 Project</vt:lpstr>
      <vt:lpstr>Performance of Point-to-point Operations</vt:lpstr>
      <vt:lpstr>Impact on Performance of Collectives</vt:lpstr>
      <vt:lpstr>Impact on Performance of 3DStencil</vt:lpstr>
      <vt:lpstr>Impact on Application Performance</vt:lpstr>
      <vt:lpstr>Overview</vt:lpstr>
      <vt:lpstr>Conclusion and Future Work</vt:lpstr>
      <vt:lpstr>Thank You!</vt:lpstr>
    </vt:vector>
  </TitlesOfParts>
  <Company>OSU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MVAPICH2 for Intel MIC</dc:title>
  <dc:subject>Presentation Slides</dc:subject>
  <dc:creator>D. K. Panda</dc:creator>
  <cp:lastModifiedBy>Chakraborty, Sourav</cp:lastModifiedBy>
  <cp:revision>8116</cp:revision>
  <cp:lastPrinted>1998-10-01T16:18:06Z</cp:lastPrinted>
  <dcterms:created xsi:type="dcterms:W3CDTF">2013-08-20T22:52:07Z</dcterms:created>
  <dcterms:modified xsi:type="dcterms:W3CDTF">2018-11-05T07:29:06Z</dcterms:modified>
</cp:coreProperties>
</file>