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256" r:id="rId2"/>
    <p:sldId id="257" r:id="rId3"/>
    <p:sldId id="258" r:id="rId4"/>
    <p:sldId id="259" r:id="rId5"/>
    <p:sldId id="260" r:id="rId6"/>
    <p:sldId id="262"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4" r:id="rId26"/>
    <p:sldId id="285" r:id="rId27"/>
    <p:sldId id="286" r:id="rId28"/>
    <p:sldId id="288" r:id="rId29"/>
    <p:sldId id="289" r:id="rId30"/>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5842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EBEBEB"/>
        </a:solidFill>
        <a:effectLst/>
        <a:uFillTx/>
        <a:latin typeface="Gill Sans"/>
        <a:ea typeface="Gill Sans"/>
        <a:cs typeface="Gill Sans"/>
        <a:sym typeface="Gill Sans"/>
      </a:defRPr>
    </a:lvl1pPr>
    <a:lvl2pPr marL="0" marR="0" indent="228600" algn="l" defTabSz="5842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EBEBEB"/>
        </a:solidFill>
        <a:effectLst/>
        <a:uFillTx/>
        <a:latin typeface="Gill Sans"/>
        <a:ea typeface="Gill Sans"/>
        <a:cs typeface="Gill Sans"/>
        <a:sym typeface="Gill Sans"/>
      </a:defRPr>
    </a:lvl2pPr>
    <a:lvl3pPr marL="0" marR="0" indent="457200" algn="l" defTabSz="5842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EBEBEB"/>
        </a:solidFill>
        <a:effectLst/>
        <a:uFillTx/>
        <a:latin typeface="Gill Sans"/>
        <a:ea typeface="Gill Sans"/>
        <a:cs typeface="Gill Sans"/>
        <a:sym typeface="Gill Sans"/>
      </a:defRPr>
    </a:lvl3pPr>
    <a:lvl4pPr marL="0" marR="0" indent="685800" algn="l" defTabSz="5842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EBEBEB"/>
        </a:solidFill>
        <a:effectLst/>
        <a:uFillTx/>
        <a:latin typeface="Gill Sans"/>
        <a:ea typeface="Gill Sans"/>
        <a:cs typeface="Gill Sans"/>
        <a:sym typeface="Gill Sans"/>
      </a:defRPr>
    </a:lvl4pPr>
    <a:lvl5pPr marL="0" marR="0" indent="914400" algn="l" defTabSz="5842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EBEBEB"/>
        </a:solidFill>
        <a:effectLst/>
        <a:uFillTx/>
        <a:latin typeface="Gill Sans"/>
        <a:ea typeface="Gill Sans"/>
        <a:cs typeface="Gill Sans"/>
        <a:sym typeface="Gill Sans"/>
      </a:defRPr>
    </a:lvl5pPr>
    <a:lvl6pPr marL="0" marR="0" indent="1143000" algn="l" defTabSz="5842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EBEBEB"/>
        </a:solidFill>
        <a:effectLst/>
        <a:uFillTx/>
        <a:latin typeface="Gill Sans"/>
        <a:ea typeface="Gill Sans"/>
        <a:cs typeface="Gill Sans"/>
        <a:sym typeface="Gill Sans"/>
      </a:defRPr>
    </a:lvl6pPr>
    <a:lvl7pPr marL="0" marR="0" indent="1371600" algn="l" defTabSz="5842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EBEBEB"/>
        </a:solidFill>
        <a:effectLst/>
        <a:uFillTx/>
        <a:latin typeface="Gill Sans"/>
        <a:ea typeface="Gill Sans"/>
        <a:cs typeface="Gill Sans"/>
        <a:sym typeface="Gill Sans"/>
      </a:defRPr>
    </a:lvl7pPr>
    <a:lvl8pPr marL="0" marR="0" indent="1600200" algn="l" defTabSz="5842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EBEBEB"/>
        </a:solidFill>
        <a:effectLst/>
        <a:uFillTx/>
        <a:latin typeface="Gill Sans"/>
        <a:ea typeface="Gill Sans"/>
        <a:cs typeface="Gill Sans"/>
        <a:sym typeface="Gill Sans"/>
      </a:defRPr>
    </a:lvl8pPr>
    <a:lvl9pPr marL="0" marR="0" indent="1828800" algn="l" defTabSz="5842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EBEBEB"/>
        </a:solidFill>
        <a:effectLst/>
        <a:uFillTx/>
        <a:latin typeface="Gill Sans"/>
        <a:ea typeface="Gill Sans"/>
        <a:cs typeface="Gill Sans"/>
        <a:sym typeface="Gill San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81"/>
  </p:normalViewPr>
  <p:slideViewPr>
    <p:cSldViewPr snapToGrid="0" snapToObjects="1">
      <p:cViewPr varScale="1">
        <p:scale>
          <a:sx n="75" d="100"/>
          <a:sy n="75" d="100"/>
        </p:scale>
        <p:origin x="56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0.173787"/>
          <c:y val="0.129389"/>
          <c:w val="0.82121299999999997"/>
          <c:h val="0.75545300000000004"/>
        </c:manualLayout>
      </c:layout>
      <c:barChart>
        <c:barDir val="col"/>
        <c:grouping val="clustered"/>
        <c:varyColors val="0"/>
        <c:ser>
          <c:idx val="0"/>
          <c:order val="0"/>
          <c:tx>
            <c:strRef>
              <c:f>Sheet1!$A$2</c:f>
              <c:strCache>
                <c:ptCount val="1"/>
                <c:pt idx="0">
                  <c:v>Precimonious</c:v>
                </c:pt>
              </c:strCache>
            </c:strRef>
          </c:tx>
          <c:spPr>
            <a:gradFill flip="none" rotWithShape="1">
              <a:gsLst>
                <a:gs pos="0">
                  <a:schemeClr val="accent1">
                    <a:satOff val="-3355"/>
                    <a:lumOff val="26614"/>
                  </a:schemeClr>
                </a:gs>
                <a:gs pos="100000">
                  <a:schemeClr val="accent1"/>
                </a:gs>
              </a:gsLst>
              <a:lin ang="5400000" scaled="0"/>
            </a:gradFill>
            <a:ln w="12700" cap="flat">
              <a:noFill/>
              <a:miter lim="400000"/>
            </a:ln>
            <a:effectLst/>
          </c:spPr>
          <c:invertIfNegative val="0"/>
          <c:cat>
            <c:strRef>
              <c:f>Sheet1!$B$1:$F$1</c:f>
              <c:strCache>
                <c:ptCount val="5"/>
                <c:pt idx="0">
                  <c:v>HPCCG</c:v>
                </c:pt>
                <c:pt idx="1">
                  <c:v>arclength</c:v>
                </c:pt>
                <c:pt idx="2">
                  <c:v>simpsons</c:v>
                </c:pt>
                <c:pt idx="3">
                  <c:v>jetEngine</c:v>
                </c:pt>
                <c:pt idx="4">
                  <c:v>carbonGas</c:v>
                </c:pt>
              </c:strCache>
            </c:strRef>
          </c:cat>
          <c:val>
            <c:numRef>
              <c:f>Sheet1!$B$2:$F$2</c:f>
              <c:numCache>
                <c:formatCode>General</c:formatCode>
                <c:ptCount val="5"/>
                <c:pt idx="0">
                  <c:v>1090</c:v>
                </c:pt>
                <c:pt idx="1">
                  <c:v>550</c:v>
                </c:pt>
                <c:pt idx="2">
                  <c:v>807</c:v>
                </c:pt>
                <c:pt idx="3">
                  <c:v>7000000000</c:v>
                </c:pt>
                <c:pt idx="4">
                  <c:v>800000000</c:v>
                </c:pt>
              </c:numCache>
            </c:numRef>
          </c:val>
          <c:extLst>
            <c:ext xmlns:c16="http://schemas.microsoft.com/office/drawing/2014/chart" uri="{C3380CC4-5D6E-409C-BE32-E72D297353CC}">
              <c16:uniqueId val="{00000000-FA60-8145-ACAE-133624ED9880}"/>
            </c:ext>
          </c:extLst>
        </c:ser>
        <c:ser>
          <c:idx val="1"/>
          <c:order val="1"/>
          <c:tx>
            <c:strRef>
              <c:f>Sheet1!$A$3</c:f>
              <c:strCache>
                <c:ptCount val="1"/>
                <c:pt idx="0">
                  <c:v>FPTuner</c:v>
                </c:pt>
              </c:strCache>
            </c:strRef>
          </c:tx>
          <c:spPr>
            <a:gradFill flip="none" rotWithShape="1">
              <a:gsLst>
                <a:gs pos="0">
                  <a:schemeClr val="accent2">
                    <a:hueOff val="-2473793"/>
                    <a:satOff val="-50209"/>
                    <a:lumOff val="23543"/>
                  </a:schemeClr>
                </a:gs>
                <a:gs pos="100000">
                  <a:schemeClr val="accent2"/>
                </a:gs>
              </a:gsLst>
              <a:lin ang="5400000" scaled="0"/>
            </a:gradFill>
            <a:ln w="12700" cap="flat">
              <a:noFill/>
              <a:miter lim="400000"/>
            </a:ln>
            <a:effectLst/>
          </c:spPr>
          <c:invertIfNegative val="0"/>
          <c:cat>
            <c:strRef>
              <c:f>Sheet1!$B$1:$F$1</c:f>
              <c:strCache>
                <c:ptCount val="5"/>
                <c:pt idx="0">
                  <c:v>HPCCG</c:v>
                </c:pt>
                <c:pt idx="1">
                  <c:v>arclength</c:v>
                </c:pt>
                <c:pt idx="2">
                  <c:v>simpsons</c:v>
                </c:pt>
                <c:pt idx="3">
                  <c:v>jetEngine</c:v>
                </c:pt>
                <c:pt idx="4">
                  <c:v>carbonGas</c:v>
                </c:pt>
              </c:strCache>
            </c:strRef>
          </c:cat>
          <c:val>
            <c:numRef>
              <c:f>Sheet1!$B$3:$F$3</c:f>
              <c:numCache>
                <c:formatCode>General</c:formatCode>
                <c:ptCount val="5"/>
                <c:pt idx="3">
                  <c:v>10000000000</c:v>
                </c:pt>
                <c:pt idx="4">
                  <c:v>6000000</c:v>
                </c:pt>
              </c:numCache>
            </c:numRef>
          </c:val>
          <c:extLst>
            <c:ext xmlns:c16="http://schemas.microsoft.com/office/drawing/2014/chart" uri="{C3380CC4-5D6E-409C-BE32-E72D297353CC}">
              <c16:uniqueId val="{00000001-FA60-8145-ACAE-133624ED9880}"/>
            </c:ext>
          </c:extLst>
        </c:ser>
        <c:ser>
          <c:idx val="2"/>
          <c:order val="2"/>
          <c:tx>
            <c:strRef>
              <c:f>Sheet1!$A$4</c:f>
              <c:strCache>
                <c:ptCount val="1"/>
                <c:pt idx="0">
                  <c:v>ADAPT</c:v>
                </c:pt>
              </c:strCache>
            </c:strRef>
          </c:tx>
          <c:spPr>
            <a:gradFill flip="none" rotWithShape="1">
              <a:gsLst>
                <a:gs pos="0">
                  <a:schemeClr val="accent3">
                    <a:hueOff val="136527"/>
                    <a:satOff val="23858"/>
                    <a:lumOff val="7773"/>
                  </a:schemeClr>
                </a:gs>
                <a:gs pos="100000">
                  <a:schemeClr val="accent3">
                    <a:hueOff val="-192295"/>
                    <a:satOff val="2884"/>
                    <a:lumOff val="-7566"/>
                  </a:schemeClr>
                </a:gs>
              </a:gsLst>
              <a:lin ang="5400000" scaled="0"/>
            </a:gradFill>
            <a:ln w="12700" cap="flat">
              <a:noFill/>
              <a:miter lim="400000"/>
            </a:ln>
            <a:effectLst/>
          </c:spPr>
          <c:invertIfNegative val="0"/>
          <c:cat>
            <c:strRef>
              <c:f>Sheet1!$B$1:$F$1</c:f>
              <c:strCache>
                <c:ptCount val="5"/>
                <c:pt idx="0">
                  <c:v>HPCCG</c:v>
                </c:pt>
                <c:pt idx="1">
                  <c:v>arclength</c:v>
                </c:pt>
                <c:pt idx="2">
                  <c:v>simpsons</c:v>
                </c:pt>
                <c:pt idx="3">
                  <c:v>jetEngine</c:v>
                </c:pt>
                <c:pt idx="4">
                  <c:v>carbonGas</c:v>
                </c:pt>
              </c:strCache>
            </c:strRef>
          </c:cat>
          <c:val>
            <c:numRef>
              <c:f>Sheet1!$B$4:$F$4</c:f>
              <c:numCache>
                <c:formatCode>General</c:formatCode>
                <c:ptCount val="5"/>
                <c:pt idx="0">
                  <c:v>123</c:v>
                </c:pt>
                <c:pt idx="1">
                  <c:v>85</c:v>
                </c:pt>
                <c:pt idx="2">
                  <c:v>163</c:v>
                </c:pt>
                <c:pt idx="3">
                  <c:v>17</c:v>
                </c:pt>
                <c:pt idx="4">
                  <c:v>60</c:v>
                </c:pt>
              </c:numCache>
            </c:numRef>
          </c:val>
          <c:extLst>
            <c:ext xmlns:c16="http://schemas.microsoft.com/office/drawing/2014/chart" uri="{C3380CC4-5D6E-409C-BE32-E72D297353CC}">
              <c16:uniqueId val="{00000002-FA60-8145-ACAE-133624ED9880}"/>
            </c:ext>
          </c:extLst>
        </c:ser>
        <c:dLbls>
          <c:showLegendKey val="0"/>
          <c:showVal val="0"/>
          <c:showCatName val="0"/>
          <c:showSerName val="0"/>
          <c:showPercent val="0"/>
          <c:showBubbleSize val="0"/>
        </c:dLbls>
        <c:gapWidth val="190"/>
        <c:overlap val="-1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a:defRPr sz="2000" b="0" i="0" u="none" strike="noStrike">
                <a:solidFill>
                  <a:srgbClr val="000000"/>
                </a:solidFill>
                <a:latin typeface="Helvetica Light"/>
              </a:defRPr>
            </a:pPr>
            <a:endParaRPr lang="en-US"/>
          </a:p>
        </c:txPr>
        <c:crossAx val="2094734553"/>
        <c:crosses val="autoZero"/>
        <c:auto val="1"/>
        <c:lblAlgn val="ctr"/>
        <c:lblOffset val="100"/>
        <c:noMultiLvlLbl val="1"/>
      </c:catAx>
      <c:valAx>
        <c:axId val="2094734553"/>
        <c:scaling>
          <c:logBase val="10"/>
          <c:orientation val="minMax"/>
        </c:scaling>
        <c:delete val="0"/>
        <c:axPos val="l"/>
        <c:majorGridlines>
          <c:spPr>
            <a:ln w="12700" cap="flat">
              <a:solidFill>
                <a:srgbClr val="929292"/>
              </a:solidFill>
              <a:custDash>
                <a:ds d="200000" sp="200000"/>
              </a:custDash>
              <a:miter lim="400000"/>
            </a:ln>
          </c:spPr>
        </c:majorGridlines>
        <c:title>
          <c:tx>
            <c:rich>
              <a:bodyPr rot="-5400000"/>
              <a:lstStyle/>
              <a:p>
                <a:pPr>
                  <a:defRPr sz="2000" b="0" i="0" u="none" strike="noStrike">
                    <a:solidFill>
                      <a:srgbClr val="000000"/>
                    </a:solidFill>
                    <a:latin typeface="Helvetica Light"/>
                  </a:defRPr>
                </a:pPr>
                <a:r>
                  <a:rPr lang="en-US" sz="2000" b="0" i="0" u="none" strike="noStrike">
                    <a:solidFill>
                      <a:srgbClr val="000000"/>
                    </a:solidFill>
                    <a:latin typeface="Helvetica Light"/>
                  </a:rPr>
                  <a:t>Analysis Time wrt App time</a:t>
                </a:r>
              </a:p>
            </c:rich>
          </c:tx>
          <c:overlay val="1"/>
        </c:title>
        <c:numFmt formatCode="0E+00" sourceLinked="0"/>
        <c:majorTickMark val="none"/>
        <c:minorTickMark val="none"/>
        <c:tickLblPos val="nextTo"/>
        <c:spPr>
          <a:ln w="12700" cap="flat">
            <a:noFill/>
            <a:prstDash val="solid"/>
            <a:miter lim="400000"/>
          </a:ln>
        </c:spPr>
        <c:txPr>
          <a:bodyPr rot="0"/>
          <a:lstStyle/>
          <a:p>
            <a:pPr>
              <a:defRPr sz="2000" b="0" i="0" u="none" strike="noStrike">
                <a:solidFill>
                  <a:srgbClr val="000000"/>
                </a:solidFill>
                <a:latin typeface="Helvetica Light"/>
              </a:defRPr>
            </a:pPr>
            <a:endParaRPr lang="en-US"/>
          </a:p>
        </c:txPr>
        <c:crossAx val="2094734552"/>
        <c:crosses val="autoZero"/>
        <c:crossBetween val="between"/>
      </c:valAx>
      <c:spPr>
        <a:noFill/>
        <a:ln w="12700" cap="flat">
          <a:noFill/>
          <a:miter lim="400000"/>
        </a:ln>
        <a:effectLst/>
      </c:spPr>
    </c:plotArea>
    <c:legend>
      <c:legendPos val="t"/>
      <c:layout>
        <c:manualLayout>
          <c:xMode val="edge"/>
          <c:yMode val="edge"/>
          <c:x val="0.13968900000000001"/>
          <c:y val="0"/>
          <c:w val="0.78346899999999997"/>
          <c:h val="0.107127"/>
        </c:manualLayout>
      </c:layout>
      <c:overlay val="1"/>
      <c:spPr>
        <a:noFill/>
        <a:ln w="12700" cap="flat">
          <a:noFill/>
          <a:miter lim="400000"/>
        </a:ln>
        <a:effectLst/>
      </c:spPr>
      <c:txPr>
        <a:bodyPr rot="0"/>
        <a:lstStyle/>
        <a:p>
          <a:pPr>
            <a:defRPr sz="2200" b="0" i="0" u="none" strike="noStrike">
              <a:solidFill>
                <a:srgbClr val="000000"/>
              </a:solidFill>
              <a:latin typeface="Helvetica Light"/>
            </a:defRPr>
          </a:pPr>
          <a:endParaRPr lang="en-US"/>
        </a:p>
      </c:txPr>
    </c:legend>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6" name="Shape 206"/>
          <p:cNvSpPr>
            <a:spLocks noGrp="1" noRot="1" noChangeAspect="1"/>
          </p:cNvSpPr>
          <p:nvPr>
            <p:ph type="sldImg"/>
          </p:nvPr>
        </p:nvSpPr>
        <p:spPr>
          <a:xfrm>
            <a:off x="1143000" y="685800"/>
            <a:ext cx="4572000" cy="3429000"/>
          </a:xfrm>
          <a:prstGeom prst="rect">
            <a:avLst/>
          </a:prstGeom>
        </p:spPr>
        <p:txBody>
          <a:bodyPr/>
          <a:lstStyle/>
          <a:p>
            <a:endParaRPr/>
          </a:p>
        </p:txBody>
      </p:sp>
      <p:sp>
        <p:nvSpPr>
          <p:cNvPr id="207" name="Shape 20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Shape 229"/>
          <p:cNvSpPr>
            <a:spLocks noGrp="1" noRot="1" noChangeAspect="1"/>
          </p:cNvSpPr>
          <p:nvPr>
            <p:ph type="sldImg"/>
          </p:nvPr>
        </p:nvSpPr>
        <p:spPr>
          <a:prstGeom prst="rect">
            <a:avLst/>
          </a:prstGeom>
        </p:spPr>
        <p:txBody>
          <a:bodyPr/>
          <a:lstStyle/>
          <a:p>
            <a:endParaRPr/>
          </a:p>
        </p:txBody>
      </p:sp>
      <p:sp>
        <p:nvSpPr>
          <p:cNvPr id="230" name="Shape 230"/>
          <p:cNvSpPr>
            <a:spLocks noGrp="1"/>
          </p:cNvSpPr>
          <p:nvPr>
            <p:ph type="body" sz="quarter" idx="1"/>
          </p:nvPr>
        </p:nvSpPr>
        <p:spPr>
          <a:prstGeom prst="rect">
            <a:avLst/>
          </a:prstGeom>
        </p:spPr>
        <p:txBody>
          <a:bodyPr/>
          <a:lstStyle/>
          <a:p>
            <a:pPr>
              <a:lnSpc>
                <a:spcPct val="125000"/>
              </a:lnSpc>
              <a:defRPr sz="1600">
                <a:latin typeface="Avenir Roman"/>
                <a:ea typeface="Avenir Roman"/>
                <a:cs typeface="Avenir Roman"/>
                <a:sym typeface="Avenir Roman"/>
              </a:defRPr>
            </a:pPr>
            <a:r>
              <a:t>First I will be motivating the talk by discussing the impact of floating-point precision errors, and what is there to be gained in terms of performance.</a:t>
            </a:r>
          </a:p>
          <a:p>
            <a:pPr>
              <a:lnSpc>
                <a:spcPct val="125000"/>
              </a:lnSpc>
              <a:defRPr sz="1600">
                <a:latin typeface="Avenir Roman"/>
                <a:ea typeface="Avenir Roman"/>
                <a:cs typeface="Avenir Roman"/>
                <a:sym typeface="Avenir Roman"/>
              </a:defRPr>
            </a:pPr>
            <a:r>
              <a:t>Then, I will go into the details of our proposed work ADAPT</a:t>
            </a:r>
          </a:p>
          <a:p>
            <a:pPr>
              <a:lnSpc>
                <a:spcPct val="125000"/>
              </a:lnSpc>
              <a:defRPr sz="1600">
                <a:latin typeface="Avenir Roman"/>
                <a:ea typeface="Avenir Roman"/>
                <a:cs typeface="Avenir Roman"/>
                <a:sym typeface="Avenir Roman"/>
              </a:defRPr>
            </a:pPr>
            <a:r>
              <a:t>Followed by evaluation and future work.</a:t>
            </a:r>
          </a:p>
          <a:p>
            <a:pPr>
              <a:lnSpc>
                <a:spcPct val="125000"/>
              </a:lnSpc>
              <a:defRPr sz="1600">
                <a:latin typeface="Avenir Roman"/>
                <a:ea typeface="Avenir Roman"/>
                <a:cs typeface="Avenir Roman"/>
                <a:sym typeface="Avenir Roman"/>
              </a:defRPr>
            </a:pPr>
            <a:endParaRPr/>
          </a:p>
          <a:p>
            <a:pPr>
              <a:lnSpc>
                <a:spcPct val="125000"/>
              </a:lnSpc>
              <a:defRPr sz="1600">
                <a:latin typeface="Avenir Roman"/>
                <a:ea typeface="Avenir Roman"/>
                <a:cs typeface="Avenir Roman"/>
                <a:sym typeface="Avenir Roman"/>
              </a:defRPr>
            </a:pPr>
            <a:r>
              <a:t>First I will be motivating the talk by discussing some of the existing challenges with floating-point precision HPC applications.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 name="Shape 382"/>
          <p:cNvSpPr>
            <a:spLocks noGrp="1" noRot="1" noChangeAspect="1"/>
          </p:cNvSpPr>
          <p:nvPr>
            <p:ph type="sldImg"/>
          </p:nvPr>
        </p:nvSpPr>
        <p:spPr>
          <a:prstGeom prst="rect">
            <a:avLst/>
          </a:prstGeom>
        </p:spPr>
        <p:txBody>
          <a:bodyPr/>
          <a:lstStyle/>
          <a:p>
            <a:endParaRPr/>
          </a:p>
        </p:txBody>
      </p:sp>
      <p:sp>
        <p:nvSpPr>
          <p:cNvPr id="383" name="Shape 383"/>
          <p:cNvSpPr>
            <a:spLocks noGrp="1"/>
          </p:cNvSpPr>
          <p:nvPr>
            <p:ph type="body" sz="quarter" idx="1"/>
          </p:nvPr>
        </p:nvSpPr>
        <p:spPr>
          <a:prstGeom prst="rect">
            <a:avLst/>
          </a:prstGeom>
        </p:spPr>
        <p:txBody>
          <a:bodyPr/>
          <a:lstStyle/>
          <a:p>
            <a:pPr>
              <a:defRPr sz="1200"/>
            </a:pPr>
            <a:r>
              <a:t>Algorithmic differentiation, also known as automatic differentiation, is used to compute the derivative of a computer program. AD treats computer program as a function with a sequence of elementary arithmetic operations. Then it uses chain rule of differentiation on those operations to compute the numerical derivative of the computer program.</a:t>
            </a:r>
          </a:p>
          <a:p>
            <a:pPr>
              <a:defRPr sz="1200"/>
            </a:pPr>
            <a:endParaRPr/>
          </a:p>
          <a:p>
            <a:pPr>
              <a:defRPr sz="1200"/>
            </a:pPr>
            <a:r>
              <a:t>There are two modes of AD, forward and reverse. We use the reverse mode of AD, which I will describe in the next slide.</a:t>
            </a:r>
          </a:p>
          <a:p>
            <a:pPr>
              <a:defRPr sz="1200"/>
            </a:pPr>
            <a:r>
              <a:t>AD has been used in uncertainty quantification.</a:t>
            </a:r>
          </a:p>
          <a:p>
            <a:pPr>
              <a:defRPr sz="1200"/>
            </a:pPr>
            <a:r>
              <a:t>There are numerous AD tools available and for this project we have been using Tapanade. This tool transforms the program to compute the derivatives.</a:t>
            </a:r>
          </a:p>
          <a:p>
            <a:pPr>
              <a:defRPr sz="1200"/>
            </a:pPr>
            <a:endParaRPr/>
          </a:p>
          <a:p>
            <a:pPr>
              <a:defRPr sz="1200"/>
            </a:pPr>
            <a:r>
              <a:t>Alternatives: </a:t>
            </a:r>
          </a:p>
          <a:p>
            <a:pPr>
              <a:defRPr sz="1200"/>
            </a:pPr>
            <a:r>
              <a:t>Symbolic differentiation requires the computer program to be represented as a single expression, which is difficult or impossible for reasonable-sized pro- grams </a:t>
            </a:r>
          </a:p>
          <a:p>
            <a:pPr>
              <a:defRPr sz="1200"/>
            </a:pPr>
            <a:endParaRPr/>
          </a:p>
          <a:p>
            <a:pPr>
              <a:defRPr sz="1200"/>
            </a:pPr>
            <a:r>
              <a:t>finite differences suffers from numerical instability due to rounding errors in discretization process.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 name="Shape 405"/>
          <p:cNvSpPr>
            <a:spLocks noGrp="1" noRot="1" noChangeAspect="1"/>
          </p:cNvSpPr>
          <p:nvPr>
            <p:ph type="sldImg"/>
          </p:nvPr>
        </p:nvSpPr>
        <p:spPr>
          <a:prstGeom prst="rect">
            <a:avLst/>
          </a:prstGeom>
        </p:spPr>
        <p:txBody>
          <a:bodyPr/>
          <a:lstStyle/>
          <a:p>
            <a:endParaRPr/>
          </a:p>
        </p:txBody>
      </p:sp>
      <p:sp>
        <p:nvSpPr>
          <p:cNvPr id="406" name="Shape 406"/>
          <p:cNvSpPr>
            <a:spLocks noGrp="1"/>
          </p:cNvSpPr>
          <p:nvPr>
            <p:ph type="body" sz="quarter" idx="1"/>
          </p:nvPr>
        </p:nvSpPr>
        <p:spPr>
          <a:prstGeom prst="rect">
            <a:avLst/>
          </a:prstGeom>
        </p:spPr>
        <p:txBody>
          <a:bodyPr/>
          <a:lstStyle/>
          <a:p>
            <a:pPr>
              <a:defRPr sz="1200"/>
            </a:pPr>
            <a:r>
              <a:t>Here is an example of reverse mode of AD. Here is our small program a=b+x… Each operation is shown in the circles and the edges represent the flow of information. Y is the final output. </a:t>
            </a:r>
          </a:p>
          <a:p>
            <a:pPr>
              <a:defRPr sz="1200"/>
            </a:pPr>
            <a:r>
              <a:t>In the reverses mode of AD first a trace of the forward execution of the program is collected.  </a:t>
            </a:r>
          </a:p>
          <a:p>
            <a:pPr>
              <a:defRPr sz="1200"/>
            </a:pPr>
            <a:r>
              <a:t>Then in the reverse pass partial derivatives are multiplied with the derivatives of the output and sent up the chain.</a:t>
            </a:r>
          </a:p>
          <a:p>
            <a:pPr>
              <a:defRPr sz="1200"/>
            </a:pPr>
            <a:r>
              <a:t>At the end we can see that it computes the partial derivative of the output y with respect to all the inputs along the computation path. </a:t>
            </a:r>
          </a:p>
          <a:p>
            <a:pPr>
              <a:defRPr sz="1200"/>
            </a:pPr>
            <a:endParaRPr/>
          </a:p>
          <a:p>
            <a:pPr>
              <a:defRPr sz="1200"/>
            </a:pPr>
            <a:r>
              <a:t>The main reason for choosing the reverse mode is that, In the reverse mode, computation of the derivatives can be done at a small constant multiple of the original computation irrespective of the number of inputs.</a:t>
            </a:r>
          </a:p>
          <a:p>
            <a:pPr>
              <a:defRPr sz="1200"/>
            </a:pPr>
            <a:endParaRPr/>
          </a:p>
          <a:p>
            <a:pPr>
              <a:defRPr sz="1200"/>
            </a:pPr>
            <a:r>
              <a:t>Reverse mode of AD is used to compute the partial derivatives of all the variables with respect to the output in a single execution.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 name="Shape 429"/>
          <p:cNvSpPr>
            <a:spLocks noGrp="1" noRot="1" noChangeAspect="1"/>
          </p:cNvSpPr>
          <p:nvPr>
            <p:ph type="sldImg"/>
          </p:nvPr>
        </p:nvSpPr>
        <p:spPr>
          <a:prstGeom prst="rect">
            <a:avLst/>
          </a:prstGeom>
        </p:spPr>
        <p:txBody>
          <a:bodyPr/>
          <a:lstStyle/>
          <a:p>
            <a:endParaRPr/>
          </a:p>
        </p:txBody>
      </p:sp>
      <p:sp>
        <p:nvSpPr>
          <p:cNvPr id="430" name="Shape 430"/>
          <p:cNvSpPr>
            <a:spLocks noGrp="1"/>
          </p:cNvSpPr>
          <p:nvPr>
            <p:ph type="body" sz="quarter" idx="1"/>
          </p:nvPr>
        </p:nvSpPr>
        <p:spPr>
          <a:prstGeom prst="rect">
            <a:avLst/>
          </a:prstGeom>
        </p:spPr>
        <p:txBody>
          <a:bodyPr/>
          <a:lstStyle/>
          <a:p>
            <a:pPr>
              <a:defRPr sz="1200"/>
            </a:pPr>
            <a:r>
              <a:rPr b="1"/>
              <a:t>To identify a set of variables</a:t>
            </a:r>
            <a:r>
              <a:t> that can be changed to lower precision without violating a given error threshold, </a:t>
            </a:r>
          </a:p>
          <a:p>
            <a:pPr>
              <a:defRPr sz="1200"/>
            </a:pPr>
            <a:r>
              <a:t>we begin by evaluating the output error due to lowering the precision at every dynamic instance of each variable. We then aggregate the output error estimates at the assignment statement level as well as at the source variable and function level. </a:t>
            </a:r>
          </a:p>
          <a:p>
            <a:pPr>
              <a:defRPr sz="1200"/>
            </a:pPr>
            <a:endParaRPr/>
          </a:p>
          <a:p>
            <a:pPr>
              <a:defRPr sz="1200"/>
            </a:pPr>
            <a:r>
              <a:t>We use this as the basis of our mixed-precision allocation and describe a greedy approach used to create mixed-precision configuration </a:t>
            </a:r>
          </a:p>
          <a:p>
            <a:pPr>
              <a:defRPr sz="1200"/>
            </a:pPr>
            <a:endParaRPr/>
          </a:p>
          <a:p>
            <a:pPr>
              <a:defRPr sz="1200"/>
            </a:pPr>
            <a:r>
              <a:t>Next, the variables are sorted in increasing order of their contribution to the final output given by Equation 8. Finally, variables are assigned to lower precision if converting them does not violate the error threshold. </a:t>
            </a:r>
          </a:p>
          <a:p>
            <a:pPr>
              <a:defRPr sz="1200"/>
            </a:pPr>
            <a:endParaRPr/>
          </a:p>
          <a:p>
            <a:pPr>
              <a:defRPr sz="1200"/>
            </a:pPr>
            <a:r>
              <a:t>There are two other variations of this algorithm described in the paper.</a:t>
            </a:r>
          </a:p>
          <a:p>
            <a:pPr>
              <a:defRPr sz="1200"/>
            </a:pPr>
            <a:r>
              <a:t>Full algorithm and the proof is in the paper.</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9" name="Shape 469"/>
          <p:cNvSpPr>
            <a:spLocks noGrp="1" noRot="1" noChangeAspect="1"/>
          </p:cNvSpPr>
          <p:nvPr>
            <p:ph type="sldImg"/>
          </p:nvPr>
        </p:nvSpPr>
        <p:spPr>
          <a:prstGeom prst="rect">
            <a:avLst/>
          </a:prstGeom>
        </p:spPr>
        <p:txBody>
          <a:bodyPr/>
          <a:lstStyle/>
          <a:p>
            <a:endParaRPr/>
          </a:p>
        </p:txBody>
      </p:sp>
      <p:sp>
        <p:nvSpPr>
          <p:cNvPr id="470" name="Shape 470"/>
          <p:cNvSpPr>
            <a:spLocks noGrp="1"/>
          </p:cNvSpPr>
          <p:nvPr>
            <p:ph type="body" sz="quarter" idx="1"/>
          </p:nvPr>
        </p:nvSpPr>
        <p:spPr>
          <a:prstGeom prst="rect">
            <a:avLst/>
          </a:prstGeom>
        </p:spPr>
        <p:txBody>
          <a:bodyPr/>
          <a:lstStyle/>
          <a:p>
            <a:pPr>
              <a:defRPr sz="1200"/>
            </a:pPr>
            <a:r>
              <a:t>We evaluate our approach on HPCCG, a mini-application from the Mantevo benchmark suite. It is a conjugate gradient benchmark code with a problem size of 20 × 30 × 160.</a:t>
            </a:r>
          </a:p>
          <a:p>
            <a:pPr>
              <a:defRPr sz="1200"/>
            </a:pPr>
            <a:endParaRPr/>
          </a:p>
          <a:p>
            <a:pPr>
              <a:defRPr sz="1200"/>
            </a:pPr>
            <a:r>
              <a:t>Here we show the code highlight produced by ADAPT. It shows the critical sections of the algorithm that need to be evaluated in higher precision as determined by ADAPT . </a:t>
            </a:r>
          </a:p>
          <a:p>
            <a:pPr>
              <a:defRPr sz="1200"/>
            </a:pPr>
            <a:r>
              <a:t>Further analyses of the results reveal that initial iterates are critical for accuracy. Figure shows a plot of the critical variables across different iterations. The results indicate that after the first 20 iterations, the error in r is below the 1.0e-10. </a:t>
            </a:r>
          </a:p>
          <a:p>
            <a:pPr>
              <a:defRPr sz="1200"/>
            </a:pPr>
            <a:r>
              <a:t>These results are interesting as t</a:t>
            </a:r>
            <a:r>
              <a:rPr b="1"/>
              <a:t>hey suggest the feasibility of performing lower precision arithmetic</a:t>
            </a:r>
            <a:r>
              <a:t> in the later iterations for efficiency.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 name="Shape 483"/>
          <p:cNvSpPr>
            <a:spLocks noGrp="1" noRot="1" noChangeAspect="1"/>
          </p:cNvSpPr>
          <p:nvPr>
            <p:ph type="sldImg"/>
          </p:nvPr>
        </p:nvSpPr>
        <p:spPr>
          <a:prstGeom prst="rect">
            <a:avLst/>
          </a:prstGeom>
        </p:spPr>
        <p:txBody>
          <a:bodyPr/>
          <a:lstStyle/>
          <a:p>
            <a:endParaRPr/>
          </a:p>
        </p:txBody>
      </p:sp>
      <p:sp>
        <p:nvSpPr>
          <p:cNvPr id="484" name="Shape 484"/>
          <p:cNvSpPr>
            <a:spLocks noGrp="1"/>
          </p:cNvSpPr>
          <p:nvPr>
            <p:ph type="body" sz="quarter" idx="1"/>
          </p:nvPr>
        </p:nvSpPr>
        <p:spPr>
          <a:prstGeom prst="rect">
            <a:avLst/>
          </a:prstGeom>
        </p:spPr>
        <p:txBody>
          <a:bodyPr/>
          <a:lstStyle/>
          <a:p>
            <a:pPr>
              <a:defRPr sz="1200"/>
            </a:pPr>
            <a:r>
              <a:t>We use ADAPT on LULESH 2.0 to create a precision sensitivity profile of the program. LULESH is a shock hydrodynamics program developed at LLNL.</a:t>
            </a:r>
          </a:p>
          <a:p>
            <a:pPr>
              <a:defRPr sz="1200"/>
            </a:pPr>
            <a:endParaRPr/>
          </a:p>
          <a:p>
            <a:pPr>
              <a:defRPr sz="1200"/>
            </a:pPr>
            <a:r>
              <a:t>Figure shows the call graph at the function level highlighting functions that need to be in higher precision. </a:t>
            </a:r>
          </a:p>
          <a:p>
            <a:pPr>
              <a:defRPr sz="1200"/>
            </a:pPr>
            <a:r>
              <a:t>According to our analysis, the function, which pertains to calculation of the time step constraints, can be performed in lower precision. The time step variable is merely used to advance the simulation and therefore needs to be accurate only to a few significant digits. </a:t>
            </a:r>
          </a:p>
          <a:p>
            <a:pPr>
              <a:defRPr sz="1200"/>
            </a:pPr>
            <a:endParaRPr/>
          </a:p>
          <a:p>
            <a:pPr>
              <a:defRPr sz="1200"/>
            </a:pPr>
            <a:r>
              <a:t>We used the profile as a guide to develop a mixed precision version for a CUDA implementation of LULESH. The mixed-precision version was within the error threshold specified in, which resulted in a speedup of 1.2x. </a:t>
            </a:r>
          </a:p>
          <a:p>
            <a:pPr>
              <a:defRPr sz="1200"/>
            </a:pPr>
            <a:endParaRPr/>
          </a:p>
          <a:p>
            <a:pPr>
              <a:defRPr sz="1200"/>
            </a:pPr>
            <a:r>
              <a:t>The routine CalcElemCharacteristicLength computes the characteristic length of the element, which is later used in CalcTimeConstraintsForElems to update the next time step.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 name="Shape 496"/>
          <p:cNvSpPr>
            <a:spLocks noGrp="1" noRot="1" noChangeAspect="1"/>
          </p:cNvSpPr>
          <p:nvPr>
            <p:ph type="sldImg"/>
          </p:nvPr>
        </p:nvSpPr>
        <p:spPr>
          <a:prstGeom prst="rect">
            <a:avLst/>
          </a:prstGeom>
        </p:spPr>
        <p:txBody>
          <a:bodyPr/>
          <a:lstStyle/>
          <a:p>
            <a:endParaRPr/>
          </a:p>
        </p:txBody>
      </p:sp>
      <p:sp>
        <p:nvSpPr>
          <p:cNvPr id="497" name="Shape 497"/>
          <p:cNvSpPr>
            <a:spLocks noGrp="1"/>
          </p:cNvSpPr>
          <p:nvPr>
            <p:ph type="body" sz="quarter" idx="1"/>
          </p:nvPr>
        </p:nvSpPr>
        <p:spPr>
          <a:prstGeom prst="rect">
            <a:avLst/>
          </a:prstGeom>
        </p:spPr>
        <p:txBody>
          <a:bodyPr/>
          <a:lstStyle/>
          <a:p>
            <a:pPr>
              <a:defRPr sz="1200"/>
            </a:pPr>
            <a:r>
              <a:t>Here is a table giving an overall picture of the output accuracy and the speedup.</a:t>
            </a:r>
          </a:p>
          <a:p>
            <a:pPr>
              <a:defRPr sz="1200"/>
            </a:pPr>
            <a:r>
              <a:t>The paper has more details about the benchmarks and experiments.</a:t>
            </a:r>
          </a:p>
          <a:p>
            <a:pPr>
              <a:defRPr sz="1200"/>
            </a:pPr>
            <a:endParaRPr/>
          </a:p>
          <a:p>
            <a:pPr>
              <a:defRPr sz="1200"/>
            </a:pPr>
            <a:r>
              <a:t>What I want to highlight in this slide is that, for a given error threshold, ADAPT was able to identify a mixed-precision configuration that satisfies that threshold and at the same time giving atleast 1.1x speedup.</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 name="Shape 520"/>
          <p:cNvSpPr>
            <a:spLocks noGrp="1" noRot="1" noChangeAspect="1"/>
          </p:cNvSpPr>
          <p:nvPr>
            <p:ph type="sldImg"/>
          </p:nvPr>
        </p:nvSpPr>
        <p:spPr>
          <a:prstGeom prst="rect">
            <a:avLst/>
          </a:prstGeom>
        </p:spPr>
        <p:txBody>
          <a:bodyPr/>
          <a:lstStyle/>
          <a:p>
            <a:endParaRPr/>
          </a:p>
        </p:txBody>
      </p:sp>
      <p:sp>
        <p:nvSpPr>
          <p:cNvPr id="521" name="Shape 521"/>
          <p:cNvSpPr>
            <a:spLocks noGrp="1"/>
          </p:cNvSpPr>
          <p:nvPr>
            <p:ph type="body" sz="quarter" idx="1"/>
          </p:nvPr>
        </p:nvSpPr>
        <p:spPr>
          <a:prstGeom prst="rect">
            <a:avLst/>
          </a:prstGeom>
        </p:spPr>
        <p:txBody>
          <a:bodyPr/>
          <a:lstStyle/>
          <a:p>
            <a:pPr>
              <a:defRPr sz="1200"/>
            </a:pPr>
            <a:r>
              <a:t>We compare ADAPT with Precimonious and FPTuner. We also compared it with CRAFT, which is a search based approach. It not directly comparable with ADAPT because ADAPT analyzes variables while CRAFT analyze instructions.</a:t>
            </a:r>
          </a:p>
          <a:p>
            <a:pPr>
              <a:defRPr sz="1200"/>
            </a:pPr>
            <a:endParaRPr/>
          </a:p>
          <a:p>
            <a:pPr>
              <a:defRPr sz="1200"/>
            </a:pPr>
            <a:r>
              <a:t>Precimonious is another search based approach, but it supports only C and doesn’t support changing the types of dynamic memory. The main drawback of these search based approaches is that they have to explore and execute a large number of mixed-precision configuration, which takes significant amount of time.</a:t>
            </a:r>
          </a:p>
          <a:p>
            <a:pPr>
              <a:defRPr sz="1200"/>
            </a:pPr>
            <a:endParaRPr/>
          </a:p>
          <a:p>
            <a:pPr>
              <a:defRPr sz="1200"/>
            </a:pPr>
            <a:r>
              <a:t>FPTuner is a rigorous approach which gives tight bounds for rounding errors for a given interval range, but it is applicable to benchmarks written in real-valued expression language. There is no real-valued expression language version of LULESH and HPCCG and it is not trivial to convert them to that form. So, we convert some of the real-valued expression benchmarks to C and evaluate ADAPT on it.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 name="Shape 534"/>
          <p:cNvSpPr>
            <a:spLocks noGrp="1" noRot="1" noChangeAspect="1"/>
          </p:cNvSpPr>
          <p:nvPr>
            <p:ph type="sldImg"/>
          </p:nvPr>
        </p:nvSpPr>
        <p:spPr>
          <a:prstGeom prst="rect">
            <a:avLst/>
          </a:prstGeom>
        </p:spPr>
        <p:txBody>
          <a:bodyPr/>
          <a:lstStyle/>
          <a:p>
            <a:endParaRPr/>
          </a:p>
        </p:txBody>
      </p:sp>
      <p:sp>
        <p:nvSpPr>
          <p:cNvPr id="535" name="Shape 535"/>
          <p:cNvSpPr>
            <a:spLocks noGrp="1"/>
          </p:cNvSpPr>
          <p:nvPr>
            <p:ph type="body" sz="quarter" idx="1"/>
          </p:nvPr>
        </p:nvSpPr>
        <p:spPr>
          <a:prstGeom prst="rect">
            <a:avLst/>
          </a:prstGeom>
        </p:spPr>
        <p:txBody>
          <a:bodyPr/>
          <a:lstStyle/>
          <a:p>
            <a:pPr>
              <a:defRPr sz="1200"/>
            </a:pPr>
            <a:r>
              <a:t>This plot shows the analysis time taken by the tools with respect to the application time. X axis is the benchmark and y axis is the analysis time / application time. This is in log scale and lower is better.</a:t>
            </a:r>
          </a:p>
          <a:p>
            <a:pPr>
              <a:defRPr sz="1200"/>
            </a:pPr>
            <a:endParaRPr/>
          </a:p>
          <a:p>
            <a:pPr>
              <a:defRPr sz="1200"/>
            </a:pPr>
            <a:r>
              <a:t>Precimonious explored 800 configurations for HPCCG, around 100 configurations for arclength, simpsons, and jetEngine, and 60 for carbonGas. </a:t>
            </a:r>
          </a:p>
          <a:p>
            <a:pPr>
              <a:defRPr sz="1200"/>
            </a:pPr>
            <a:r>
              <a:rPr b="1"/>
              <a:t>The analysis time of Precimonious and FPTuner was orders of magnitude</a:t>
            </a:r>
            <a:r>
              <a:t> more than that of ADAPT. </a:t>
            </a:r>
          </a:p>
          <a:p>
            <a:pPr>
              <a:defRPr sz="1200"/>
            </a:pPr>
            <a:endParaRPr/>
          </a:p>
          <a:p>
            <a:pPr>
              <a:defRPr sz="1200"/>
            </a:pPr>
            <a:r>
              <a:t>ADAPT is not only able to identify mixed-precision configurations within the specified error threshold giving speedup, it does it in the least amount of analysis time.</a:t>
            </a:r>
          </a:p>
          <a:p>
            <a:pPr>
              <a:defRPr sz="1200"/>
            </a:pPr>
            <a:endParaRPr/>
          </a:p>
          <a:p>
            <a:pPr>
              <a:defRPr sz="1200"/>
            </a:pPr>
            <a:r>
              <a:t>In the case of jetEngine and carbonGas, high analysis time of Precimonious is attributed to high overhead of executing LLVM pass to transform the LLVM bitcode based on the search configuration.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 name="Shape 572"/>
          <p:cNvSpPr>
            <a:spLocks noGrp="1" noRot="1" noChangeAspect="1"/>
          </p:cNvSpPr>
          <p:nvPr>
            <p:ph type="sldImg"/>
          </p:nvPr>
        </p:nvSpPr>
        <p:spPr>
          <a:prstGeom prst="rect">
            <a:avLst/>
          </a:prstGeom>
        </p:spPr>
        <p:txBody>
          <a:bodyPr/>
          <a:lstStyle/>
          <a:p>
            <a:endParaRPr/>
          </a:p>
        </p:txBody>
      </p:sp>
      <p:sp>
        <p:nvSpPr>
          <p:cNvPr id="573" name="Shape 573"/>
          <p:cNvSpPr>
            <a:spLocks noGrp="1"/>
          </p:cNvSpPr>
          <p:nvPr>
            <p:ph type="body" sz="quarter" idx="1"/>
          </p:nvPr>
        </p:nvSpPr>
        <p:spPr>
          <a:prstGeom prst="rect">
            <a:avLst/>
          </a:prstGeom>
        </p:spPr>
        <p:txBody>
          <a:bodyPr/>
          <a:lstStyle/>
          <a:p>
            <a:pPr>
              <a:defRPr sz="1200"/>
            </a:pPr>
            <a:r>
              <a:t>There are a few limitations of this approach</a:t>
            </a:r>
          </a:p>
          <a:p>
            <a:pPr>
              <a:defRPr sz="1200"/>
            </a:pPr>
            <a:endParaRPr/>
          </a:p>
          <a:p>
            <a:pPr>
              <a:defRPr sz="1200"/>
            </a:pPr>
            <a:r>
              <a:t>The analysis we provide is limited to the inputs we run. </a:t>
            </a:r>
            <a:r>
              <a:rPr b="1"/>
              <a:t>But typically</a:t>
            </a:r>
            <a:r>
              <a:t> there is a representative set of input datasets that will capture various characteristics of different possible inputs. We can use them in combination to give an overall mixed-precision configuration for the program.</a:t>
            </a:r>
          </a:p>
          <a:p>
            <a:pPr>
              <a:defRPr sz="1200"/>
            </a:pPr>
            <a:endParaRPr/>
          </a:p>
          <a:p>
            <a:pPr>
              <a:defRPr sz="1200"/>
            </a:pPr>
            <a:r>
              <a:t>Our assumption is that changing the precision doesn’t affect the control flow or doesn’t cause control flow divergence. One way to mitigate this would be to consider control-flow variables explicitly as dependent variables and ensure that we don’t lower the precision such that control flow divergence happens.</a:t>
            </a:r>
          </a:p>
          <a:p>
            <a:pPr>
              <a:defRPr sz="1200"/>
            </a:pPr>
            <a:endParaRPr/>
          </a:p>
          <a:p>
            <a:pPr>
              <a:defRPr sz="1200"/>
            </a:pPr>
            <a:r>
              <a:rPr b="1"/>
              <a:t>The reverse mode of AD has the advantage </a:t>
            </a:r>
            <a:r>
              <a:t>that it can compute the adjoints in a constant multiple of the original computation for any number of inputs. To do this, it has to store the relevant intermediate computations (often referred to as a “tape”). Depending on the algorithm and the size of the input problem, storing the tape can be very expensive. Periodic checkpointing could help to mitigate this cost. </a:t>
            </a:r>
          </a:p>
          <a:p>
            <a:pPr>
              <a:defRPr sz="1200"/>
            </a:pPr>
            <a:endParaRPr/>
          </a:p>
          <a:p>
            <a:pPr>
              <a:defRPr sz="1200"/>
            </a:pPr>
            <a:r>
              <a:t>Mixed precision assignment may result in implicit and explicit cast operations potentially leading to degradation of performance. while creating the mixed-precision version of the program we use a simple cost model to predict the performance. Ideally we want to consider them while making the decision to lower the precision</a:t>
            </a:r>
          </a:p>
          <a:p>
            <a:pPr>
              <a:defRPr sz="1200"/>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 name="Shape 585"/>
          <p:cNvSpPr>
            <a:spLocks noGrp="1" noRot="1" noChangeAspect="1"/>
          </p:cNvSpPr>
          <p:nvPr>
            <p:ph type="sldImg"/>
          </p:nvPr>
        </p:nvSpPr>
        <p:spPr>
          <a:prstGeom prst="rect">
            <a:avLst/>
          </a:prstGeom>
        </p:spPr>
        <p:txBody>
          <a:bodyPr/>
          <a:lstStyle/>
          <a:p>
            <a:endParaRPr/>
          </a:p>
        </p:txBody>
      </p:sp>
      <p:sp>
        <p:nvSpPr>
          <p:cNvPr id="586" name="Shape 586"/>
          <p:cNvSpPr>
            <a:spLocks noGrp="1"/>
          </p:cNvSpPr>
          <p:nvPr>
            <p:ph type="body" sz="quarter" idx="1"/>
          </p:nvPr>
        </p:nvSpPr>
        <p:spPr>
          <a:prstGeom prst="rect">
            <a:avLst/>
          </a:prstGeom>
        </p:spPr>
        <p:txBody>
          <a:bodyPr/>
          <a:lstStyle>
            <a:lvl1pPr>
              <a:lnSpc>
                <a:spcPct val="125000"/>
              </a:lnSpc>
              <a:defRPr sz="1600">
                <a:latin typeface="Avenir Roman"/>
                <a:ea typeface="Avenir Roman"/>
                <a:cs typeface="Avenir Roman"/>
                <a:sym typeface="Avenir Roman"/>
              </a:defRPr>
            </a:lvl1pPr>
          </a:lstStyle>
          <a:p>
            <a:r>
              <a:t>We are working on improving our tool and method.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Shape 244"/>
          <p:cNvSpPr>
            <a:spLocks noGrp="1" noRot="1" noChangeAspect="1"/>
          </p:cNvSpPr>
          <p:nvPr>
            <p:ph type="sldImg"/>
          </p:nvPr>
        </p:nvSpPr>
        <p:spPr>
          <a:prstGeom prst="rect">
            <a:avLst/>
          </a:prstGeom>
        </p:spPr>
        <p:txBody>
          <a:bodyPr/>
          <a:lstStyle/>
          <a:p>
            <a:endParaRPr/>
          </a:p>
        </p:txBody>
      </p:sp>
      <p:sp>
        <p:nvSpPr>
          <p:cNvPr id="245" name="Shape 245"/>
          <p:cNvSpPr>
            <a:spLocks noGrp="1"/>
          </p:cNvSpPr>
          <p:nvPr>
            <p:ph type="body" sz="quarter" idx="1"/>
          </p:nvPr>
        </p:nvSpPr>
        <p:spPr>
          <a:prstGeom prst="rect">
            <a:avLst/>
          </a:prstGeom>
        </p:spPr>
        <p:txBody>
          <a:bodyPr/>
          <a:lstStyle/>
          <a:p>
            <a:pPr>
              <a:lnSpc>
                <a:spcPct val="125000"/>
              </a:lnSpc>
              <a:defRPr sz="2400">
                <a:latin typeface="Avenir Roman"/>
                <a:ea typeface="Avenir Roman"/>
                <a:cs typeface="Avenir Roman"/>
                <a:sym typeface="Avenir Roman"/>
              </a:defRPr>
            </a:pPr>
            <a:endParaRPr/>
          </a:p>
          <a:p>
            <a:pPr>
              <a:lnSpc>
                <a:spcPct val="125000"/>
              </a:lnSpc>
              <a:defRPr sz="2400">
                <a:latin typeface="Avenir Roman"/>
                <a:ea typeface="Avenir Roman"/>
                <a:cs typeface="Avenir Roman"/>
                <a:sym typeface="Avenir Roman"/>
              </a:defRPr>
            </a:pPr>
            <a:r>
              <a:t>Comments:</a:t>
            </a:r>
          </a:p>
          <a:p>
            <a:pPr marL="424069" indent="-424069">
              <a:lnSpc>
                <a:spcPct val="125000"/>
              </a:lnSpc>
              <a:buSzPct val="100000"/>
              <a:buAutoNum type="arabicPeriod"/>
              <a:defRPr sz="2400">
                <a:latin typeface="Avenir Roman"/>
                <a:ea typeface="Avenir Roman"/>
                <a:cs typeface="Avenir Roman"/>
                <a:sym typeface="Avenir Roman"/>
              </a:defRPr>
            </a:pPr>
            <a:r>
              <a:t>Show using AMR why dynamic lb is required with pictures</a:t>
            </a:r>
          </a:p>
          <a:p>
            <a:pPr>
              <a:lnSpc>
                <a:spcPct val="125000"/>
              </a:lnSpc>
              <a:defRPr sz="2400">
                <a:latin typeface="Avenir Roman"/>
                <a:ea typeface="Avenir Roman"/>
                <a:cs typeface="Avenir Roman"/>
                <a:sym typeface="Avenir Roman"/>
              </a:defRPr>
            </a:pPr>
            <a:endParaRPr/>
          </a:p>
          <a:p>
            <a:pPr>
              <a:lnSpc>
                <a:spcPct val="125000"/>
              </a:lnSpc>
              <a:defRPr sz="2400">
                <a:latin typeface="Avenir Roman"/>
                <a:ea typeface="Avenir Roman"/>
                <a:cs typeface="Avenir Roman"/>
                <a:sym typeface="Avenir Roman"/>
              </a:defRPr>
            </a:pPr>
            <a:r>
              <a:t>In a parallel application run, slight imbalance in the load can result in decrease in the utilization of processors and significant wastage of resources. Load imbalance is a critical factor that can reduce the performance of parallel application significantly. As we move towards exascale era ie given a million processors (or larger systems), the chance that one of them has a load significantly larger than the average is very high. </a:t>
            </a:r>
          </a:p>
          <a:p>
            <a:pPr>
              <a:lnSpc>
                <a:spcPct val="125000"/>
              </a:lnSpc>
              <a:defRPr sz="2400">
                <a:latin typeface="Avenir Roman"/>
                <a:ea typeface="Avenir Roman"/>
                <a:cs typeface="Avenir Roman"/>
                <a:sym typeface="Avenir Roman"/>
              </a:defRPr>
            </a:pPr>
            <a:endParaRPr/>
          </a:p>
          <a:p>
            <a:pPr>
              <a:lnSpc>
                <a:spcPct val="125000"/>
              </a:lnSpc>
              <a:defRPr sz="2400">
                <a:latin typeface="Avenir Roman"/>
                <a:ea typeface="Avenir Roman"/>
                <a:cs typeface="Avenir Roman"/>
                <a:sym typeface="Avenir Roman"/>
              </a:defRPr>
            </a:pPr>
            <a:r>
              <a:t>For some applications it is easy to predict the load and therefore we can perform a static distribution of tasks.</a:t>
            </a:r>
          </a:p>
          <a:p>
            <a:pPr>
              <a:lnSpc>
                <a:spcPct val="125000"/>
              </a:lnSpc>
              <a:defRPr sz="2400">
                <a:latin typeface="Avenir Roman"/>
                <a:ea typeface="Avenir Roman"/>
                <a:cs typeface="Avenir Roman"/>
                <a:sym typeface="Avenir Roman"/>
              </a:defRPr>
            </a:pPr>
            <a:r>
              <a:t>But in many applications the computational load varies over time and it is hard to predict. Few example of such application includes weather simulation, molecular dynamics AMR. for such applications, high performance can only be obtained if work load is distributed among processors in a dynamic fashion.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 name="Shape 598"/>
          <p:cNvSpPr>
            <a:spLocks noGrp="1" noRot="1" noChangeAspect="1"/>
          </p:cNvSpPr>
          <p:nvPr>
            <p:ph type="sldImg"/>
          </p:nvPr>
        </p:nvSpPr>
        <p:spPr>
          <a:prstGeom prst="rect">
            <a:avLst/>
          </a:prstGeom>
        </p:spPr>
        <p:txBody>
          <a:bodyPr/>
          <a:lstStyle/>
          <a:p>
            <a:endParaRPr/>
          </a:p>
        </p:txBody>
      </p:sp>
      <p:sp>
        <p:nvSpPr>
          <p:cNvPr id="599" name="Shape 599"/>
          <p:cNvSpPr>
            <a:spLocks noGrp="1"/>
          </p:cNvSpPr>
          <p:nvPr>
            <p:ph type="body" sz="quarter" idx="1"/>
          </p:nvPr>
        </p:nvSpPr>
        <p:spPr>
          <a:prstGeom prst="rect">
            <a:avLst/>
          </a:prstGeom>
        </p:spPr>
        <p:txBody>
          <a:bodyPr/>
          <a:lstStyle/>
          <a:p>
            <a:pPr>
              <a:defRPr sz="1200"/>
            </a:pPr>
            <a:r>
              <a:t>The primary goal of our work </a:t>
            </a:r>
            <a:r>
              <a:rPr b="1"/>
              <a:t>was to provide a scalable approach for mixed-precision analysis </a:t>
            </a:r>
            <a:r>
              <a:t>on HPC workloads while providing </a:t>
            </a:r>
            <a:r>
              <a:rPr b="1"/>
              <a:t>more rigorous guarantees</a:t>
            </a:r>
            <a:r>
              <a:t> about the chosen mixed-precision configuration. </a:t>
            </a:r>
          </a:p>
          <a:p>
            <a:pPr>
              <a:defRPr sz="1200"/>
            </a:pPr>
            <a:endParaRPr/>
          </a:p>
          <a:p>
            <a:pPr>
              <a:defRPr sz="1200"/>
            </a:pPr>
            <a:r>
              <a:t>We used algorithmic differentiation (AD) to estimate the error in the final output due to lowering the precision of variables. </a:t>
            </a:r>
          </a:p>
          <a:p>
            <a:pPr>
              <a:defRPr sz="1200"/>
            </a:pPr>
            <a:endParaRPr/>
          </a:p>
          <a:p>
            <a:pPr>
              <a:defRPr sz="1200"/>
            </a:pPr>
            <a:r>
              <a:t>This provided a scalable approach in comparison with the existing work and provided good estimate for the final output error.</a:t>
            </a:r>
          </a:p>
          <a:p>
            <a:pPr>
              <a:defRPr sz="1200"/>
            </a:pPr>
            <a:endParaRPr/>
          </a:p>
          <a:p>
            <a:pPr>
              <a:defRPr sz="1200"/>
            </a:pPr>
            <a:r>
              <a:t>The precision sensitivity profile, which highlights regions of the code that can potentially be converted to lower precision, was used as a guide to study the stability of the algorithm and to develop mixed precision configurations of the program. </a:t>
            </a:r>
          </a:p>
          <a:p>
            <a:pPr>
              <a:defRPr sz="1200"/>
            </a:pPr>
            <a:endParaRPr/>
          </a:p>
          <a:p>
            <a:pPr>
              <a:defRPr sz="1200"/>
            </a:pPr>
            <a:r>
              <a:t>Most importantly, ADAPT is able to provide insights about the floating-point sensitivity of codes in a scalable fashion, making it feasible to apply it to LULESH, an HPC proxy application, to achieve 1.2x speedup.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 name="Shape 626"/>
          <p:cNvSpPr>
            <a:spLocks noGrp="1" noRot="1" noChangeAspect="1"/>
          </p:cNvSpPr>
          <p:nvPr>
            <p:ph type="sldImg"/>
          </p:nvPr>
        </p:nvSpPr>
        <p:spPr>
          <a:prstGeom prst="rect">
            <a:avLst/>
          </a:prstGeom>
        </p:spPr>
        <p:txBody>
          <a:bodyPr/>
          <a:lstStyle/>
          <a:p>
            <a:endParaRPr/>
          </a:p>
        </p:txBody>
      </p:sp>
      <p:sp>
        <p:nvSpPr>
          <p:cNvPr id="627" name="Shape 627"/>
          <p:cNvSpPr>
            <a:spLocks noGrp="1"/>
          </p:cNvSpPr>
          <p:nvPr>
            <p:ph type="body" sz="quarter" idx="1"/>
          </p:nvPr>
        </p:nvSpPr>
        <p:spPr>
          <a:prstGeom prst="rect">
            <a:avLst/>
          </a:prstGeom>
        </p:spPr>
        <p:txBody>
          <a:bodyPr/>
          <a:lstStyle/>
          <a:p>
            <a:r>
              <a:t>Since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Shape 256"/>
          <p:cNvSpPr>
            <a:spLocks noGrp="1" noRot="1" noChangeAspect="1"/>
          </p:cNvSpPr>
          <p:nvPr>
            <p:ph type="sldImg"/>
          </p:nvPr>
        </p:nvSpPr>
        <p:spPr>
          <a:prstGeom prst="rect">
            <a:avLst/>
          </a:prstGeom>
        </p:spPr>
        <p:txBody>
          <a:bodyPr/>
          <a:lstStyle/>
          <a:p>
            <a:endParaRPr/>
          </a:p>
        </p:txBody>
      </p:sp>
      <p:sp>
        <p:nvSpPr>
          <p:cNvPr id="257" name="Shape 257"/>
          <p:cNvSpPr>
            <a:spLocks noGrp="1"/>
          </p:cNvSpPr>
          <p:nvPr>
            <p:ph type="body" sz="quarter" idx="1"/>
          </p:nvPr>
        </p:nvSpPr>
        <p:spPr>
          <a:prstGeom prst="rect">
            <a:avLst/>
          </a:prstGeom>
        </p:spPr>
        <p:txBody>
          <a:bodyPr/>
          <a:lstStyle/>
          <a:p>
            <a:endParaRPr/>
          </a:p>
          <a:p>
            <a:endParaRPr/>
          </a:p>
          <a:p>
            <a:endParaRPr/>
          </a:p>
          <a:p>
            <a:r>
              <a:t>We may think that that the probability of encountering an error in a single run is not very high. But for applications that run on thousands if not millions of cores, these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Shape 297"/>
          <p:cNvSpPr>
            <a:spLocks noGrp="1" noRot="1" noChangeAspect="1"/>
          </p:cNvSpPr>
          <p:nvPr>
            <p:ph type="sldImg"/>
          </p:nvPr>
        </p:nvSpPr>
        <p:spPr>
          <a:prstGeom prst="rect">
            <a:avLst/>
          </a:prstGeom>
        </p:spPr>
        <p:txBody>
          <a:bodyPr/>
          <a:lstStyle/>
          <a:p>
            <a:endParaRPr/>
          </a:p>
        </p:txBody>
      </p:sp>
      <p:sp>
        <p:nvSpPr>
          <p:cNvPr id="298" name="Shape 298"/>
          <p:cNvSpPr>
            <a:spLocks noGrp="1"/>
          </p:cNvSpPr>
          <p:nvPr>
            <p:ph type="body" sz="quarter" idx="1"/>
          </p:nvPr>
        </p:nvSpPr>
        <p:spPr>
          <a:prstGeom prst="rect">
            <a:avLst/>
          </a:prstGeom>
        </p:spPr>
        <p:txBody>
          <a:bodyPr/>
          <a:lstStyle/>
          <a:p>
            <a:pPr>
              <a:defRPr sz="1200"/>
            </a:pPr>
            <a:r>
              <a:t>HPC applications extensively use floating point arithmetic operations.</a:t>
            </a:r>
          </a:p>
          <a:p>
            <a:pPr>
              <a:defRPr sz="1200"/>
            </a:pPr>
            <a:r>
              <a:t>Computer architectures support multiple levels of precision for floating-point data and arithmetic operations. The standard IEEE floating-point precision choices single, double, quad, half. The choice of floating-point precision determines the magnitude of rounding errors in the computation.</a:t>
            </a:r>
          </a:p>
          <a:p>
            <a:pPr>
              <a:defRPr sz="1200"/>
            </a:pPr>
            <a:endParaRPr/>
          </a:p>
          <a:p>
            <a:pPr>
              <a:defRPr sz="1200"/>
            </a:pPr>
            <a:r>
              <a:t>Although a higher precision may improve the accuracy of the program output, it usually results in an increase of application run time, energy consumption, memory pressure, and interconnect usage. </a:t>
            </a:r>
          </a:p>
          <a:p>
            <a:pPr>
              <a:defRPr sz="1200"/>
            </a:pPr>
            <a:endParaRPr/>
          </a:p>
          <a:p>
            <a:pPr>
              <a:defRPr sz="1200"/>
            </a:pPr>
            <a:r>
              <a:t>Often, programmers resort to the safer option of uniformly applying higher precision throughout the program to ensure accuracy of the simulation output at the expense of performance. </a:t>
            </a:r>
          </a:p>
          <a:p>
            <a:pPr>
              <a:defRPr sz="1200"/>
            </a:pPr>
            <a:endParaRPr/>
          </a:p>
          <a:p>
            <a:pPr>
              <a:defRPr sz="1200"/>
            </a:pPr>
            <a:r>
              <a:t>However, not all applications require higher precision. </a:t>
            </a:r>
          </a:p>
          <a:p>
            <a:pPr>
              <a:defRPr sz="1200"/>
            </a:pPr>
            <a:r>
              <a:t>Ideally, applications should use the lowest precision necessary to achieve the required accuracy in order to take advantage of the performance and energy benefits of using the lower precision.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Shape 310"/>
          <p:cNvSpPr>
            <a:spLocks noGrp="1" noRot="1" noChangeAspect="1"/>
          </p:cNvSpPr>
          <p:nvPr>
            <p:ph type="sldImg"/>
          </p:nvPr>
        </p:nvSpPr>
        <p:spPr>
          <a:prstGeom prst="rect">
            <a:avLst/>
          </a:prstGeom>
        </p:spPr>
        <p:txBody>
          <a:bodyPr/>
          <a:lstStyle/>
          <a:p>
            <a:endParaRPr/>
          </a:p>
        </p:txBody>
      </p:sp>
      <p:sp>
        <p:nvSpPr>
          <p:cNvPr id="311" name="Shape 311"/>
          <p:cNvSpPr>
            <a:spLocks noGrp="1"/>
          </p:cNvSpPr>
          <p:nvPr>
            <p:ph type="body" sz="quarter" idx="1"/>
          </p:nvPr>
        </p:nvSpPr>
        <p:spPr>
          <a:prstGeom prst="rect">
            <a:avLst/>
          </a:prstGeom>
        </p:spPr>
        <p:txBody>
          <a:bodyPr/>
          <a:lstStyle/>
          <a:p>
            <a:pPr>
              <a:defRPr sz="1200"/>
            </a:pPr>
            <a:r>
              <a:t>One promising approach is the use of mixed-precision arithmetic, </a:t>
            </a:r>
          </a:p>
          <a:p>
            <a:pPr>
              <a:defRPr sz="1200"/>
            </a:pPr>
            <a:r>
              <a:t>i.e., using multiple levels of precision in a single program, </a:t>
            </a:r>
          </a:p>
          <a:p>
            <a:pPr>
              <a:defRPr sz="1200"/>
            </a:pPr>
            <a:r>
              <a:t>gaining the benefits of high-precision arithmetic where necessary to maintain accuracy but </a:t>
            </a:r>
          </a:p>
          <a:p>
            <a:pPr>
              <a:defRPr sz="1200"/>
            </a:pPr>
            <a:r>
              <a:t>using lower-precision arithmetic where possible to improve perfor- mance [3] and reduce energy usage [4]. </a:t>
            </a:r>
          </a:p>
          <a:p>
            <a:pPr>
              <a:defRPr sz="1200"/>
            </a:pPr>
            <a:endParaRPr/>
          </a:p>
          <a:p>
            <a:pPr>
              <a:defRPr sz="1200"/>
            </a:pPr>
            <a:r>
              <a:t>Unfortunately, it is not always easy to develop mixed-precision versions of large code bases manually, as </a:t>
            </a:r>
          </a:p>
          <a:p>
            <a:pPr>
              <a:defRPr sz="1200"/>
            </a:pPr>
            <a:r>
              <a:t>this not only requires extensive knowledge of the numerical behavior of the algorithm </a:t>
            </a:r>
          </a:p>
          <a:p>
            <a:pPr>
              <a:defRPr sz="1200"/>
            </a:pPr>
            <a:r>
              <a:t>but also requires understanding of the subtle details of floating-point rounding errors. </a:t>
            </a:r>
          </a:p>
          <a:p>
            <a:pPr>
              <a:defRPr sz="1200"/>
            </a:pPr>
            <a:r>
              <a:t>This process becomes increasingly infeasible for larger- scale HPC programs with multiple modules.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Shape 323"/>
          <p:cNvSpPr>
            <a:spLocks noGrp="1" noRot="1" noChangeAspect="1"/>
          </p:cNvSpPr>
          <p:nvPr>
            <p:ph type="sldImg"/>
          </p:nvPr>
        </p:nvSpPr>
        <p:spPr>
          <a:prstGeom prst="rect">
            <a:avLst/>
          </a:prstGeom>
        </p:spPr>
        <p:txBody>
          <a:bodyPr/>
          <a:lstStyle/>
          <a:p>
            <a:endParaRPr/>
          </a:p>
        </p:txBody>
      </p:sp>
      <p:sp>
        <p:nvSpPr>
          <p:cNvPr id="324" name="Shape 324"/>
          <p:cNvSpPr>
            <a:spLocks noGrp="1"/>
          </p:cNvSpPr>
          <p:nvPr>
            <p:ph type="body" sz="quarter" idx="1"/>
          </p:nvPr>
        </p:nvSpPr>
        <p:spPr>
          <a:prstGeom prst="rect">
            <a:avLst/>
          </a:prstGeom>
        </p:spPr>
        <p:txBody>
          <a:bodyPr/>
          <a:lstStyle/>
          <a:p>
            <a:r>
              <a:t>In this paper, we develop</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Shape 336"/>
          <p:cNvSpPr>
            <a:spLocks noGrp="1" noRot="1" noChangeAspect="1"/>
          </p:cNvSpPr>
          <p:nvPr>
            <p:ph type="sldImg"/>
          </p:nvPr>
        </p:nvSpPr>
        <p:spPr>
          <a:prstGeom prst="rect">
            <a:avLst/>
          </a:prstGeom>
        </p:spPr>
        <p:txBody>
          <a:bodyPr/>
          <a:lstStyle/>
          <a:p>
            <a:endParaRPr/>
          </a:p>
        </p:txBody>
      </p:sp>
      <p:sp>
        <p:nvSpPr>
          <p:cNvPr id="337" name="Shape 337"/>
          <p:cNvSpPr>
            <a:spLocks noGrp="1"/>
          </p:cNvSpPr>
          <p:nvPr>
            <p:ph type="body" sz="quarter" idx="1"/>
          </p:nvPr>
        </p:nvSpPr>
        <p:spPr>
          <a:prstGeom prst="rect">
            <a:avLst/>
          </a:prstGeom>
        </p:spPr>
        <p:txBody>
          <a:bodyPr/>
          <a:lstStyle/>
          <a:p>
            <a:pPr>
              <a:defRPr sz="1200"/>
            </a:pPr>
            <a:r>
              <a:t>There have been many efforts to automate this process in various ways. </a:t>
            </a:r>
          </a:p>
          <a:p>
            <a:pPr>
              <a:defRPr sz="1200"/>
            </a:pPr>
            <a:r>
              <a:t>One is automatically discovering unstable floating-point execution and </a:t>
            </a:r>
            <a:r>
              <a:rPr b="1"/>
              <a:t>accuracy-improving</a:t>
            </a:r>
            <a:r>
              <a:t> transformations based on a database of rewrite rules </a:t>
            </a:r>
          </a:p>
          <a:p>
            <a:pPr>
              <a:defRPr sz="1200"/>
            </a:pPr>
            <a:endParaRPr/>
          </a:p>
          <a:p>
            <a:pPr>
              <a:defRPr sz="1200"/>
            </a:pPr>
            <a:r>
              <a:t>Dynamic automated search based approaches </a:t>
            </a:r>
          </a:p>
          <a:p>
            <a:pPr>
              <a:defRPr sz="1200"/>
            </a:pPr>
            <a:r>
              <a:t>These techniques evaluates and Executes different mixed-precision configurations of the program to identify the best configuration that satisfies the error threshold. </a:t>
            </a:r>
          </a:p>
          <a:p>
            <a:pPr>
              <a:defRPr sz="1200"/>
            </a:pPr>
            <a:r>
              <a:rPr b="1"/>
              <a:t>The main drawback</a:t>
            </a:r>
            <a:r>
              <a:t> of these approaches is that the state space to explore is exponential in the number of variables; exploring even a subset is very time-intensive.</a:t>
            </a:r>
          </a:p>
          <a:p>
            <a:pPr>
              <a:defRPr sz="1200"/>
            </a:pPr>
            <a:endParaRPr/>
          </a:p>
          <a:p>
            <a:pPr>
              <a:defRPr sz="1200"/>
            </a:pPr>
            <a:r>
              <a:t>Then there are various rigorous static analysis approaches use interval and affine arithmetic or Taylor series approximations to analyze stability and to provide rigorous bounds on rounding errors.</a:t>
            </a:r>
          </a:p>
          <a:p>
            <a:pPr>
              <a:defRPr sz="1200"/>
            </a:pPr>
            <a:r>
              <a:t> However, they do not scale very well and therefore have not been applied to HPC workloads. </a:t>
            </a:r>
          </a:p>
          <a:p>
            <a:pPr>
              <a:defRPr sz="1200"/>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Shape 355"/>
          <p:cNvSpPr>
            <a:spLocks noGrp="1" noRot="1" noChangeAspect="1"/>
          </p:cNvSpPr>
          <p:nvPr>
            <p:ph type="sldImg"/>
          </p:nvPr>
        </p:nvSpPr>
        <p:spPr>
          <a:prstGeom prst="rect">
            <a:avLst/>
          </a:prstGeom>
        </p:spPr>
        <p:txBody>
          <a:bodyPr/>
          <a:lstStyle/>
          <a:p>
            <a:endParaRPr/>
          </a:p>
        </p:txBody>
      </p:sp>
      <p:sp>
        <p:nvSpPr>
          <p:cNvPr id="356" name="Shape 356"/>
          <p:cNvSpPr>
            <a:spLocks noGrp="1"/>
          </p:cNvSpPr>
          <p:nvPr>
            <p:ph type="body" sz="quarter" idx="1"/>
          </p:nvPr>
        </p:nvSpPr>
        <p:spPr>
          <a:prstGeom prst="rect">
            <a:avLst/>
          </a:prstGeom>
        </p:spPr>
        <p:txBody>
          <a:bodyPr/>
          <a:lstStyle/>
          <a:p>
            <a:pPr>
              <a:defRPr sz="1200"/>
            </a:pPr>
            <a:r>
              <a:rPr b="1"/>
              <a:t>We propose</a:t>
            </a:r>
            <a:r>
              <a:t> a scalable approach to </a:t>
            </a:r>
            <a:r>
              <a:rPr b="1"/>
              <a:t>estimate the effect of rounding errors</a:t>
            </a:r>
            <a:r>
              <a:t> due to lowering the precision, and use that to develop a mixed-precision version of the code to improve performance.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Shape 369"/>
          <p:cNvSpPr>
            <a:spLocks noGrp="1" noRot="1" noChangeAspect="1"/>
          </p:cNvSpPr>
          <p:nvPr>
            <p:ph type="sldImg"/>
          </p:nvPr>
        </p:nvSpPr>
        <p:spPr>
          <a:prstGeom prst="rect">
            <a:avLst/>
          </a:prstGeom>
        </p:spPr>
        <p:txBody>
          <a:bodyPr/>
          <a:lstStyle/>
          <a:p>
            <a:endParaRPr/>
          </a:p>
        </p:txBody>
      </p:sp>
      <p:sp>
        <p:nvSpPr>
          <p:cNvPr id="370" name="Shape 370"/>
          <p:cNvSpPr>
            <a:spLocks noGrp="1"/>
          </p:cNvSpPr>
          <p:nvPr>
            <p:ph type="body" sz="quarter" idx="1"/>
          </p:nvPr>
        </p:nvSpPr>
        <p:spPr>
          <a:prstGeom prst="rect">
            <a:avLst/>
          </a:prstGeom>
        </p:spPr>
        <p:txBody>
          <a:bodyPr/>
          <a:lstStyle/>
          <a:p>
            <a:pPr>
              <a:defRPr sz="1200"/>
            </a:pPr>
            <a:r>
              <a:t>We are interested in knowing how the output changes with respect to the errors in the variables. </a:t>
            </a:r>
          </a:p>
          <a:p>
            <a:pPr>
              <a:defRPr sz="1200"/>
            </a:pPr>
            <a:r>
              <a:t>We view a program as a function of inputs and intermediate variables  to compute some output.</a:t>
            </a:r>
          </a:p>
          <a:p>
            <a:pPr>
              <a:defRPr sz="1200"/>
            </a:pPr>
            <a:r>
              <a:t>In our error prediction model, we use first order taylor series approximation of the program around the input to compute error estimates. </a:t>
            </a:r>
          </a:p>
          <a:p>
            <a:pPr>
              <a:defRPr sz="1200"/>
            </a:pPr>
            <a:r>
              <a:t>Here let x be any input or intermediate variable in the program and y be the output variable. Then the error in y is f’(a) times error in x.</a:t>
            </a:r>
          </a:p>
          <a:p>
            <a:pPr>
              <a:defRPr sz="1200"/>
            </a:pPr>
            <a:endParaRPr/>
          </a:p>
          <a:p>
            <a:pPr>
              <a:defRPr sz="1200"/>
            </a:pPr>
            <a:r>
              <a:t>This can be extended to consider the output y as a function of multiple inputs and generalizing it. </a:t>
            </a:r>
          </a:p>
          <a:p>
            <a:pPr>
              <a:defRPr sz="1200"/>
            </a:pPr>
            <a:r>
              <a:t>The total differential delta y is the sum of partial differentials.</a:t>
            </a:r>
          </a:p>
          <a:p>
            <a:pPr>
              <a:defRPr sz="1200"/>
            </a:pPr>
            <a:endParaRPr/>
          </a:p>
          <a:p>
            <a:pPr>
              <a:defRPr sz="1200"/>
            </a:pPr>
            <a:r>
              <a:t>The key point is that we use algorithmic differentiation to obtain f’(a).</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1270000" y="1638300"/>
            <a:ext cx="10464800" cy="3302000"/>
          </a:xfrm>
          <a:prstGeom prst="rect">
            <a:avLst/>
          </a:prstGeom>
        </p:spPr>
        <p:txBody>
          <a:bodyPr anchor="b"/>
          <a:lstStyle/>
          <a:p>
            <a:r>
              <a:t>Title Text</a:t>
            </a:r>
          </a:p>
        </p:txBody>
      </p:sp>
      <p:sp>
        <p:nvSpPr>
          <p:cNvPr id="12" name="Shape 12"/>
          <p:cNvSpPr>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Shape 94"/>
          <p:cNvSpPr>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hape 9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117" name="Shape 117"/>
          <p:cNvSpPr>
            <a:spLocks noGrp="1"/>
          </p:cNvSpPr>
          <p:nvPr>
            <p:ph type="title"/>
          </p:nvPr>
        </p:nvSpPr>
        <p:spPr>
          <a:xfrm>
            <a:off x="355600" y="2044700"/>
            <a:ext cx="12293600" cy="3238500"/>
          </a:xfrm>
          <a:prstGeom prst="rect">
            <a:avLst/>
          </a:prstGeom>
        </p:spPr>
        <p:txBody>
          <a:bodyPr lIns="0" tIns="0" rIns="0" bIns="0" anchor="b"/>
          <a:lstStyle>
            <a:lvl1pPr>
              <a:defRPr sz="7500" cap="all">
                <a:solidFill>
                  <a:srgbClr val="535353"/>
                </a:solidFill>
                <a:latin typeface="Gill Sans Light"/>
                <a:ea typeface="Gill Sans Light"/>
                <a:cs typeface="Gill Sans Light"/>
                <a:sym typeface="Gill Sans Light"/>
              </a:defRPr>
            </a:lvl1pPr>
          </a:lstStyle>
          <a:p>
            <a:r>
              <a:t>Title Text</a:t>
            </a:r>
          </a:p>
        </p:txBody>
      </p:sp>
      <p:sp>
        <p:nvSpPr>
          <p:cNvPr id="118" name="Shape 118"/>
          <p:cNvSpPr>
            <a:spLocks noGrp="1"/>
          </p:cNvSpPr>
          <p:nvPr>
            <p:ph type="body" sz="quarter" idx="1"/>
          </p:nvPr>
        </p:nvSpPr>
        <p:spPr>
          <a:xfrm>
            <a:off x="355600" y="5270500"/>
            <a:ext cx="12293600" cy="1295400"/>
          </a:xfrm>
          <a:prstGeom prst="rect">
            <a:avLst/>
          </a:prstGeom>
        </p:spPr>
        <p:txBody>
          <a:bodyPr lIns="0" tIns="0" rIns="0" bIns="0" anchor="t"/>
          <a:lstStyle>
            <a:lvl1pPr marL="0" indent="0" algn="ctr">
              <a:spcBef>
                <a:spcPts val="0"/>
              </a:spcBef>
              <a:buSzTx/>
              <a:buNone/>
              <a:defRPr sz="3800">
                <a:solidFill>
                  <a:srgbClr val="535353"/>
                </a:solidFill>
                <a:latin typeface="Gill Sans Light"/>
                <a:ea typeface="Gill Sans Light"/>
                <a:cs typeface="Gill Sans Light"/>
                <a:sym typeface="Gill Sans Light"/>
              </a:defRPr>
            </a:lvl1pPr>
            <a:lvl2pPr marL="0" indent="0" algn="ctr">
              <a:spcBef>
                <a:spcPts val="0"/>
              </a:spcBef>
              <a:buSzTx/>
              <a:buNone/>
              <a:defRPr sz="3800">
                <a:solidFill>
                  <a:srgbClr val="535353"/>
                </a:solidFill>
                <a:latin typeface="Gill Sans Light"/>
                <a:ea typeface="Gill Sans Light"/>
                <a:cs typeface="Gill Sans Light"/>
                <a:sym typeface="Gill Sans Light"/>
              </a:defRPr>
            </a:lvl2pPr>
            <a:lvl3pPr marL="0" indent="0" algn="ctr">
              <a:spcBef>
                <a:spcPts val="0"/>
              </a:spcBef>
              <a:buSzTx/>
              <a:buNone/>
              <a:defRPr sz="3800">
                <a:solidFill>
                  <a:srgbClr val="535353"/>
                </a:solidFill>
                <a:latin typeface="Gill Sans Light"/>
                <a:ea typeface="Gill Sans Light"/>
                <a:cs typeface="Gill Sans Light"/>
                <a:sym typeface="Gill Sans Light"/>
              </a:defRPr>
            </a:lvl3pPr>
            <a:lvl4pPr marL="0" indent="0" algn="ctr">
              <a:spcBef>
                <a:spcPts val="0"/>
              </a:spcBef>
              <a:buSzTx/>
              <a:buNone/>
              <a:defRPr sz="3800">
                <a:solidFill>
                  <a:srgbClr val="535353"/>
                </a:solidFill>
                <a:latin typeface="Gill Sans Light"/>
                <a:ea typeface="Gill Sans Light"/>
                <a:cs typeface="Gill Sans Light"/>
                <a:sym typeface="Gill Sans Light"/>
              </a:defRPr>
            </a:lvl4pPr>
            <a:lvl5pPr marL="0" indent="0" algn="ctr">
              <a:spcBef>
                <a:spcPts val="0"/>
              </a:spcBef>
              <a:buSzTx/>
              <a:buNone/>
              <a:defRPr sz="3800">
                <a:solidFill>
                  <a:srgbClr val="535353"/>
                </a:solidFill>
                <a:latin typeface="Gill Sans Light"/>
                <a:ea typeface="Gill Sans Light"/>
                <a:cs typeface="Gill Sans Light"/>
                <a:sym typeface="Gill Sans Light"/>
              </a:defRPr>
            </a:lvl5pPr>
          </a:lstStyle>
          <a:p>
            <a:r>
              <a:t>Body Level One</a:t>
            </a:r>
          </a:p>
          <a:p>
            <a:pPr lvl="1"/>
            <a:r>
              <a:t>Body Level Two</a:t>
            </a:r>
          </a:p>
          <a:p>
            <a:pPr lvl="2"/>
            <a:r>
              <a:t>Body Level Three</a:t>
            </a:r>
          </a:p>
          <a:p>
            <a:pPr lvl="3"/>
            <a:r>
              <a:t>Body Level Four</a:t>
            </a:r>
          </a:p>
          <a:p>
            <a:pPr lvl="4"/>
            <a:r>
              <a:t>Body Level Five</a:t>
            </a:r>
          </a:p>
        </p:txBody>
      </p:sp>
      <p:sp>
        <p:nvSpPr>
          <p:cNvPr id="119" name="Shape 119"/>
          <p:cNvSpPr>
            <a:spLocks noGrp="1"/>
          </p:cNvSpPr>
          <p:nvPr>
            <p:ph type="sldNum" sz="quarter" idx="2"/>
          </p:nvPr>
        </p:nvSpPr>
        <p:spPr>
          <a:xfrm>
            <a:off x="6324598" y="9271000"/>
            <a:ext cx="342902" cy="254000"/>
          </a:xfrm>
          <a:prstGeom prst="rect">
            <a:avLst/>
          </a:prstGeom>
        </p:spPr>
        <p:txBody>
          <a:bodyPr wrap="square" lIns="0" tIns="0" rIns="0" bIns="0">
            <a:normAutofit/>
          </a:bodyPr>
          <a:lstStyle>
            <a:lvl1pPr algn="l">
              <a:defRPr>
                <a:solidFill>
                  <a:srgbClr val="535353"/>
                </a:solidFill>
                <a:latin typeface="Gill Sans Light"/>
                <a:ea typeface="Gill Sans Light"/>
                <a:cs typeface="Gill Sans Light"/>
                <a:sym typeface="Gill Sans Light"/>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26" name="Shape 126"/>
          <p:cNvSpPr>
            <a:spLocks noGrp="1"/>
          </p:cNvSpPr>
          <p:nvPr>
            <p:ph type="title"/>
          </p:nvPr>
        </p:nvSpPr>
        <p:spPr>
          <a:xfrm>
            <a:off x="355600" y="244103"/>
            <a:ext cx="12293600" cy="2458194"/>
          </a:xfrm>
          <a:prstGeom prst="rect">
            <a:avLst/>
          </a:prstGeom>
        </p:spPr>
        <p:txBody>
          <a:bodyPr lIns="0" tIns="0" rIns="0" bIns="0"/>
          <a:lstStyle>
            <a:lvl1pPr>
              <a:defRPr sz="7500" cap="all">
                <a:solidFill>
                  <a:srgbClr val="535353"/>
                </a:solidFill>
                <a:latin typeface="Gill Sans Light"/>
                <a:ea typeface="Gill Sans Light"/>
                <a:cs typeface="Gill Sans Light"/>
                <a:sym typeface="Gill Sans Light"/>
              </a:defRPr>
            </a:lvl1pPr>
          </a:lstStyle>
          <a:p>
            <a:r>
              <a:t>Title Text</a:t>
            </a:r>
          </a:p>
        </p:txBody>
      </p:sp>
      <p:sp>
        <p:nvSpPr>
          <p:cNvPr id="127" name="Shape 127"/>
          <p:cNvSpPr>
            <a:spLocks noGrp="1"/>
          </p:cNvSpPr>
          <p:nvPr>
            <p:ph type="body" idx="1"/>
          </p:nvPr>
        </p:nvSpPr>
        <p:spPr>
          <a:xfrm>
            <a:off x="355600" y="2702296"/>
            <a:ext cx="12293600" cy="6355608"/>
          </a:xfrm>
          <a:prstGeom prst="rect">
            <a:avLst/>
          </a:prstGeom>
        </p:spPr>
        <p:txBody>
          <a:bodyPr lIns="0" tIns="0" rIns="0" bIns="0"/>
          <a:lstStyle>
            <a:lvl1pPr marL="735770" indent="-735770" defTabSz="821530">
              <a:lnSpc>
                <a:spcPct val="120000"/>
              </a:lnSpc>
              <a:spcBef>
                <a:spcPts val="4600"/>
              </a:spcBef>
              <a:buSzPct val="82000"/>
              <a:defRPr sz="6500">
                <a:solidFill>
                  <a:srgbClr val="535353"/>
                </a:solidFill>
                <a:latin typeface="Gill Sans Light"/>
                <a:ea typeface="Gill Sans Light"/>
                <a:cs typeface="Gill Sans Light"/>
                <a:sym typeface="Gill Sans Light"/>
              </a:defRPr>
            </a:lvl1pPr>
            <a:lvl2pPr marL="1256470" indent="-735770" defTabSz="821530">
              <a:lnSpc>
                <a:spcPct val="120000"/>
              </a:lnSpc>
              <a:spcBef>
                <a:spcPts val="4600"/>
              </a:spcBef>
              <a:buSzPct val="82000"/>
              <a:defRPr sz="6500">
                <a:solidFill>
                  <a:srgbClr val="535353"/>
                </a:solidFill>
                <a:latin typeface="Gill Sans Light"/>
                <a:ea typeface="Gill Sans Light"/>
                <a:cs typeface="Gill Sans Light"/>
                <a:sym typeface="Gill Sans Light"/>
              </a:defRPr>
            </a:lvl2pPr>
            <a:lvl3pPr marL="1777170" indent="-735770" defTabSz="821530">
              <a:lnSpc>
                <a:spcPct val="120000"/>
              </a:lnSpc>
              <a:spcBef>
                <a:spcPts val="4600"/>
              </a:spcBef>
              <a:buSzPct val="82000"/>
              <a:defRPr sz="6500">
                <a:solidFill>
                  <a:srgbClr val="535353"/>
                </a:solidFill>
                <a:latin typeface="Gill Sans Light"/>
                <a:ea typeface="Gill Sans Light"/>
                <a:cs typeface="Gill Sans Light"/>
                <a:sym typeface="Gill Sans Light"/>
              </a:defRPr>
            </a:lvl3pPr>
            <a:lvl4pPr marL="2297870" indent="-735770" defTabSz="821530">
              <a:lnSpc>
                <a:spcPct val="120000"/>
              </a:lnSpc>
              <a:spcBef>
                <a:spcPts val="4600"/>
              </a:spcBef>
              <a:buSzPct val="82000"/>
              <a:defRPr sz="6500">
                <a:solidFill>
                  <a:srgbClr val="535353"/>
                </a:solidFill>
                <a:latin typeface="Gill Sans Light"/>
                <a:ea typeface="Gill Sans Light"/>
                <a:cs typeface="Gill Sans Light"/>
                <a:sym typeface="Gill Sans Light"/>
              </a:defRPr>
            </a:lvl4pPr>
            <a:lvl5pPr marL="2818570" indent="-735770" defTabSz="821530">
              <a:lnSpc>
                <a:spcPct val="120000"/>
              </a:lnSpc>
              <a:spcBef>
                <a:spcPts val="4600"/>
              </a:spcBef>
              <a:buSzPct val="82000"/>
              <a:defRPr sz="6500">
                <a:solidFill>
                  <a:srgbClr val="535353"/>
                </a:solidFill>
                <a:latin typeface="Gill Sans Light"/>
                <a:ea typeface="Gill Sans Light"/>
                <a:cs typeface="Gill Sans Light"/>
                <a:sym typeface="Gill Sans Light"/>
              </a:defRPr>
            </a:lvl5pPr>
          </a:lstStyle>
          <a:p>
            <a:r>
              <a:t>Body Level One</a:t>
            </a:r>
          </a:p>
          <a:p>
            <a:pPr lvl="1"/>
            <a:r>
              <a:t>Body Level Two</a:t>
            </a:r>
          </a:p>
          <a:p>
            <a:pPr lvl="2"/>
            <a:r>
              <a:t>Body Level Three</a:t>
            </a:r>
          </a:p>
          <a:p>
            <a:pPr lvl="3"/>
            <a:r>
              <a:t>Body Level Four</a:t>
            </a:r>
          </a:p>
          <a:p>
            <a:pPr lvl="4"/>
            <a:r>
              <a:t>Body Level Five</a:t>
            </a:r>
          </a:p>
        </p:txBody>
      </p:sp>
      <p:sp>
        <p:nvSpPr>
          <p:cNvPr id="128" name="Shape 128"/>
          <p:cNvSpPr>
            <a:spLocks noGrp="1"/>
          </p:cNvSpPr>
          <p:nvPr>
            <p:ph type="sldNum" sz="quarter" idx="2"/>
          </p:nvPr>
        </p:nvSpPr>
        <p:spPr>
          <a:xfrm>
            <a:off x="6324598" y="9271000"/>
            <a:ext cx="342902" cy="254000"/>
          </a:xfrm>
          <a:prstGeom prst="rect">
            <a:avLst/>
          </a:prstGeom>
        </p:spPr>
        <p:txBody>
          <a:bodyPr wrap="square" lIns="0" tIns="0" rIns="0" bIns="0">
            <a:normAutofit/>
          </a:bodyPr>
          <a:lstStyle>
            <a:lvl1pPr algn="l">
              <a:defRPr>
                <a:solidFill>
                  <a:srgbClr val="535353"/>
                </a:solidFill>
                <a:latin typeface="Gill Sans Light"/>
                <a:ea typeface="Gill Sans Light"/>
                <a:cs typeface="Gill Sans Light"/>
                <a:sym typeface="Gill Sans Light"/>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135" name="Shape 135"/>
          <p:cNvSpPr>
            <a:spLocks noGrp="1"/>
          </p:cNvSpPr>
          <p:nvPr>
            <p:ph type="title"/>
          </p:nvPr>
        </p:nvSpPr>
        <p:spPr>
          <a:xfrm>
            <a:off x="524933" y="663343"/>
            <a:ext cx="9624947" cy="1847274"/>
          </a:xfrm>
          <a:prstGeom prst="rect">
            <a:avLst/>
          </a:prstGeom>
        </p:spPr>
        <p:txBody>
          <a:bodyPr anchor="b"/>
          <a:lstStyle>
            <a:lvl1pPr algn="l">
              <a:defRPr sz="6400" i="1">
                <a:solidFill>
                  <a:srgbClr val="376092"/>
                </a:solidFill>
                <a:latin typeface="Candara"/>
                <a:ea typeface="Candara"/>
                <a:cs typeface="Candara"/>
                <a:sym typeface="Candara"/>
              </a:defRPr>
            </a:lvl1pPr>
          </a:lstStyle>
          <a:p>
            <a:r>
              <a:t>Title Text</a:t>
            </a:r>
          </a:p>
        </p:txBody>
      </p:sp>
      <p:sp>
        <p:nvSpPr>
          <p:cNvPr id="136" name="Shape 136"/>
          <p:cNvSpPr>
            <a:spLocks noGrp="1"/>
          </p:cNvSpPr>
          <p:nvPr>
            <p:ph type="body" sz="quarter" idx="1"/>
          </p:nvPr>
        </p:nvSpPr>
        <p:spPr>
          <a:xfrm>
            <a:off x="524933" y="2625857"/>
            <a:ext cx="9624947" cy="2621360"/>
          </a:xfrm>
          <a:prstGeom prst="rect">
            <a:avLst/>
          </a:prstGeom>
        </p:spPr>
        <p:txBody>
          <a:bodyPr anchor="t"/>
          <a:lstStyle>
            <a:lvl1pPr marL="0" indent="0">
              <a:spcBef>
                <a:spcPts val="0"/>
              </a:spcBef>
              <a:buSzTx/>
              <a:buNone/>
              <a:defRPr sz="3200">
                <a:latin typeface="Candara"/>
                <a:ea typeface="Candara"/>
                <a:cs typeface="Candara"/>
                <a:sym typeface="Candara"/>
              </a:defRPr>
            </a:lvl1pPr>
            <a:lvl2pPr marL="0" indent="228600">
              <a:spcBef>
                <a:spcPts val="0"/>
              </a:spcBef>
              <a:buSzTx/>
              <a:buNone/>
              <a:defRPr sz="3200">
                <a:latin typeface="Candara"/>
                <a:ea typeface="Candara"/>
                <a:cs typeface="Candara"/>
                <a:sym typeface="Candara"/>
              </a:defRPr>
            </a:lvl2pPr>
            <a:lvl3pPr marL="0" indent="457200">
              <a:spcBef>
                <a:spcPts val="0"/>
              </a:spcBef>
              <a:buSzTx/>
              <a:buNone/>
              <a:defRPr sz="3200">
                <a:latin typeface="Candara"/>
                <a:ea typeface="Candara"/>
                <a:cs typeface="Candara"/>
                <a:sym typeface="Candara"/>
              </a:defRPr>
            </a:lvl3pPr>
            <a:lvl4pPr marL="0" indent="685800">
              <a:spcBef>
                <a:spcPts val="0"/>
              </a:spcBef>
              <a:buSzTx/>
              <a:buNone/>
              <a:defRPr sz="3200">
                <a:latin typeface="Candara"/>
                <a:ea typeface="Candara"/>
                <a:cs typeface="Candara"/>
                <a:sym typeface="Candara"/>
              </a:defRPr>
            </a:lvl4pPr>
            <a:lvl5pPr marL="0" indent="914400">
              <a:spcBef>
                <a:spcPts val="0"/>
              </a:spcBef>
              <a:buSzTx/>
              <a:buNone/>
              <a:defRPr sz="3200">
                <a:latin typeface="Candara"/>
                <a:ea typeface="Candara"/>
                <a:cs typeface="Candara"/>
                <a:sym typeface="Candara"/>
              </a:defRPr>
            </a:lvl5pPr>
          </a:lstStyle>
          <a:p>
            <a:r>
              <a:t>Body Level One</a:t>
            </a:r>
          </a:p>
          <a:p>
            <a:pPr lvl="1"/>
            <a:r>
              <a:t>Body Level Two</a:t>
            </a:r>
          </a:p>
          <a:p>
            <a:pPr lvl="2"/>
            <a:r>
              <a:t>Body Level Three</a:t>
            </a:r>
          </a:p>
          <a:p>
            <a:pPr lvl="3"/>
            <a:r>
              <a:t>Body Level Four</a:t>
            </a:r>
          </a:p>
          <a:p>
            <a:pPr lvl="4"/>
            <a:r>
              <a:t>Body Level Five</a:t>
            </a:r>
          </a:p>
        </p:txBody>
      </p:sp>
      <p:pic>
        <p:nvPicPr>
          <p:cNvPr id="137" name="pasted-image.pdf"/>
          <p:cNvPicPr>
            <a:picLocks noChangeAspect="1"/>
          </p:cNvPicPr>
          <p:nvPr/>
        </p:nvPicPr>
        <p:blipFill>
          <a:blip r:embed="rId2">
            <a:extLst/>
          </a:blip>
          <a:stretch>
            <a:fillRect/>
          </a:stretch>
        </p:blipFill>
        <p:spPr>
          <a:xfrm>
            <a:off x="0" y="5075766"/>
            <a:ext cx="13004801" cy="3919503"/>
          </a:xfrm>
          <a:prstGeom prst="rect">
            <a:avLst/>
          </a:prstGeom>
          <a:ln w="12700">
            <a:miter lim="400000"/>
          </a:ln>
        </p:spPr>
      </p:pic>
      <p:pic>
        <p:nvPicPr>
          <p:cNvPr id="138" name="pasted-image.pdf"/>
          <p:cNvPicPr>
            <a:picLocks noChangeAspect="1"/>
          </p:cNvPicPr>
          <p:nvPr/>
        </p:nvPicPr>
        <p:blipFill>
          <a:blip r:embed="rId3">
            <a:extLst/>
          </a:blip>
          <a:stretch>
            <a:fillRect/>
          </a:stretch>
        </p:blipFill>
        <p:spPr>
          <a:xfrm>
            <a:off x="-25400" y="-27517"/>
            <a:ext cx="13068300" cy="199102"/>
          </a:xfrm>
          <a:prstGeom prst="rect">
            <a:avLst/>
          </a:prstGeom>
          <a:ln w="12700">
            <a:miter lim="400000"/>
          </a:ln>
        </p:spPr>
      </p:pic>
      <p:sp>
        <p:nvSpPr>
          <p:cNvPr id="139" name="Shape 139"/>
          <p:cNvSpPr/>
          <p:nvPr/>
        </p:nvSpPr>
        <p:spPr>
          <a:xfrm>
            <a:off x="90078" y="9086850"/>
            <a:ext cx="6102115" cy="7112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defRPr>
                <a:solidFill>
                  <a:srgbClr val="000000"/>
                </a:solidFill>
              </a:defRPr>
            </a:pPr>
            <a:r>
              <a:t>LLNL-PRES-759649</a:t>
            </a:r>
          </a:p>
          <a:p>
            <a:pPr>
              <a:defRPr>
                <a:solidFill>
                  <a:srgbClr val="000000"/>
                </a:solidFill>
              </a:defRPr>
            </a:pPr>
            <a:r>
              <a:t>This work was performed under the auspices of the U.S. Department of Energy by</a:t>
            </a:r>
          </a:p>
          <a:p>
            <a:pPr>
              <a:defRPr>
                <a:solidFill>
                  <a:srgbClr val="000000"/>
                </a:solidFill>
              </a:defRPr>
            </a:pPr>
            <a:r>
              <a:t>Lawrence Livermore National Laboratory under Contract DE-AC52-07NA27344.</a:t>
            </a:r>
          </a:p>
        </p:txBody>
      </p:sp>
      <p:sp>
        <p:nvSpPr>
          <p:cNvPr id="140" name="Shape 14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47" name="Shape 147"/>
          <p:cNvSpPr>
            <a:spLocks noGrp="1"/>
          </p:cNvSpPr>
          <p:nvPr>
            <p:ph type="title"/>
          </p:nvPr>
        </p:nvSpPr>
        <p:spPr>
          <a:xfrm>
            <a:off x="355600" y="244103"/>
            <a:ext cx="12293600" cy="2458194"/>
          </a:xfrm>
          <a:prstGeom prst="rect">
            <a:avLst/>
          </a:prstGeom>
        </p:spPr>
        <p:txBody>
          <a:bodyPr lIns="0" tIns="0" rIns="0" bIns="0"/>
          <a:lstStyle>
            <a:lvl1pPr>
              <a:defRPr sz="7500" cap="all">
                <a:solidFill>
                  <a:srgbClr val="535353"/>
                </a:solidFill>
                <a:latin typeface="Gill Sans Light"/>
                <a:ea typeface="Gill Sans Light"/>
                <a:cs typeface="Gill Sans Light"/>
                <a:sym typeface="Gill Sans Light"/>
              </a:defRPr>
            </a:lvl1pPr>
          </a:lstStyle>
          <a:p>
            <a:r>
              <a:t>Title Text</a:t>
            </a:r>
          </a:p>
        </p:txBody>
      </p:sp>
      <p:sp>
        <p:nvSpPr>
          <p:cNvPr id="148" name="Shape 148"/>
          <p:cNvSpPr>
            <a:spLocks noGrp="1"/>
          </p:cNvSpPr>
          <p:nvPr>
            <p:ph type="body" idx="1"/>
          </p:nvPr>
        </p:nvSpPr>
        <p:spPr>
          <a:xfrm>
            <a:off x="355600" y="2702296"/>
            <a:ext cx="12293600" cy="6355608"/>
          </a:xfrm>
          <a:prstGeom prst="rect">
            <a:avLst/>
          </a:prstGeom>
        </p:spPr>
        <p:txBody>
          <a:bodyPr lIns="0" tIns="0" rIns="0" bIns="0"/>
          <a:lstStyle>
            <a:lvl1pPr marL="735770" indent="-735770" defTabSz="821530">
              <a:lnSpc>
                <a:spcPct val="120000"/>
              </a:lnSpc>
              <a:spcBef>
                <a:spcPts val="4600"/>
              </a:spcBef>
              <a:buSzPct val="82000"/>
              <a:defRPr sz="6500">
                <a:solidFill>
                  <a:srgbClr val="535353"/>
                </a:solidFill>
                <a:latin typeface="Gill Sans Light"/>
                <a:ea typeface="Gill Sans Light"/>
                <a:cs typeface="Gill Sans Light"/>
                <a:sym typeface="Gill Sans Light"/>
              </a:defRPr>
            </a:lvl1pPr>
            <a:lvl2pPr marL="1256470" indent="-735770" defTabSz="821530">
              <a:lnSpc>
                <a:spcPct val="120000"/>
              </a:lnSpc>
              <a:spcBef>
                <a:spcPts val="4600"/>
              </a:spcBef>
              <a:buSzPct val="82000"/>
              <a:defRPr sz="6500">
                <a:solidFill>
                  <a:srgbClr val="535353"/>
                </a:solidFill>
                <a:latin typeface="Gill Sans Light"/>
                <a:ea typeface="Gill Sans Light"/>
                <a:cs typeface="Gill Sans Light"/>
                <a:sym typeface="Gill Sans Light"/>
              </a:defRPr>
            </a:lvl2pPr>
            <a:lvl3pPr marL="1777170" indent="-735770" defTabSz="821530">
              <a:lnSpc>
                <a:spcPct val="120000"/>
              </a:lnSpc>
              <a:spcBef>
                <a:spcPts val="4600"/>
              </a:spcBef>
              <a:buSzPct val="82000"/>
              <a:defRPr sz="6500">
                <a:solidFill>
                  <a:srgbClr val="535353"/>
                </a:solidFill>
                <a:latin typeface="Gill Sans Light"/>
                <a:ea typeface="Gill Sans Light"/>
                <a:cs typeface="Gill Sans Light"/>
                <a:sym typeface="Gill Sans Light"/>
              </a:defRPr>
            </a:lvl3pPr>
            <a:lvl4pPr marL="2297870" indent="-735770" defTabSz="821530">
              <a:lnSpc>
                <a:spcPct val="120000"/>
              </a:lnSpc>
              <a:spcBef>
                <a:spcPts val="4600"/>
              </a:spcBef>
              <a:buSzPct val="82000"/>
              <a:defRPr sz="6500">
                <a:solidFill>
                  <a:srgbClr val="535353"/>
                </a:solidFill>
                <a:latin typeface="Gill Sans Light"/>
                <a:ea typeface="Gill Sans Light"/>
                <a:cs typeface="Gill Sans Light"/>
                <a:sym typeface="Gill Sans Light"/>
              </a:defRPr>
            </a:lvl4pPr>
            <a:lvl5pPr marL="2818570" indent="-735770" defTabSz="821530">
              <a:lnSpc>
                <a:spcPct val="120000"/>
              </a:lnSpc>
              <a:spcBef>
                <a:spcPts val="4600"/>
              </a:spcBef>
              <a:buSzPct val="82000"/>
              <a:defRPr sz="6500">
                <a:solidFill>
                  <a:srgbClr val="535353"/>
                </a:solidFill>
                <a:latin typeface="Gill Sans Light"/>
                <a:ea typeface="Gill Sans Light"/>
                <a:cs typeface="Gill Sans Light"/>
                <a:sym typeface="Gill Sans Light"/>
              </a:defRPr>
            </a:lvl5pPr>
          </a:lstStyle>
          <a:p>
            <a:r>
              <a:t>Body Level One</a:t>
            </a:r>
          </a:p>
          <a:p>
            <a:pPr lvl="1"/>
            <a:r>
              <a:t>Body Level Two</a:t>
            </a:r>
          </a:p>
          <a:p>
            <a:pPr lvl="2"/>
            <a:r>
              <a:t>Body Level Three</a:t>
            </a:r>
          </a:p>
          <a:p>
            <a:pPr lvl="3"/>
            <a:r>
              <a:t>Body Level Four</a:t>
            </a:r>
          </a:p>
          <a:p>
            <a:pPr lvl="4"/>
            <a:r>
              <a:t>Body Level Five</a:t>
            </a:r>
          </a:p>
        </p:txBody>
      </p:sp>
      <p:sp>
        <p:nvSpPr>
          <p:cNvPr id="149" name="Shape 149"/>
          <p:cNvSpPr>
            <a:spLocks noGrp="1"/>
          </p:cNvSpPr>
          <p:nvPr>
            <p:ph type="sldNum" sz="quarter" idx="2"/>
          </p:nvPr>
        </p:nvSpPr>
        <p:spPr>
          <a:xfrm>
            <a:off x="6324598" y="9271000"/>
            <a:ext cx="342902" cy="254000"/>
          </a:xfrm>
          <a:prstGeom prst="rect">
            <a:avLst/>
          </a:prstGeom>
        </p:spPr>
        <p:txBody>
          <a:bodyPr wrap="square" lIns="0" tIns="0" rIns="0" bIns="0">
            <a:normAutofit/>
          </a:bodyPr>
          <a:lstStyle>
            <a:lvl1pPr>
              <a:defRPr>
                <a:solidFill>
                  <a:srgbClr val="535353"/>
                </a:solidFill>
                <a:latin typeface="Gill Sans Light"/>
                <a:ea typeface="Gill Sans Light"/>
                <a:cs typeface="Gill Sans Light"/>
                <a:sym typeface="Gill Sans Light"/>
              </a:defRPr>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mp; Bullets">
    <p:bg>
      <p:bgPr>
        <a:gradFill flip="none" rotWithShape="1">
          <a:gsLst>
            <a:gs pos="0">
              <a:srgbClr val="ACBDC7"/>
            </a:gs>
            <a:gs pos="100000">
              <a:srgbClr val="FFFFFF"/>
            </a:gs>
          </a:gsLst>
          <a:lin ang="5400000" scaled="0"/>
        </a:gradFill>
        <a:effectLst/>
      </p:bgPr>
    </p:bg>
    <p:spTree>
      <p:nvGrpSpPr>
        <p:cNvPr id="1" name=""/>
        <p:cNvGrpSpPr/>
        <p:nvPr/>
      </p:nvGrpSpPr>
      <p:grpSpPr>
        <a:xfrm>
          <a:off x="0" y="0"/>
          <a:ext cx="0" cy="0"/>
          <a:chOff x="0" y="0"/>
          <a:chExt cx="0" cy="0"/>
        </a:xfrm>
      </p:grpSpPr>
      <p:sp>
        <p:nvSpPr>
          <p:cNvPr id="156" name="Shape 156"/>
          <p:cNvSpPr>
            <a:spLocks noGrp="1"/>
          </p:cNvSpPr>
          <p:nvPr>
            <p:ph type="title"/>
          </p:nvPr>
        </p:nvSpPr>
        <p:spPr>
          <a:xfrm>
            <a:off x="355600" y="254000"/>
            <a:ext cx="12293600" cy="2438400"/>
          </a:xfrm>
          <a:prstGeom prst="rect">
            <a:avLst/>
          </a:prstGeom>
        </p:spPr>
        <p:txBody>
          <a:bodyPr/>
          <a:lstStyle>
            <a:lvl1pPr>
              <a:defRPr sz="7500" cap="all">
                <a:solidFill>
                  <a:srgbClr val="535353"/>
                </a:solidFill>
                <a:latin typeface="Gill Sans Light"/>
                <a:ea typeface="Gill Sans Light"/>
                <a:cs typeface="Gill Sans Light"/>
                <a:sym typeface="Gill Sans Light"/>
              </a:defRPr>
            </a:lvl1pPr>
          </a:lstStyle>
          <a:p>
            <a:r>
              <a:t>Title Text</a:t>
            </a:r>
          </a:p>
        </p:txBody>
      </p:sp>
      <p:sp>
        <p:nvSpPr>
          <p:cNvPr id="157" name="Shape 157"/>
          <p:cNvSpPr>
            <a:spLocks noGrp="1"/>
          </p:cNvSpPr>
          <p:nvPr>
            <p:ph type="body" idx="1"/>
          </p:nvPr>
        </p:nvSpPr>
        <p:spPr>
          <a:xfrm>
            <a:off x="355600" y="2730500"/>
            <a:ext cx="12293600" cy="6299200"/>
          </a:xfrm>
          <a:prstGeom prst="rect">
            <a:avLst/>
          </a:prstGeom>
        </p:spPr>
        <p:txBody>
          <a:bodyPr/>
          <a:lstStyle>
            <a:lvl1pPr marL="735771" indent="-735771" defTabSz="821531">
              <a:lnSpc>
                <a:spcPct val="120000"/>
              </a:lnSpc>
              <a:spcBef>
                <a:spcPts val="4600"/>
              </a:spcBef>
              <a:buSzPct val="82000"/>
              <a:defRPr sz="6500">
                <a:solidFill>
                  <a:srgbClr val="535353"/>
                </a:solidFill>
                <a:latin typeface="Gill Sans Light"/>
                <a:ea typeface="Gill Sans Light"/>
                <a:cs typeface="Gill Sans Light"/>
                <a:sym typeface="Gill Sans Light"/>
              </a:defRPr>
            </a:lvl1pPr>
            <a:lvl2pPr marL="1256471" indent="-735771" defTabSz="821531">
              <a:lnSpc>
                <a:spcPct val="120000"/>
              </a:lnSpc>
              <a:spcBef>
                <a:spcPts val="4600"/>
              </a:spcBef>
              <a:buSzPct val="82000"/>
              <a:defRPr sz="6500">
                <a:solidFill>
                  <a:srgbClr val="535353"/>
                </a:solidFill>
                <a:latin typeface="Gill Sans Light"/>
                <a:ea typeface="Gill Sans Light"/>
                <a:cs typeface="Gill Sans Light"/>
                <a:sym typeface="Gill Sans Light"/>
              </a:defRPr>
            </a:lvl2pPr>
            <a:lvl3pPr marL="1777171" indent="-735771" defTabSz="821531">
              <a:lnSpc>
                <a:spcPct val="120000"/>
              </a:lnSpc>
              <a:spcBef>
                <a:spcPts val="4600"/>
              </a:spcBef>
              <a:buSzPct val="82000"/>
              <a:defRPr sz="6500">
                <a:solidFill>
                  <a:srgbClr val="535353"/>
                </a:solidFill>
                <a:latin typeface="Gill Sans Light"/>
                <a:ea typeface="Gill Sans Light"/>
                <a:cs typeface="Gill Sans Light"/>
                <a:sym typeface="Gill Sans Light"/>
              </a:defRPr>
            </a:lvl3pPr>
            <a:lvl4pPr marL="2297871" indent="-735771" defTabSz="821531">
              <a:lnSpc>
                <a:spcPct val="120000"/>
              </a:lnSpc>
              <a:spcBef>
                <a:spcPts val="4600"/>
              </a:spcBef>
              <a:buSzPct val="82000"/>
              <a:defRPr sz="6500">
                <a:solidFill>
                  <a:srgbClr val="535353"/>
                </a:solidFill>
                <a:latin typeface="Gill Sans Light"/>
                <a:ea typeface="Gill Sans Light"/>
                <a:cs typeface="Gill Sans Light"/>
                <a:sym typeface="Gill Sans Light"/>
              </a:defRPr>
            </a:lvl4pPr>
            <a:lvl5pPr marL="2818571" indent="-735771" defTabSz="821531">
              <a:lnSpc>
                <a:spcPct val="120000"/>
              </a:lnSpc>
              <a:spcBef>
                <a:spcPts val="4600"/>
              </a:spcBef>
              <a:buSzPct val="82000"/>
              <a:defRPr sz="6500">
                <a:solidFill>
                  <a:srgbClr val="535353"/>
                </a:solidFill>
                <a:latin typeface="Gill Sans Light"/>
                <a:ea typeface="Gill Sans Light"/>
                <a:cs typeface="Gill Sans Light"/>
                <a:sym typeface="Gill Sans Light"/>
              </a:defRPr>
            </a:lvl5pPr>
          </a:lstStyle>
          <a:p>
            <a:r>
              <a:t>Body Level One</a:t>
            </a:r>
          </a:p>
          <a:p>
            <a:pPr lvl="1"/>
            <a:r>
              <a:t>Body Level Two</a:t>
            </a:r>
          </a:p>
          <a:p>
            <a:pPr lvl="2"/>
            <a:r>
              <a:t>Body Level Three</a:t>
            </a:r>
          </a:p>
          <a:p>
            <a:pPr lvl="3"/>
            <a:r>
              <a:t>Body Level Four</a:t>
            </a:r>
          </a:p>
          <a:p>
            <a:pPr lvl="4"/>
            <a:r>
              <a:t>Body Level Five</a:t>
            </a:r>
          </a:p>
        </p:txBody>
      </p:sp>
      <p:sp>
        <p:nvSpPr>
          <p:cNvPr id="158" name="Shape 158"/>
          <p:cNvSpPr>
            <a:spLocks noGrp="1"/>
          </p:cNvSpPr>
          <p:nvPr>
            <p:ph type="sldNum" sz="quarter" idx="2"/>
          </p:nvPr>
        </p:nvSpPr>
        <p:spPr>
          <a:xfrm>
            <a:off x="6324599" y="9271000"/>
            <a:ext cx="342901" cy="355600"/>
          </a:xfrm>
          <a:prstGeom prst="rect">
            <a:avLst/>
          </a:prstGeom>
        </p:spPr>
        <p:txBody>
          <a:bodyPr>
            <a:normAutofit/>
          </a:bodyPr>
          <a:lstStyle>
            <a:lvl1pPr>
              <a:defRPr>
                <a:solidFill>
                  <a:srgbClr val="535353"/>
                </a:solidFill>
                <a:latin typeface="Gill Sans Light"/>
                <a:ea typeface="Gill Sans Light"/>
                <a:cs typeface="Gill Sans Light"/>
                <a:sym typeface="Gill Sans Light"/>
              </a:defRPr>
            </a:lvl1p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Quot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65" name="Shape 165"/>
          <p:cNvSpPr>
            <a:spLocks noGrp="1"/>
          </p:cNvSpPr>
          <p:nvPr>
            <p:ph type="body" sz="quarter" idx="13"/>
          </p:nvPr>
        </p:nvSpPr>
        <p:spPr>
          <a:xfrm>
            <a:off x="1270000" y="5689600"/>
            <a:ext cx="10464800" cy="508000"/>
          </a:xfrm>
          <a:prstGeom prst="rect">
            <a:avLst/>
          </a:prstGeom>
        </p:spPr>
        <p:txBody>
          <a:bodyPr anchor="t">
            <a:spAutoFit/>
          </a:bodyPr>
          <a:lstStyle>
            <a:lvl1pPr marL="0" indent="0" algn="ctr">
              <a:spcBef>
                <a:spcPts val="0"/>
              </a:spcBef>
              <a:buSzTx/>
              <a:buNone/>
              <a:defRPr sz="2800">
                <a:solidFill>
                  <a:srgbClr val="535353"/>
                </a:solidFill>
                <a:latin typeface="Gill Sans Light"/>
                <a:ea typeface="Gill Sans Light"/>
                <a:cs typeface="Gill Sans Light"/>
                <a:sym typeface="Gill Sans Light"/>
              </a:defRPr>
            </a:lvl1pPr>
          </a:lstStyle>
          <a:p>
            <a:r>
              <a:t>–Johnny Appleseed</a:t>
            </a:r>
          </a:p>
        </p:txBody>
      </p:sp>
      <p:sp>
        <p:nvSpPr>
          <p:cNvPr id="166" name="Shape 166"/>
          <p:cNvSpPr>
            <a:spLocks noGrp="1"/>
          </p:cNvSpPr>
          <p:nvPr>
            <p:ph type="body" sz="quarter" idx="14"/>
          </p:nvPr>
        </p:nvSpPr>
        <p:spPr>
          <a:xfrm>
            <a:off x="1270000" y="4152900"/>
            <a:ext cx="10464800" cy="647700"/>
          </a:xfrm>
          <a:prstGeom prst="rect">
            <a:avLst/>
          </a:prstGeom>
        </p:spPr>
        <p:txBody>
          <a:bodyPr>
            <a:spAutoFit/>
          </a:bodyPr>
          <a:lstStyle>
            <a:lvl1pPr marL="0" indent="0" algn="ctr">
              <a:spcBef>
                <a:spcPts val="0"/>
              </a:spcBef>
              <a:buSzTx/>
              <a:buNone/>
              <a:defRPr sz="3800">
                <a:solidFill>
                  <a:srgbClr val="535353"/>
                </a:solidFill>
                <a:latin typeface="Gill Sans Light"/>
                <a:ea typeface="Gill Sans Light"/>
                <a:cs typeface="Gill Sans Light"/>
                <a:sym typeface="Gill Sans Light"/>
              </a:defRPr>
            </a:lvl1pPr>
          </a:lstStyle>
          <a:p>
            <a:r>
              <a:t>“Type a quote here.”</a:t>
            </a:r>
          </a:p>
        </p:txBody>
      </p:sp>
      <p:sp>
        <p:nvSpPr>
          <p:cNvPr id="167" name="Shape 167"/>
          <p:cNvSpPr>
            <a:spLocks noGrp="1"/>
          </p:cNvSpPr>
          <p:nvPr>
            <p:ph type="sldNum" sz="quarter" idx="2"/>
          </p:nvPr>
        </p:nvSpPr>
        <p:spPr>
          <a:xfrm>
            <a:off x="6324599" y="9271000"/>
            <a:ext cx="342901" cy="355600"/>
          </a:xfrm>
          <a:prstGeom prst="rect">
            <a:avLst/>
          </a:prstGeom>
        </p:spPr>
        <p:txBody>
          <a:bodyPr>
            <a:normAutofit/>
          </a:bodyPr>
          <a:lstStyle>
            <a:lvl1pPr>
              <a:defRPr>
                <a:solidFill>
                  <a:srgbClr val="535353"/>
                </a:solidFill>
                <a:latin typeface="Gill Sans Light"/>
                <a:ea typeface="Gill Sans Light"/>
                <a:cs typeface="Gill Sans Light"/>
                <a:sym typeface="Gill Sans Light"/>
              </a:defRPr>
            </a:lvl1p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74" name="Shape 174"/>
          <p:cNvSpPr>
            <a:spLocks noGrp="1"/>
          </p:cNvSpPr>
          <p:nvPr>
            <p:ph type="title"/>
          </p:nvPr>
        </p:nvSpPr>
        <p:spPr>
          <a:xfrm>
            <a:off x="355600" y="254000"/>
            <a:ext cx="12293600" cy="2438400"/>
          </a:xfrm>
          <a:prstGeom prst="rect">
            <a:avLst/>
          </a:prstGeom>
        </p:spPr>
        <p:txBody>
          <a:bodyPr/>
          <a:lstStyle>
            <a:lvl1pPr>
              <a:defRPr sz="7500" cap="all">
                <a:solidFill>
                  <a:srgbClr val="535353"/>
                </a:solidFill>
                <a:latin typeface="Gill Sans Light"/>
                <a:ea typeface="Gill Sans Light"/>
                <a:cs typeface="Gill Sans Light"/>
                <a:sym typeface="Gill Sans Light"/>
              </a:defRPr>
            </a:lvl1pPr>
          </a:lstStyle>
          <a:p>
            <a:r>
              <a:t>Title Text</a:t>
            </a:r>
          </a:p>
        </p:txBody>
      </p:sp>
      <p:sp>
        <p:nvSpPr>
          <p:cNvPr id="175" name="Shape 175"/>
          <p:cNvSpPr>
            <a:spLocks noGrp="1"/>
          </p:cNvSpPr>
          <p:nvPr>
            <p:ph type="body" idx="1"/>
          </p:nvPr>
        </p:nvSpPr>
        <p:spPr>
          <a:xfrm>
            <a:off x="355600" y="2730500"/>
            <a:ext cx="12293600" cy="6299200"/>
          </a:xfrm>
          <a:prstGeom prst="rect">
            <a:avLst/>
          </a:prstGeom>
        </p:spPr>
        <p:txBody>
          <a:bodyPr/>
          <a:lstStyle>
            <a:lvl1pPr marL="735771" indent="-735771" defTabSz="821531">
              <a:lnSpc>
                <a:spcPct val="120000"/>
              </a:lnSpc>
              <a:spcBef>
                <a:spcPts val="4600"/>
              </a:spcBef>
              <a:buSzPct val="82000"/>
              <a:defRPr sz="6500">
                <a:solidFill>
                  <a:srgbClr val="535353"/>
                </a:solidFill>
                <a:latin typeface="Gill Sans Light"/>
                <a:ea typeface="Gill Sans Light"/>
                <a:cs typeface="Gill Sans Light"/>
                <a:sym typeface="Gill Sans Light"/>
              </a:defRPr>
            </a:lvl1pPr>
            <a:lvl2pPr marL="1256471" indent="-735771" defTabSz="821531">
              <a:lnSpc>
                <a:spcPct val="120000"/>
              </a:lnSpc>
              <a:spcBef>
                <a:spcPts val="4600"/>
              </a:spcBef>
              <a:buSzPct val="82000"/>
              <a:defRPr sz="6500">
                <a:solidFill>
                  <a:srgbClr val="535353"/>
                </a:solidFill>
                <a:latin typeface="Gill Sans Light"/>
                <a:ea typeface="Gill Sans Light"/>
                <a:cs typeface="Gill Sans Light"/>
                <a:sym typeface="Gill Sans Light"/>
              </a:defRPr>
            </a:lvl2pPr>
            <a:lvl3pPr marL="1777171" indent="-735771" defTabSz="821531">
              <a:lnSpc>
                <a:spcPct val="120000"/>
              </a:lnSpc>
              <a:spcBef>
                <a:spcPts val="4600"/>
              </a:spcBef>
              <a:buSzPct val="82000"/>
              <a:defRPr sz="6500">
                <a:solidFill>
                  <a:srgbClr val="535353"/>
                </a:solidFill>
                <a:latin typeface="Gill Sans Light"/>
                <a:ea typeface="Gill Sans Light"/>
                <a:cs typeface="Gill Sans Light"/>
                <a:sym typeface="Gill Sans Light"/>
              </a:defRPr>
            </a:lvl3pPr>
            <a:lvl4pPr marL="2297871" indent="-735771" defTabSz="821531">
              <a:lnSpc>
                <a:spcPct val="120000"/>
              </a:lnSpc>
              <a:spcBef>
                <a:spcPts val="4600"/>
              </a:spcBef>
              <a:buSzPct val="82000"/>
              <a:defRPr sz="6500">
                <a:solidFill>
                  <a:srgbClr val="535353"/>
                </a:solidFill>
                <a:latin typeface="Gill Sans Light"/>
                <a:ea typeface="Gill Sans Light"/>
                <a:cs typeface="Gill Sans Light"/>
                <a:sym typeface="Gill Sans Light"/>
              </a:defRPr>
            </a:lvl4pPr>
            <a:lvl5pPr marL="2818571" indent="-735771" defTabSz="821531">
              <a:lnSpc>
                <a:spcPct val="120000"/>
              </a:lnSpc>
              <a:spcBef>
                <a:spcPts val="4600"/>
              </a:spcBef>
              <a:buSzPct val="82000"/>
              <a:defRPr sz="6500">
                <a:solidFill>
                  <a:srgbClr val="535353"/>
                </a:solidFill>
                <a:latin typeface="Gill Sans Light"/>
                <a:ea typeface="Gill Sans Light"/>
                <a:cs typeface="Gill Sans Light"/>
                <a:sym typeface="Gill Sans Light"/>
              </a:defRPr>
            </a:lvl5pPr>
          </a:lstStyle>
          <a:p>
            <a:r>
              <a:t>Body Level One</a:t>
            </a:r>
          </a:p>
          <a:p>
            <a:pPr lvl="1"/>
            <a:r>
              <a:t>Body Level Two</a:t>
            </a:r>
          </a:p>
          <a:p>
            <a:pPr lvl="2"/>
            <a:r>
              <a:t>Body Level Three</a:t>
            </a:r>
          </a:p>
          <a:p>
            <a:pPr lvl="3"/>
            <a:r>
              <a:t>Body Level Four</a:t>
            </a:r>
          </a:p>
          <a:p>
            <a:pPr lvl="4"/>
            <a:r>
              <a:t>Body Level Five</a:t>
            </a:r>
          </a:p>
        </p:txBody>
      </p:sp>
      <p:sp>
        <p:nvSpPr>
          <p:cNvPr id="176" name="Shape 176"/>
          <p:cNvSpPr>
            <a:spLocks noGrp="1"/>
          </p:cNvSpPr>
          <p:nvPr>
            <p:ph type="sldNum" sz="quarter" idx="2"/>
          </p:nvPr>
        </p:nvSpPr>
        <p:spPr>
          <a:xfrm>
            <a:off x="6324599" y="9271000"/>
            <a:ext cx="342901" cy="355600"/>
          </a:xfrm>
          <a:prstGeom prst="rect">
            <a:avLst/>
          </a:prstGeom>
        </p:spPr>
        <p:txBody>
          <a:bodyPr>
            <a:normAutofit/>
          </a:bodyPr>
          <a:lstStyle>
            <a:lvl1pPr>
              <a:defRPr>
                <a:solidFill>
                  <a:srgbClr val="535353"/>
                </a:solidFill>
                <a:latin typeface="Gill Sans Light"/>
                <a:ea typeface="Gill Sans Light"/>
                <a:cs typeface="Gill Sans Light"/>
                <a:sym typeface="Gill Sans Light"/>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idx="13"/>
          </p:nvPr>
        </p:nvSpPr>
        <p:spPr>
          <a:xfrm>
            <a:off x="1606550" y="635000"/>
            <a:ext cx="9779000" cy="5918200"/>
          </a:xfrm>
          <a:prstGeom prst="rect">
            <a:avLst/>
          </a:prstGeom>
        </p:spPr>
        <p:txBody>
          <a:bodyPr lIns="91439" tIns="45719" rIns="91439" bIns="45719" anchor="t">
            <a:noAutofit/>
          </a:bodyPr>
          <a:lstStyle/>
          <a:p>
            <a:endParaRPr/>
          </a:p>
        </p:txBody>
      </p:sp>
      <p:sp>
        <p:nvSpPr>
          <p:cNvPr id="21" name="Shape 21"/>
          <p:cNvSpPr>
            <a:spLocks noGrp="1"/>
          </p:cNvSpPr>
          <p:nvPr>
            <p:ph type="title"/>
          </p:nvPr>
        </p:nvSpPr>
        <p:spPr>
          <a:xfrm>
            <a:off x="1270000" y="6718300"/>
            <a:ext cx="10464800" cy="1422400"/>
          </a:xfrm>
          <a:prstGeom prst="rect">
            <a:avLst/>
          </a:prstGeom>
        </p:spPr>
        <p:txBody>
          <a:bodyPr anchor="b"/>
          <a:lstStyle/>
          <a:p>
            <a:r>
              <a:t>Title Text</a:t>
            </a:r>
          </a:p>
        </p:txBody>
      </p:sp>
      <p:sp>
        <p:nvSpPr>
          <p:cNvPr id="22" name="Shape 22"/>
          <p:cNvSpPr>
            <a:spLocks noGrp="1"/>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xfrm>
            <a:off x="6311798" y="9245600"/>
            <a:ext cx="368504" cy="3810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Blank">
    <p:bg>
      <p:bgPr>
        <a:solidFill>
          <a:srgbClr val="D0D871"/>
        </a:solidFill>
        <a:effectLst/>
      </p:bgPr>
    </p:bg>
    <p:spTree>
      <p:nvGrpSpPr>
        <p:cNvPr id="1" name=""/>
        <p:cNvGrpSpPr/>
        <p:nvPr/>
      </p:nvGrpSpPr>
      <p:grpSpPr>
        <a:xfrm>
          <a:off x="0" y="0"/>
          <a:ext cx="0" cy="0"/>
          <a:chOff x="0" y="0"/>
          <a:chExt cx="0" cy="0"/>
        </a:xfrm>
      </p:grpSpPr>
      <p:sp>
        <p:nvSpPr>
          <p:cNvPr id="183" name="Shape 183"/>
          <p:cNvSpPr>
            <a:spLocks noGrp="1"/>
          </p:cNvSpPr>
          <p:nvPr>
            <p:ph type="sldNum" sz="quarter" idx="2"/>
          </p:nvPr>
        </p:nvSpPr>
        <p:spPr>
          <a:xfrm>
            <a:off x="6324599" y="9271000"/>
            <a:ext cx="342901" cy="355600"/>
          </a:xfrm>
          <a:prstGeom prst="rect">
            <a:avLst/>
          </a:prstGeom>
        </p:spPr>
        <p:txBody>
          <a:bodyPr>
            <a:normAutofit/>
          </a:bodyPr>
          <a:lstStyle>
            <a:lvl1pPr>
              <a:defRPr>
                <a:solidFill>
                  <a:srgbClr val="535353"/>
                </a:solidFill>
                <a:latin typeface="Gill Sans Light"/>
                <a:ea typeface="Gill Sans Light"/>
                <a:cs typeface="Gill Sans Light"/>
                <a:sym typeface="Gill Sans Light"/>
              </a:defRPr>
            </a:lvl1p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190" name="Shape 190"/>
          <p:cNvSpPr>
            <a:spLocks noGrp="1"/>
          </p:cNvSpPr>
          <p:nvPr>
            <p:ph type="title"/>
          </p:nvPr>
        </p:nvSpPr>
        <p:spPr>
          <a:xfrm>
            <a:off x="355600" y="2044700"/>
            <a:ext cx="12293600" cy="3238500"/>
          </a:xfrm>
          <a:prstGeom prst="rect">
            <a:avLst/>
          </a:prstGeom>
        </p:spPr>
        <p:txBody>
          <a:bodyPr lIns="0" tIns="0" rIns="0" bIns="0" anchor="b"/>
          <a:lstStyle>
            <a:lvl1pPr>
              <a:defRPr sz="7500" cap="all">
                <a:solidFill>
                  <a:srgbClr val="535353"/>
                </a:solidFill>
                <a:latin typeface="Gill Sans Light"/>
                <a:ea typeface="Gill Sans Light"/>
                <a:cs typeface="Gill Sans Light"/>
                <a:sym typeface="Gill Sans Light"/>
              </a:defRPr>
            </a:lvl1pPr>
          </a:lstStyle>
          <a:p>
            <a:r>
              <a:t>Title Text</a:t>
            </a:r>
          </a:p>
        </p:txBody>
      </p:sp>
      <p:sp>
        <p:nvSpPr>
          <p:cNvPr id="191" name="Shape 191"/>
          <p:cNvSpPr>
            <a:spLocks noGrp="1"/>
          </p:cNvSpPr>
          <p:nvPr>
            <p:ph type="body" sz="quarter" idx="1"/>
          </p:nvPr>
        </p:nvSpPr>
        <p:spPr>
          <a:xfrm>
            <a:off x="355600" y="5270500"/>
            <a:ext cx="12293600" cy="1295400"/>
          </a:xfrm>
          <a:prstGeom prst="rect">
            <a:avLst/>
          </a:prstGeom>
        </p:spPr>
        <p:txBody>
          <a:bodyPr lIns="0" tIns="0" rIns="0" bIns="0" anchor="t"/>
          <a:lstStyle>
            <a:lvl1pPr marL="0" indent="0" algn="ctr">
              <a:spcBef>
                <a:spcPts val="0"/>
              </a:spcBef>
              <a:buSzTx/>
              <a:buNone/>
              <a:defRPr sz="3800">
                <a:solidFill>
                  <a:srgbClr val="535353"/>
                </a:solidFill>
                <a:latin typeface="Gill Sans Light"/>
                <a:ea typeface="Gill Sans Light"/>
                <a:cs typeface="Gill Sans Light"/>
                <a:sym typeface="Gill Sans Light"/>
              </a:defRPr>
            </a:lvl1pPr>
            <a:lvl2pPr marL="0" indent="0" algn="ctr">
              <a:spcBef>
                <a:spcPts val="0"/>
              </a:spcBef>
              <a:buSzTx/>
              <a:buNone/>
              <a:defRPr sz="3800">
                <a:solidFill>
                  <a:srgbClr val="535353"/>
                </a:solidFill>
                <a:latin typeface="Gill Sans Light"/>
                <a:ea typeface="Gill Sans Light"/>
                <a:cs typeface="Gill Sans Light"/>
                <a:sym typeface="Gill Sans Light"/>
              </a:defRPr>
            </a:lvl2pPr>
            <a:lvl3pPr marL="0" indent="0" algn="ctr">
              <a:spcBef>
                <a:spcPts val="0"/>
              </a:spcBef>
              <a:buSzTx/>
              <a:buNone/>
              <a:defRPr sz="3800">
                <a:solidFill>
                  <a:srgbClr val="535353"/>
                </a:solidFill>
                <a:latin typeface="Gill Sans Light"/>
                <a:ea typeface="Gill Sans Light"/>
                <a:cs typeface="Gill Sans Light"/>
                <a:sym typeface="Gill Sans Light"/>
              </a:defRPr>
            </a:lvl3pPr>
            <a:lvl4pPr marL="0" indent="0" algn="ctr">
              <a:spcBef>
                <a:spcPts val="0"/>
              </a:spcBef>
              <a:buSzTx/>
              <a:buNone/>
              <a:defRPr sz="3800">
                <a:solidFill>
                  <a:srgbClr val="535353"/>
                </a:solidFill>
                <a:latin typeface="Gill Sans Light"/>
                <a:ea typeface="Gill Sans Light"/>
                <a:cs typeface="Gill Sans Light"/>
                <a:sym typeface="Gill Sans Light"/>
              </a:defRPr>
            </a:lvl4pPr>
            <a:lvl5pPr marL="0" indent="0" algn="ctr">
              <a:spcBef>
                <a:spcPts val="0"/>
              </a:spcBef>
              <a:buSzTx/>
              <a:buNone/>
              <a:defRPr sz="3800">
                <a:solidFill>
                  <a:srgbClr val="535353"/>
                </a:solidFill>
                <a:latin typeface="Gill Sans Light"/>
                <a:ea typeface="Gill Sans Light"/>
                <a:cs typeface="Gill Sans Light"/>
                <a:sym typeface="Gill Sans Light"/>
              </a:defRPr>
            </a:lvl5pPr>
          </a:lstStyle>
          <a:p>
            <a:r>
              <a:t>Body Level One</a:t>
            </a:r>
          </a:p>
          <a:p>
            <a:pPr lvl="1"/>
            <a:r>
              <a:t>Body Level Two</a:t>
            </a:r>
          </a:p>
          <a:p>
            <a:pPr lvl="2"/>
            <a:r>
              <a:t>Body Level Three</a:t>
            </a:r>
          </a:p>
          <a:p>
            <a:pPr lvl="3"/>
            <a:r>
              <a:t>Body Level Four</a:t>
            </a:r>
          </a:p>
          <a:p>
            <a:pPr lvl="4"/>
            <a:r>
              <a:t>Body Level Five</a:t>
            </a:r>
          </a:p>
        </p:txBody>
      </p:sp>
      <p:sp>
        <p:nvSpPr>
          <p:cNvPr id="192" name="Shape 192"/>
          <p:cNvSpPr>
            <a:spLocks noGrp="1"/>
          </p:cNvSpPr>
          <p:nvPr>
            <p:ph type="sldNum" sz="quarter" idx="2"/>
          </p:nvPr>
        </p:nvSpPr>
        <p:spPr>
          <a:xfrm>
            <a:off x="6324598" y="9271000"/>
            <a:ext cx="342902" cy="254000"/>
          </a:xfrm>
          <a:prstGeom prst="rect">
            <a:avLst/>
          </a:prstGeom>
        </p:spPr>
        <p:txBody>
          <a:bodyPr wrap="square" lIns="0" tIns="0" rIns="0" bIns="0">
            <a:normAutofit/>
          </a:bodyPr>
          <a:lstStyle>
            <a:lvl1pPr>
              <a:defRPr>
                <a:solidFill>
                  <a:srgbClr val="535353"/>
                </a:solidFill>
                <a:latin typeface="Gill Sans Light"/>
                <a:ea typeface="Gill Sans Light"/>
                <a:cs typeface="Gill Sans Light"/>
                <a:sym typeface="Gill Sans Light"/>
              </a:defRPr>
            </a:lvl1p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Title - Center">
    <p:bg>
      <p:bgPr>
        <a:gradFill flip="none" rotWithShape="1">
          <a:gsLst>
            <a:gs pos="0">
              <a:srgbClr val="ACBDC7"/>
            </a:gs>
            <a:gs pos="100000">
              <a:srgbClr val="FFFFFF"/>
            </a:gs>
          </a:gsLst>
          <a:lin ang="5400000" scaled="0"/>
        </a:gradFill>
        <a:effectLst/>
      </p:bgPr>
    </p:bg>
    <p:spTree>
      <p:nvGrpSpPr>
        <p:cNvPr id="1" name=""/>
        <p:cNvGrpSpPr/>
        <p:nvPr/>
      </p:nvGrpSpPr>
      <p:grpSpPr>
        <a:xfrm>
          <a:off x="0" y="0"/>
          <a:ext cx="0" cy="0"/>
          <a:chOff x="0" y="0"/>
          <a:chExt cx="0" cy="0"/>
        </a:xfrm>
      </p:grpSpPr>
      <p:sp>
        <p:nvSpPr>
          <p:cNvPr id="199" name="Shape 199"/>
          <p:cNvSpPr>
            <a:spLocks noGrp="1"/>
          </p:cNvSpPr>
          <p:nvPr>
            <p:ph type="title"/>
          </p:nvPr>
        </p:nvSpPr>
        <p:spPr>
          <a:xfrm>
            <a:off x="355600" y="3251200"/>
            <a:ext cx="12293600" cy="3238500"/>
          </a:xfrm>
          <a:prstGeom prst="rect">
            <a:avLst/>
          </a:prstGeom>
        </p:spPr>
        <p:txBody>
          <a:bodyPr/>
          <a:lstStyle>
            <a:lvl1pPr>
              <a:defRPr sz="7500" cap="all">
                <a:solidFill>
                  <a:srgbClr val="535353"/>
                </a:solidFill>
                <a:latin typeface="Gill Sans Light"/>
                <a:ea typeface="Gill Sans Light"/>
                <a:cs typeface="Gill Sans Light"/>
                <a:sym typeface="Gill Sans Light"/>
              </a:defRPr>
            </a:lvl1pPr>
          </a:lstStyle>
          <a:p>
            <a:r>
              <a:t>Title Text</a:t>
            </a:r>
          </a:p>
        </p:txBody>
      </p:sp>
      <p:sp>
        <p:nvSpPr>
          <p:cNvPr id="200" name="Shape 200"/>
          <p:cNvSpPr>
            <a:spLocks noGrp="1"/>
          </p:cNvSpPr>
          <p:nvPr>
            <p:ph type="sldNum" sz="quarter" idx="2"/>
          </p:nvPr>
        </p:nvSpPr>
        <p:spPr>
          <a:xfrm>
            <a:off x="6324599" y="9271000"/>
            <a:ext cx="342901" cy="355600"/>
          </a:xfrm>
          <a:prstGeom prst="rect">
            <a:avLst/>
          </a:prstGeom>
        </p:spPr>
        <p:txBody>
          <a:bodyPr>
            <a:normAutofit/>
          </a:bodyPr>
          <a:lstStyle>
            <a:lvl1pPr>
              <a:defRPr>
                <a:solidFill>
                  <a:srgbClr val="535353"/>
                </a:solidFill>
                <a:latin typeface="Gill Sans Light"/>
                <a:ea typeface="Gill Sans Light"/>
                <a:cs typeface="Gill Sans Light"/>
                <a:sym typeface="Gill Sans Light"/>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a:spLocks noGrp="1"/>
          </p:cNvSpPr>
          <p:nvPr>
            <p:ph type="title"/>
          </p:nvPr>
        </p:nvSpPr>
        <p:spPr>
          <a:xfrm>
            <a:off x="1270000" y="3225800"/>
            <a:ext cx="10464800" cy="3302000"/>
          </a:xfrm>
          <a:prstGeom prst="rect">
            <a:avLst/>
          </a:prstGeom>
        </p:spPr>
        <p:txBody>
          <a:bodyPr/>
          <a:lstStyle/>
          <a:p>
            <a:r>
              <a:t>Title Text</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6718300" y="635000"/>
            <a:ext cx="5334000" cy="8229600"/>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Shape 40"/>
          <p:cNvSpPr>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Title Text</a:t>
            </a:r>
          </a:p>
        </p:txBody>
      </p:sp>
      <p:sp>
        <p:nvSpPr>
          <p:cNvPr id="49" name="Shape 4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6718300" y="2603500"/>
            <a:ext cx="5334000" cy="6286500"/>
          </a:xfrm>
          <a:prstGeom prst="rect">
            <a:avLst/>
          </a:prstGeom>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Shape 75"/>
          <p:cNvSpPr>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hape 7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6724518" y="889000"/>
            <a:ext cx="5334001" cy="3771900"/>
          </a:xfrm>
          <a:prstGeom prst="rect">
            <a:avLst/>
          </a:prstGeom>
        </p:spPr>
        <p:txBody>
          <a:bodyPr lIns="91439" tIns="45719" rIns="91439" bIns="45719" anchor="t">
            <a:noAutofit/>
          </a:bodyPr>
          <a:lstStyle/>
          <a:p>
            <a:endParaRPr/>
          </a:p>
        </p:txBody>
      </p:sp>
      <p:sp>
        <p:nvSpPr>
          <p:cNvPr id="85" name="Shape 85"/>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3" name="Shape 3"/>
          <p:cNvSpPr>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lgn="ctr">
              <a:defRPr sz="1800">
                <a:solidFill>
                  <a:srgbClr val="000000"/>
                </a:solidFill>
                <a:latin typeface="+mn-lt"/>
                <a:ea typeface="+mn-ea"/>
                <a:cs typeface="+mn-cs"/>
                <a:sym typeface="Helvetica Light"/>
              </a:defRPr>
            </a:lvl1pPr>
          </a:lstStyle>
          <a:p>
            <a:fld id="{86CB4B4D-7CA3-9044-876B-883B54F8677D}" type="slidenum">
              <a:t>‹#›</a:t>
            </a:fld>
            <a:endParaRPr/>
          </a:p>
        </p:txBody>
      </p:sp>
      <p:sp>
        <p:nvSpPr>
          <p:cNvPr id="4" name="Shape 4"/>
          <p:cNvSpPr>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6.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Shape 209"/>
          <p:cNvSpPr>
            <a:spLocks noGrp="1"/>
          </p:cNvSpPr>
          <p:nvPr>
            <p:ph type="title"/>
          </p:nvPr>
        </p:nvSpPr>
        <p:spPr>
          <a:xfrm>
            <a:off x="524933" y="663343"/>
            <a:ext cx="11967634" cy="2670850"/>
          </a:xfrm>
          <a:prstGeom prst="rect">
            <a:avLst/>
          </a:prstGeom>
        </p:spPr>
        <p:txBody>
          <a:bodyPr>
            <a:normAutofit fontScale="90000"/>
          </a:bodyPr>
          <a:lstStyle>
            <a:lvl1pPr algn="ctr" defTabSz="438150">
              <a:defRPr sz="5625" i="0" cap="all">
                <a:solidFill>
                  <a:srgbClr val="535353"/>
                </a:solidFill>
                <a:latin typeface="Gill Sans Light"/>
                <a:ea typeface="Gill Sans Light"/>
                <a:cs typeface="Gill Sans Light"/>
                <a:sym typeface="Gill Sans Light"/>
              </a:defRPr>
            </a:lvl1pPr>
          </a:lstStyle>
          <a:p>
            <a:r>
              <a:t>ADAPT: algorithmic differentiation APPLIED TO FLOATING-POINT PRECISION TUNING</a:t>
            </a:r>
          </a:p>
        </p:txBody>
      </p:sp>
      <p:sp>
        <p:nvSpPr>
          <p:cNvPr id="210" name="Shape 210"/>
          <p:cNvSpPr/>
          <p:nvPr/>
        </p:nvSpPr>
        <p:spPr>
          <a:xfrm>
            <a:off x="5050116" y="4072250"/>
            <a:ext cx="7169544" cy="2321755"/>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lnSpcReduction="10000"/>
          </a:bodyPr>
          <a:lstStyle/>
          <a:p>
            <a:pPr algn="r" defTabSz="455675">
              <a:defRPr sz="2184">
                <a:solidFill>
                  <a:srgbClr val="53585F"/>
                </a:solidFill>
              </a:defRPr>
            </a:pPr>
            <a:r>
              <a:rPr b="1"/>
              <a:t>Harshitha Menon</a:t>
            </a:r>
            <a:r>
              <a:t>, Michael O. Lam, Daniel Ossei-Kuffuor,  Markus Schordan, Scott Lloyd, Kathryn Mohror, Jeffrey Hittinger</a:t>
            </a:r>
          </a:p>
          <a:p>
            <a:pPr algn="r" defTabSz="455675">
              <a:defRPr sz="2027">
                <a:solidFill>
                  <a:srgbClr val="53585F"/>
                </a:solidFill>
              </a:defRPr>
            </a:pPr>
            <a:endParaRPr/>
          </a:p>
          <a:p>
            <a:pPr algn="r" defTabSz="455675">
              <a:defRPr sz="2027">
                <a:solidFill>
                  <a:srgbClr val="53585F"/>
                </a:solidFill>
              </a:defRPr>
            </a:pPr>
            <a:r>
              <a:t>Center for Applied Scientific Computing</a:t>
            </a:r>
          </a:p>
          <a:p>
            <a:pPr algn="r" defTabSz="455675">
              <a:defRPr sz="2184">
                <a:solidFill>
                  <a:srgbClr val="53585F"/>
                </a:solidFill>
              </a:defRPr>
            </a:pPr>
            <a:r>
              <a:t>Lawrence Livermore National Laboratory</a:t>
            </a:r>
          </a:p>
          <a:p>
            <a:pPr algn="r" defTabSz="455675">
              <a:defRPr sz="2184">
                <a:solidFill>
                  <a:srgbClr val="53585F"/>
                </a:solidFill>
              </a:defRPr>
            </a:pPr>
            <a:endParaRPr/>
          </a:p>
          <a:p>
            <a:pPr algn="r" defTabSz="455675">
              <a:defRPr sz="1793" b="1">
                <a:solidFill>
                  <a:srgbClr val="53585F"/>
                </a:solidFill>
                <a:latin typeface="Arial"/>
                <a:ea typeface="Arial"/>
                <a:cs typeface="Arial"/>
                <a:sym typeface="Arial"/>
              </a:defRPr>
            </a:pPr>
            <a:r>
              <a:t>SC 2018</a:t>
            </a:r>
          </a:p>
        </p:txBody>
      </p:sp>
      <p:pic>
        <p:nvPicPr>
          <p:cNvPr id="211" name="pasted-image.png"/>
          <p:cNvPicPr>
            <a:picLocks noChangeAspect="1"/>
          </p:cNvPicPr>
          <p:nvPr/>
        </p:nvPicPr>
        <p:blipFill>
          <a:blip r:embed="rId2">
            <a:extLst/>
          </a:blip>
          <a:stretch>
            <a:fillRect/>
          </a:stretch>
        </p:blipFill>
        <p:spPr>
          <a:xfrm>
            <a:off x="9940978" y="9054929"/>
            <a:ext cx="2898776" cy="558801"/>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Shape 326"/>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normAutofit lnSpcReduction="10000"/>
          </a:bodyPr>
          <a:lstStyle/>
          <a:p>
            <a:fld id="{86CB4B4D-7CA3-9044-876B-883B54F8677D}" type="slidenum">
              <a:t>10</a:t>
            </a:fld>
            <a:endParaRPr/>
          </a:p>
        </p:txBody>
      </p:sp>
      <p:grpSp>
        <p:nvGrpSpPr>
          <p:cNvPr id="329" name="Group 329"/>
          <p:cNvGrpSpPr/>
          <p:nvPr/>
        </p:nvGrpSpPr>
        <p:grpSpPr>
          <a:xfrm>
            <a:off x="1428749" y="8839199"/>
            <a:ext cx="3213101" cy="381002"/>
            <a:chOff x="0" y="0"/>
            <a:chExt cx="3213100" cy="381000"/>
          </a:xfrm>
        </p:grpSpPr>
        <p:sp>
          <p:nvSpPr>
            <p:cNvPr id="327" name="Shape 327"/>
            <p:cNvSpPr/>
            <p:nvPr/>
          </p:nvSpPr>
          <p:spPr>
            <a:xfrm>
              <a:off x="165100" y="0"/>
              <a:ext cx="3048000" cy="381000"/>
            </a:xfrm>
            <a:prstGeom prst="rect">
              <a:avLst/>
            </a:prstGeom>
            <a:gradFill flip="none" rotWithShape="1">
              <a:gsLst>
                <a:gs pos="0">
                  <a:srgbClr val="78B8F3"/>
                </a:gs>
                <a:gs pos="100000">
                  <a:srgbClr val="3A86CE"/>
                </a:gs>
              </a:gsLst>
              <a:lin ang="5400000" scaled="0"/>
            </a:gradFill>
            <a:ln w="12700" cap="flat">
              <a:noFill/>
              <a:miter lim="400000"/>
            </a:ln>
            <a:effectLst/>
          </p:spPr>
          <p:txBody>
            <a:bodyPr wrap="square" lIns="50800" tIns="50800" rIns="50800" bIns="50800" numCol="1" anchor="ctr">
              <a:noAutofit/>
            </a:bodyPr>
            <a:lstStyle/>
            <a:p>
              <a:pPr algn="ctr">
                <a:defRPr sz="3600">
                  <a:solidFill>
                    <a:srgbClr val="FFFFFF"/>
                  </a:solidFill>
                  <a:latin typeface="Gill Sans Light"/>
                  <a:ea typeface="Gill Sans Light"/>
                  <a:cs typeface="Gill Sans Light"/>
                  <a:sym typeface="Gill Sans Light"/>
                </a:defRPr>
              </a:pPr>
              <a:endParaRPr/>
            </a:p>
          </p:txBody>
        </p:sp>
        <p:sp>
          <p:nvSpPr>
            <p:cNvPr id="328" name="Shape 328"/>
            <p:cNvSpPr/>
            <p:nvPr/>
          </p:nvSpPr>
          <p:spPr>
            <a:xfrm rot="10800000" flipH="1">
              <a:off x="0" y="0"/>
              <a:ext cx="381000" cy="381000"/>
            </a:xfrm>
            <a:prstGeom prst="ellipse">
              <a:avLst/>
            </a:prstGeom>
            <a:gradFill flip="none" rotWithShape="1">
              <a:gsLst>
                <a:gs pos="0">
                  <a:srgbClr val="3875C6"/>
                </a:gs>
                <a:gs pos="100000">
                  <a:srgbClr val="67A5EC"/>
                </a:gs>
              </a:gsLst>
              <a:lin ang="5400000" scaled="0"/>
            </a:gradFill>
            <a:ln w="12700" cap="flat">
              <a:noFill/>
              <a:miter lim="400000"/>
            </a:ln>
            <a:effectLst/>
          </p:spPr>
          <p:txBody>
            <a:bodyPr wrap="square" lIns="50800" tIns="50800" rIns="50800" bIns="50800" numCol="1" anchor="ctr">
              <a:noAutofit/>
            </a:bodyPr>
            <a:lstStyle/>
            <a:p>
              <a:pPr algn="ctr">
                <a:defRPr sz="3600">
                  <a:solidFill>
                    <a:srgbClr val="FFFFFF"/>
                  </a:solidFill>
                  <a:latin typeface="Gill Sans Light"/>
                  <a:ea typeface="Gill Sans Light"/>
                  <a:cs typeface="Gill Sans Light"/>
                  <a:sym typeface="Gill Sans Light"/>
                </a:defRPr>
              </a:pPr>
              <a:endParaRPr/>
            </a:p>
          </p:txBody>
        </p:sp>
      </p:grpSp>
      <p:grpSp>
        <p:nvGrpSpPr>
          <p:cNvPr id="332" name="Group 332"/>
          <p:cNvGrpSpPr/>
          <p:nvPr/>
        </p:nvGrpSpPr>
        <p:grpSpPr>
          <a:xfrm>
            <a:off x="8362950" y="8839199"/>
            <a:ext cx="3213100" cy="381002"/>
            <a:chOff x="0" y="0"/>
            <a:chExt cx="3213100" cy="381000"/>
          </a:xfrm>
        </p:grpSpPr>
        <p:sp>
          <p:nvSpPr>
            <p:cNvPr id="330" name="Shape 330"/>
            <p:cNvSpPr/>
            <p:nvPr/>
          </p:nvSpPr>
          <p:spPr>
            <a:xfrm flipH="1">
              <a:off x="2832100" y="0"/>
              <a:ext cx="381000" cy="381000"/>
            </a:xfrm>
            <a:prstGeom prst="ellipse">
              <a:avLst/>
            </a:prstGeom>
            <a:gradFill flip="none" rotWithShape="1">
              <a:gsLst>
                <a:gs pos="0">
                  <a:srgbClr val="D0D1D1"/>
                </a:gs>
                <a:gs pos="100000">
                  <a:srgbClr val="696969"/>
                </a:gs>
              </a:gsLst>
              <a:lin ang="5400000" scaled="0"/>
            </a:gradFill>
            <a:ln w="12700" cap="flat">
              <a:noFill/>
              <a:miter lim="400000"/>
            </a:ln>
            <a:effectLst/>
          </p:spPr>
          <p:txBody>
            <a:bodyPr wrap="square" lIns="50800" tIns="50800" rIns="50800" bIns="50800" numCol="1" anchor="ctr">
              <a:noAutofit/>
            </a:bodyPr>
            <a:lstStyle/>
            <a:p>
              <a:pPr algn="ctr">
                <a:defRPr sz="3600">
                  <a:solidFill>
                    <a:srgbClr val="FFFFFF"/>
                  </a:solidFill>
                  <a:latin typeface="Gill Sans Light"/>
                  <a:ea typeface="Gill Sans Light"/>
                  <a:cs typeface="Gill Sans Light"/>
                  <a:sym typeface="Gill Sans Light"/>
                </a:defRPr>
              </a:pPr>
              <a:endParaRPr/>
            </a:p>
          </p:txBody>
        </p:sp>
        <p:sp>
          <p:nvSpPr>
            <p:cNvPr id="331" name="Shape 331"/>
            <p:cNvSpPr/>
            <p:nvPr/>
          </p:nvSpPr>
          <p:spPr>
            <a:xfrm rot="10800000" flipH="1">
              <a:off x="0" y="0"/>
              <a:ext cx="3048000" cy="381000"/>
            </a:xfrm>
            <a:prstGeom prst="rect">
              <a:avLst/>
            </a:prstGeom>
            <a:gradFill flip="none" rotWithShape="1">
              <a:gsLst>
                <a:gs pos="0">
                  <a:srgbClr val="646464"/>
                </a:gs>
                <a:gs pos="100000">
                  <a:srgbClr val="CBCBCB"/>
                </a:gs>
              </a:gsLst>
              <a:lin ang="5400000" scaled="0"/>
            </a:gradFill>
            <a:ln w="12700" cap="flat">
              <a:noFill/>
              <a:miter lim="400000"/>
            </a:ln>
            <a:effectLst/>
          </p:spPr>
          <p:txBody>
            <a:bodyPr wrap="square" lIns="50800" tIns="50800" rIns="50800" bIns="50800" numCol="1" anchor="ctr">
              <a:noAutofit/>
            </a:bodyPr>
            <a:lstStyle/>
            <a:p>
              <a:pPr algn="ctr">
                <a:defRPr sz="3600">
                  <a:solidFill>
                    <a:srgbClr val="FFFFFF"/>
                  </a:solidFill>
                  <a:latin typeface="Gill Sans Light"/>
                  <a:ea typeface="Gill Sans Light"/>
                  <a:cs typeface="Gill Sans Light"/>
                  <a:sym typeface="Gill Sans Light"/>
                </a:defRPr>
              </a:pPr>
              <a:endParaRPr/>
            </a:p>
          </p:txBody>
        </p:sp>
      </p:grpSp>
      <p:sp>
        <p:nvSpPr>
          <p:cNvPr id="333" name="Shape 333"/>
          <p:cNvSpPr/>
          <p:nvPr/>
        </p:nvSpPr>
        <p:spPr>
          <a:xfrm flipH="1">
            <a:off x="4883150" y="8839200"/>
            <a:ext cx="3238500" cy="381000"/>
          </a:xfrm>
          <a:prstGeom prst="rect">
            <a:avLst/>
          </a:prstGeom>
          <a:gradFill>
            <a:gsLst>
              <a:gs pos="0">
                <a:srgbClr val="DDDDDD"/>
              </a:gs>
              <a:gs pos="100000">
                <a:srgbClr val="717171"/>
              </a:gs>
            </a:gsLst>
            <a:lin ang="5400000"/>
          </a:gradFill>
          <a:ln w="12700">
            <a:miter lim="400000"/>
          </a:ln>
        </p:spPr>
        <p:txBody>
          <a:bodyPr lIns="50800" tIns="50800" rIns="50800" bIns="50800" anchor="ctr"/>
          <a:lstStyle/>
          <a:p>
            <a:pPr algn="ctr">
              <a:defRPr sz="3600">
                <a:solidFill>
                  <a:srgbClr val="FFFFFF"/>
                </a:solidFill>
                <a:latin typeface="Gill Sans Light"/>
                <a:ea typeface="Gill Sans Light"/>
                <a:cs typeface="Gill Sans Light"/>
                <a:sym typeface="Gill Sans Light"/>
              </a:defRPr>
            </a:pPr>
            <a:endParaRPr/>
          </a:p>
        </p:txBody>
      </p:sp>
      <p:sp>
        <p:nvSpPr>
          <p:cNvPr id="334" name="Shape 334"/>
          <p:cNvSpPr>
            <a:spLocks noGrp="1"/>
          </p:cNvSpPr>
          <p:nvPr>
            <p:ph type="title"/>
          </p:nvPr>
        </p:nvSpPr>
        <p:spPr>
          <a:prstGeom prst="rect">
            <a:avLst/>
          </a:prstGeom>
        </p:spPr>
        <p:txBody>
          <a:bodyPr/>
          <a:lstStyle/>
          <a:p>
            <a:r>
              <a:t>Related work</a:t>
            </a:r>
          </a:p>
        </p:txBody>
      </p:sp>
      <p:sp>
        <p:nvSpPr>
          <p:cNvPr id="335" name="Shape 335"/>
          <p:cNvSpPr>
            <a:spLocks noGrp="1"/>
          </p:cNvSpPr>
          <p:nvPr>
            <p:ph type="body" idx="1"/>
          </p:nvPr>
        </p:nvSpPr>
        <p:spPr>
          <a:xfrm>
            <a:off x="1467169" y="2762270"/>
            <a:ext cx="10850817" cy="5783738"/>
          </a:xfrm>
          <a:prstGeom prst="rect">
            <a:avLst/>
          </a:prstGeom>
        </p:spPr>
        <p:txBody>
          <a:bodyPr>
            <a:normAutofit lnSpcReduction="10000"/>
          </a:bodyPr>
          <a:lstStyle/>
          <a:p>
            <a:pPr marL="0" indent="0" defTabSz="484703">
              <a:spcBef>
                <a:spcPts val="2700"/>
              </a:spcBef>
              <a:buSzTx/>
              <a:buNone/>
              <a:defRPr sz="3834"/>
            </a:pPr>
            <a:r>
              <a:t>Automatically discovering unstable floating-point operations and applying transformations </a:t>
            </a:r>
          </a:p>
          <a:p>
            <a:pPr marL="0" lvl="2" indent="269747" defTabSz="484703">
              <a:spcBef>
                <a:spcPts val="2700"/>
              </a:spcBef>
              <a:buSzTx/>
              <a:buNone/>
              <a:defRPr sz="2949"/>
            </a:pPr>
            <a:r>
              <a:t>Herbie [Panchekha’14 et al.], Darulova’18 et al.</a:t>
            </a:r>
          </a:p>
          <a:p>
            <a:pPr marL="0" indent="0" defTabSz="484703">
              <a:spcBef>
                <a:spcPts val="2700"/>
              </a:spcBef>
              <a:buSzTx/>
              <a:buNone/>
              <a:defRPr sz="3834"/>
            </a:pPr>
            <a:r>
              <a:t>Search based methods</a:t>
            </a:r>
          </a:p>
          <a:p>
            <a:pPr marL="0" lvl="1" indent="134873" defTabSz="484703">
              <a:spcBef>
                <a:spcPts val="2700"/>
              </a:spcBef>
              <a:buSzTx/>
              <a:buNone/>
              <a:defRPr sz="2949"/>
            </a:pPr>
            <a:r>
              <a:t>CRAFT [Lam’13 et al.], Precimonious/HiFPTuner [Rubio’13 et al.]</a:t>
            </a:r>
          </a:p>
          <a:p>
            <a:pPr marL="0" indent="0" defTabSz="484703">
              <a:spcBef>
                <a:spcPts val="2700"/>
              </a:spcBef>
              <a:buSzTx/>
              <a:buNone/>
              <a:defRPr sz="3834"/>
            </a:pPr>
            <a:r>
              <a:t>Rigorous error analysis methods</a:t>
            </a:r>
          </a:p>
          <a:p>
            <a:pPr marL="0" lvl="1" indent="134873" defTabSz="484703">
              <a:spcBef>
                <a:spcPts val="2700"/>
              </a:spcBef>
              <a:buSzTx/>
              <a:buNone/>
              <a:defRPr sz="2949"/>
            </a:pPr>
            <a:r>
              <a:t>FPTuner [Chiang’17 et al.], Rosa/Daisy [Darulova’14 et al.]</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35">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335">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1" nodeType="afterEffect">
                                  <p:stCondLst>
                                    <p:cond delay="0"/>
                                  </p:stCondLst>
                                  <p:iterate>
                                    <p:tmAbs val="0"/>
                                  </p:iterate>
                                  <p:childTnLst>
                                    <p:set>
                                      <p:cBhvr>
                                        <p:cTn id="11" fill="hold"/>
                                        <p:tgtEl>
                                          <p:spTgt spid="335">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1" nodeType="clickEffect">
                                  <p:stCondLst>
                                    <p:cond delay="0"/>
                                  </p:stCondLst>
                                  <p:iterate>
                                    <p:tmAbs val="0"/>
                                  </p:iterate>
                                  <p:childTnLst>
                                    <p:set>
                                      <p:cBhvr>
                                        <p:cTn id="15" fill="hold"/>
                                        <p:tgtEl>
                                          <p:spTgt spid="335">
                                            <p:txEl>
                                              <p:pRg st="2" end="2"/>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1" nodeType="afterEffect">
                                  <p:stCondLst>
                                    <p:cond delay="0"/>
                                  </p:stCondLst>
                                  <p:iterate>
                                    <p:tmAbs val="0"/>
                                  </p:iterate>
                                  <p:childTnLst>
                                    <p:set>
                                      <p:cBhvr>
                                        <p:cTn id="18" fill="hold"/>
                                        <p:tgtEl>
                                          <p:spTgt spid="3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iterate>
                                    <p:tmAbs val="0"/>
                                  </p:iterate>
                                  <p:childTnLst>
                                    <p:set>
                                      <p:cBhvr>
                                        <p:cTn id="22" fill="hold"/>
                                        <p:tgtEl>
                                          <p:spTgt spid="335">
                                            <p:txEl>
                                              <p:pRg st="4" end="4"/>
                                            </p:txEl>
                                          </p:spTgt>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1" nodeType="afterEffect">
                                  <p:stCondLst>
                                    <p:cond delay="0"/>
                                  </p:stCondLst>
                                  <p:iterate>
                                    <p:tmAbs val="0"/>
                                  </p:iterate>
                                  <p:childTnLst>
                                    <p:set>
                                      <p:cBhvr>
                                        <p:cTn id="25" fill="hold"/>
                                        <p:tgtEl>
                                          <p:spTgt spid="3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1" build="p" bldLvl="5"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9" name="Shape 339"/>
          <p:cNvSpPr>
            <a:spLocks noGrp="1"/>
          </p:cNvSpPr>
          <p:nvPr>
            <p:ph type="body" idx="14"/>
          </p:nvPr>
        </p:nvSpPr>
        <p:spPr>
          <a:xfrm>
            <a:off x="1871564" y="1299019"/>
            <a:ext cx="10900967" cy="1600201"/>
          </a:xfrm>
          <a:prstGeom prst="rect">
            <a:avLst/>
          </a:prstGeom>
        </p:spPr>
        <p:txBody>
          <a:bodyPr/>
          <a:lstStyle>
            <a:lvl1pPr algn="l">
              <a:defRPr sz="5200"/>
            </a:lvl1pPr>
          </a:lstStyle>
          <a:p>
            <a:r>
              <a:t>ADAPT : FLOATING-POINT  PRECISION  ANALYSIS</a:t>
            </a:r>
          </a:p>
        </p:txBody>
      </p:sp>
      <p:sp>
        <p:nvSpPr>
          <p:cNvPr id="340" name="Shape 340"/>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normAutofit lnSpcReduction="10000"/>
          </a:bodyPr>
          <a:lstStyle/>
          <a:p>
            <a:fld id="{86CB4B4D-7CA3-9044-876B-883B54F8677D}" type="slidenum">
              <a:t>11</a:t>
            </a:fld>
            <a:endParaRPr/>
          </a:p>
        </p:txBody>
      </p:sp>
      <p:grpSp>
        <p:nvGrpSpPr>
          <p:cNvPr id="343" name="Group 343"/>
          <p:cNvGrpSpPr/>
          <p:nvPr/>
        </p:nvGrpSpPr>
        <p:grpSpPr>
          <a:xfrm>
            <a:off x="8362950" y="8845981"/>
            <a:ext cx="3213100" cy="381001"/>
            <a:chOff x="0" y="0"/>
            <a:chExt cx="3213100" cy="381000"/>
          </a:xfrm>
        </p:grpSpPr>
        <p:sp>
          <p:nvSpPr>
            <p:cNvPr id="341" name="Shape 341"/>
            <p:cNvSpPr/>
            <p:nvPr/>
          </p:nvSpPr>
          <p:spPr>
            <a:xfrm flipH="1">
              <a:off x="2832100" y="0"/>
              <a:ext cx="381000" cy="381000"/>
            </a:xfrm>
            <a:prstGeom prst="ellipse">
              <a:avLst/>
            </a:prstGeom>
            <a:gradFill flip="none" rotWithShape="1">
              <a:gsLst>
                <a:gs pos="0">
                  <a:srgbClr val="D0D1D1"/>
                </a:gs>
                <a:gs pos="100000">
                  <a:srgbClr val="696969"/>
                </a:gs>
              </a:gsLst>
              <a:lin ang="5400000" scaled="0"/>
            </a:gradFill>
            <a:ln w="12700" cap="flat">
              <a:noFill/>
              <a:miter lim="400000"/>
            </a:ln>
            <a:effectLst/>
          </p:spPr>
          <p:txBody>
            <a:bodyPr wrap="square" lIns="50800" tIns="50800" rIns="50800" bIns="50800" numCol="1" anchor="ctr">
              <a:noAutofit/>
            </a:bodyPr>
            <a:lstStyle/>
            <a:p>
              <a:pPr algn="ctr">
                <a:defRPr sz="3600">
                  <a:solidFill>
                    <a:srgbClr val="FFFFFF"/>
                  </a:solidFill>
                  <a:latin typeface="Gill Sans Light"/>
                  <a:ea typeface="Gill Sans Light"/>
                  <a:cs typeface="Gill Sans Light"/>
                  <a:sym typeface="Gill Sans Light"/>
                </a:defRPr>
              </a:pPr>
              <a:endParaRPr/>
            </a:p>
          </p:txBody>
        </p:sp>
        <p:sp>
          <p:nvSpPr>
            <p:cNvPr id="342" name="Shape 342"/>
            <p:cNvSpPr/>
            <p:nvPr/>
          </p:nvSpPr>
          <p:spPr>
            <a:xfrm rot="10800000" flipH="1">
              <a:off x="0" y="0"/>
              <a:ext cx="3048000" cy="381000"/>
            </a:xfrm>
            <a:prstGeom prst="rect">
              <a:avLst/>
            </a:prstGeom>
            <a:gradFill flip="none" rotWithShape="1">
              <a:gsLst>
                <a:gs pos="0">
                  <a:srgbClr val="646464"/>
                </a:gs>
                <a:gs pos="100000">
                  <a:srgbClr val="CBCBCB"/>
                </a:gs>
              </a:gsLst>
              <a:lin ang="5400000" scaled="0"/>
            </a:gradFill>
            <a:ln w="12700" cap="flat">
              <a:noFill/>
              <a:miter lim="400000"/>
            </a:ln>
            <a:effectLst/>
          </p:spPr>
          <p:txBody>
            <a:bodyPr wrap="square" lIns="50800" tIns="50800" rIns="50800" bIns="50800" numCol="1" anchor="ctr">
              <a:noAutofit/>
            </a:bodyPr>
            <a:lstStyle/>
            <a:p>
              <a:pPr algn="ctr">
                <a:defRPr sz="3600">
                  <a:solidFill>
                    <a:srgbClr val="FFFFFF"/>
                  </a:solidFill>
                  <a:latin typeface="Gill Sans Light"/>
                  <a:ea typeface="Gill Sans Light"/>
                  <a:cs typeface="Gill Sans Light"/>
                  <a:sym typeface="Gill Sans Light"/>
                </a:defRPr>
              </a:pPr>
              <a:endParaRPr/>
            </a:p>
          </p:txBody>
        </p:sp>
      </p:grpSp>
      <p:grpSp>
        <p:nvGrpSpPr>
          <p:cNvPr id="350" name="Group 350"/>
          <p:cNvGrpSpPr/>
          <p:nvPr/>
        </p:nvGrpSpPr>
        <p:grpSpPr>
          <a:xfrm>
            <a:off x="1428749" y="85432"/>
            <a:ext cx="3213101" cy="9144001"/>
            <a:chOff x="0" y="0"/>
            <a:chExt cx="3213100" cy="9144000"/>
          </a:xfrm>
        </p:grpSpPr>
        <p:grpSp>
          <p:nvGrpSpPr>
            <p:cNvPr id="346" name="Group 346"/>
            <p:cNvGrpSpPr/>
            <p:nvPr/>
          </p:nvGrpSpPr>
          <p:grpSpPr>
            <a:xfrm>
              <a:off x="203200" y="0"/>
              <a:ext cx="254000" cy="8801100"/>
              <a:chOff x="0" y="0"/>
              <a:chExt cx="254000" cy="8801100"/>
            </a:xfrm>
          </p:grpSpPr>
          <p:sp>
            <p:nvSpPr>
              <p:cNvPr id="344" name="Shape 344"/>
              <p:cNvSpPr/>
              <p:nvPr/>
            </p:nvSpPr>
            <p:spPr>
              <a:xfrm flipH="1">
                <a:off x="122766" y="113706"/>
                <a:ext cx="1" cy="8687394"/>
              </a:xfrm>
              <a:prstGeom prst="line">
                <a:avLst/>
              </a:prstGeom>
              <a:noFill/>
              <a:ln w="25400" cap="flat">
                <a:solidFill>
                  <a:srgbClr val="66A4EB"/>
                </a:solidFill>
                <a:prstDash val="solid"/>
                <a:miter lim="400000"/>
              </a:ln>
              <a:effectLst/>
            </p:spPr>
            <p:txBody>
              <a:bodyPr wrap="square" lIns="50800" tIns="50800" rIns="50800" bIns="50800" numCol="1" anchor="ctr">
                <a:noAutofit/>
              </a:bodyPr>
              <a:lstStyle/>
              <a:p>
                <a:pPr defTabSz="457200">
                  <a:defRPr sz="1200">
                    <a:solidFill>
                      <a:srgbClr val="000000"/>
                    </a:solidFill>
                    <a:latin typeface="Helvetica"/>
                    <a:ea typeface="Helvetica"/>
                    <a:cs typeface="Helvetica"/>
                    <a:sym typeface="Helvetica"/>
                  </a:defRPr>
                </a:pPr>
                <a:endParaRPr/>
              </a:p>
            </p:txBody>
          </p:sp>
          <p:sp>
            <p:nvSpPr>
              <p:cNvPr id="345" name="Shape 345"/>
              <p:cNvSpPr/>
              <p:nvPr/>
            </p:nvSpPr>
            <p:spPr>
              <a:xfrm>
                <a:off x="0" y="0"/>
                <a:ext cx="254000" cy="254000"/>
              </a:xfrm>
              <a:prstGeom prst="ellipse">
                <a:avLst/>
              </a:prstGeom>
              <a:solidFill>
                <a:srgbClr val="68A6EB"/>
              </a:solidFill>
              <a:ln w="12700" cap="flat">
                <a:noFill/>
                <a:miter lim="400000"/>
              </a:ln>
              <a:effectLst/>
            </p:spPr>
            <p:txBody>
              <a:bodyPr wrap="square" lIns="50800" tIns="50800" rIns="50800" bIns="50800" numCol="1" anchor="ctr">
                <a:noAutofit/>
              </a:bodyPr>
              <a:lstStyle/>
              <a:p>
                <a:pPr algn="ctr">
                  <a:defRPr sz="3600">
                    <a:solidFill>
                      <a:srgbClr val="FFFFFF"/>
                    </a:solidFill>
                    <a:latin typeface="Gill Sans Light"/>
                    <a:ea typeface="Gill Sans Light"/>
                    <a:cs typeface="Gill Sans Light"/>
                    <a:sym typeface="Gill Sans Light"/>
                  </a:defRPr>
                </a:pPr>
                <a:endParaRPr/>
              </a:p>
            </p:txBody>
          </p:sp>
        </p:grpSp>
        <p:grpSp>
          <p:nvGrpSpPr>
            <p:cNvPr id="349" name="Group 349"/>
            <p:cNvGrpSpPr/>
            <p:nvPr/>
          </p:nvGrpSpPr>
          <p:grpSpPr>
            <a:xfrm>
              <a:off x="-1" y="8762999"/>
              <a:ext cx="3213101" cy="381002"/>
              <a:chOff x="0" y="0"/>
              <a:chExt cx="3213100" cy="381000"/>
            </a:xfrm>
          </p:grpSpPr>
          <p:sp>
            <p:nvSpPr>
              <p:cNvPr id="347" name="Shape 347"/>
              <p:cNvSpPr/>
              <p:nvPr/>
            </p:nvSpPr>
            <p:spPr>
              <a:xfrm>
                <a:off x="165100" y="0"/>
                <a:ext cx="3048000" cy="381000"/>
              </a:xfrm>
              <a:prstGeom prst="rect">
                <a:avLst/>
              </a:prstGeom>
              <a:gradFill flip="none" rotWithShape="1">
                <a:gsLst>
                  <a:gs pos="0">
                    <a:srgbClr val="78B8F3"/>
                  </a:gs>
                  <a:gs pos="100000">
                    <a:srgbClr val="3A86CE"/>
                  </a:gs>
                </a:gsLst>
                <a:lin ang="5400000" scaled="0"/>
              </a:gradFill>
              <a:ln w="12700" cap="flat">
                <a:noFill/>
                <a:miter lim="400000"/>
              </a:ln>
              <a:effectLst/>
            </p:spPr>
            <p:txBody>
              <a:bodyPr wrap="square" lIns="50800" tIns="50800" rIns="50800" bIns="50800" numCol="1" anchor="ctr">
                <a:noAutofit/>
              </a:bodyPr>
              <a:lstStyle/>
              <a:p>
                <a:pPr algn="ctr">
                  <a:defRPr sz="3600">
                    <a:solidFill>
                      <a:srgbClr val="FFFFFF"/>
                    </a:solidFill>
                    <a:latin typeface="Gill Sans Light"/>
                    <a:ea typeface="Gill Sans Light"/>
                    <a:cs typeface="Gill Sans Light"/>
                    <a:sym typeface="Gill Sans Light"/>
                  </a:defRPr>
                </a:pPr>
                <a:endParaRPr/>
              </a:p>
            </p:txBody>
          </p:sp>
          <p:sp>
            <p:nvSpPr>
              <p:cNvPr id="348" name="Shape 348"/>
              <p:cNvSpPr/>
              <p:nvPr/>
            </p:nvSpPr>
            <p:spPr>
              <a:xfrm rot="10800000" flipH="1">
                <a:off x="0" y="0"/>
                <a:ext cx="381000" cy="381000"/>
              </a:xfrm>
              <a:prstGeom prst="ellipse">
                <a:avLst/>
              </a:prstGeom>
              <a:gradFill flip="none" rotWithShape="1">
                <a:gsLst>
                  <a:gs pos="0">
                    <a:srgbClr val="3875C6"/>
                  </a:gs>
                  <a:gs pos="100000">
                    <a:srgbClr val="67A5EC"/>
                  </a:gs>
                </a:gsLst>
                <a:lin ang="5400000" scaled="0"/>
              </a:gradFill>
              <a:ln w="12700" cap="flat">
                <a:noFill/>
                <a:miter lim="400000"/>
              </a:ln>
              <a:effectLst/>
            </p:spPr>
            <p:txBody>
              <a:bodyPr wrap="square" lIns="50800" tIns="50800" rIns="50800" bIns="50800" numCol="1" anchor="ctr">
                <a:noAutofit/>
              </a:bodyPr>
              <a:lstStyle/>
              <a:p>
                <a:pPr algn="ctr">
                  <a:defRPr sz="3600">
                    <a:solidFill>
                      <a:srgbClr val="FFFFFF"/>
                    </a:solidFill>
                    <a:latin typeface="Gill Sans Light"/>
                    <a:ea typeface="Gill Sans Light"/>
                    <a:cs typeface="Gill Sans Light"/>
                    <a:sym typeface="Gill Sans Light"/>
                  </a:defRPr>
                </a:pPr>
                <a:endParaRPr/>
              </a:p>
            </p:txBody>
          </p:sp>
        </p:grpSp>
      </p:grpSp>
      <p:sp>
        <p:nvSpPr>
          <p:cNvPr id="351" name="Shape 351"/>
          <p:cNvSpPr/>
          <p:nvPr/>
        </p:nvSpPr>
        <p:spPr>
          <a:xfrm flipH="1">
            <a:off x="4883150" y="8845981"/>
            <a:ext cx="3238500" cy="381001"/>
          </a:xfrm>
          <a:prstGeom prst="rect">
            <a:avLst/>
          </a:prstGeom>
          <a:gradFill>
            <a:gsLst>
              <a:gs pos="0">
                <a:srgbClr val="FFAB39"/>
              </a:gs>
              <a:gs pos="100000">
                <a:srgbClr val="F27E00"/>
              </a:gs>
            </a:gsLst>
            <a:lin ang="5400000"/>
          </a:gradFill>
          <a:ln w="12700">
            <a:miter lim="400000"/>
          </a:ln>
        </p:spPr>
        <p:txBody>
          <a:bodyPr lIns="50800" tIns="50800" rIns="50800" bIns="50800" anchor="ctr"/>
          <a:lstStyle/>
          <a:p>
            <a:pPr algn="ctr">
              <a:defRPr sz="3600">
                <a:solidFill>
                  <a:srgbClr val="FFFFFF"/>
                </a:solidFill>
                <a:latin typeface="Gill Sans Light"/>
                <a:ea typeface="Gill Sans Light"/>
                <a:cs typeface="Gill Sans Light"/>
                <a:sym typeface="Gill Sans Light"/>
              </a:defRPr>
            </a:pPr>
            <a:endParaRPr/>
          </a:p>
        </p:txBody>
      </p:sp>
      <p:grpSp>
        <p:nvGrpSpPr>
          <p:cNvPr id="354" name="Group 354"/>
          <p:cNvGrpSpPr/>
          <p:nvPr/>
        </p:nvGrpSpPr>
        <p:grpSpPr>
          <a:xfrm>
            <a:off x="1613296" y="87883"/>
            <a:ext cx="254001" cy="8777734"/>
            <a:chOff x="0" y="0"/>
            <a:chExt cx="254000" cy="8777732"/>
          </a:xfrm>
        </p:grpSpPr>
        <p:sp>
          <p:nvSpPr>
            <p:cNvPr id="352" name="Shape 352"/>
            <p:cNvSpPr/>
            <p:nvPr/>
          </p:nvSpPr>
          <p:spPr>
            <a:xfrm flipH="1">
              <a:off x="124110" y="39634"/>
              <a:ext cx="1" cy="8738099"/>
            </a:xfrm>
            <a:prstGeom prst="line">
              <a:avLst/>
            </a:prstGeom>
            <a:noFill/>
            <a:ln w="25400" cap="flat">
              <a:solidFill>
                <a:srgbClr val="FB972D"/>
              </a:solidFill>
              <a:prstDash val="solid"/>
              <a:miter lim="400000"/>
            </a:ln>
            <a:effectLst/>
          </p:spPr>
          <p:txBody>
            <a:bodyPr wrap="square" lIns="50800" tIns="50800" rIns="50800" bIns="50800" numCol="1" anchor="ctr">
              <a:noAutofit/>
            </a:bodyPr>
            <a:lstStyle/>
            <a:p>
              <a:pPr defTabSz="457200">
                <a:defRPr sz="1200">
                  <a:solidFill>
                    <a:srgbClr val="000000"/>
                  </a:solidFill>
                  <a:latin typeface="Helvetica"/>
                  <a:ea typeface="Helvetica"/>
                  <a:cs typeface="Helvetica"/>
                  <a:sym typeface="Helvetica"/>
                </a:defRPr>
              </a:pPr>
              <a:endParaRPr/>
            </a:p>
          </p:txBody>
        </p:sp>
        <p:sp>
          <p:nvSpPr>
            <p:cNvPr id="353" name="Shape 353"/>
            <p:cNvSpPr/>
            <p:nvPr/>
          </p:nvSpPr>
          <p:spPr>
            <a:xfrm>
              <a:off x="0" y="0"/>
              <a:ext cx="254000" cy="254000"/>
            </a:xfrm>
            <a:prstGeom prst="ellipse">
              <a:avLst/>
            </a:prstGeom>
            <a:solidFill>
              <a:srgbClr val="FA9F3E"/>
            </a:solidFill>
            <a:ln w="12700" cap="flat">
              <a:noFill/>
              <a:miter lim="400000"/>
            </a:ln>
            <a:effectLst/>
          </p:spPr>
          <p:txBody>
            <a:bodyPr wrap="square" lIns="50800" tIns="50800" rIns="50800" bIns="50800" numCol="1" anchor="ctr">
              <a:noAutofit/>
            </a:bodyPr>
            <a:lstStyle/>
            <a:p>
              <a:pPr algn="ctr">
                <a:defRPr sz="3600">
                  <a:solidFill>
                    <a:srgbClr val="FFFFFF"/>
                  </a:solidFill>
                  <a:latin typeface="Gill Sans Light"/>
                  <a:ea typeface="Gill Sans Light"/>
                  <a:cs typeface="Gill Sans Light"/>
                  <a:sym typeface="Gill Sans Light"/>
                </a:defRPr>
              </a:pPr>
              <a:endParaRPr/>
            </a:p>
          </p:txBody>
        </p:sp>
      </p:gr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nodeType="withEffect">
                                  <p:stCondLst>
                                    <p:cond delay="0"/>
                                  </p:stCondLst>
                                  <p:childTnLst>
                                    <p:animMotion origin="layout" path="M 0.000000 0.000000 L -0.442741 -0.000787" pathEditMode="relative">
                                      <p:cBhvr>
                                        <p:cTn id="6" dur="1000" fill="hold"/>
                                        <p:tgtEl>
                                          <p:spTgt spid="350"/>
                                        </p:tgtEl>
                                        <p:attrNameLst>
                                          <p:attrName>ppt_x</p:attrName>
                                          <p:attrName>ppt_y</p:attrName>
                                        </p:attrNameLst>
                                      </p:cBhvr>
                                    </p:animMotion>
                                  </p:childTnLst>
                                </p:cTn>
                              </p:par>
                            </p:childTnLst>
                          </p:cTn>
                        </p:par>
                        <p:par>
                          <p:cTn id="7" fill="hold">
                            <p:stCondLst>
                              <p:cond delay="0"/>
                            </p:stCondLst>
                            <p:childTnLst>
                              <p:par>
                                <p:cTn id="8" presetID="-1" presetClass="path" presetSubtype="0" accel="50000" decel="50000" fill="hold" nodeType="withEffect">
                                  <p:stCondLst>
                                    <p:cond delay="0"/>
                                  </p:stCondLst>
                                  <p:childTnLst>
                                    <p:animMotion origin="layout" path="M 0.000000 0.000000 L -0.265380 -0.000393" pathEditMode="relative">
                                      <p:cBhvr>
                                        <p:cTn id="9" dur="1000" fill="hold"/>
                                        <p:tgtEl>
                                          <p:spTgt spid="343"/>
                                        </p:tgtEl>
                                        <p:attrNameLst>
                                          <p:attrName>ppt_x</p:attrName>
                                          <p:attrName>ppt_y</p:attrName>
                                        </p:attrNameLst>
                                      </p:cBhvr>
                                    </p:animMotion>
                                  </p:childTnLst>
                                </p:cTn>
                              </p:par>
                            </p:childTnLst>
                          </p:cTn>
                        </p:par>
                        <p:par>
                          <p:cTn id="10" fill="hold">
                            <p:stCondLst>
                              <p:cond delay="0"/>
                            </p:stCondLst>
                            <p:childTnLst>
                              <p:par>
                                <p:cTn id="11" presetID="-1" presetClass="path" presetSubtype="0" accel="50000" decel="50000" fill="hold" nodeType="withEffect">
                                  <p:stCondLst>
                                    <p:cond delay="0"/>
                                  </p:stCondLst>
                                  <p:childTnLst>
                                    <p:animMotion origin="layout" path="M 0.000000 0.000000 L -0.266295 0.000205" pathEditMode="relative">
                                      <p:cBhvr>
                                        <p:cTn id="12" dur="1000" fill="hold"/>
                                        <p:tgtEl>
                                          <p:spTgt spid="351"/>
                                        </p:tgtEl>
                                        <p:attrNameLst>
                                          <p:attrName>ppt_x</p:attrName>
                                          <p:attrName>ppt_y</p:attrName>
                                        </p:attrNameLst>
                                      </p:cBhvr>
                                    </p:animMotion>
                                  </p:childTnLst>
                                </p:cTn>
                              </p:par>
                            </p:childTnLst>
                          </p:cTn>
                        </p:par>
                        <p:par>
                          <p:cTn id="13" fill="hold">
                            <p:stCondLst>
                              <p:cond delay="1000"/>
                            </p:stCondLst>
                            <p:childTnLst>
                              <p:par>
                                <p:cTn id="14" presetID="2" presetClass="entr" presetSubtype="2" fill="hold" grpId="4" nodeType="afterEffect">
                                  <p:stCondLst>
                                    <p:cond delay="50"/>
                                  </p:stCondLst>
                                  <p:iterate type="lt">
                                    <p:tmAbs val="0"/>
                                  </p:iterate>
                                  <p:childTnLst>
                                    <p:set>
                                      <p:cBhvr>
                                        <p:cTn id="15" fill="hold"/>
                                        <p:tgtEl>
                                          <p:spTgt spid="339"/>
                                        </p:tgtEl>
                                        <p:attrNameLst>
                                          <p:attrName>style.visibility</p:attrName>
                                        </p:attrNameLst>
                                      </p:cBhvr>
                                      <p:to>
                                        <p:strVal val="visible"/>
                                      </p:to>
                                    </p:set>
                                    <p:anim calcmode="lin" valueType="num">
                                      <p:cBhvr>
                                        <p:cTn id="16" dur="2000" fill="hold"/>
                                        <p:tgtEl>
                                          <p:spTgt spid="339"/>
                                        </p:tgtEl>
                                        <p:attrNameLst>
                                          <p:attrName>ppt_x</p:attrName>
                                        </p:attrNameLst>
                                      </p:cBhvr>
                                      <p:tavLst>
                                        <p:tav tm="0">
                                          <p:val>
                                            <p:strVal val="1+#ppt_w/2"/>
                                          </p:val>
                                        </p:tav>
                                        <p:tav tm="100000">
                                          <p:val>
                                            <p:strVal val="#ppt_x"/>
                                          </p:val>
                                        </p:tav>
                                      </p:tavLst>
                                    </p:anim>
                                    <p:anim calcmode="lin" valueType="num">
                                      <p:cBhvr>
                                        <p:cTn id="17" dur="2000" fill="hold"/>
                                        <p:tgtEl>
                                          <p:spTgt spid="339"/>
                                        </p:tgtEl>
                                        <p:attrNameLst>
                                          <p:attrName>ppt_y</p:attrName>
                                        </p:attrNameLst>
                                      </p:cBhvr>
                                      <p:tavLst>
                                        <p:tav tm="0">
                                          <p:val>
                                            <p:strVal val="#ppt_y"/>
                                          </p:val>
                                        </p:tav>
                                        <p:tav tm="100000">
                                          <p:val>
                                            <p:strVal val="#ppt_y"/>
                                          </p:val>
                                        </p:tav>
                                      </p:tavLst>
                                    </p:anim>
                                  </p:childTnLst>
                                </p:cTn>
                              </p:par>
                            </p:childTnLst>
                          </p:cTn>
                        </p:par>
                        <p:par>
                          <p:cTn id="18" fill="hold">
                            <p:stCondLst>
                              <p:cond delay="3050"/>
                            </p:stCondLst>
                            <p:childTnLst>
                              <p:par>
                                <p:cTn id="19" presetID="22" presetClass="entr" presetSubtype="4" fill="hold" grpId="5" nodeType="afterEffect">
                                  <p:stCondLst>
                                    <p:cond delay="0"/>
                                  </p:stCondLst>
                                  <p:iterate>
                                    <p:tmAbs val="0"/>
                                  </p:iterate>
                                  <p:childTnLst>
                                    <p:set>
                                      <p:cBhvr>
                                        <p:cTn id="20" fill="hold"/>
                                        <p:tgtEl>
                                          <p:spTgt spid="354"/>
                                        </p:tgtEl>
                                        <p:attrNameLst>
                                          <p:attrName>style.visibility</p:attrName>
                                        </p:attrNameLst>
                                      </p:cBhvr>
                                      <p:to>
                                        <p:strVal val="visible"/>
                                      </p:to>
                                    </p:set>
                                    <p:animEffect transition="in" filter="wipe(down)">
                                      <p:cBhvr>
                                        <p:cTn id="21" dur="1000"/>
                                        <p:tgtEl>
                                          <p:spTgt spid="3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 grpId="4" animBg="1" advAuto="0"/>
      <p:bldP spid="354" grpId="5"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Shape 358"/>
          <p:cNvSpPr>
            <a:spLocks noGrp="1"/>
          </p:cNvSpPr>
          <p:nvPr>
            <p:ph type="title"/>
          </p:nvPr>
        </p:nvSpPr>
        <p:spPr>
          <a:prstGeom prst="rect">
            <a:avLst/>
          </a:prstGeom>
        </p:spPr>
        <p:txBody>
          <a:bodyPr>
            <a:normAutofit fontScale="90000"/>
          </a:bodyPr>
          <a:lstStyle>
            <a:lvl1pPr defTabSz="479044">
              <a:defRPr sz="6150"/>
            </a:lvl1pPr>
          </a:lstStyle>
          <a:p>
            <a:r>
              <a:t>How does the output change with respect to its inputs?</a:t>
            </a:r>
          </a:p>
        </p:txBody>
      </p:sp>
      <p:sp>
        <p:nvSpPr>
          <p:cNvPr id="359" name="Shape 359"/>
          <p:cNvSpPr>
            <a:spLocks noGrp="1"/>
          </p:cNvSpPr>
          <p:nvPr>
            <p:ph type="body" idx="1"/>
          </p:nvPr>
        </p:nvSpPr>
        <p:spPr>
          <a:xfrm>
            <a:off x="1459400" y="2848689"/>
            <a:ext cx="10086000" cy="5834544"/>
          </a:xfrm>
          <a:prstGeom prst="rect">
            <a:avLst/>
          </a:prstGeom>
        </p:spPr>
        <p:txBody>
          <a:bodyPr>
            <a:normAutofit lnSpcReduction="10000"/>
          </a:bodyPr>
          <a:lstStyle/>
          <a:p>
            <a:pPr marL="0" indent="0" defTabSz="328612">
              <a:spcBef>
                <a:spcPts val="1800"/>
              </a:spcBef>
              <a:buSzTx/>
              <a:buNone/>
              <a:defRPr sz="2600"/>
            </a:pPr>
            <a:r>
              <a:t>For a given y = f(x)</a:t>
            </a:r>
          </a:p>
          <a:p>
            <a:pPr marL="0" indent="0" defTabSz="328612">
              <a:spcBef>
                <a:spcPts val="1800"/>
              </a:spcBef>
              <a:buSzTx/>
              <a:buNone/>
              <a:defRPr sz="2600"/>
            </a:pPr>
            <a:r>
              <a:t>First order Taylor series approximation at x=a</a:t>
            </a:r>
          </a:p>
          <a:p>
            <a:pPr marL="0" indent="0" defTabSz="328612">
              <a:spcBef>
                <a:spcPts val="1800"/>
              </a:spcBef>
              <a:buSzTx/>
              <a:buNone/>
              <a:defRPr sz="2600"/>
            </a:pPr>
            <a:endParaRPr/>
          </a:p>
          <a:p>
            <a:pPr marL="0" indent="0" defTabSz="328612">
              <a:spcBef>
                <a:spcPts val="1800"/>
              </a:spcBef>
              <a:buSzTx/>
              <a:buNone/>
              <a:defRPr sz="2600"/>
            </a:pPr>
            <a:endParaRPr/>
          </a:p>
          <a:p>
            <a:pPr marL="0" indent="0" defTabSz="328612">
              <a:spcBef>
                <a:spcPts val="1800"/>
              </a:spcBef>
              <a:buSzTx/>
              <a:buNone/>
              <a:defRPr sz="2600"/>
            </a:pPr>
            <a:endParaRPr/>
          </a:p>
          <a:p>
            <a:pPr marL="0" indent="0" defTabSz="328612">
              <a:spcBef>
                <a:spcPts val="1800"/>
              </a:spcBef>
              <a:buSzTx/>
              <a:buNone/>
              <a:defRPr sz="2600"/>
            </a:pPr>
            <a:r>
              <a:t>∆y = f’(a) ∆x</a:t>
            </a:r>
          </a:p>
          <a:p>
            <a:pPr marL="0" indent="0" defTabSz="328612">
              <a:spcBef>
                <a:spcPts val="1800"/>
              </a:spcBef>
              <a:buSzTx/>
              <a:buNone/>
              <a:defRPr sz="2600"/>
            </a:pPr>
            <a:r>
              <a:t>Generalizing it for y = f(x</a:t>
            </a:r>
            <a:r>
              <a:rPr baseline="-5999"/>
              <a:t>1</a:t>
            </a:r>
            <a:r>
              <a:t>, x</a:t>
            </a:r>
            <a:r>
              <a:rPr baseline="-5999"/>
              <a:t>2</a:t>
            </a:r>
            <a:r>
              <a:t>, …,x</a:t>
            </a:r>
            <a:r>
              <a:rPr baseline="-5999"/>
              <a:t>n</a:t>
            </a:r>
            <a:r>
              <a:t>) at x</a:t>
            </a:r>
            <a:r>
              <a:rPr baseline="-5999"/>
              <a:t>i</a:t>
            </a:r>
            <a:r>
              <a:t>=a</a:t>
            </a:r>
            <a:r>
              <a:rPr baseline="-5999"/>
              <a:t>i</a:t>
            </a:r>
          </a:p>
          <a:p>
            <a:pPr marL="0" indent="0" algn="ctr" defTabSz="328612">
              <a:spcBef>
                <a:spcPts val="1800"/>
              </a:spcBef>
              <a:buSzTx/>
              <a:buNone/>
              <a:defRPr sz="2600">
                <a:latin typeface="Apple Symbols"/>
                <a:ea typeface="Apple Symbols"/>
                <a:cs typeface="Apple Symbols"/>
                <a:sym typeface="Apple Symbols"/>
              </a:defRPr>
            </a:pPr>
            <a:r>
              <a:t>∆y = f</a:t>
            </a:r>
            <a:r>
              <a:rPr baseline="-5999"/>
              <a:t>x1</a:t>
            </a:r>
            <a:r>
              <a:t>’(a) ∆x</a:t>
            </a:r>
            <a:r>
              <a:rPr baseline="-5999"/>
              <a:t>1</a:t>
            </a:r>
            <a:r>
              <a:t> +…+ f</a:t>
            </a:r>
            <a:r>
              <a:rPr baseline="-5999"/>
              <a:t>xn</a:t>
            </a:r>
            <a:r>
              <a:t>’(a) ∆x</a:t>
            </a:r>
            <a:r>
              <a:rPr baseline="-5999"/>
              <a:t>n</a:t>
            </a:r>
          </a:p>
          <a:p>
            <a:pPr marL="0" indent="0" defTabSz="328612">
              <a:spcBef>
                <a:spcPts val="1800"/>
              </a:spcBef>
              <a:buSzTx/>
              <a:buNone/>
              <a:defRPr sz="2600"/>
            </a:pPr>
            <a:r>
              <a:rPr b="1">
                <a:latin typeface="Gill Sans"/>
                <a:ea typeface="Gill Sans"/>
                <a:cs typeface="Gill Sans"/>
                <a:sym typeface="Gill Sans"/>
              </a:rPr>
              <a:t>Obtain</a:t>
            </a:r>
            <a:r>
              <a:t> </a:t>
            </a:r>
            <a:r>
              <a:rPr b="1">
                <a:latin typeface="Gill Sans"/>
                <a:ea typeface="Gill Sans"/>
                <a:cs typeface="Gill Sans"/>
                <a:sym typeface="Gill Sans"/>
              </a:rPr>
              <a:t>f’(a) using Algorithmic Differentiation (AD)</a:t>
            </a:r>
          </a:p>
        </p:txBody>
      </p:sp>
      <p:sp>
        <p:nvSpPr>
          <p:cNvPr id="360" name="Shape 360"/>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normAutofit lnSpcReduction="10000"/>
          </a:bodyPr>
          <a:lstStyle/>
          <a:p>
            <a:fld id="{86CB4B4D-7CA3-9044-876B-883B54F8677D}" type="slidenum">
              <a:t>12</a:t>
            </a:fld>
            <a:endParaRPr/>
          </a:p>
        </p:txBody>
      </p:sp>
      <p:pic>
        <p:nvPicPr>
          <p:cNvPr id="361" name="pasted-image.pdf"/>
          <p:cNvPicPr>
            <a:picLocks noChangeAspect="1"/>
          </p:cNvPicPr>
          <p:nvPr/>
        </p:nvPicPr>
        <p:blipFill>
          <a:blip r:embed="rId3">
            <a:extLst/>
          </a:blip>
          <a:stretch>
            <a:fillRect/>
          </a:stretch>
        </p:blipFill>
        <p:spPr>
          <a:xfrm>
            <a:off x="2824331" y="4329708"/>
            <a:ext cx="6295164" cy="1823746"/>
          </a:xfrm>
          <a:prstGeom prst="rect">
            <a:avLst/>
          </a:prstGeom>
          <a:ln w="12700">
            <a:miter lim="400000"/>
          </a:ln>
        </p:spPr>
      </p:pic>
      <p:grpSp>
        <p:nvGrpSpPr>
          <p:cNvPr id="364" name="Group 364"/>
          <p:cNvGrpSpPr/>
          <p:nvPr/>
        </p:nvGrpSpPr>
        <p:grpSpPr>
          <a:xfrm>
            <a:off x="8362950" y="8829626"/>
            <a:ext cx="3213100" cy="381001"/>
            <a:chOff x="0" y="0"/>
            <a:chExt cx="3213100" cy="381000"/>
          </a:xfrm>
        </p:grpSpPr>
        <p:sp>
          <p:nvSpPr>
            <p:cNvPr id="362" name="Shape 362"/>
            <p:cNvSpPr/>
            <p:nvPr/>
          </p:nvSpPr>
          <p:spPr>
            <a:xfrm flipH="1">
              <a:off x="2832100" y="0"/>
              <a:ext cx="381000" cy="381000"/>
            </a:xfrm>
            <a:prstGeom prst="ellipse">
              <a:avLst/>
            </a:prstGeom>
            <a:gradFill flip="none" rotWithShape="1">
              <a:gsLst>
                <a:gs pos="0">
                  <a:srgbClr val="D0D1D1"/>
                </a:gs>
                <a:gs pos="100000">
                  <a:srgbClr val="696969"/>
                </a:gs>
              </a:gsLst>
              <a:lin ang="5400000" scaled="0"/>
            </a:gradFill>
            <a:ln w="12700" cap="flat">
              <a:noFill/>
              <a:miter lim="400000"/>
            </a:ln>
            <a:effectLst/>
          </p:spPr>
          <p:txBody>
            <a:bodyPr wrap="square" lIns="50800" tIns="50800" rIns="50800" bIns="50800" numCol="1" anchor="ctr">
              <a:noAutofit/>
            </a:bodyPr>
            <a:lstStyle/>
            <a:p>
              <a:pPr algn="ctr">
                <a:defRPr sz="3600">
                  <a:solidFill>
                    <a:srgbClr val="FFFFFF"/>
                  </a:solidFill>
                  <a:latin typeface="Gill Sans Light"/>
                  <a:ea typeface="Gill Sans Light"/>
                  <a:cs typeface="Gill Sans Light"/>
                  <a:sym typeface="Gill Sans Light"/>
                </a:defRPr>
              </a:pPr>
              <a:endParaRPr/>
            </a:p>
          </p:txBody>
        </p:sp>
        <p:sp>
          <p:nvSpPr>
            <p:cNvPr id="363" name="Shape 363"/>
            <p:cNvSpPr/>
            <p:nvPr/>
          </p:nvSpPr>
          <p:spPr>
            <a:xfrm rot="10800000" flipH="1">
              <a:off x="0" y="0"/>
              <a:ext cx="3048000" cy="381000"/>
            </a:xfrm>
            <a:prstGeom prst="rect">
              <a:avLst/>
            </a:prstGeom>
            <a:gradFill flip="none" rotWithShape="1">
              <a:gsLst>
                <a:gs pos="0">
                  <a:srgbClr val="646464"/>
                </a:gs>
                <a:gs pos="100000">
                  <a:srgbClr val="CBCBCB"/>
                </a:gs>
              </a:gsLst>
              <a:lin ang="5400000" scaled="0"/>
            </a:gradFill>
            <a:ln w="12700" cap="flat">
              <a:noFill/>
              <a:miter lim="400000"/>
            </a:ln>
            <a:effectLst/>
          </p:spPr>
          <p:txBody>
            <a:bodyPr wrap="square" lIns="50800" tIns="50800" rIns="50800" bIns="50800" numCol="1" anchor="ctr">
              <a:noAutofit/>
            </a:bodyPr>
            <a:lstStyle/>
            <a:p>
              <a:pPr algn="ctr">
                <a:defRPr sz="3600">
                  <a:solidFill>
                    <a:srgbClr val="FFFFFF"/>
                  </a:solidFill>
                  <a:latin typeface="Gill Sans Light"/>
                  <a:ea typeface="Gill Sans Light"/>
                  <a:cs typeface="Gill Sans Light"/>
                  <a:sym typeface="Gill Sans Light"/>
                </a:defRPr>
              </a:pPr>
              <a:endParaRPr/>
            </a:p>
          </p:txBody>
        </p:sp>
      </p:grpSp>
      <p:grpSp>
        <p:nvGrpSpPr>
          <p:cNvPr id="367" name="Group 367"/>
          <p:cNvGrpSpPr/>
          <p:nvPr/>
        </p:nvGrpSpPr>
        <p:grpSpPr>
          <a:xfrm flipH="1">
            <a:off x="1428749" y="8829626"/>
            <a:ext cx="3213101" cy="381001"/>
            <a:chOff x="0" y="0"/>
            <a:chExt cx="3213100" cy="381000"/>
          </a:xfrm>
        </p:grpSpPr>
        <p:sp>
          <p:nvSpPr>
            <p:cNvPr id="365" name="Shape 365"/>
            <p:cNvSpPr/>
            <p:nvPr/>
          </p:nvSpPr>
          <p:spPr>
            <a:xfrm flipH="1">
              <a:off x="2832100" y="0"/>
              <a:ext cx="381000" cy="381000"/>
            </a:xfrm>
            <a:prstGeom prst="ellipse">
              <a:avLst/>
            </a:prstGeom>
            <a:gradFill flip="none" rotWithShape="1">
              <a:gsLst>
                <a:gs pos="0">
                  <a:srgbClr val="D0D1D1"/>
                </a:gs>
                <a:gs pos="100000">
                  <a:srgbClr val="696969"/>
                </a:gs>
              </a:gsLst>
              <a:lin ang="5400000" scaled="0"/>
            </a:gradFill>
            <a:ln w="12700" cap="flat">
              <a:noFill/>
              <a:miter lim="400000"/>
            </a:ln>
            <a:effectLst/>
          </p:spPr>
          <p:txBody>
            <a:bodyPr wrap="square" lIns="50800" tIns="50800" rIns="50800" bIns="50800" numCol="1" anchor="ctr">
              <a:noAutofit/>
            </a:bodyPr>
            <a:lstStyle/>
            <a:p>
              <a:pPr algn="ctr">
                <a:defRPr sz="3600">
                  <a:solidFill>
                    <a:srgbClr val="FFFFFF"/>
                  </a:solidFill>
                  <a:latin typeface="Gill Sans Light"/>
                  <a:ea typeface="Gill Sans Light"/>
                  <a:cs typeface="Gill Sans Light"/>
                  <a:sym typeface="Gill Sans Light"/>
                </a:defRPr>
              </a:pPr>
              <a:endParaRPr/>
            </a:p>
          </p:txBody>
        </p:sp>
        <p:sp>
          <p:nvSpPr>
            <p:cNvPr id="366" name="Shape 366"/>
            <p:cNvSpPr/>
            <p:nvPr/>
          </p:nvSpPr>
          <p:spPr>
            <a:xfrm rot="10800000" flipH="1">
              <a:off x="0" y="0"/>
              <a:ext cx="3048000" cy="381000"/>
            </a:xfrm>
            <a:prstGeom prst="rect">
              <a:avLst/>
            </a:prstGeom>
            <a:gradFill flip="none" rotWithShape="1">
              <a:gsLst>
                <a:gs pos="0">
                  <a:srgbClr val="646464"/>
                </a:gs>
                <a:gs pos="100000">
                  <a:srgbClr val="CBCBCB"/>
                </a:gs>
              </a:gsLst>
              <a:lin ang="5400000" scaled="0"/>
            </a:gradFill>
            <a:ln w="12700" cap="flat">
              <a:noFill/>
              <a:miter lim="400000"/>
            </a:ln>
            <a:effectLst/>
          </p:spPr>
          <p:txBody>
            <a:bodyPr wrap="square" lIns="50800" tIns="50800" rIns="50800" bIns="50800" numCol="1" anchor="ctr">
              <a:noAutofit/>
            </a:bodyPr>
            <a:lstStyle/>
            <a:p>
              <a:pPr algn="ctr">
                <a:defRPr sz="3600">
                  <a:solidFill>
                    <a:srgbClr val="FFFFFF"/>
                  </a:solidFill>
                  <a:latin typeface="Gill Sans Light"/>
                  <a:ea typeface="Gill Sans Light"/>
                  <a:cs typeface="Gill Sans Light"/>
                  <a:sym typeface="Gill Sans Light"/>
                </a:defRPr>
              </a:pPr>
              <a:endParaRPr/>
            </a:p>
          </p:txBody>
        </p:sp>
      </p:grpSp>
      <p:sp>
        <p:nvSpPr>
          <p:cNvPr id="368" name="Shape 368"/>
          <p:cNvSpPr/>
          <p:nvPr/>
        </p:nvSpPr>
        <p:spPr>
          <a:xfrm flipH="1">
            <a:off x="4883150" y="8829626"/>
            <a:ext cx="3238500" cy="381001"/>
          </a:xfrm>
          <a:prstGeom prst="rect">
            <a:avLst/>
          </a:prstGeom>
          <a:gradFill>
            <a:gsLst>
              <a:gs pos="0">
                <a:srgbClr val="FFAB39"/>
              </a:gs>
              <a:gs pos="100000">
                <a:srgbClr val="F27E00"/>
              </a:gs>
            </a:gsLst>
            <a:lin ang="5400000"/>
          </a:gradFill>
          <a:ln w="12700">
            <a:miter lim="400000"/>
          </a:ln>
        </p:spPr>
        <p:txBody>
          <a:bodyPr lIns="50800" tIns="50800" rIns="50800" bIns="50800" anchor="ctr"/>
          <a:lstStyle/>
          <a:p>
            <a:pPr algn="ctr">
              <a:defRPr sz="3600">
                <a:solidFill>
                  <a:srgbClr val="FFFFFF"/>
                </a:solidFill>
                <a:latin typeface="Gill Sans Light"/>
                <a:ea typeface="Gill Sans Light"/>
                <a:cs typeface="Gill Sans Light"/>
                <a:sym typeface="Gill Sans Light"/>
              </a:defRPr>
            </a:pPr>
            <a:endParaRP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 name="Shape 372"/>
          <p:cNvSpPr>
            <a:spLocks noGrp="1"/>
          </p:cNvSpPr>
          <p:nvPr>
            <p:ph type="title"/>
          </p:nvPr>
        </p:nvSpPr>
        <p:spPr>
          <a:prstGeom prst="rect">
            <a:avLst/>
          </a:prstGeom>
        </p:spPr>
        <p:txBody>
          <a:bodyPr/>
          <a:lstStyle/>
          <a:p>
            <a:r>
              <a:t>Algorithmic Differentiation (AD)</a:t>
            </a:r>
          </a:p>
        </p:txBody>
      </p:sp>
      <p:sp>
        <p:nvSpPr>
          <p:cNvPr id="373" name="Shape 373"/>
          <p:cNvSpPr>
            <a:spLocks noGrp="1"/>
          </p:cNvSpPr>
          <p:nvPr>
            <p:ph type="body" idx="1"/>
          </p:nvPr>
        </p:nvSpPr>
        <p:spPr>
          <a:xfrm>
            <a:off x="1327722" y="3385998"/>
            <a:ext cx="10973909" cy="5349536"/>
          </a:xfrm>
          <a:prstGeom prst="rect">
            <a:avLst/>
          </a:prstGeom>
        </p:spPr>
        <p:txBody>
          <a:bodyPr>
            <a:normAutofit lnSpcReduction="10000"/>
          </a:bodyPr>
          <a:lstStyle/>
          <a:p>
            <a:pPr marL="0" indent="0" defTabSz="435411">
              <a:spcBef>
                <a:spcPts val="2400"/>
              </a:spcBef>
              <a:buSzTx/>
              <a:buNone/>
              <a:defRPr sz="3444">
                <a:solidFill>
                  <a:srgbClr val="000000"/>
                </a:solidFill>
              </a:defRPr>
            </a:pPr>
            <a:r>
              <a:t>Compute the derivative of the output of a function with respect to its inputs</a:t>
            </a:r>
          </a:p>
          <a:p>
            <a:pPr marL="660946" lvl="1" indent="-425361" defTabSz="435411">
              <a:spcBef>
                <a:spcPts val="2400"/>
              </a:spcBef>
              <a:defRPr sz="2914">
                <a:solidFill>
                  <a:srgbClr val="000000"/>
                </a:solidFill>
              </a:defRPr>
            </a:pPr>
            <a:r>
              <a:t>A program is a sequence of operations</a:t>
            </a:r>
          </a:p>
          <a:p>
            <a:pPr marL="660946" lvl="1" indent="-425361" defTabSz="435411">
              <a:spcBef>
                <a:spcPts val="2400"/>
              </a:spcBef>
              <a:defRPr sz="2914">
                <a:solidFill>
                  <a:srgbClr val="000000"/>
                </a:solidFill>
              </a:defRPr>
            </a:pPr>
            <a:r>
              <a:t>Apply the chain rule of differentiation at each operation</a:t>
            </a:r>
          </a:p>
          <a:p>
            <a:pPr marL="660946" lvl="1" indent="-425361" defTabSz="435411">
              <a:spcBef>
                <a:spcPts val="2400"/>
              </a:spcBef>
              <a:defRPr sz="2914">
                <a:solidFill>
                  <a:srgbClr val="000000"/>
                </a:solidFill>
              </a:defRPr>
            </a:pPr>
            <a:r>
              <a:t>AD has been used in sensitivity analysis in various domains</a:t>
            </a:r>
          </a:p>
          <a:p>
            <a:pPr marL="660946" lvl="1" indent="-425361" defTabSz="435411">
              <a:spcBef>
                <a:spcPts val="2400"/>
              </a:spcBef>
              <a:defRPr sz="2914">
                <a:solidFill>
                  <a:srgbClr val="000000"/>
                </a:solidFill>
              </a:defRPr>
            </a:pPr>
            <a:r>
              <a:t>AD Tools: CoDiPack, Tapenade</a:t>
            </a:r>
          </a:p>
          <a:p>
            <a:pPr marL="0" indent="0" defTabSz="435411">
              <a:spcBef>
                <a:spcPts val="2400"/>
              </a:spcBef>
              <a:buSzTx/>
              <a:buNone/>
              <a:defRPr sz="3444">
                <a:solidFill>
                  <a:srgbClr val="000000"/>
                </a:solidFill>
              </a:defRPr>
            </a:pPr>
            <a:r>
              <a:t>Alternatives to AD: Symbolic differentiation, Finite difference</a:t>
            </a:r>
          </a:p>
        </p:txBody>
      </p:sp>
      <p:sp>
        <p:nvSpPr>
          <p:cNvPr id="374" name="Shape 374"/>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normAutofit lnSpcReduction="10000"/>
          </a:bodyPr>
          <a:lstStyle/>
          <a:p>
            <a:fld id="{86CB4B4D-7CA3-9044-876B-883B54F8677D}" type="slidenum">
              <a:t>13</a:t>
            </a:fld>
            <a:endParaRPr/>
          </a:p>
        </p:txBody>
      </p:sp>
      <p:grpSp>
        <p:nvGrpSpPr>
          <p:cNvPr id="377" name="Group 377"/>
          <p:cNvGrpSpPr/>
          <p:nvPr/>
        </p:nvGrpSpPr>
        <p:grpSpPr>
          <a:xfrm>
            <a:off x="8362950" y="8829626"/>
            <a:ext cx="3213100" cy="381001"/>
            <a:chOff x="0" y="0"/>
            <a:chExt cx="3213100" cy="381000"/>
          </a:xfrm>
        </p:grpSpPr>
        <p:sp>
          <p:nvSpPr>
            <p:cNvPr id="375" name="Shape 375"/>
            <p:cNvSpPr/>
            <p:nvPr/>
          </p:nvSpPr>
          <p:spPr>
            <a:xfrm flipH="1">
              <a:off x="2832100" y="0"/>
              <a:ext cx="381000" cy="381000"/>
            </a:xfrm>
            <a:prstGeom prst="ellipse">
              <a:avLst/>
            </a:prstGeom>
            <a:gradFill flip="none" rotWithShape="1">
              <a:gsLst>
                <a:gs pos="0">
                  <a:srgbClr val="D0D1D1"/>
                </a:gs>
                <a:gs pos="100000">
                  <a:srgbClr val="696969"/>
                </a:gs>
              </a:gsLst>
              <a:lin ang="5400000" scaled="0"/>
            </a:gradFill>
            <a:ln w="12700" cap="flat">
              <a:noFill/>
              <a:miter lim="400000"/>
            </a:ln>
            <a:effectLst/>
          </p:spPr>
          <p:txBody>
            <a:bodyPr wrap="square" lIns="50800" tIns="50800" rIns="50800" bIns="50800" numCol="1" anchor="ctr">
              <a:noAutofit/>
            </a:bodyPr>
            <a:lstStyle/>
            <a:p>
              <a:pPr algn="ctr">
                <a:defRPr sz="3600">
                  <a:solidFill>
                    <a:srgbClr val="FFFFFF"/>
                  </a:solidFill>
                  <a:latin typeface="Gill Sans Light"/>
                  <a:ea typeface="Gill Sans Light"/>
                  <a:cs typeface="Gill Sans Light"/>
                  <a:sym typeface="Gill Sans Light"/>
                </a:defRPr>
              </a:pPr>
              <a:endParaRPr/>
            </a:p>
          </p:txBody>
        </p:sp>
        <p:sp>
          <p:nvSpPr>
            <p:cNvPr id="376" name="Shape 376"/>
            <p:cNvSpPr/>
            <p:nvPr/>
          </p:nvSpPr>
          <p:spPr>
            <a:xfrm rot="10800000" flipH="1">
              <a:off x="0" y="0"/>
              <a:ext cx="3048000" cy="381000"/>
            </a:xfrm>
            <a:prstGeom prst="rect">
              <a:avLst/>
            </a:prstGeom>
            <a:gradFill flip="none" rotWithShape="1">
              <a:gsLst>
                <a:gs pos="0">
                  <a:srgbClr val="646464"/>
                </a:gs>
                <a:gs pos="100000">
                  <a:srgbClr val="CBCBCB"/>
                </a:gs>
              </a:gsLst>
              <a:lin ang="5400000" scaled="0"/>
            </a:gradFill>
            <a:ln w="12700" cap="flat">
              <a:noFill/>
              <a:miter lim="400000"/>
            </a:ln>
            <a:effectLst/>
          </p:spPr>
          <p:txBody>
            <a:bodyPr wrap="square" lIns="50800" tIns="50800" rIns="50800" bIns="50800" numCol="1" anchor="ctr">
              <a:noAutofit/>
            </a:bodyPr>
            <a:lstStyle/>
            <a:p>
              <a:pPr algn="ctr">
                <a:defRPr sz="3600">
                  <a:solidFill>
                    <a:srgbClr val="FFFFFF"/>
                  </a:solidFill>
                  <a:latin typeface="Gill Sans Light"/>
                  <a:ea typeface="Gill Sans Light"/>
                  <a:cs typeface="Gill Sans Light"/>
                  <a:sym typeface="Gill Sans Light"/>
                </a:defRPr>
              </a:pPr>
              <a:endParaRPr/>
            </a:p>
          </p:txBody>
        </p:sp>
      </p:grpSp>
      <p:grpSp>
        <p:nvGrpSpPr>
          <p:cNvPr id="380" name="Group 380"/>
          <p:cNvGrpSpPr/>
          <p:nvPr/>
        </p:nvGrpSpPr>
        <p:grpSpPr>
          <a:xfrm flipH="1">
            <a:off x="1428749" y="8829626"/>
            <a:ext cx="3213101" cy="381001"/>
            <a:chOff x="0" y="0"/>
            <a:chExt cx="3213100" cy="381000"/>
          </a:xfrm>
        </p:grpSpPr>
        <p:sp>
          <p:nvSpPr>
            <p:cNvPr id="378" name="Shape 378"/>
            <p:cNvSpPr/>
            <p:nvPr/>
          </p:nvSpPr>
          <p:spPr>
            <a:xfrm flipH="1">
              <a:off x="2832100" y="0"/>
              <a:ext cx="381000" cy="381000"/>
            </a:xfrm>
            <a:prstGeom prst="ellipse">
              <a:avLst/>
            </a:prstGeom>
            <a:gradFill flip="none" rotWithShape="1">
              <a:gsLst>
                <a:gs pos="0">
                  <a:srgbClr val="D0D1D1"/>
                </a:gs>
                <a:gs pos="100000">
                  <a:srgbClr val="696969"/>
                </a:gs>
              </a:gsLst>
              <a:lin ang="5400000" scaled="0"/>
            </a:gradFill>
            <a:ln w="12700" cap="flat">
              <a:noFill/>
              <a:miter lim="400000"/>
            </a:ln>
            <a:effectLst/>
          </p:spPr>
          <p:txBody>
            <a:bodyPr wrap="square" lIns="50800" tIns="50800" rIns="50800" bIns="50800" numCol="1" anchor="ctr">
              <a:noAutofit/>
            </a:bodyPr>
            <a:lstStyle/>
            <a:p>
              <a:pPr algn="ctr">
                <a:defRPr sz="3600">
                  <a:solidFill>
                    <a:srgbClr val="FFFFFF"/>
                  </a:solidFill>
                  <a:latin typeface="Gill Sans Light"/>
                  <a:ea typeface="Gill Sans Light"/>
                  <a:cs typeface="Gill Sans Light"/>
                  <a:sym typeface="Gill Sans Light"/>
                </a:defRPr>
              </a:pPr>
              <a:endParaRPr/>
            </a:p>
          </p:txBody>
        </p:sp>
        <p:sp>
          <p:nvSpPr>
            <p:cNvPr id="379" name="Shape 379"/>
            <p:cNvSpPr/>
            <p:nvPr/>
          </p:nvSpPr>
          <p:spPr>
            <a:xfrm rot="10800000" flipH="1">
              <a:off x="0" y="0"/>
              <a:ext cx="3048000" cy="381000"/>
            </a:xfrm>
            <a:prstGeom prst="rect">
              <a:avLst/>
            </a:prstGeom>
            <a:gradFill flip="none" rotWithShape="1">
              <a:gsLst>
                <a:gs pos="0">
                  <a:srgbClr val="646464"/>
                </a:gs>
                <a:gs pos="100000">
                  <a:srgbClr val="CBCBCB"/>
                </a:gs>
              </a:gsLst>
              <a:lin ang="5400000" scaled="0"/>
            </a:gradFill>
            <a:ln w="12700" cap="flat">
              <a:noFill/>
              <a:miter lim="400000"/>
            </a:ln>
            <a:effectLst/>
          </p:spPr>
          <p:txBody>
            <a:bodyPr wrap="square" lIns="50800" tIns="50800" rIns="50800" bIns="50800" numCol="1" anchor="ctr">
              <a:noAutofit/>
            </a:bodyPr>
            <a:lstStyle/>
            <a:p>
              <a:pPr algn="ctr">
                <a:defRPr sz="3600">
                  <a:solidFill>
                    <a:srgbClr val="FFFFFF"/>
                  </a:solidFill>
                  <a:latin typeface="Gill Sans Light"/>
                  <a:ea typeface="Gill Sans Light"/>
                  <a:cs typeface="Gill Sans Light"/>
                  <a:sym typeface="Gill Sans Light"/>
                </a:defRPr>
              </a:pPr>
              <a:endParaRPr/>
            </a:p>
          </p:txBody>
        </p:sp>
      </p:grpSp>
      <p:sp>
        <p:nvSpPr>
          <p:cNvPr id="381" name="Shape 381"/>
          <p:cNvSpPr/>
          <p:nvPr/>
        </p:nvSpPr>
        <p:spPr>
          <a:xfrm flipH="1">
            <a:off x="4883150" y="8829626"/>
            <a:ext cx="3238500" cy="381001"/>
          </a:xfrm>
          <a:prstGeom prst="rect">
            <a:avLst/>
          </a:prstGeom>
          <a:gradFill>
            <a:gsLst>
              <a:gs pos="0">
                <a:srgbClr val="FFAB39"/>
              </a:gs>
              <a:gs pos="100000">
                <a:srgbClr val="F27E00"/>
              </a:gs>
            </a:gsLst>
            <a:lin ang="5400000"/>
          </a:gradFill>
          <a:ln w="12700">
            <a:miter lim="400000"/>
          </a:ln>
        </p:spPr>
        <p:txBody>
          <a:bodyPr lIns="50800" tIns="50800" rIns="50800" bIns="50800" anchor="ctr"/>
          <a:lstStyle/>
          <a:p>
            <a:pPr algn="ctr">
              <a:defRPr sz="3600">
                <a:solidFill>
                  <a:srgbClr val="FFFFFF"/>
                </a:solidFill>
                <a:latin typeface="Gill Sans Light"/>
                <a:ea typeface="Gill Sans Light"/>
                <a:cs typeface="Gill Sans Light"/>
                <a:sym typeface="Gill Sans Light"/>
              </a:defRPr>
            </a:pPr>
            <a:endParaRP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 name="Shape 385"/>
          <p:cNvSpPr>
            <a:spLocks noGrp="1"/>
          </p:cNvSpPr>
          <p:nvPr>
            <p:ph type="title"/>
          </p:nvPr>
        </p:nvSpPr>
        <p:spPr>
          <a:prstGeom prst="rect">
            <a:avLst/>
          </a:prstGeom>
        </p:spPr>
        <p:txBody>
          <a:bodyPr>
            <a:normAutofit fontScale="90000"/>
          </a:bodyPr>
          <a:lstStyle>
            <a:lvl1pPr defTabSz="514095">
              <a:defRPr sz="6600"/>
            </a:lvl1pPr>
          </a:lstStyle>
          <a:p>
            <a:r>
              <a:t>Reverse mode of algorithmic differentiation</a:t>
            </a:r>
          </a:p>
        </p:txBody>
      </p:sp>
      <p:pic>
        <p:nvPicPr>
          <p:cNvPr id="386" name="pasted-image.pdf"/>
          <p:cNvPicPr>
            <a:picLocks noChangeAspect="1"/>
          </p:cNvPicPr>
          <p:nvPr/>
        </p:nvPicPr>
        <p:blipFill>
          <a:blip r:embed="rId3">
            <a:extLst/>
          </a:blip>
          <a:stretch>
            <a:fillRect/>
          </a:stretch>
        </p:blipFill>
        <p:spPr>
          <a:xfrm>
            <a:off x="4067482" y="2872539"/>
            <a:ext cx="4260871" cy="4516522"/>
          </a:xfrm>
          <a:prstGeom prst="rect">
            <a:avLst/>
          </a:prstGeom>
          <a:ln w="12700">
            <a:miter lim="400000"/>
          </a:ln>
        </p:spPr>
      </p:pic>
      <p:pic>
        <p:nvPicPr>
          <p:cNvPr id="387" name="pasted-image.pdf"/>
          <p:cNvPicPr>
            <a:picLocks noChangeAspect="1"/>
          </p:cNvPicPr>
          <p:nvPr/>
        </p:nvPicPr>
        <p:blipFill>
          <a:blip r:embed="rId4">
            <a:extLst/>
          </a:blip>
          <a:stretch>
            <a:fillRect/>
          </a:stretch>
        </p:blipFill>
        <p:spPr>
          <a:xfrm>
            <a:off x="6115674" y="5381645"/>
            <a:ext cx="565169" cy="880999"/>
          </a:xfrm>
          <a:prstGeom prst="rect">
            <a:avLst/>
          </a:prstGeom>
          <a:ln w="12700">
            <a:miter lim="400000"/>
          </a:ln>
        </p:spPr>
      </p:pic>
      <p:pic>
        <p:nvPicPr>
          <p:cNvPr id="388" name="pasted-image.pdf"/>
          <p:cNvPicPr>
            <a:picLocks noChangeAspect="1"/>
          </p:cNvPicPr>
          <p:nvPr/>
        </p:nvPicPr>
        <p:blipFill>
          <a:blip r:embed="rId5">
            <a:extLst/>
          </a:blip>
          <a:stretch>
            <a:fillRect/>
          </a:stretch>
        </p:blipFill>
        <p:spPr>
          <a:xfrm>
            <a:off x="5105992" y="4343065"/>
            <a:ext cx="787655" cy="993130"/>
          </a:xfrm>
          <a:prstGeom prst="rect">
            <a:avLst/>
          </a:prstGeom>
          <a:ln w="12700">
            <a:miter lim="400000"/>
          </a:ln>
        </p:spPr>
      </p:pic>
      <p:pic>
        <p:nvPicPr>
          <p:cNvPr id="389" name="pasted-image.pdf"/>
          <p:cNvPicPr>
            <a:picLocks noChangeAspect="1"/>
          </p:cNvPicPr>
          <p:nvPr/>
        </p:nvPicPr>
        <p:blipFill>
          <a:blip r:embed="rId6">
            <a:extLst/>
          </a:blip>
          <a:stretch>
            <a:fillRect/>
          </a:stretch>
        </p:blipFill>
        <p:spPr>
          <a:xfrm>
            <a:off x="3840090" y="3326378"/>
            <a:ext cx="1162254" cy="881063"/>
          </a:xfrm>
          <a:prstGeom prst="rect">
            <a:avLst/>
          </a:prstGeom>
          <a:ln w="12700">
            <a:miter lim="400000"/>
          </a:ln>
        </p:spPr>
      </p:pic>
      <p:pic>
        <p:nvPicPr>
          <p:cNvPr id="390" name="pasted-image.pdf"/>
          <p:cNvPicPr>
            <a:picLocks noChangeAspect="1"/>
          </p:cNvPicPr>
          <p:nvPr/>
        </p:nvPicPr>
        <p:blipFill>
          <a:blip r:embed="rId7">
            <a:extLst/>
          </a:blip>
          <a:stretch>
            <a:fillRect/>
          </a:stretch>
        </p:blipFill>
        <p:spPr>
          <a:xfrm>
            <a:off x="5524844" y="3554587"/>
            <a:ext cx="1624888" cy="567923"/>
          </a:xfrm>
          <a:prstGeom prst="rect">
            <a:avLst/>
          </a:prstGeom>
          <a:ln w="12700">
            <a:miter lim="400000"/>
          </a:ln>
        </p:spPr>
      </p:pic>
      <p:pic>
        <p:nvPicPr>
          <p:cNvPr id="391" name="pasted-image.pdf"/>
          <p:cNvPicPr>
            <a:picLocks noChangeAspect="1"/>
          </p:cNvPicPr>
          <p:nvPr/>
        </p:nvPicPr>
        <p:blipFill>
          <a:blip r:embed="rId8">
            <a:extLst/>
          </a:blip>
          <a:stretch>
            <a:fillRect/>
          </a:stretch>
        </p:blipFill>
        <p:spPr>
          <a:xfrm>
            <a:off x="6477592" y="4352110"/>
            <a:ext cx="1030747" cy="876135"/>
          </a:xfrm>
          <a:prstGeom prst="rect">
            <a:avLst/>
          </a:prstGeom>
          <a:ln w="12700">
            <a:miter lim="400000"/>
          </a:ln>
        </p:spPr>
      </p:pic>
      <p:pic>
        <p:nvPicPr>
          <p:cNvPr id="392" name="pasted-image.pdf"/>
          <p:cNvPicPr>
            <a:picLocks noChangeAspect="1"/>
          </p:cNvPicPr>
          <p:nvPr/>
        </p:nvPicPr>
        <p:blipFill>
          <a:blip r:embed="rId9">
            <a:extLst/>
          </a:blip>
          <a:srcRect/>
          <a:stretch>
            <a:fillRect/>
          </a:stretch>
        </p:blipFill>
        <p:spPr>
          <a:xfrm>
            <a:off x="7810104" y="3465502"/>
            <a:ext cx="2200615" cy="789965"/>
          </a:xfrm>
          <a:prstGeom prst="rect">
            <a:avLst/>
          </a:prstGeom>
          <a:ln w="12700">
            <a:miter lim="400000"/>
          </a:ln>
        </p:spPr>
      </p:pic>
      <p:sp>
        <p:nvSpPr>
          <p:cNvPr id="393" name="Shape 393"/>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normAutofit lnSpcReduction="10000"/>
          </a:bodyPr>
          <a:lstStyle/>
          <a:p>
            <a:fld id="{86CB4B4D-7CA3-9044-876B-883B54F8677D}" type="slidenum">
              <a:t>14</a:t>
            </a:fld>
            <a:endParaRPr/>
          </a:p>
        </p:txBody>
      </p:sp>
      <p:sp>
        <p:nvSpPr>
          <p:cNvPr id="394" name="Shape 394"/>
          <p:cNvSpPr/>
          <p:nvPr/>
        </p:nvSpPr>
        <p:spPr>
          <a:xfrm>
            <a:off x="5947703" y="5073597"/>
            <a:ext cx="475832" cy="276305"/>
          </a:xfrm>
          <a:prstGeom prst="rect">
            <a:avLst/>
          </a:prstGeom>
          <a:solidFill>
            <a:srgbClr val="FFFFFF"/>
          </a:solidFill>
          <a:ln w="12700">
            <a:miter lim="400000"/>
          </a:ln>
        </p:spPr>
        <p:txBody>
          <a:bodyPr lIns="50800" tIns="50800" rIns="50800" bIns="50800" anchor="ctr"/>
          <a:lstStyle/>
          <a:p>
            <a:pPr algn="ctr">
              <a:defRPr sz="2400">
                <a:solidFill>
                  <a:srgbClr val="FFFFFF"/>
                </a:solidFill>
                <a:latin typeface="+mn-lt"/>
                <a:ea typeface="+mn-ea"/>
                <a:cs typeface="+mn-cs"/>
                <a:sym typeface="Helvetica Light"/>
              </a:defRPr>
            </a:pPr>
            <a:endParaRPr/>
          </a:p>
        </p:txBody>
      </p:sp>
      <p:pic>
        <p:nvPicPr>
          <p:cNvPr id="395" name="pasted-image.pdf"/>
          <p:cNvPicPr>
            <a:picLocks noChangeAspect="1"/>
          </p:cNvPicPr>
          <p:nvPr/>
        </p:nvPicPr>
        <p:blipFill>
          <a:blip r:embed="rId10">
            <a:extLst/>
          </a:blip>
          <a:stretch>
            <a:fillRect/>
          </a:stretch>
        </p:blipFill>
        <p:spPr>
          <a:xfrm>
            <a:off x="5759450" y="5038698"/>
            <a:ext cx="928754" cy="371502"/>
          </a:xfrm>
          <a:prstGeom prst="rect">
            <a:avLst/>
          </a:prstGeom>
          <a:ln w="12700">
            <a:miter lim="400000"/>
          </a:ln>
        </p:spPr>
      </p:pic>
      <p:pic>
        <p:nvPicPr>
          <p:cNvPr id="396" name="pasted-image.pdf"/>
          <p:cNvPicPr>
            <a:picLocks noChangeAspect="1"/>
          </p:cNvPicPr>
          <p:nvPr/>
        </p:nvPicPr>
        <p:blipFill>
          <a:blip r:embed="rId11">
            <a:extLst/>
          </a:blip>
          <a:stretch>
            <a:fillRect/>
          </a:stretch>
        </p:blipFill>
        <p:spPr>
          <a:xfrm>
            <a:off x="329477" y="3309709"/>
            <a:ext cx="2745591" cy="1205382"/>
          </a:xfrm>
          <a:prstGeom prst="rect">
            <a:avLst/>
          </a:prstGeom>
          <a:ln w="12700">
            <a:miter lim="400000"/>
          </a:ln>
        </p:spPr>
      </p:pic>
      <p:grpSp>
        <p:nvGrpSpPr>
          <p:cNvPr id="399" name="Group 399"/>
          <p:cNvGrpSpPr/>
          <p:nvPr/>
        </p:nvGrpSpPr>
        <p:grpSpPr>
          <a:xfrm>
            <a:off x="8362950" y="8829626"/>
            <a:ext cx="3213100" cy="381001"/>
            <a:chOff x="0" y="0"/>
            <a:chExt cx="3213100" cy="381000"/>
          </a:xfrm>
        </p:grpSpPr>
        <p:sp>
          <p:nvSpPr>
            <p:cNvPr id="397" name="Shape 397"/>
            <p:cNvSpPr/>
            <p:nvPr/>
          </p:nvSpPr>
          <p:spPr>
            <a:xfrm flipH="1">
              <a:off x="2832100" y="0"/>
              <a:ext cx="381000" cy="381000"/>
            </a:xfrm>
            <a:prstGeom prst="ellipse">
              <a:avLst/>
            </a:prstGeom>
            <a:gradFill flip="none" rotWithShape="1">
              <a:gsLst>
                <a:gs pos="0">
                  <a:srgbClr val="D0D1D1"/>
                </a:gs>
                <a:gs pos="100000">
                  <a:srgbClr val="696969"/>
                </a:gs>
              </a:gsLst>
              <a:lin ang="5400000" scaled="0"/>
            </a:gradFill>
            <a:ln w="12700" cap="flat">
              <a:noFill/>
              <a:miter lim="400000"/>
            </a:ln>
            <a:effectLst/>
          </p:spPr>
          <p:txBody>
            <a:bodyPr wrap="square" lIns="50800" tIns="50800" rIns="50800" bIns="50800" numCol="1" anchor="ctr">
              <a:noAutofit/>
            </a:bodyPr>
            <a:lstStyle/>
            <a:p>
              <a:pPr algn="ctr">
                <a:defRPr sz="3600">
                  <a:solidFill>
                    <a:srgbClr val="FFFFFF"/>
                  </a:solidFill>
                  <a:latin typeface="Gill Sans Light"/>
                  <a:ea typeface="Gill Sans Light"/>
                  <a:cs typeface="Gill Sans Light"/>
                  <a:sym typeface="Gill Sans Light"/>
                </a:defRPr>
              </a:pPr>
              <a:endParaRPr/>
            </a:p>
          </p:txBody>
        </p:sp>
        <p:sp>
          <p:nvSpPr>
            <p:cNvPr id="398" name="Shape 398"/>
            <p:cNvSpPr/>
            <p:nvPr/>
          </p:nvSpPr>
          <p:spPr>
            <a:xfrm rot="10800000" flipH="1">
              <a:off x="0" y="0"/>
              <a:ext cx="3048000" cy="381000"/>
            </a:xfrm>
            <a:prstGeom prst="rect">
              <a:avLst/>
            </a:prstGeom>
            <a:gradFill flip="none" rotWithShape="1">
              <a:gsLst>
                <a:gs pos="0">
                  <a:srgbClr val="646464"/>
                </a:gs>
                <a:gs pos="100000">
                  <a:srgbClr val="CBCBCB"/>
                </a:gs>
              </a:gsLst>
              <a:lin ang="5400000" scaled="0"/>
            </a:gradFill>
            <a:ln w="12700" cap="flat">
              <a:noFill/>
              <a:miter lim="400000"/>
            </a:ln>
            <a:effectLst/>
          </p:spPr>
          <p:txBody>
            <a:bodyPr wrap="square" lIns="50800" tIns="50800" rIns="50800" bIns="50800" numCol="1" anchor="ctr">
              <a:noAutofit/>
            </a:bodyPr>
            <a:lstStyle/>
            <a:p>
              <a:pPr algn="ctr">
                <a:defRPr sz="3600">
                  <a:solidFill>
                    <a:srgbClr val="FFFFFF"/>
                  </a:solidFill>
                  <a:latin typeface="Gill Sans Light"/>
                  <a:ea typeface="Gill Sans Light"/>
                  <a:cs typeface="Gill Sans Light"/>
                  <a:sym typeface="Gill Sans Light"/>
                </a:defRPr>
              </a:pPr>
              <a:endParaRPr/>
            </a:p>
          </p:txBody>
        </p:sp>
      </p:grpSp>
      <p:grpSp>
        <p:nvGrpSpPr>
          <p:cNvPr id="402" name="Group 402"/>
          <p:cNvGrpSpPr/>
          <p:nvPr/>
        </p:nvGrpSpPr>
        <p:grpSpPr>
          <a:xfrm flipH="1">
            <a:off x="1428749" y="8829626"/>
            <a:ext cx="3213101" cy="381001"/>
            <a:chOff x="0" y="0"/>
            <a:chExt cx="3213100" cy="381000"/>
          </a:xfrm>
        </p:grpSpPr>
        <p:sp>
          <p:nvSpPr>
            <p:cNvPr id="400" name="Shape 400"/>
            <p:cNvSpPr/>
            <p:nvPr/>
          </p:nvSpPr>
          <p:spPr>
            <a:xfrm flipH="1">
              <a:off x="2832100" y="0"/>
              <a:ext cx="381000" cy="381000"/>
            </a:xfrm>
            <a:prstGeom prst="ellipse">
              <a:avLst/>
            </a:prstGeom>
            <a:gradFill flip="none" rotWithShape="1">
              <a:gsLst>
                <a:gs pos="0">
                  <a:srgbClr val="D0D1D1"/>
                </a:gs>
                <a:gs pos="100000">
                  <a:srgbClr val="696969"/>
                </a:gs>
              </a:gsLst>
              <a:lin ang="5400000" scaled="0"/>
            </a:gradFill>
            <a:ln w="12700" cap="flat">
              <a:noFill/>
              <a:miter lim="400000"/>
            </a:ln>
            <a:effectLst/>
          </p:spPr>
          <p:txBody>
            <a:bodyPr wrap="square" lIns="50800" tIns="50800" rIns="50800" bIns="50800" numCol="1" anchor="ctr">
              <a:noAutofit/>
            </a:bodyPr>
            <a:lstStyle/>
            <a:p>
              <a:pPr algn="ctr">
                <a:defRPr sz="3600">
                  <a:solidFill>
                    <a:srgbClr val="FFFFFF"/>
                  </a:solidFill>
                  <a:latin typeface="Gill Sans Light"/>
                  <a:ea typeface="Gill Sans Light"/>
                  <a:cs typeface="Gill Sans Light"/>
                  <a:sym typeface="Gill Sans Light"/>
                </a:defRPr>
              </a:pPr>
              <a:endParaRPr/>
            </a:p>
          </p:txBody>
        </p:sp>
        <p:sp>
          <p:nvSpPr>
            <p:cNvPr id="401" name="Shape 401"/>
            <p:cNvSpPr/>
            <p:nvPr/>
          </p:nvSpPr>
          <p:spPr>
            <a:xfrm rot="10800000" flipH="1">
              <a:off x="0" y="0"/>
              <a:ext cx="3048000" cy="381000"/>
            </a:xfrm>
            <a:prstGeom prst="rect">
              <a:avLst/>
            </a:prstGeom>
            <a:gradFill flip="none" rotWithShape="1">
              <a:gsLst>
                <a:gs pos="0">
                  <a:srgbClr val="646464"/>
                </a:gs>
                <a:gs pos="100000">
                  <a:srgbClr val="CBCBCB"/>
                </a:gs>
              </a:gsLst>
              <a:lin ang="5400000" scaled="0"/>
            </a:gradFill>
            <a:ln w="12700" cap="flat">
              <a:noFill/>
              <a:miter lim="400000"/>
            </a:ln>
            <a:effectLst/>
          </p:spPr>
          <p:txBody>
            <a:bodyPr wrap="square" lIns="50800" tIns="50800" rIns="50800" bIns="50800" numCol="1" anchor="ctr">
              <a:noAutofit/>
            </a:bodyPr>
            <a:lstStyle/>
            <a:p>
              <a:pPr algn="ctr">
                <a:defRPr sz="3600">
                  <a:solidFill>
                    <a:srgbClr val="FFFFFF"/>
                  </a:solidFill>
                  <a:latin typeface="Gill Sans Light"/>
                  <a:ea typeface="Gill Sans Light"/>
                  <a:cs typeface="Gill Sans Light"/>
                  <a:sym typeface="Gill Sans Light"/>
                </a:defRPr>
              </a:pPr>
              <a:endParaRPr/>
            </a:p>
          </p:txBody>
        </p:sp>
      </p:grpSp>
      <p:sp>
        <p:nvSpPr>
          <p:cNvPr id="403" name="Shape 403"/>
          <p:cNvSpPr/>
          <p:nvPr/>
        </p:nvSpPr>
        <p:spPr>
          <a:xfrm flipH="1">
            <a:off x="4883150" y="8829626"/>
            <a:ext cx="3238500" cy="381001"/>
          </a:xfrm>
          <a:prstGeom prst="rect">
            <a:avLst/>
          </a:prstGeom>
          <a:gradFill>
            <a:gsLst>
              <a:gs pos="0">
                <a:srgbClr val="FFAB39"/>
              </a:gs>
              <a:gs pos="100000">
                <a:srgbClr val="F27E00"/>
              </a:gs>
            </a:gsLst>
            <a:lin ang="5400000"/>
          </a:gradFill>
          <a:ln w="12700">
            <a:miter lim="400000"/>
          </a:ln>
        </p:spPr>
        <p:txBody>
          <a:bodyPr lIns="50800" tIns="50800" rIns="50800" bIns="50800" anchor="ctr"/>
          <a:lstStyle/>
          <a:p>
            <a:pPr algn="ctr">
              <a:defRPr sz="3600">
                <a:solidFill>
                  <a:srgbClr val="FFFFFF"/>
                </a:solidFill>
                <a:latin typeface="Gill Sans Light"/>
                <a:ea typeface="Gill Sans Light"/>
                <a:cs typeface="Gill Sans Light"/>
                <a:sym typeface="Gill Sans Light"/>
              </a:defRPr>
            </a:pPr>
            <a:endParaRPr/>
          </a:p>
        </p:txBody>
      </p:sp>
      <p:sp>
        <p:nvSpPr>
          <p:cNvPr id="404" name="Shape 404"/>
          <p:cNvSpPr/>
          <p:nvPr/>
        </p:nvSpPr>
        <p:spPr>
          <a:xfrm>
            <a:off x="6869419" y="7277100"/>
            <a:ext cx="221693" cy="4064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sz="2100">
                <a:solidFill>
                  <a:srgbClr val="000000"/>
                </a:solidFill>
              </a:defRPr>
            </a:lvl1pPr>
          </a:lstStyle>
          <a:p>
            <a:r>
              <a:t>Y</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387"/>
                                        </p:tgtEl>
                                        <p:attrNameLst>
                                          <p:attrName>style.visibility</p:attrName>
                                        </p:attrNameLst>
                                      </p:cBhvr>
                                      <p:to>
                                        <p:strVal val="visible"/>
                                      </p:to>
                                    </p:set>
                                    <p:animEffect transition="in" filter="dissolve">
                                      <p:cBhvr>
                                        <p:cTn id="7" dur="799"/>
                                        <p:tgtEl>
                                          <p:spTgt spid="38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391"/>
                                        </p:tgtEl>
                                        <p:attrNameLst>
                                          <p:attrName>style.visibility</p:attrName>
                                        </p:attrNameLst>
                                      </p:cBhvr>
                                      <p:to>
                                        <p:strVal val="visible"/>
                                      </p:to>
                                    </p:set>
                                    <p:animEffect transition="in" filter="dissolve">
                                      <p:cBhvr>
                                        <p:cTn id="12" dur="1000"/>
                                        <p:tgtEl>
                                          <p:spTgt spid="391"/>
                                        </p:tgtEl>
                                      </p:cBhvr>
                                    </p:animEffect>
                                  </p:childTnLst>
                                </p:cTn>
                              </p:par>
                            </p:childTnLst>
                          </p:cTn>
                        </p:par>
                        <p:par>
                          <p:cTn id="13" fill="hold">
                            <p:stCondLst>
                              <p:cond delay="1000"/>
                            </p:stCondLst>
                            <p:childTnLst>
                              <p:par>
                                <p:cTn id="14" presetID="9" presetClass="entr" fill="hold" grpId="3" nodeType="afterEffect">
                                  <p:stCondLst>
                                    <p:cond delay="0"/>
                                  </p:stCondLst>
                                  <p:iterate>
                                    <p:tmAbs val="0"/>
                                  </p:iterate>
                                  <p:childTnLst>
                                    <p:set>
                                      <p:cBhvr>
                                        <p:cTn id="15" fill="hold"/>
                                        <p:tgtEl>
                                          <p:spTgt spid="388"/>
                                        </p:tgtEl>
                                        <p:attrNameLst>
                                          <p:attrName>style.visibility</p:attrName>
                                        </p:attrNameLst>
                                      </p:cBhvr>
                                      <p:to>
                                        <p:strVal val="visible"/>
                                      </p:to>
                                    </p:set>
                                    <p:animEffect transition="in" filter="dissolve">
                                      <p:cBhvr>
                                        <p:cTn id="16" dur="1000"/>
                                        <p:tgtEl>
                                          <p:spTgt spid="388"/>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fill="hold" grpId="4" nodeType="clickEffect">
                                  <p:stCondLst>
                                    <p:cond delay="0"/>
                                  </p:stCondLst>
                                  <p:iterate>
                                    <p:tmAbs val="0"/>
                                  </p:iterate>
                                  <p:childTnLst>
                                    <p:set>
                                      <p:cBhvr>
                                        <p:cTn id="20" fill="hold"/>
                                        <p:tgtEl>
                                          <p:spTgt spid="389"/>
                                        </p:tgtEl>
                                        <p:attrNameLst>
                                          <p:attrName>style.visibility</p:attrName>
                                        </p:attrNameLst>
                                      </p:cBhvr>
                                      <p:to>
                                        <p:strVal val="visible"/>
                                      </p:to>
                                    </p:set>
                                    <p:animEffect transition="in" filter="dissolve">
                                      <p:cBhvr>
                                        <p:cTn id="21" dur="1000"/>
                                        <p:tgtEl>
                                          <p:spTgt spid="389"/>
                                        </p:tgtEl>
                                      </p:cBhvr>
                                    </p:animEffect>
                                  </p:childTnLst>
                                </p:cTn>
                              </p:par>
                            </p:childTnLst>
                          </p:cTn>
                        </p:par>
                        <p:par>
                          <p:cTn id="22" fill="hold">
                            <p:stCondLst>
                              <p:cond delay="1000"/>
                            </p:stCondLst>
                            <p:childTnLst>
                              <p:par>
                                <p:cTn id="23" presetID="9" presetClass="entr" fill="hold" grpId="5" nodeType="afterEffect">
                                  <p:stCondLst>
                                    <p:cond delay="0"/>
                                  </p:stCondLst>
                                  <p:iterate>
                                    <p:tmAbs val="0"/>
                                  </p:iterate>
                                  <p:childTnLst>
                                    <p:set>
                                      <p:cBhvr>
                                        <p:cTn id="24" fill="hold"/>
                                        <p:tgtEl>
                                          <p:spTgt spid="390"/>
                                        </p:tgtEl>
                                        <p:attrNameLst>
                                          <p:attrName>style.visibility</p:attrName>
                                        </p:attrNameLst>
                                      </p:cBhvr>
                                      <p:to>
                                        <p:strVal val="visible"/>
                                      </p:to>
                                    </p:set>
                                    <p:animEffect transition="in" filter="dissolve">
                                      <p:cBhvr>
                                        <p:cTn id="25" dur="1000"/>
                                        <p:tgtEl>
                                          <p:spTgt spid="390"/>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fill="hold" grpId="6" nodeType="clickEffect">
                                  <p:stCondLst>
                                    <p:cond delay="0"/>
                                  </p:stCondLst>
                                  <p:iterate>
                                    <p:tmAbs val="0"/>
                                  </p:iterate>
                                  <p:childTnLst>
                                    <p:set>
                                      <p:cBhvr>
                                        <p:cTn id="29" fill="hold"/>
                                        <p:tgtEl>
                                          <p:spTgt spid="392"/>
                                        </p:tgtEl>
                                        <p:attrNameLst>
                                          <p:attrName>style.visibility</p:attrName>
                                        </p:attrNameLst>
                                      </p:cBhvr>
                                      <p:to>
                                        <p:strVal val="visible"/>
                                      </p:to>
                                    </p:set>
                                    <p:animEffect transition="in" filter="dissolve">
                                      <p:cBhvr>
                                        <p:cTn id="30" dur="1000"/>
                                        <p:tgtEl>
                                          <p:spTgt spid="3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7" grpId="1" animBg="1" advAuto="0"/>
      <p:bldP spid="388" grpId="3" animBg="1" advAuto="0"/>
      <p:bldP spid="389" grpId="4" animBg="1" advAuto="0"/>
      <p:bldP spid="390" grpId="5" animBg="1" advAuto="0"/>
      <p:bldP spid="391" grpId="2" animBg="1" advAuto="0"/>
      <p:bldP spid="392" grpId="6"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 name="Shape 408"/>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normAutofit lnSpcReduction="10000"/>
          </a:bodyPr>
          <a:lstStyle/>
          <a:p>
            <a:fld id="{86CB4B4D-7CA3-9044-876B-883B54F8677D}" type="slidenum">
              <a:t>15</a:t>
            </a:fld>
            <a:endParaRPr/>
          </a:p>
        </p:txBody>
      </p:sp>
      <p:sp>
        <p:nvSpPr>
          <p:cNvPr id="409" name="Shape 409"/>
          <p:cNvSpPr>
            <a:spLocks noGrp="1"/>
          </p:cNvSpPr>
          <p:nvPr>
            <p:ph type="title"/>
          </p:nvPr>
        </p:nvSpPr>
        <p:spPr>
          <a:xfrm>
            <a:off x="355600" y="244103"/>
            <a:ext cx="12293600" cy="1924898"/>
          </a:xfrm>
          <a:prstGeom prst="rect">
            <a:avLst/>
          </a:prstGeom>
        </p:spPr>
        <p:txBody>
          <a:bodyPr/>
          <a:lstStyle>
            <a:lvl1pPr defTabSz="578358">
              <a:defRPr sz="7425"/>
            </a:lvl1pPr>
          </a:lstStyle>
          <a:p>
            <a:r>
              <a:t>Output error estimation</a:t>
            </a:r>
          </a:p>
        </p:txBody>
      </p:sp>
      <p:sp>
        <p:nvSpPr>
          <p:cNvPr id="410" name="Shape 410"/>
          <p:cNvSpPr>
            <a:spLocks noGrp="1"/>
          </p:cNvSpPr>
          <p:nvPr>
            <p:ph type="body" idx="1"/>
          </p:nvPr>
        </p:nvSpPr>
        <p:spPr>
          <a:xfrm>
            <a:off x="1384410" y="3204348"/>
            <a:ext cx="10924335" cy="5162467"/>
          </a:xfrm>
          <a:prstGeom prst="rect">
            <a:avLst/>
          </a:prstGeom>
        </p:spPr>
        <p:txBody>
          <a:bodyPr/>
          <a:lstStyle/>
          <a:p>
            <a:pPr marL="0" indent="0" defTabSz="607932">
              <a:spcBef>
                <a:spcPts val="3400"/>
              </a:spcBef>
              <a:buSzTx/>
              <a:buNone/>
              <a:defRPr sz="4810"/>
            </a:pPr>
            <a:r>
              <a:t>Obtain f</a:t>
            </a:r>
            <a:r>
              <a:rPr baseline="-5999"/>
              <a:t>xi</a:t>
            </a:r>
            <a:r>
              <a:t>’(a) using algorithmic differentiation (AD)</a:t>
            </a:r>
          </a:p>
          <a:p>
            <a:pPr marL="0" indent="0" defTabSz="607932">
              <a:spcBef>
                <a:spcPts val="3400"/>
              </a:spcBef>
              <a:buSzTx/>
              <a:buNone/>
              <a:defRPr sz="4810"/>
            </a:pPr>
            <a:r>
              <a:t>Reverse mode of AD is used to compute the partial derivatives of all the variables with respect to the output in a single execution.</a:t>
            </a:r>
          </a:p>
        </p:txBody>
      </p:sp>
      <p:grpSp>
        <p:nvGrpSpPr>
          <p:cNvPr id="413" name="Group 413"/>
          <p:cNvGrpSpPr/>
          <p:nvPr/>
        </p:nvGrpSpPr>
        <p:grpSpPr>
          <a:xfrm>
            <a:off x="8362950" y="8829626"/>
            <a:ext cx="3213100" cy="381001"/>
            <a:chOff x="0" y="0"/>
            <a:chExt cx="3213100" cy="381000"/>
          </a:xfrm>
        </p:grpSpPr>
        <p:sp>
          <p:nvSpPr>
            <p:cNvPr id="411" name="Shape 411"/>
            <p:cNvSpPr/>
            <p:nvPr/>
          </p:nvSpPr>
          <p:spPr>
            <a:xfrm flipH="1">
              <a:off x="2832100" y="0"/>
              <a:ext cx="381000" cy="381000"/>
            </a:xfrm>
            <a:prstGeom prst="ellipse">
              <a:avLst/>
            </a:prstGeom>
            <a:gradFill flip="none" rotWithShape="1">
              <a:gsLst>
                <a:gs pos="0">
                  <a:srgbClr val="D0D1D1"/>
                </a:gs>
                <a:gs pos="100000">
                  <a:srgbClr val="696969"/>
                </a:gs>
              </a:gsLst>
              <a:lin ang="5400000" scaled="0"/>
            </a:gradFill>
            <a:ln w="12700" cap="flat">
              <a:noFill/>
              <a:miter lim="400000"/>
            </a:ln>
            <a:effectLst/>
          </p:spPr>
          <p:txBody>
            <a:bodyPr wrap="square" lIns="50800" tIns="50800" rIns="50800" bIns="50800" numCol="1" anchor="ctr">
              <a:noAutofit/>
            </a:bodyPr>
            <a:lstStyle/>
            <a:p>
              <a:pPr algn="ctr">
                <a:defRPr sz="3600">
                  <a:solidFill>
                    <a:srgbClr val="FFFFFF"/>
                  </a:solidFill>
                  <a:latin typeface="Gill Sans Light"/>
                  <a:ea typeface="Gill Sans Light"/>
                  <a:cs typeface="Gill Sans Light"/>
                  <a:sym typeface="Gill Sans Light"/>
                </a:defRPr>
              </a:pPr>
              <a:endParaRPr/>
            </a:p>
          </p:txBody>
        </p:sp>
        <p:sp>
          <p:nvSpPr>
            <p:cNvPr id="412" name="Shape 412"/>
            <p:cNvSpPr/>
            <p:nvPr/>
          </p:nvSpPr>
          <p:spPr>
            <a:xfrm rot="10800000" flipH="1">
              <a:off x="0" y="0"/>
              <a:ext cx="3048000" cy="381000"/>
            </a:xfrm>
            <a:prstGeom prst="rect">
              <a:avLst/>
            </a:prstGeom>
            <a:gradFill flip="none" rotWithShape="1">
              <a:gsLst>
                <a:gs pos="0">
                  <a:srgbClr val="646464"/>
                </a:gs>
                <a:gs pos="100000">
                  <a:srgbClr val="CBCBCB"/>
                </a:gs>
              </a:gsLst>
              <a:lin ang="5400000" scaled="0"/>
            </a:gradFill>
            <a:ln w="12700" cap="flat">
              <a:noFill/>
              <a:miter lim="400000"/>
            </a:ln>
            <a:effectLst/>
          </p:spPr>
          <p:txBody>
            <a:bodyPr wrap="square" lIns="50800" tIns="50800" rIns="50800" bIns="50800" numCol="1" anchor="ctr">
              <a:noAutofit/>
            </a:bodyPr>
            <a:lstStyle/>
            <a:p>
              <a:pPr algn="ctr">
                <a:defRPr sz="3600">
                  <a:solidFill>
                    <a:srgbClr val="FFFFFF"/>
                  </a:solidFill>
                  <a:latin typeface="Gill Sans Light"/>
                  <a:ea typeface="Gill Sans Light"/>
                  <a:cs typeface="Gill Sans Light"/>
                  <a:sym typeface="Gill Sans Light"/>
                </a:defRPr>
              </a:pPr>
              <a:endParaRPr/>
            </a:p>
          </p:txBody>
        </p:sp>
      </p:grpSp>
      <p:grpSp>
        <p:nvGrpSpPr>
          <p:cNvPr id="416" name="Group 416"/>
          <p:cNvGrpSpPr/>
          <p:nvPr/>
        </p:nvGrpSpPr>
        <p:grpSpPr>
          <a:xfrm flipH="1">
            <a:off x="1428749" y="8829626"/>
            <a:ext cx="3213101" cy="381001"/>
            <a:chOff x="0" y="0"/>
            <a:chExt cx="3213100" cy="381000"/>
          </a:xfrm>
        </p:grpSpPr>
        <p:sp>
          <p:nvSpPr>
            <p:cNvPr id="414" name="Shape 414"/>
            <p:cNvSpPr/>
            <p:nvPr/>
          </p:nvSpPr>
          <p:spPr>
            <a:xfrm flipH="1">
              <a:off x="2832100" y="0"/>
              <a:ext cx="381000" cy="381000"/>
            </a:xfrm>
            <a:prstGeom prst="ellipse">
              <a:avLst/>
            </a:prstGeom>
            <a:gradFill flip="none" rotWithShape="1">
              <a:gsLst>
                <a:gs pos="0">
                  <a:srgbClr val="D0D1D1"/>
                </a:gs>
                <a:gs pos="100000">
                  <a:srgbClr val="696969"/>
                </a:gs>
              </a:gsLst>
              <a:lin ang="5400000" scaled="0"/>
            </a:gradFill>
            <a:ln w="12700" cap="flat">
              <a:noFill/>
              <a:miter lim="400000"/>
            </a:ln>
            <a:effectLst/>
          </p:spPr>
          <p:txBody>
            <a:bodyPr wrap="square" lIns="50800" tIns="50800" rIns="50800" bIns="50800" numCol="1" anchor="ctr">
              <a:noAutofit/>
            </a:bodyPr>
            <a:lstStyle/>
            <a:p>
              <a:pPr algn="ctr">
                <a:defRPr sz="3600">
                  <a:solidFill>
                    <a:srgbClr val="FFFFFF"/>
                  </a:solidFill>
                  <a:latin typeface="Gill Sans Light"/>
                  <a:ea typeface="Gill Sans Light"/>
                  <a:cs typeface="Gill Sans Light"/>
                  <a:sym typeface="Gill Sans Light"/>
                </a:defRPr>
              </a:pPr>
              <a:endParaRPr/>
            </a:p>
          </p:txBody>
        </p:sp>
        <p:sp>
          <p:nvSpPr>
            <p:cNvPr id="415" name="Shape 415"/>
            <p:cNvSpPr/>
            <p:nvPr/>
          </p:nvSpPr>
          <p:spPr>
            <a:xfrm rot="10800000" flipH="1">
              <a:off x="0" y="0"/>
              <a:ext cx="3048000" cy="381000"/>
            </a:xfrm>
            <a:prstGeom prst="rect">
              <a:avLst/>
            </a:prstGeom>
            <a:gradFill flip="none" rotWithShape="1">
              <a:gsLst>
                <a:gs pos="0">
                  <a:srgbClr val="646464"/>
                </a:gs>
                <a:gs pos="100000">
                  <a:srgbClr val="CBCBCB"/>
                </a:gs>
              </a:gsLst>
              <a:lin ang="5400000" scaled="0"/>
            </a:gradFill>
            <a:ln w="12700" cap="flat">
              <a:noFill/>
              <a:miter lim="400000"/>
            </a:ln>
            <a:effectLst/>
          </p:spPr>
          <p:txBody>
            <a:bodyPr wrap="square" lIns="50800" tIns="50800" rIns="50800" bIns="50800" numCol="1" anchor="ctr">
              <a:noAutofit/>
            </a:bodyPr>
            <a:lstStyle/>
            <a:p>
              <a:pPr algn="ctr">
                <a:defRPr sz="3600">
                  <a:solidFill>
                    <a:srgbClr val="FFFFFF"/>
                  </a:solidFill>
                  <a:latin typeface="Gill Sans Light"/>
                  <a:ea typeface="Gill Sans Light"/>
                  <a:cs typeface="Gill Sans Light"/>
                  <a:sym typeface="Gill Sans Light"/>
                </a:defRPr>
              </a:pPr>
              <a:endParaRPr/>
            </a:p>
          </p:txBody>
        </p:sp>
      </p:grpSp>
      <p:sp>
        <p:nvSpPr>
          <p:cNvPr id="417" name="Shape 417"/>
          <p:cNvSpPr/>
          <p:nvPr/>
        </p:nvSpPr>
        <p:spPr>
          <a:xfrm flipH="1">
            <a:off x="4883150" y="8829626"/>
            <a:ext cx="3238500" cy="381001"/>
          </a:xfrm>
          <a:prstGeom prst="rect">
            <a:avLst/>
          </a:prstGeom>
          <a:gradFill>
            <a:gsLst>
              <a:gs pos="0">
                <a:srgbClr val="FFAB39"/>
              </a:gs>
              <a:gs pos="100000">
                <a:srgbClr val="F27E00"/>
              </a:gs>
            </a:gsLst>
            <a:lin ang="5400000"/>
          </a:gradFill>
          <a:ln w="12700">
            <a:miter lim="400000"/>
          </a:ln>
        </p:spPr>
        <p:txBody>
          <a:bodyPr lIns="50800" tIns="50800" rIns="50800" bIns="50800" anchor="ctr"/>
          <a:lstStyle/>
          <a:p>
            <a:pPr algn="ctr">
              <a:defRPr sz="3600">
                <a:solidFill>
                  <a:srgbClr val="FFFFFF"/>
                </a:solidFill>
                <a:latin typeface="Gill Sans Light"/>
                <a:ea typeface="Gill Sans Light"/>
                <a:cs typeface="Gill Sans Light"/>
                <a:sym typeface="Gill Sans Light"/>
              </a:defRPr>
            </a:pPr>
            <a:endParaRP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10">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41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4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 grpId="1" build="p"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 name="Shape 419"/>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normAutofit lnSpcReduction="10000"/>
          </a:bodyPr>
          <a:lstStyle/>
          <a:p>
            <a:fld id="{86CB4B4D-7CA3-9044-876B-883B54F8677D}" type="slidenum">
              <a:t>16</a:t>
            </a:fld>
            <a:endParaRPr/>
          </a:p>
        </p:txBody>
      </p:sp>
      <p:sp>
        <p:nvSpPr>
          <p:cNvPr id="420" name="Shape 420"/>
          <p:cNvSpPr>
            <a:spLocks noGrp="1"/>
          </p:cNvSpPr>
          <p:nvPr>
            <p:ph type="title"/>
          </p:nvPr>
        </p:nvSpPr>
        <p:spPr>
          <a:xfrm>
            <a:off x="355600" y="244103"/>
            <a:ext cx="12293600" cy="2056060"/>
          </a:xfrm>
          <a:prstGeom prst="rect">
            <a:avLst/>
          </a:prstGeom>
        </p:spPr>
        <p:txBody>
          <a:bodyPr>
            <a:normAutofit fontScale="90000"/>
          </a:bodyPr>
          <a:lstStyle>
            <a:lvl1pPr defTabSz="554990">
              <a:defRPr sz="7125"/>
            </a:lvl1pPr>
          </a:lstStyle>
          <a:p>
            <a:r>
              <a:t>MIXED-PREcision allocation</a:t>
            </a:r>
          </a:p>
        </p:txBody>
      </p:sp>
      <p:sp>
        <p:nvSpPr>
          <p:cNvPr id="421" name="Shape 421"/>
          <p:cNvSpPr>
            <a:spLocks noGrp="1"/>
          </p:cNvSpPr>
          <p:nvPr>
            <p:ph type="body" idx="1"/>
          </p:nvPr>
        </p:nvSpPr>
        <p:spPr>
          <a:xfrm>
            <a:off x="1384410" y="3204348"/>
            <a:ext cx="10924335" cy="5162467"/>
          </a:xfrm>
          <a:prstGeom prst="rect">
            <a:avLst/>
          </a:prstGeom>
        </p:spPr>
        <p:txBody>
          <a:bodyPr>
            <a:normAutofit lnSpcReduction="10000"/>
          </a:bodyPr>
          <a:lstStyle/>
          <a:p>
            <a:pPr marL="0" indent="0" defTabSz="435411">
              <a:spcBef>
                <a:spcPts val="2400"/>
              </a:spcBef>
              <a:buSzTx/>
              <a:buNone/>
              <a:defRPr sz="3444"/>
            </a:pPr>
            <a:r>
              <a:t>Estimate the error due to lowering the precision of every dynamic instance of a variable</a:t>
            </a:r>
          </a:p>
          <a:p>
            <a:pPr marL="0" indent="0" defTabSz="435411">
              <a:spcBef>
                <a:spcPts val="2400"/>
              </a:spcBef>
              <a:buSzTx/>
              <a:buNone/>
              <a:defRPr sz="3444"/>
            </a:pPr>
            <a:r>
              <a:t>Aggregate the error over all dynamic instance of the variable</a:t>
            </a:r>
          </a:p>
          <a:p>
            <a:pPr marL="0" indent="0" defTabSz="435411">
              <a:spcBef>
                <a:spcPts val="2400"/>
              </a:spcBef>
              <a:buSzTx/>
              <a:buNone/>
              <a:defRPr sz="3444"/>
            </a:pPr>
            <a:r>
              <a:t>Greedy approach</a:t>
            </a:r>
          </a:p>
          <a:p>
            <a:pPr marL="0" lvl="4" indent="484631" defTabSz="435411">
              <a:spcBef>
                <a:spcPts val="2400"/>
              </a:spcBef>
              <a:buSzTx/>
              <a:buNone/>
              <a:defRPr sz="2914"/>
            </a:pPr>
            <a:r>
              <a:t>Sort variables based on error contribution</a:t>
            </a:r>
          </a:p>
          <a:p>
            <a:pPr marL="0" lvl="4" indent="484631" defTabSz="435411">
              <a:spcBef>
                <a:spcPts val="2400"/>
              </a:spcBef>
              <a:buSzTx/>
              <a:buNone/>
              <a:defRPr sz="2914"/>
            </a:pPr>
            <a:r>
              <a:t>Variables switched to lower precision - estimated error contribution within threshold</a:t>
            </a:r>
          </a:p>
        </p:txBody>
      </p:sp>
      <p:grpSp>
        <p:nvGrpSpPr>
          <p:cNvPr id="424" name="Group 424"/>
          <p:cNvGrpSpPr/>
          <p:nvPr/>
        </p:nvGrpSpPr>
        <p:grpSpPr>
          <a:xfrm>
            <a:off x="8362950" y="8829626"/>
            <a:ext cx="3213100" cy="381001"/>
            <a:chOff x="0" y="0"/>
            <a:chExt cx="3213100" cy="381000"/>
          </a:xfrm>
        </p:grpSpPr>
        <p:sp>
          <p:nvSpPr>
            <p:cNvPr id="422" name="Shape 422"/>
            <p:cNvSpPr/>
            <p:nvPr/>
          </p:nvSpPr>
          <p:spPr>
            <a:xfrm flipH="1">
              <a:off x="2832100" y="0"/>
              <a:ext cx="381000" cy="381000"/>
            </a:xfrm>
            <a:prstGeom prst="ellipse">
              <a:avLst/>
            </a:prstGeom>
            <a:gradFill flip="none" rotWithShape="1">
              <a:gsLst>
                <a:gs pos="0">
                  <a:srgbClr val="D0D1D1"/>
                </a:gs>
                <a:gs pos="100000">
                  <a:srgbClr val="696969"/>
                </a:gs>
              </a:gsLst>
              <a:lin ang="5400000" scaled="0"/>
            </a:gradFill>
            <a:ln w="12700" cap="flat">
              <a:noFill/>
              <a:miter lim="400000"/>
            </a:ln>
            <a:effectLst/>
          </p:spPr>
          <p:txBody>
            <a:bodyPr wrap="square" lIns="50800" tIns="50800" rIns="50800" bIns="50800" numCol="1" anchor="ctr">
              <a:noAutofit/>
            </a:bodyPr>
            <a:lstStyle/>
            <a:p>
              <a:pPr algn="ctr">
                <a:defRPr sz="3600">
                  <a:solidFill>
                    <a:srgbClr val="FFFFFF"/>
                  </a:solidFill>
                  <a:latin typeface="Gill Sans Light"/>
                  <a:ea typeface="Gill Sans Light"/>
                  <a:cs typeface="Gill Sans Light"/>
                  <a:sym typeface="Gill Sans Light"/>
                </a:defRPr>
              </a:pPr>
              <a:endParaRPr/>
            </a:p>
          </p:txBody>
        </p:sp>
        <p:sp>
          <p:nvSpPr>
            <p:cNvPr id="423" name="Shape 423"/>
            <p:cNvSpPr/>
            <p:nvPr/>
          </p:nvSpPr>
          <p:spPr>
            <a:xfrm rot="10800000" flipH="1">
              <a:off x="0" y="0"/>
              <a:ext cx="3048000" cy="381000"/>
            </a:xfrm>
            <a:prstGeom prst="rect">
              <a:avLst/>
            </a:prstGeom>
            <a:gradFill flip="none" rotWithShape="1">
              <a:gsLst>
                <a:gs pos="0">
                  <a:srgbClr val="646464"/>
                </a:gs>
                <a:gs pos="100000">
                  <a:srgbClr val="CBCBCB"/>
                </a:gs>
              </a:gsLst>
              <a:lin ang="5400000" scaled="0"/>
            </a:gradFill>
            <a:ln w="12700" cap="flat">
              <a:noFill/>
              <a:miter lim="400000"/>
            </a:ln>
            <a:effectLst/>
          </p:spPr>
          <p:txBody>
            <a:bodyPr wrap="square" lIns="50800" tIns="50800" rIns="50800" bIns="50800" numCol="1" anchor="ctr">
              <a:noAutofit/>
            </a:bodyPr>
            <a:lstStyle/>
            <a:p>
              <a:pPr algn="ctr">
                <a:defRPr sz="3600">
                  <a:solidFill>
                    <a:srgbClr val="FFFFFF"/>
                  </a:solidFill>
                  <a:latin typeface="Gill Sans Light"/>
                  <a:ea typeface="Gill Sans Light"/>
                  <a:cs typeface="Gill Sans Light"/>
                  <a:sym typeface="Gill Sans Light"/>
                </a:defRPr>
              </a:pPr>
              <a:endParaRPr/>
            </a:p>
          </p:txBody>
        </p:sp>
      </p:grpSp>
      <p:grpSp>
        <p:nvGrpSpPr>
          <p:cNvPr id="427" name="Group 427"/>
          <p:cNvGrpSpPr/>
          <p:nvPr/>
        </p:nvGrpSpPr>
        <p:grpSpPr>
          <a:xfrm flipH="1">
            <a:off x="1428749" y="8829626"/>
            <a:ext cx="3213101" cy="381001"/>
            <a:chOff x="0" y="0"/>
            <a:chExt cx="3213100" cy="381000"/>
          </a:xfrm>
        </p:grpSpPr>
        <p:sp>
          <p:nvSpPr>
            <p:cNvPr id="425" name="Shape 425"/>
            <p:cNvSpPr/>
            <p:nvPr/>
          </p:nvSpPr>
          <p:spPr>
            <a:xfrm flipH="1">
              <a:off x="2832100" y="0"/>
              <a:ext cx="381000" cy="381000"/>
            </a:xfrm>
            <a:prstGeom prst="ellipse">
              <a:avLst/>
            </a:prstGeom>
            <a:gradFill flip="none" rotWithShape="1">
              <a:gsLst>
                <a:gs pos="0">
                  <a:srgbClr val="D0D1D1"/>
                </a:gs>
                <a:gs pos="100000">
                  <a:srgbClr val="696969"/>
                </a:gs>
              </a:gsLst>
              <a:lin ang="5400000" scaled="0"/>
            </a:gradFill>
            <a:ln w="12700" cap="flat">
              <a:noFill/>
              <a:miter lim="400000"/>
            </a:ln>
            <a:effectLst/>
          </p:spPr>
          <p:txBody>
            <a:bodyPr wrap="square" lIns="50800" tIns="50800" rIns="50800" bIns="50800" numCol="1" anchor="ctr">
              <a:noAutofit/>
            </a:bodyPr>
            <a:lstStyle/>
            <a:p>
              <a:pPr algn="ctr">
                <a:defRPr sz="3600">
                  <a:solidFill>
                    <a:srgbClr val="FFFFFF"/>
                  </a:solidFill>
                  <a:latin typeface="Gill Sans Light"/>
                  <a:ea typeface="Gill Sans Light"/>
                  <a:cs typeface="Gill Sans Light"/>
                  <a:sym typeface="Gill Sans Light"/>
                </a:defRPr>
              </a:pPr>
              <a:endParaRPr/>
            </a:p>
          </p:txBody>
        </p:sp>
        <p:sp>
          <p:nvSpPr>
            <p:cNvPr id="426" name="Shape 426"/>
            <p:cNvSpPr/>
            <p:nvPr/>
          </p:nvSpPr>
          <p:spPr>
            <a:xfrm rot="10800000" flipH="1">
              <a:off x="0" y="0"/>
              <a:ext cx="3048000" cy="381000"/>
            </a:xfrm>
            <a:prstGeom prst="rect">
              <a:avLst/>
            </a:prstGeom>
            <a:gradFill flip="none" rotWithShape="1">
              <a:gsLst>
                <a:gs pos="0">
                  <a:srgbClr val="646464"/>
                </a:gs>
                <a:gs pos="100000">
                  <a:srgbClr val="CBCBCB"/>
                </a:gs>
              </a:gsLst>
              <a:lin ang="5400000" scaled="0"/>
            </a:gradFill>
            <a:ln w="12700" cap="flat">
              <a:noFill/>
              <a:miter lim="400000"/>
            </a:ln>
            <a:effectLst/>
          </p:spPr>
          <p:txBody>
            <a:bodyPr wrap="square" lIns="50800" tIns="50800" rIns="50800" bIns="50800" numCol="1" anchor="ctr">
              <a:noAutofit/>
            </a:bodyPr>
            <a:lstStyle/>
            <a:p>
              <a:pPr algn="ctr">
                <a:defRPr sz="3600">
                  <a:solidFill>
                    <a:srgbClr val="FFFFFF"/>
                  </a:solidFill>
                  <a:latin typeface="Gill Sans Light"/>
                  <a:ea typeface="Gill Sans Light"/>
                  <a:cs typeface="Gill Sans Light"/>
                  <a:sym typeface="Gill Sans Light"/>
                </a:defRPr>
              </a:pPr>
              <a:endParaRPr/>
            </a:p>
          </p:txBody>
        </p:sp>
      </p:grpSp>
      <p:sp>
        <p:nvSpPr>
          <p:cNvPr id="428" name="Shape 428"/>
          <p:cNvSpPr/>
          <p:nvPr/>
        </p:nvSpPr>
        <p:spPr>
          <a:xfrm flipH="1">
            <a:off x="4883150" y="8829626"/>
            <a:ext cx="3238500" cy="381001"/>
          </a:xfrm>
          <a:prstGeom prst="rect">
            <a:avLst/>
          </a:prstGeom>
          <a:gradFill>
            <a:gsLst>
              <a:gs pos="0">
                <a:srgbClr val="FFAB39"/>
              </a:gs>
              <a:gs pos="100000">
                <a:srgbClr val="F27E00"/>
              </a:gs>
            </a:gsLst>
            <a:lin ang="5400000"/>
          </a:gradFill>
          <a:ln w="12700">
            <a:miter lim="400000"/>
          </a:ln>
        </p:spPr>
        <p:txBody>
          <a:bodyPr lIns="50800" tIns="50800" rIns="50800" bIns="50800" anchor="ctr"/>
          <a:lstStyle/>
          <a:p>
            <a:pPr algn="ctr">
              <a:defRPr sz="3600">
                <a:solidFill>
                  <a:srgbClr val="FFFFFF"/>
                </a:solidFill>
                <a:latin typeface="Gill Sans Light"/>
                <a:ea typeface="Gill Sans Light"/>
                <a:cs typeface="Gill Sans Light"/>
                <a:sym typeface="Gill Sans Light"/>
              </a:defRPr>
            </a:pPr>
            <a:endParaRP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21">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42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42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421">
                                            <p:txEl>
                                              <p:pRg st="2" end="2"/>
                                            </p:txEl>
                                          </p:spTgt>
                                        </p:tgtEl>
                                        <p:attrNameLst>
                                          <p:attrName>style.visibility</p:attrName>
                                        </p:attrNameLst>
                                      </p:cBhvr>
                                      <p:to>
                                        <p:strVal val="visible"/>
                                      </p:to>
                                    </p:set>
                                  </p:childTnLst>
                                </p:cTn>
                              </p:par>
                              <p:par>
                                <p:cTn id="17" presetID="1" presetClass="entr" presetSubtype="0" fill="hold" grpId="1" nodeType="withEffect">
                                  <p:stCondLst>
                                    <p:cond delay="0"/>
                                  </p:stCondLst>
                                  <p:iterate>
                                    <p:tmAbs val="0"/>
                                  </p:iterate>
                                  <p:childTnLst>
                                    <p:set>
                                      <p:cBhvr>
                                        <p:cTn id="18" fill="hold"/>
                                        <p:tgtEl>
                                          <p:spTgt spid="421">
                                            <p:txEl>
                                              <p:pRg st="3" end="3"/>
                                            </p:txEl>
                                          </p:spTgt>
                                        </p:tgtEl>
                                        <p:attrNameLst>
                                          <p:attrName>style.visibility</p:attrName>
                                        </p:attrNameLst>
                                      </p:cBhvr>
                                      <p:to>
                                        <p:strVal val="visible"/>
                                      </p:to>
                                    </p:set>
                                  </p:childTnLst>
                                </p:cTn>
                              </p:par>
                              <p:par>
                                <p:cTn id="19" presetID="1" presetClass="entr" presetSubtype="0" fill="hold" grpId="1" nodeType="withEffect">
                                  <p:stCondLst>
                                    <p:cond delay="0"/>
                                  </p:stCondLst>
                                  <p:iterate>
                                    <p:tmAbs val="0"/>
                                  </p:iterate>
                                  <p:childTnLst>
                                    <p:set>
                                      <p:cBhvr>
                                        <p:cTn id="20" fill="hold"/>
                                        <p:tgtEl>
                                          <p:spTgt spid="42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1" grpId="1" build="p" animBg="1" advAuto="0"/>
    </p:bldLst>
  </p:timing>
</p:sld>
</file>

<file path=ppt/slides/slide17.xml><?xml version="1.0" encoding="utf-8"?>
<p:sld xmlns:a="http://schemas.openxmlformats.org/drawingml/2006/main" xmlns:r="http://schemas.openxmlformats.org/officeDocument/2006/relationships" xmlns:p="http://schemas.openxmlformats.org/presentationml/2006/main" show="0">
  <p:cSld>
    <p:bg>
      <p:bgPr>
        <a:solidFill>
          <a:srgbClr val="FFFFFF"/>
        </a:solidFill>
        <a:effectLst/>
      </p:bgPr>
    </p:bg>
    <p:spTree>
      <p:nvGrpSpPr>
        <p:cNvPr id="1" name=""/>
        <p:cNvGrpSpPr/>
        <p:nvPr/>
      </p:nvGrpSpPr>
      <p:grpSpPr>
        <a:xfrm>
          <a:off x="0" y="0"/>
          <a:ext cx="0" cy="0"/>
          <a:chOff x="0" y="0"/>
          <a:chExt cx="0" cy="0"/>
        </a:xfrm>
      </p:grpSpPr>
      <p:sp>
        <p:nvSpPr>
          <p:cNvPr id="432" name="Shape 432"/>
          <p:cNvSpPr>
            <a:spLocks noGrp="1"/>
          </p:cNvSpPr>
          <p:nvPr>
            <p:ph type="body" idx="14"/>
          </p:nvPr>
        </p:nvSpPr>
        <p:spPr>
          <a:xfrm>
            <a:off x="114828" y="3892550"/>
            <a:ext cx="10464801" cy="1181101"/>
          </a:xfrm>
          <a:prstGeom prst="rect">
            <a:avLst/>
          </a:prstGeom>
        </p:spPr>
        <p:txBody>
          <a:bodyPr/>
          <a:lstStyle>
            <a:lvl1pPr>
              <a:defRPr sz="7500"/>
            </a:lvl1pPr>
          </a:lstStyle>
          <a:p>
            <a:r>
              <a:t>EVALUATION</a:t>
            </a:r>
          </a:p>
        </p:txBody>
      </p:sp>
      <p:sp>
        <p:nvSpPr>
          <p:cNvPr id="433" name="Shape 433"/>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normAutofit lnSpcReduction="10000"/>
          </a:bodyPr>
          <a:lstStyle/>
          <a:p>
            <a:fld id="{86CB4B4D-7CA3-9044-876B-883B54F8677D}" type="slidenum">
              <a:t>17</a:t>
            </a:fld>
            <a:endParaRPr/>
          </a:p>
        </p:txBody>
      </p:sp>
      <p:grpSp>
        <p:nvGrpSpPr>
          <p:cNvPr id="438" name="Group 438"/>
          <p:cNvGrpSpPr/>
          <p:nvPr/>
        </p:nvGrpSpPr>
        <p:grpSpPr>
          <a:xfrm>
            <a:off x="1454150" y="87883"/>
            <a:ext cx="3238500" cy="9139099"/>
            <a:chOff x="0" y="0"/>
            <a:chExt cx="3238500" cy="9139097"/>
          </a:xfrm>
        </p:grpSpPr>
        <p:sp>
          <p:nvSpPr>
            <p:cNvPr id="434" name="Shape 434"/>
            <p:cNvSpPr/>
            <p:nvPr/>
          </p:nvSpPr>
          <p:spPr>
            <a:xfrm flipH="1">
              <a:off x="0" y="8758097"/>
              <a:ext cx="3238500" cy="381001"/>
            </a:xfrm>
            <a:prstGeom prst="rect">
              <a:avLst/>
            </a:prstGeom>
            <a:gradFill flip="none" rotWithShape="1">
              <a:gsLst>
                <a:gs pos="0">
                  <a:srgbClr val="FFAB39"/>
                </a:gs>
                <a:gs pos="100000">
                  <a:srgbClr val="F27E00"/>
                </a:gs>
              </a:gsLst>
              <a:lin ang="5400000" scaled="0"/>
            </a:gradFill>
            <a:ln w="12700" cap="flat">
              <a:noFill/>
              <a:miter lim="400000"/>
            </a:ln>
            <a:effectLst/>
          </p:spPr>
          <p:txBody>
            <a:bodyPr wrap="square" lIns="50800" tIns="50800" rIns="50800" bIns="50800" numCol="1" anchor="ctr">
              <a:noAutofit/>
            </a:bodyPr>
            <a:lstStyle/>
            <a:p>
              <a:pPr algn="ctr">
                <a:defRPr sz="3600">
                  <a:solidFill>
                    <a:srgbClr val="FFFFFF"/>
                  </a:solidFill>
                  <a:latin typeface="Gill Sans Light"/>
                  <a:ea typeface="Gill Sans Light"/>
                  <a:cs typeface="Gill Sans Light"/>
                  <a:sym typeface="Gill Sans Light"/>
                </a:defRPr>
              </a:pPr>
              <a:endParaRPr/>
            </a:p>
          </p:txBody>
        </p:sp>
        <p:grpSp>
          <p:nvGrpSpPr>
            <p:cNvPr id="437" name="Group 437"/>
            <p:cNvGrpSpPr/>
            <p:nvPr/>
          </p:nvGrpSpPr>
          <p:grpSpPr>
            <a:xfrm>
              <a:off x="151334" y="0"/>
              <a:ext cx="254001" cy="8777733"/>
              <a:chOff x="0" y="0"/>
              <a:chExt cx="254000" cy="8777732"/>
            </a:xfrm>
          </p:grpSpPr>
          <p:sp>
            <p:nvSpPr>
              <p:cNvPr id="435" name="Shape 435"/>
              <p:cNvSpPr/>
              <p:nvPr/>
            </p:nvSpPr>
            <p:spPr>
              <a:xfrm flipH="1">
                <a:off x="98710" y="39634"/>
                <a:ext cx="1" cy="8738099"/>
              </a:xfrm>
              <a:prstGeom prst="line">
                <a:avLst/>
              </a:prstGeom>
              <a:noFill/>
              <a:ln w="25400" cap="flat">
                <a:solidFill>
                  <a:srgbClr val="FB972D"/>
                </a:solidFill>
                <a:prstDash val="solid"/>
                <a:miter lim="400000"/>
              </a:ln>
              <a:effectLst/>
            </p:spPr>
            <p:txBody>
              <a:bodyPr wrap="square" lIns="50800" tIns="50800" rIns="50800" bIns="50800" numCol="1" anchor="ctr">
                <a:noAutofit/>
              </a:bodyPr>
              <a:lstStyle/>
              <a:p>
                <a:pPr defTabSz="457200">
                  <a:defRPr sz="1200">
                    <a:solidFill>
                      <a:srgbClr val="000000"/>
                    </a:solidFill>
                    <a:latin typeface="Helvetica"/>
                    <a:ea typeface="Helvetica"/>
                    <a:cs typeface="Helvetica"/>
                    <a:sym typeface="Helvetica"/>
                  </a:defRPr>
                </a:pPr>
                <a:endParaRPr/>
              </a:p>
            </p:txBody>
          </p:sp>
          <p:sp>
            <p:nvSpPr>
              <p:cNvPr id="436" name="Shape 436"/>
              <p:cNvSpPr/>
              <p:nvPr/>
            </p:nvSpPr>
            <p:spPr>
              <a:xfrm>
                <a:off x="0" y="0"/>
                <a:ext cx="254000" cy="254000"/>
              </a:xfrm>
              <a:prstGeom prst="ellipse">
                <a:avLst/>
              </a:prstGeom>
              <a:solidFill>
                <a:srgbClr val="FA9F3E"/>
              </a:solidFill>
              <a:ln w="12700" cap="flat">
                <a:noFill/>
                <a:miter lim="400000"/>
              </a:ln>
              <a:effectLst/>
            </p:spPr>
            <p:txBody>
              <a:bodyPr wrap="square" lIns="50800" tIns="50800" rIns="50800" bIns="50800" numCol="1" anchor="ctr">
                <a:noAutofit/>
              </a:bodyPr>
              <a:lstStyle/>
              <a:p>
                <a:pPr algn="ctr">
                  <a:defRPr sz="3600">
                    <a:solidFill>
                      <a:srgbClr val="FFFFFF"/>
                    </a:solidFill>
                    <a:latin typeface="Gill Sans Light"/>
                    <a:ea typeface="Gill Sans Light"/>
                    <a:cs typeface="Gill Sans Light"/>
                    <a:sym typeface="Gill Sans Light"/>
                  </a:defRPr>
                </a:pPr>
                <a:endParaRPr/>
              </a:p>
            </p:txBody>
          </p:sp>
        </p:grpSp>
      </p:grpSp>
      <p:grpSp>
        <p:nvGrpSpPr>
          <p:cNvPr id="441" name="Group 441"/>
          <p:cNvGrpSpPr/>
          <p:nvPr/>
        </p:nvGrpSpPr>
        <p:grpSpPr>
          <a:xfrm>
            <a:off x="4921250" y="8845352"/>
            <a:ext cx="3213100" cy="381002"/>
            <a:chOff x="0" y="0"/>
            <a:chExt cx="3213100" cy="381000"/>
          </a:xfrm>
        </p:grpSpPr>
        <p:sp>
          <p:nvSpPr>
            <p:cNvPr id="439" name="Shape 439"/>
            <p:cNvSpPr/>
            <p:nvPr/>
          </p:nvSpPr>
          <p:spPr>
            <a:xfrm flipH="1">
              <a:off x="2832100" y="0"/>
              <a:ext cx="381000" cy="381000"/>
            </a:xfrm>
            <a:prstGeom prst="ellipse">
              <a:avLst/>
            </a:prstGeom>
            <a:gradFill flip="none" rotWithShape="1">
              <a:gsLst>
                <a:gs pos="0">
                  <a:srgbClr val="8BC13B"/>
                </a:gs>
                <a:gs pos="100000">
                  <a:srgbClr val="5C9F13"/>
                </a:gs>
              </a:gsLst>
              <a:lin ang="5400000" scaled="0"/>
            </a:gradFill>
            <a:ln w="12700" cap="flat">
              <a:noFill/>
              <a:miter lim="400000"/>
            </a:ln>
            <a:effectLst/>
          </p:spPr>
          <p:txBody>
            <a:bodyPr wrap="square" lIns="50800" tIns="50800" rIns="50800" bIns="50800" numCol="1" anchor="ctr">
              <a:noAutofit/>
            </a:bodyPr>
            <a:lstStyle/>
            <a:p>
              <a:pPr algn="ctr">
                <a:defRPr sz="3600">
                  <a:solidFill>
                    <a:srgbClr val="FFFFFF"/>
                  </a:solidFill>
                  <a:latin typeface="Gill Sans Light"/>
                  <a:ea typeface="Gill Sans Light"/>
                  <a:cs typeface="Gill Sans Light"/>
                  <a:sym typeface="Gill Sans Light"/>
                </a:defRPr>
              </a:pPr>
              <a:endParaRPr/>
            </a:p>
          </p:txBody>
        </p:sp>
        <p:sp>
          <p:nvSpPr>
            <p:cNvPr id="440" name="Shape 440"/>
            <p:cNvSpPr/>
            <p:nvPr/>
          </p:nvSpPr>
          <p:spPr>
            <a:xfrm rot="10800000" flipH="1">
              <a:off x="0" y="0"/>
              <a:ext cx="3048000" cy="381000"/>
            </a:xfrm>
            <a:prstGeom prst="rect">
              <a:avLst/>
            </a:prstGeom>
            <a:gradFill flip="none" rotWithShape="1">
              <a:gsLst>
                <a:gs pos="0">
                  <a:srgbClr val="68A905"/>
                </a:gs>
                <a:gs pos="100000">
                  <a:srgbClr val="9FCC4B"/>
                </a:gs>
              </a:gsLst>
              <a:lin ang="5400000" scaled="0"/>
            </a:gradFill>
            <a:ln w="12700" cap="flat">
              <a:noFill/>
              <a:miter lim="400000"/>
            </a:ln>
            <a:effectLst/>
          </p:spPr>
          <p:txBody>
            <a:bodyPr wrap="square" lIns="50800" tIns="50800" rIns="50800" bIns="50800" numCol="1" anchor="ctr">
              <a:noAutofit/>
            </a:bodyPr>
            <a:lstStyle/>
            <a:p>
              <a:pPr algn="ctr">
                <a:defRPr sz="3600">
                  <a:solidFill>
                    <a:srgbClr val="FFFFFF"/>
                  </a:solidFill>
                  <a:latin typeface="Gill Sans Light"/>
                  <a:ea typeface="Gill Sans Light"/>
                  <a:cs typeface="Gill Sans Light"/>
                  <a:sym typeface="Gill Sans Light"/>
                </a:defRPr>
              </a:pPr>
              <a:endParaRPr/>
            </a:p>
          </p:txBody>
        </p:sp>
      </p:grpSp>
      <p:grpSp>
        <p:nvGrpSpPr>
          <p:cNvPr id="444" name="Group 444"/>
          <p:cNvGrpSpPr/>
          <p:nvPr/>
        </p:nvGrpSpPr>
        <p:grpSpPr>
          <a:xfrm>
            <a:off x="1568360" y="159803"/>
            <a:ext cx="254001" cy="8684694"/>
            <a:chOff x="0" y="0"/>
            <a:chExt cx="254000" cy="8684692"/>
          </a:xfrm>
        </p:grpSpPr>
        <p:sp>
          <p:nvSpPr>
            <p:cNvPr id="442" name="Shape 442"/>
            <p:cNvSpPr/>
            <p:nvPr/>
          </p:nvSpPr>
          <p:spPr>
            <a:xfrm>
              <a:off x="0" y="0"/>
              <a:ext cx="254000" cy="254000"/>
            </a:xfrm>
            <a:prstGeom prst="ellipse">
              <a:avLst/>
            </a:prstGeom>
            <a:solidFill>
              <a:srgbClr val="8CC23D"/>
            </a:solidFill>
            <a:ln w="12700" cap="flat">
              <a:noFill/>
              <a:miter lim="400000"/>
            </a:ln>
            <a:effectLst/>
          </p:spPr>
          <p:txBody>
            <a:bodyPr wrap="square" lIns="50800" tIns="50800" rIns="50800" bIns="50800" numCol="1" anchor="ctr">
              <a:noAutofit/>
            </a:bodyPr>
            <a:lstStyle/>
            <a:p>
              <a:pPr algn="ctr">
                <a:defRPr sz="3600">
                  <a:solidFill>
                    <a:srgbClr val="FFFFFF"/>
                  </a:solidFill>
                  <a:latin typeface="Gill Sans Light"/>
                  <a:ea typeface="Gill Sans Light"/>
                  <a:cs typeface="Gill Sans Light"/>
                  <a:sym typeface="Gill Sans Light"/>
                </a:defRPr>
              </a:pPr>
              <a:endParaRPr/>
            </a:p>
          </p:txBody>
        </p:sp>
        <p:sp>
          <p:nvSpPr>
            <p:cNvPr id="443" name="Shape 443"/>
            <p:cNvSpPr/>
            <p:nvPr/>
          </p:nvSpPr>
          <p:spPr>
            <a:xfrm flipH="1">
              <a:off x="148166" y="147573"/>
              <a:ext cx="1" cy="8537120"/>
            </a:xfrm>
            <a:prstGeom prst="line">
              <a:avLst/>
            </a:prstGeom>
            <a:noFill/>
            <a:ln w="25400" cap="flat">
              <a:solidFill>
                <a:srgbClr val="87BF38"/>
              </a:solidFill>
              <a:prstDash val="solid"/>
              <a:miter lim="400000"/>
            </a:ln>
            <a:effectLst/>
          </p:spPr>
          <p:txBody>
            <a:bodyPr wrap="square" lIns="50800" tIns="50800" rIns="50800" bIns="50800" numCol="1" anchor="ctr">
              <a:noAutofit/>
            </a:bodyPr>
            <a:lstStyle/>
            <a:p>
              <a:pPr defTabSz="457200">
                <a:defRPr sz="1200">
                  <a:solidFill>
                    <a:srgbClr val="000000"/>
                  </a:solidFill>
                  <a:latin typeface="Helvetica"/>
                  <a:ea typeface="Helvetica"/>
                  <a:cs typeface="Helvetica"/>
                  <a:sym typeface="Helvetica"/>
                </a:defRPr>
              </a:pPr>
              <a:endParaRPr/>
            </a:p>
          </p:txBody>
        </p:sp>
      </p:gr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path" presetSubtype="0" decel="50000" fill="hold" nodeType="afterEffect">
                                  <p:stCondLst>
                                    <p:cond delay="0"/>
                                  </p:stCondLst>
                                  <p:childTnLst>
                                    <p:animMotion origin="layout" path="M 0.000000 0.000000 L -0.444824 -0.001198" pathEditMode="relative">
                                      <p:cBhvr>
                                        <p:cTn id="6" dur="1000" fill="hold"/>
                                        <p:tgtEl>
                                          <p:spTgt spid="438"/>
                                        </p:tgtEl>
                                        <p:attrNameLst>
                                          <p:attrName>ppt_x</p:attrName>
                                          <p:attrName>ppt_y</p:attrName>
                                        </p:attrNameLst>
                                      </p:cBhvr>
                                    </p:animMotion>
                                  </p:childTnLst>
                                </p:cTn>
                              </p:par>
                            </p:childTnLst>
                          </p:cTn>
                        </p:par>
                        <p:par>
                          <p:cTn id="7" fill="hold">
                            <p:stCondLst>
                              <p:cond delay="0"/>
                            </p:stCondLst>
                            <p:childTnLst>
                              <p:par>
                                <p:cTn id="8" presetID="-1" presetClass="path" presetSubtype="0" fill="hold" nodeType="withEffect">
                                  <p:stCondLst>
                                    <p:cond delay="0"/>
                                  </p:stCondLst>
                                  <p:childTnLst>
                                    <p:animMotion origin="layout" path="M 0.000000 0.000000 L -0.265625 0.000000" pathEditMode="relative">
                                      <p:cBhvr>
                                        <p:cTn id="9" dur="1000" fill="hold"/>
                                        <p:tgtEl>
                                          <p:spTgt spid="441"/>
                                        </p:tgtEl>
                                        <p:attrNameLst>
                                          <p:attrName>ppt_x</p:attrName>
                                          <p:attrName>ppt_y</p:attrName>
                                        </p:attrNameLst>
                                      </p:cBhvr>
                                    </p:animMotion>
                                  </p:childTnLst>
                                </p:cTn>
                              </p:par>
                            </p:childTnLst>
                          </p:cTn>
                        </p:par>
                        <p:par>
                          <p:cTn id="10" fill="hold">
                            <p:stCondLst>
                              <p:cond delay="1000"/>
                            </p:stCondLst>
                            <p:childTnLst>
                              <p:par>
                                <p:cTn id="11" presetID="2" presetClass="entr" presetSubtype="2" fill="hold" grpId="3" nodeType="afterEffect">
                                  <p:stCondLst>
                                    <p:cond delay="50"/>
                                  </p:stCondLst>
                                  <p:iterate type="lt">
                                    <p:tmAbs val="0"/>
                                  </p:iterate>
                                  <p:childTnLst>
                                    <p:set>
                                      <p:cBhvr>
                                        <p:cTn id="12" fill="hold"/>
                                        <p:tgtEl>
                                          <p:spTgt spid="432"/>
                                        </p:tgtEl>
                                        <p:attrNameLst>
                                          <p:attrName>style.visibility</p:attrName>
                                        </p:attrNameLst>
                                      </p:cBhvr>
                                      <p:to>
                                        <p:strVal val="visible"/>
                                      </p:to>
                                    </p:set>
                                    <p:anim calcmode="lin" valueType="num">
                                      <p:cBhvr>
                                        <p:cTn id="13" dur="2000" fill="hold"/>
                                        <p:tgtEl>
                                          <p:spTgt spid="432"/>
                                        </p:tgtEl>
                                        <p:attrNameLst>
                                          <p:attrName>ppt_x</p:attrName>
                                        </p:attrNameLst>
                                      </p:cBhvr>
                                      <p:tavLst>
                                        <p:tav tm="0">
                                          <p:val>
                                            <p:strVal val="1+#ppt_w/2"/>
                                          </p:val>
                                        </p:tav>
                                        <p:tav tm="100000">
                                          <p:val>
                                            <p:strVal val="#ppt_x"/>
                                          </p:val>
                                        </p:tav>
                                      </p:tavLst>
                                    </p:anim>
                                    <p:anim calcmode="lin" valueType="num">
                                      <p:cBhvr>
                                        <p:cTn id="14" dur="2000" fill="hold"/>
                                        <p:tgtEl>
                                          <p:spTgt spid="432"/>
                                        </p:tgtEl>
                                        <p:attrNameLst>
                                          <p:attrName>ppt_y</p:attrName>
                                        </p:attrNameLst>
                                      </p:cBhvr>
                                      <p:tavLst>
                                        <p:tav tm="0">
                                          <p:val>
                                            <p:strVal val="#ppt_y"/>
                                          </p:val>
                                        </p:tav>
                                        <p:tav tm="100000">
                                          <p:val>
                                            <p:strVal val="#ppt_y"/>
                                          </p:val>
                                        </p:tav>
                                      </p:tavLst>
                                    </p:anim>
                                  </p:childTnLst>
                                </p:cTn>
                              </p:par>
                            </p:childTnLst>
                          </p:cTn>
                        </p:par>
                        <p:par>
                          <p:cTn id="15" fill="hold">
                            <p:stCondLst>
                              <p:cond delay="3050"/>
                            </p:stCondLst>
                            <p:childTnLst>
                              <p:par>
                                <p:cTn id="16" presetID="22" presetClass="entr" presetSubtype="4" fill="hold" grpId="4" nodeType="afterEffect">
                                  <p:stCondLst>
                                    <p:cond delay="0"/>
                                  </p:stCondLst>
                                  <p:iterate>
                                    <p:tmAbs val="0"/>
                                  </p:iterate>
                                  <p:childTnLst>
                                    <p:set>
                                      <p:cBhvr>
                                        <p:cTn id="17" fill="hold"/>
                                        <p:tgtEl>
                                          <p:spTgt spid="444"/>
                                        </p:tgtEl>
                                        <p:attrNameLst>
                                          <p:attrName>style.visibility</p:attrName>
                                        </p:attrNameLst>
                                      </p:cBhvr>
                                      <p:to>
                                        <p:strVal val="visible"/>
                                      </p:to>
                                    </p:set>
                                    <p:animEffect transition="in" filter="wipe(down)">
                                      <p:cBhvr>
                                        <p:cTn id="18" dur="1000"/>
                                        <p:tgtEl>
                                          <p:spTgt spid="4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2" grpId="3" animBg="1" advAuto="0"/>
      <p:bldP spid="444" grpId="4"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 name="Shape 446"/>
          <p:cNvSpPr>
            <a:spLocks noGrp="1"/>
          </p:cNvSpPr>
          <p:nvPr>
            <p:ph type="title"/>
          </p:nvPr>
        </p:nvSpPr>
        <p:spPr>
          <a:prstGeom prst="rect">
            <a:avLst/>
          </a:prstGeom>
        </p:spPr>
        <p:txBody>
          <a:bodyPr/>
          <a:lstStyle/>
          <a:p>
            <a:r>
              <a:t>evaluation</a:t>
            </a:r>
          </a:p>
        </p:txBody>
      </p:sp>
      <p:sp>
        <p:nvSpPr>
          <p:cNvPr id="447" name="Shape 447"/>
          <p:cNvSpPr>
            <a:spLocks noGrp="1"/>
          </p:cNvSpPr>
          <p:nvPr>
            <p:ph type="body" sz="half" idx="1"/>
          </p:nvPr>
        </p:nvSpPr>
        <p:spPr>
          <a:xfrm>
            <a:off x="1713232" y="2985792"/>
            <a:ext cx="8625528" cy="5694786"/>
          </a:xfrm>
          <a:prstGeom prst="rect">
            <a:avLst/>
          </a:prstGeom>
        </p:spPr>
        <p:txBody>
          <a:bodyPr/>
          <a:lstStyle/>
          <a:p>
            <a:pPr marL="0" indent="0" defTabSz="368045">
              <a:lnSpc>
                <a:spcPct val="100000"/>
              </a:lnSpc>
              <a:spcBef>
                <a:spcPts val="2600"/>
              </a:spcBef>
              <a:buSzTx/>
              <a:buNone/>
              <a:defRPr sz="2835">
                <a:solidFill>
                  <a:srgbClr val="53585F"/>
                </a:solidFill>
              </a:defRPr>
            </a:pPr>
            <a:r>
              <a:t>Benchmarks and Mini-Apps: </a:t>
            </a:r>
          </a:p>
          <a:p>
            <a:pPr marL="0" lvl="4" indent="576072" defTabSz="368045">
              <a:lnSpc>
                <a:spcPct val="40000"/>
              </a:lnSpc>
              <a:spcBef>
                <a:spcPts val="2600"/>
              </a:spcBef>
              <a:buSzTx/>
              <a:buNone/>
              <a:defRPr sz="2331">
                <a:solidFill>
                  <a:srgbClr val="53585F"/>
                </a:solidFill>
              </a:defRPr>
            </a:pPr>
            <a:r>
              <a:t>6 benchmarks including the ones from previous work</a:t>
            </a:r>
          </a:p>
          <a:p>
            <a:pPr marL="0" lvl="4" indent="576072" defTabSz="368045">
              <a:lnSpc>
                <a:spcPct val="40000"/>
              </a:lnSpc>
              <a:spcBef>
                <a:spcPts val="2600"/>
              </a:spcBef>
              <a:buSzTx/>
              <a:buNone/>
              <a:defRPr sz="2331">
                <a:solidFill>
                  <a:srgbClr val="53585F"/>
                </a:solidFill>
              </a:defRPr>
            </a:pPr>
            <a:r>
              <a:t>HPCCG, LULESH</a:t>
            </a:r>
          </a:p>
          <a:p>
            <a:pPr marL="0" indent="0" defTabSz="368045">
              <a:lnSpc>
                <a:spcPct val="100000"/>
              </a:lnSpc>
              <a:spcBef>
                <a:spcPts val="2600"/>
              </a:spcBef>
              <a:buSzTx/>
              <a:buNone/>
              <a:defRPr sz="2835">
                <a:solidFill>
                  <a:srgbClr val="53585F"/>
                </a:solidFill>
              </a:defRPr>
            </a:pPr>
            <a:r>
              <a:t>System: </a:t>
            </a:r>
          </a:p>
          <a:p>
            <a:pPr marL="0" lvl="4" indent="576072" defTabSz="368045">
              <a:lnSpc>
                <a:spcPct val="100000"/>
              </a:lnSpc>
              <a:spcBef>
                <a:spcPts val="2600"/>
              </a:spcBef>
              <a:buSzTx/>
              <a:buNone/>
              <a:defRPr sz="2331">
                <a:solidFill>
                  <a:srgbClr val="53585F"/>
                </a:solidFill>
              </a:defRPr>
            </a:pPr>
            <a:r>
              <a:t>Quartz (Intel Xeon E5-2695 processors with 2.1 GHz cores and 128 GB of memory per node)</a:t>
            </a:r>
          </a:p>
          <a:p>
            <a:pPr marL="0" lvl="4" indent="576072" defTabSz="368045">
              <a:lnSpc>
                <a:spcPct val="100000"/>
              </a:lnSpc>
              <a:spcBef>
                <a:spcPts val="2600"/>
              </a:spcBef>
              <a:buSzTx/>
              <a:buNone/>
              <a:defRPr sz="2331">
                <a:solidFill>
                  <a:srgbClr val="53585F"/>
                </a:solidFill>
              </a:defRPr>
            </a:pPr>
            <a:r>
              <a:t>Blue Waters (XK7 nodes with NVIDIA Kepler GPU)</a:t>
            </a:r>
          </a:p>
          <a:p>
            <a:pPr marL="0" indent="0" defTabSz="368045">
              <a:lnSpc>
                <a:spcPct val="100000"/>
              </a:lnSpc>
              <a:spcBef>
                <a:spcPts val="2600"/>
              </a:spcBef>
              <a:buSzTx/>
              <a:buNone/>
              <a:defRPr sz="2835">
                <a:solidFill>
                  <a:srgbClr val="53585F"/>
                </a:solidFill>
              </a:defRPr>
            </a:pPr>
            <a:r>
              <a:t>Comparison with existing tools</a:t>
            </a:r>
          </a:p>
          <a:p>
            <a:pPr marL="0" lvl="4" indent="576072" defTabSz="368045">
              <a:lnSpc>
                <a:spcPct val="20000"/>
              </a:lnSpc>
              <a:spcBef>
                <a:spcPts val="2600"/>
              </a:spcBef>
              <a:buSzTx/>
              <a:buNone/>
              <a:defRPr sz="2331">
                <a:solidFill>
                  <a:srgbClr val="53585F"/>
                </a:solidFill>
              </a:defRPr>
            </a:pPr>
            <a:r>
              <a:t>Precimonious, CRAFT : search based</a:t>
            </a:r>
          </a:p>
          <a:p>
            <a:pPr marL="0" lvl="4" indent="576072" defTabSz="368045">
              <a:lnSpc>
                <a:spcPct val="20000"/>
              </a:lnSpc>
              <a:spcBef>
                <a:spcPts val="2600"/>
              </a:spcBef>
              <a:buSzTx/>
              <a:buNone/>
              <a:defRPr sz="2331">
                <a:solidFill>
                  <a:srgbClr val="53585F"/>
                </a:solidFill>
              </a:defRPr>
            </a:pPr>
            <a:r>
              <a:t>FPTuner : real-valued expression</a:t>
            </a:r>
          </a:p>
        </p:txBody>
      </p:sp>
      <p:sp>
        <p:nvSpPr>
          <p:cNvPr id="448" name="Shape 448"/>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normAutofit lnSpcReduction="10000"/>
          </a:bodyPr>
          <a:lstStyle/>
          <a:p>
            <a:fld id="{86CB4B4D-7CA3-9044-876B-883B54F8677D}" type="slidenum">
              <a:t>18</a:t>
            </a:fld>
            <a:endParaRPr/>
          </a:p>
        </p:txBody>
      </p:sp>
      <p:grpSp>
        <p:nvGrpSpPr>
          <p:cNvPr id="451" name="Group 451"/>
          <p:cNvGrpSpPr/>
          <p:nvPr/>
        </p:nvGrpSpPr>
        <p:grpSpPr>
          <a:xfrm>
            <a:off x="8362950" y="8844295"/>
            <a:ext cx="3213100" cy="381001"/>
            <a:chOff x="0" y="0"/>
            <a:chExt cx="3213100" cy="381000"/>
          </a:xfrm>
        </p:grpSpPr>
        <p:sp>
          <p:nvSpPr>
            <p:cNvPr id="449" name="Shape 449"/>
            <p:cNvSpPr/>
            <p:nvPr/>
          </p:nvSpPr>
          <p:spPr>
            <a:xfrm flipH="1">
              <a:off x="2832100" y="0"/>
              <a:ext cx="381000" cy="381000"/>
            </a:xfrm>
            <a:prstGeom prst="ellipse">
              <a:avLst/>
            </a:prstGeom>
            <a:gradFill flip="none" rotWithShape="1">
              <a:gsLst>
                <a:gs pos="0">
                  <a:srgbClr val="8BC13B"/>
                </a:gs>
                <a:gs pos="100000">
                  <a:srgbClr val="5C9F13"/>
                </a:gs>
              </a:gsLst>
              <a:lin ang="5400000" scaled="0"/>
            </a:gradFill>
            <a:ln w="12700" cap="flat">
              <a:noFill/>
              <a:miter lim="400000"/>
            </a:ln>
            <a:effectLst/>
          </p:spPr>
          <p:txBody>
            <a:bodyPr wrap="square" lIns="50800" tIns="50800" rIns="50800" bIns="50800" numCol="1" anchor="ctr">
              <a:noAutofit/>
            </a:bodyPr>
            <a:lstStyle/>
            <a:p>
              <a:pPr algn="ctr">
                <a:defRPr sz="3600">
                  <a:solidFill>
                    <a:srgbClr val="FFFFFF"/>
                  </a:solidFill>
                  <a:latin typeface="Gill Sans Light"/>
                  <a:ea typeface="Gill Sans Light"/>
                  <a:cs typeface="Gill Sans Light"/>
                  <a:sym typeface="Gill Sans Light"/>
                </a:defRPr>
              </a:pPr>
              <a:endParaRPr/>
            </a:p>
          </p:txBody>
        </p:sp>
        <p:sp>
          <p:nvSpPr>
            <p:cNvPr id="450" name="Shape 450"/>
            <p:cNvSpPr/>
            <p:nvPr/>
          </p:nvSpPr>
          <p:spPr>
            <a:xfrm rot="10800000" flipH="1">
              <a:off x="0" y="0"/>
              <a:ext cx="3048000" cy="381000"/>
            </a:xfrm>
            <a:prstGeom prst="rect">
              <a:avLst/>
            </a:prstGeom>
            <a:gradFill flip="none" rotWithShape="1">
              <a:gsLst>
                <a:gs pos="0">
                  <a:srgbClr val="68A905"/>
                </a:gs>
                <a:gs pos="100000">
                  <a:srgbClr val="9FCC4B"/>
                </a:gs>
              </a:gsLst>
              <a:lin ang="5400000" scaled="0"/>
            </a:gradFill>
            <a:ln w="12700" cap="flat">
              <a:noFill/>
              <a:miter lim="400000"/>
            </a:ln>
            <a:effectLst/>
          </p:spPr>
          <p:txBody>
            <a:bodyPr wrap="square" lIns="50800" tIns="50800" rIns="50800" bIns="50800" numCol="1" anchor="ctr">
              <a:noAutofit/>
            </a:bodyPr>
            <a:lstStyle/>
            <a:p>
              <a:pPr algn="ctr">
                <a:defRPr sz="3600">
                  <a:solidFill>
                    <a:srgbClr val="FFFFFF"/>
                  </a:solidFill>
                  <a:latin typeface="Gill Sans Light"/>
                  <a:ea typeface="Gill Sans Light"/>
                  <a:cs typeface="Gill Sans Light"/>
                  <a:sym typeface="Gill Sans Light"/>
                </a:defRPr>
              </a:pPr>
              <a:endParaRPr/>
            </a:p>
          </p:txBody>
        </p:sp>
      </p:grpSp>
      <p:sp>
        <p:nvSpPr>
          <p:cNvPr id="452" name="Shape 452"/>
          <p:cNvSpPr/>
          <p:nvPr/>
        </p:nvSpPr>
        <p:spPr>
          <a:xfrm flipH="1">
            <a:off x="4883150" y="8844295"/>
            <a:ext cx="3238500" cy="381001"/>
          </a:xfrm>
          <a:prstGeom prst="rect">
            <a:avLst/>
          </a:prstGeom>
          <a:gradFill>
            <a:gsLst>
              <a:gs pos="0">
                <a:srgbClr val="DDDDDD"/>
              </a:gs>
              <a:gs pos="100000">
                <a:srgbClr val="717171"/>
              </a:gs>
            </a:gsLst>
            <a:lin ang="5400000"/>
          </a:gradFill>
          <a:ln w="12700">
            <a:miter lim="400000"/>
          </a:ln>
        </p:spPr>
        <p:txBody>
          <a:bodyPr lIns="50800" tIns="50800" rIns="50800" bIns="50800" anchor="ctr"/>
          <a:lstStyle/>
          <a:p>
            <a:pPr algn="ctr">
              <a:defRPr sz="3600">
                <a:solidFill>
                  <a:srgbClr val="FFFFFF"/>
                </a:solidFill>
                <a:latin typeface="Gill Sans Light"/>
                <a:ea typeface="Gill Sans Light"/>
                <a:cs typeface="Gill Sans Light"/>
                <a:sym typeface="Gill Sans Light"/>
              </a:defRPr>
            </a:pPr>
            <a:endParaRPr/>
          </a:p>
        </p:txBody>
      </p:sp>
      <p:grpSp>
        <p:nvGrpSpPr>
          <p:cNvPr id="455" name="Group 455"/>
          <p:cNvGrpSpPr/>
          <p:nvPr/>
        </p:nvGrpSpPr>
        <p:grpSpPr>
          <a:xfrm flipH="1">
            <a:off x="1428750" y="8844295"/>
            <a:ext cx="3213100" cy="381001"/>
            <a:chOff x="0" y="0"/>
            <a:chExt cx="3213100" cy="381000"/>
          </a:xfrm>
        </p:grpSpPr>
        <p:sp>
          <p:nvSpPr>
            <p:cNvPr id="453" name="Shape 453"/>
            <p:cNvSpPr/>
            <p:nvPr/>
          </p:nvSpPr>
          <p:spPr>
            <a:xfrm flipH="1">
              <a:off x="2832100" y="0"/>
              <a:ext cx="381000" cy="381000"/>
            </a:xfrm>
            <a:prstGeom prst="ellipse">
              <a:avLst/>
            </a:prstGeom>
            <a:gradFill flip="none" rotWithShape="1">
              <a:gsLst>
                <a:gs pos="0">
                  <a:srgbClr val="D0D1D1"/>
                </a:gs>
                <a:gs pos="100000">
                  <a:srgbClr val="696969"/>
                </a:gs>
              </a:gsLst>
              <a:lin ang="5400000" scaled="0"/>
            </a:gradFill>
            <a:ln w="12700" cap="flat">
              <a:noFill/>
              <a:miter lim="400000"/>
            </a:ln>
            <a:effectLst/>
          </p:spPr>
          <p:txBody>
            <a:bodyPr wrap="square" lIns="50800" tIns="50800" rIns="50800" bIns="50800" numCol="1" anchor="ctr">
              <a:noAutofit/>
            </a:bodyPr>
            <a:lstStyle/>
            <a:p>
              <a:pPr algn="ctr">
                <a:defRPr sz="3600">
                  <a:solidFill>
                    <a:srgbClr val="FFFFFF"/>
                  </a:solidFill>
                  <a:latin typeface="Gill Sans Light"/>
                  <a:ea typeface="Gill Sans Light"/>
                  <a:cs typeface="Gill Sans Light"/>
                  <a:sym typeface="Gill Sans Light"/>
                </a:defRPr>
              </a:pPr>
              <a:endParaRPr/>
            </a:p>
          </p:txBody>
        </p:sp>
        <p:sp>
          <p:nvSpPr>
            <p:cNvPr id="454" name="Shape 454"/>
            <p:cNvSpPr/>
            <p:nvPr/>
          </p:nvSpPr>
          <p:spPr>
            <a:xfrm rot="10800000" flipH="1">
              <a:off x="0" y="0"/>
              <a:ext cx="3048000" cy="381000"/>
            </a:xfrm>
            <a:prstGeom prst="rect">
              <a:avLst/>
            </a:prstGeom>
            <a:gradFill flip="none" rotWithShape="1">
              <a:gsLst>
                <a:gs pos="0">
                  <a:srgbClr val="646464"/>
                </a:gs>
                <a:gs pos="100000">
                  <a:srgbClr val="CBCBCB"/>
                </a:gs>
              </a:gsLst>
              <a:lin ang="5400000" scaled="0"/>
            </a:gradFill>
            <a:ln w="12700" cap="flat">
              <a:noFill/>
              <a:miter lim="400000"/>
            </a:ln>
            <a:effectLst/>
          </p:spPr>
          <p:txBody>
            <a:bodyPr wrap="square" lIns="50800" tIns="50800" rIns="50800" bIns="50800" numCol="1" anchor="ctr">
              <a:noAutofit/>
            </a:bodyPr>
            <a:lstStyle/>
            <a:p>
              <a:pPr algn="ctr">
                <a:defRPr sz="3600">
                  <a:solidFill>
                    <a:srgbClr val="FFFFFF"/>
                  </a:solidFill>
                  <a:latin typeface="Gill Sans Light"/>
                  <a:ea typeface="Gill Sans Light"/>
                  <a:cs typeface="Gill Sans Light"/>
                  <a:sym typeface="Gill Sans Light"/>
                </a:defRPr>
              </a:pPr>
              <a:endParaRPr/>
            </a:p>
          </p:txBody>
        </p:sp>
      </p:gr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7" name="ap_r_x_crop.pdf"/>
          <p:cNvPicPr>
            <a:picLocks noChangeAspect="1"/>
          </p:cNvPicPr>
          <p:nvPr/>
        </p:nvPicPr>
        <p:blipFill>
          <a:blip r:embed="rId3">
            <a:extLst/>
          </a:blip>
          <a:stretch>
            <a:fillRect/>
          </a:stretch>
        </p:blipFill>
        <p:spPr>
          <a:xfrm>
            <a:off x="3529423" y="2068811"/>
            <a:ext cx="5598534" cy="4640448"/>
          </a:xfrm>
          <a:prstGeom prst="rect">
            <a:avLst/>
          </a:prstGeom>
          <a:ln w="12700">
            <a:miter lim="400000"/>
          </a:ln>
        </p:spPr>
      </p:pic>
      <p:pic>
        <p:nvPicPr>
          <p:cNvPr id="458" name="hpccg_highlight.pdf"/>
          <p:cNvPicPr>
            <a:picLocks noChangeAspect="1"/>
          </p:cNvPicPr>
          <p:nvPr/>
        </p:nvPicPr>
        <p:blipFill>
          <a:blip r:embed="rId4">
            <a:extLst/>
          </a:blip>
          <a:stretch>
            <a:fillRect/>
          </a:stretch>
        </p:blipFill>
        <p:spPr>
          <a:xfrm>
            <a:off x="3188799" y="1994596"/>
            <a:ext cx="6279782" cy="4788878"/>
          </a:xfrm>
          <a:prstGeom prst="rect">
            <a:avLst/>
          </a:prstGeom>
          <a:ln w="12700">
            <a:miter lim="400000"/>
          </a:ln>
        </p:spPr>
      </p:pic>
      <p:sp>
        <p:nvSpPr>
          <p:cNvPr id="459" name="Shape 459"/>
          <p:cNvSpPr>
            <a:spLocks noGrp="1"/>
          </p:cNvSpPr>
          <p:nvPr>
            <p:ph type="title"/>
          </p:nvPr>
        </p:nvSpPr>
        <p:spPr>
          <a:xfrm>
            <a:off x="355600" y="2803"/>
            <a:ext cx="12293600" cy="2458194"/>
          </a:xfrm>
          <a:prstGeom prst="rect">
            <a:avLst/>
          </a:prstGeom>
        </p:spPr>
        <p:txBody>
          <a:bodyPr/>
          <a:lstStyle/>
          <a:p>
            <a:r>
              <a:t>Evaluation on HPCCG</a:t>
            </a:r>
          </a:p>
        </p:txBody>
      </p:sp>
      <p:sp>
        <p:nvSpPr>
          <p:cNvPr id="460" name="Shape 460"/>
          <p:cNvSpPr>
            <a:spLocks noGrp="1"/>
          </p:cNvSpPr>
          <p:nvPr>
            <p:ph type="body" sz="quarter" idx="1"/>
          </p:nvPr>
        </p:nvSpPr>
        <p:spPr>
          <a:xfrm>
            <a:off x="660837" y="7008814"/>
            <a:ext cx="11335706" cy="1595473"/>
          </a:xfrm>
          <a:prstGeom prst="rect">
            <a:avLst/>
          </a:prstGeom>
        </p:spPr>
        <p:txBody>
          <a:bodyPr/>
          <a:lstStyle/>
          <a:p>
            <a:pPr marL="0" lvl="4" indent="667512" defTabSz="426466">
              <a:lnSpc>
                <a:spcPct val="40000"/>
              </a:lnSpc>
              <a:spcBef>
                <a:spcPts val="3000"/>
              </a:spcBef>
              <a:buSzTx/>
              <a:buNone/>
              <a:defRPr sz="2701">
                <a:solidFill>
                  <a:srgbClr val="53585F"/>
                </a:solidFill>
              </a:defRPr>
            </a:pPr>
            <a:r>
              <a:t>HPCCG from Mantevo benchmark suite</a:t>
            </a:r>
          </a:p>
          <a:p>
            <a:pPr marL="0" lvl="4" indent="667512" defTabSz="426466">
              <a:lnSpc>
                <a:spcPct val="40000"/>
              </a:lnSpc>
              <a:spcBef>
                <a:spcPts val="3000"/>
              </a:spcBef>
              <a:buSzTx/>
              <a:buNone/>
              <a:defRPr sz="2701">
                <a:solidFill>
                  <a:srgbClr val="53585F"/>
                </a:solidFill>
              </a:defRPr>
            </a:pPr>
            <a:r>
              <a:t>ADAPT is able to identify critical sections that need to be in higher precision</a:t>
            </a:r>
          </a:p>
          <a:p>
            <a:pPr marL="0" lvl="4" indent="667512" defTabSz="426466">
              <a:lnSpc>
                <a:spcPct val="100000"/>
              </a:lnSpc>
              <a:spcBef>
                <a:spcPts val="3000"/>
              </a:spcBef>
              <a:buSzTx/>
              <a:buNone/>
              <a:defRPr sz="2701">
                <a:solidFill>
                  <a:srgbClr val="53585F"/>
                </a:solidFill>
              </a:defRPr>
            </a:pPr>
            <a:r>
              <a:t>Mixed precision analysis version achieves </a:t>
            </a:r>
            <a:r>
              <a:rPr b="1">
                <a:latin typeface="Gill Sans"/>
                <a:ea typeface="Gill Sans"/>
                <a:cs typeface="Gill Sans"/>
                <a:sym typeface="Gill Sans"/>
              </a:rPr>
              <a:t>1.1x</a:t>
            </a:r>
            <a:r>
              <a:t> </a:t>
            </a:r>
            <a:r>
              <a:rPr b="1">
                <a:latin typeface="Gill Sans"/>
                <a:ea typeface="Gill Sans"/>
                <a:cs typeface="Gill Sans"/>
                <a:sym typeface="Gill Sans"/>
              </a:rPr>
              <a:t>speedup</a:t>
            </a:r>
            <a:r>
              <a:t>.</a:t>
            </a:r>
          </a:p>
        </p:txBody>
      </p:sp>
      <p:sp>
        <p:nvSpPr>
          <p:cNvPr id="461" name="Shape 461"/>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normAutofit lnSpcReduction="10000"/>
          </a:bodyPr>
          <a:lstStyle/>
          <a:p>
            <a:fld id="{86CB4B4D-7CA3-9044-876B-883B54F8677D}" type="slidenum">
              <a:t>19</a:t>
            </a:fld>
            <a:endParaRPr/>
          </a:p>
        </p:txBody>
      </p:sp>
      <p:grpSp>
        <p:nvGrpSpPr>
          <p:cNvPr id="464" name="Group 464"/>
          <p:cNvGrpSpPr/>
          <p:nvPr/>
        </p:nvGrpSpPr>
        <p:grpSpPr>
          <a:xfrm>
            <a:off x="8362950" y="8844295"/>
            <a:ext cx="3213100" cy="381001"/>
            <a:chOff x="0" y="0"/>
            <a:chExt cx="3213100" cy="381000"/>
          </a:xfrm>
        </p:grpSpPr>
        <p:sp>
          <p:nvSpPr>
            <p:cNvPr id="462" name="Shape 462"/>
            <p:cNvSpPr/>
            <p:nvPr/>
          </p:nvSpPr>
          <p:spPr>
            <a:xfrm flipH="1">
              <a:off x="2832100" y="0"/>
              <a:ext cx="381000" cy="381000"/>
            </a:xfrm>
            <a:prstGeom prst="ellipse">
              <a:avLst/>
            </a:prstGeom>
            <a:gradFill flip="none" rotWithShape="1">
              <a:gsLst>
                <a:gs pos="0">
                  <a:srgbClr val="8BC13B"/>
                </a:gs>
                <a:gs pos="100000">
                  <a:srgbClr val="5C9F13"/>
                </a:gs>
              </a:gsLst>
              <a:lin ang="5400000" scaled="0"/>
            </a:gradFill>
            <a:ln w="12700" cap="flat">
              <a:noFill/>
              <a:miter lim="400000"/>
            </a:ln>
            <a:effectLst/>
          </p:spPr>
          <p:txBody>
            <a:bodyPr wrap="square" lIns="50800" tIns="50800" rIns="50800" bIns="50800" numCol="1" anchor="ctr">
              <a:noAutofit/>
            </a:bodyPr>
            <a:lstStyle/>
            <a:p>
              <a:pPr algn="ctr">
                <a:defRPr sz="3600">
                  <a:solidFill>
                    <a:srgbClr val="FFFFFF"/>
                  </a:solidFill>
                  <a:latin typeface="Gill Sans Light"/>
                  <a:ea typeface="Gill Sans Light"/>
                  <a:cs typeface="Gill Sans Light"/>
                  <a:sym typeface="Gill Sans Light"/>
                </a:defRPr>
              </a:pPr>
              <a:endParaRPr/>
            </a:p>
          </p:txBody>
        </p:sp>
        <p:sp>
          <p:nvSpPr>
            <p:cNvPr id="463" name="Shape 463"/>
            <p:cNvSpPr/>
            <p:nvPr/>
          </p:nvSpPr>
          <p:spPr>
            <a:xfrm rot="10800000" flipH="1">
              <a:off x="0" y="0"/>
              <a:ext cx="3048000" cy="381000"/>
            </a:xfrm>
            <a:prstGeom prst="rect">
              <a:avLst/>
            </a:prstGeom>
            <a:gradFill flip="none" rotWithShape="1">
              <a:gsLst>
                <a:gs pos="0">
                  <a:srgbClr val="68A905"/>
                </a:gs>
                <a:gs pos="100000">
                  <a:srgbClr val="9FCC4B"/>
                </a:gs>
              </a:gsLst>
              <a:lin ang="5400000" scaled="0"/>
            </a:gradFill>
            <a:ln w="12700" cap="flat">
              <a:noFill/>
              <a:miter lim="400000"/>
            </a:ln>
            <a:effectLst/>
          </p:spPr>
          <p:txBody>
            <a:bodyPr wrap="square" lIns="50800" tIns="50800" rIns="50800" bIns="50800" numCol="1" anchor="ctr">
              <a:noAutofit/>
            </a:bodyPr>
            <a:lstStyle/>
            <a:p>
              <a:pPr algn="ctr">
                <a:defRPr sz="3600">
                  <a:solidFill>
                    <a:srgbClr val="FFFFFF"/>
                  </a:solidFill>
                  <a:latin typeface="Gill Sans Light"/>
                  <a:ea typeface="Gill Sans Light"/>
                  <a:cs typeface="Gill Sans Light"/>
                  <a:sym typeface="Gill Sans Light"/>
                </a:defRPr>
              </a:pPr>
              <a:endParaRPr/>
            </a:p>
          </p:txBody>
        </p:sp>
      </p:grpSp>
      <p:sp>
        <p:nvSpPr>
          <p:cNvPr id="465" name="Shape 465"/>
          <p:cNvSpPr/>
          <p:nvPr/>
        </p:nvSpPr>
        <p:spPr>
          <a:xfrm flipH="1">
            <a:off x="4883150" y="8844295"/>
            <a:ext cx="3238500" cy="381001"/>
          </a:xfrm>
          <a:prstGeom prst="rect">
            <a:avLst/>
          </a:prstGeom>
          <a:gradFill>
            <a:gsLst>
              <a:gs pos="0">
                <a:srgbClr val="DDDDDD"/>
              </a:gs>
              <a:gs pos="100000">
                <a:srgbClr val="717171"/>
              </a:gs>
            </a:gsLst>
            <a:lin ang="5400000"/>
          </a:gradFill>
          <a:ln w="12700">
            <a:miter lim="400000"/>
          </a:ln>
        </p:spPr>
        <p:txBody>
          <a:bodyPr lIns="50800" tIns="50800" rIns="50800" bIns="50800" anchor="ctr"/>
          <a:lstStyle/>
          <a:p>
            <a:pPr algn="ctr">
              <a:defRPr sz="3600">
                <a:solidFill>
                  <a:srgbClr val="FFFFFF"/>
                </a:solidFill>
                <a:latin typeface="Gill Sans Light"/>
                <a:ea typeface="Gill Sans Light"/>
                <a:cs typeface="Gill Sans Light"/>
                <a:sym typeface="Gill Sans Light"/>
              </a:defRPr>
            </a:pPr>
            <a:endParaRPr/>
          </a:p>
        </p:txBody>
      </p:sp>
      <p:grpSp>
        <p:nvGrpSpPr>
          <p:cNvPr id="468" name="Group 468"/>
          <p:cNvGrpSpPr/>
          <p:nvPr/>
        </p:nvGrpSpPr>
        <p:grpSpPr>
          <a:xfrm flipH="1">
            <a:off x="1428750" y="8844295"/>
            <a:ext cx="3213100" cy="381001"/>
            <a:chOff x="0" y="0"/>
            <a:chExt cx="3213100" cy="381000"/>
          </a:xfrm>
        </p:grpSpPr>
        <p:sp>
          <p:nvSpPr>
            <p:cNvPr id="466" name="Shape 466"/>
            <p:cNvSpPr/>
            <p:nvPr/>
          </p:nvSpPr>
          <p:spPr>
            <a:xfrm flipH="1">
              <a:off x="2832100" y="0"/>
              <a:ext cx="381000" cy="381000"/>
            </a:xfrm>
            <a:prstGeom prst="ellipse">
              <a:avLst/>
            </a:prstGeom>
            <a:gradFill flip="none" rotWithShape="1">
              <a:gsLst>
                <a:gs pos="0">
                  <a:srgbClr val="D0D1D1"/>
                </a:gs>
                <a:gs pos="100000">
                  <a:srgbClr val="696969"/>
                </a:gs>
              </a:gsLst>
              <a:lin ang="5400000" scaled="0"/>
            </a:gradFill>
            <a:ln w="12700" cap="flat">
              <a:noFill/>
              <a:miter lim="400000"/>
            </a:ln>
            <a:effectLst/>
          </p:spPr>
          <p:txBody>
            <a:bodyPr wrap="square" lIns="50800" tIns="50800" rIns="50800" bIns="50800" numCol="1" anchor="ctr">
              <a:noAutofit/>
            </a:bodyPr>
            <a:lstStyle/>
            <a:p>
              <a:pPr algn="ctr">
                <a:defRPr sz="3600">
                  <a:solidFill>
                    <a:srgbClr val="FFFFFF"/>
                  </a:solidFill>
                  <a:latin typeface="Gill Sans Light"/>
                  <a:ea typeface="Gill Sans Light"/>
                  <a:cs typeface="Gill Sans Light"/>
                  <a:sym typeface="Gill Sans Light"/>
                </a:defRPr>
              </a:pPr>
              <a:endParaRPr/>
            </a:p>
          </p:txBody>
        </p:sp>
        <p:sp>
          <p:nvSpPr>
            <p:cNvPr id="467" name="Shape 467"/>
            <p:cNvSpPr/>
            <p:nvPr/>
          </p:nvSpPr>
          <p:spPr>
            <a:xfrm rot="10800000" flipH="1">
              <a:off x="0" y="0"/>
              <a:ext cx="3048000" cy="381000"/>
            </a:xfrm>
            <a:prstGeom prst="rect">
              <a:avLst/>
            </a:prstGeom>
            <a:gradFill flip="none" rotWithShape="1">
              <a:gsLst>
                <a:gs pos="0">
                  <a:srgbClr val="646464"/>
                </a:gs>
                <a:gs pos="100000">
                  <a:srgbClr val="CBCBCB"/>
                </a:gs>
              </a:gsLst>
              <a:lin ang="5400000" scaled="0"/>
            </a:gradFill>
            <a:ln w="12700" cap="flat">
              <a:noFill/>
              <a:miter lim="400000"/>
            </a:ln>
            <a:effectLst/>
          </p:spPr>
          <p:txBody>
            <a:bodyPr wrap="square" lIns="50800" tIns="50800" rIns="50800" bIns="50800" numCol="1" anchor="ctr">
              <a:noAutofit/>
            </a:bodyPr>
            <a:lstStyle/>
            <a:p>
              <a:pPr algn="ctr">
                <a:defRPr sz="3600">
                  <a:solidFill>
                    <a:srgbClr val="FFFFFF"/>
                  </a:solidFill>
                  <a:latin typeface="Gill Sans Light"/>
                  <a:ea typeface="Gill Sans Light"/>
                  <a:cs typeface="Gill Sans Light"/>
                  <a:sym typeface="Gill Sans Light"/>
                </a:defRPr>
              </a:pPr>
              <a:endParaRPr/>
            </a:p>
          </p:txBody>
        </p:sp>
      </p:gr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xit" presetSubtype="0" fill="hold" grpId="1" nodeType="clickEffect">
                                  <p:stCondLst>
                                    <p:cond delay="0"/>
                                  </p:stCondLst>
                                  <p:iterate>
                                    <p:tmAbs val="0"/>
                                  </p:iterate>
                                  <p:childTnLst>
                                    <p:set>
                                      <p:cBhvr>
                                        <p:cTn id="6" fill="hold">
                                          <p:stCondLst>
                                            <p:cond delay="0"/>
                                          </p:stCondLst>
                                        </p:cTn>
                                        <p:tgtEl>
                                          <p:spTgt spid="458"/>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grpId="2" nodeType="afterEffect">
                                  <p:stCondLst>
                                    <p:cond delay="0"/>
                                  </p:stCondLst>
                                  <p:iterate>
                                    <p:tmAbs val="0"/>
                                  </p:iterate>
                                  <p:childTnLst>
                                    <p:set>
                                      <p:cBhvr>
                                        <p:cTn id="9" fill="hold"/>
                                        <p:tgtEl>
                                          <p:spTgt spid="4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7" grpId="2" animBg="1" advAuto="0"/>
      <p:bldP spid="458" grpId="1"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15" name="Group 215"/>
          <p:cNvGrpSpPr/>
          <p:nvPr/>
        </p:nvGrpSpPr>
        <p:grpSpPr>
          <a:xfrm>
            <a:off x="8356600" y="8828719"/>
            <a:ext cx="3213100" cy="381002"/>
            <a:chOff x="0" y="0"/>
            <a:chExt cx="3213100" cy="381000"/>
          </a:xfrm>
        </p:grpSpPr>
        <p:sp>
          <p:nvSpPr>
            <p:cNvPr id="213" name="Shape 213"/>
            <p:cNvSpPr/>
            <p:nvPr/>
          </p:nvSpPr>
          <p:spPr>
            <a:xfrm flipH="1">
              <a:off x="2832100" y="0"/>
              <a:ext cx="381000" cy="381000"/>
            </a:xfrm>
            <a:prstGeom prst="ellipse">
              <a:avLst/>
            </a:prstGeom>
            <a:gradFill flip="none" rotWithShape="1">
              <a:gsLst>
                <a:gs pos="0">
                  <a:srgbClr val="D0D1D1"/>
                </a:gs>
                <a:gs pos="100000">
                  <a:srgbClr val="696969"/>
                </a:gs>
              </a:gsLst>
              <a:lin ang="5400000" scaled="0"/>
            </a:gradFill>
            <a:ln w="12700" cap="flat">
              <a:noFill/>
              <a:miter lim="400000"/>
            </a:ln>
            <a:effectLst/>
          </p:spPr>
          <p:txBody>
            <a:bodyPr wrap="square" lIns="50800" tIns="50800" rIns="50800" bIns="50800" numCol="1" anchor="ctr">
              <a:noAutofit/>
            </a:bodyPr>
            <a:lstStyle/>
            <a:p>
              <a:pPr algn="ctr">
                <a:defRPr sz="3600">
                  <a:solidFill>
                    <a:srgbClr val="FFFFFF"/>
                  </a:solidFill>
                  <a:latin typeface="Gill Sans Light"/>
                  <a:ea typeface="Gill Sans Light"/>
                  <a:cs typeface="Gill Sans Light"/>
                  <a:sym typeface="Gill Sans Light"/>
                </a:defRPr>
              </a:pPr>
              <a:endParaRPr/>
            </a:p>
          </p:txBody>
        </p:sp>
        <p:sp>
          <p:nvSpPr>
            <p:cNvPr id="214" name="Shape 214"/>
            <p:cNvSpPr/>
            <p:nvPr/>
          </p:nvSpPr>
          <p:spPr>
            <a:xfrm rot="10800000" flipH="1">
              <a:off x="0" y="0"/>
              <a:ext cx="3048000" cy="381000"/>
            </a:xfrm>
            <a:prstGeom prst="rect">
              <a:avLst/>
            </a:prstGeom>
            <a:gradFill flip="none" rotWithShape="1">
              <a:gsLst>
                <a:gs pos="0">
                  <a:srgbClr val="646464"/>
                </a:gs>
                <a:gs pos="100000">
                  <a:srgbClr val="CBCBCB"/>
                </a:gs>
              </a:gsLst>
              <a:lin ang="5400000" scaled="0"/>
            </a:gradFill>
            <a:ln w="12700" cap="flat">
              <a:noFill/>
              <a:miter lim="400000"/>
            </a:ln>
            <a:effectLst/>
          </p:spPr>
          <p:txBody>
            <a:bodyPr wrap="square" lIns="50800" tIns="50800" rIns="50800" bIns="50800" numCol="1" anchor="ctr">
              <a:noAutofit/>
            </a:bodyPr>
            <a:lstStyle/>
            <a:p>
              <a:pPr algn="ctr">
                <a:defRPr sz="3600">
                  <a:solidFill>
                    <a:srgbClr val="FFFFFF"/>
                  </a:solidFill>
                  <a:latin typeface="Gill Sans Light"/>
                  <a:ea typeface="Gill Sans Light"/>
                  <a:cs typeface="Gill Sans Light"/>
                  <a:sym typeface="Gill Sans Light"/>
                </a:defRPr>
              </a:pPr>
              <a:endParaRPr/>
            </a:p>
          </p:txBody>
        </p:sp>
      </p:grpSp>
      <p:sp>
        <p:nvSpPr>
          <p:cNvPr id="216" name="Shape 216"/>
          <p:cNvSpPr/>
          <p:nvPr/>
        </p:nvSpPr>
        <p:spPr>
          <a:xfrm flipH="1">
            <a:off x="4876800" y="8828720"/>
            <a:ext cx="3238500" cy="381001"/>
          </a:xfrm>
          <a:prstGeom prst="rect">
            <a:avLst/>
          </a:prstGeom>
          <a:gradFill>
            <a:gsLst>
              <a:gs pos="0">
                <a:srgbClr val="DDDDDD"/>
              </a:gs>
              <a:gs pos="100000">
                <a:srgbClr val="717171"/>
              </a:gs>
            </a:gsLst>
            <a:lin ang="5400000"/>
          </a:gradFill>
          <a:ln w="12700">
            <a:miter lim="400000"/>
          </a:ln>
        </p:spPr>
        <p:txBody>
          <a:bodyPr lIns="50800" tIns="50800" rIns="50800" bIns="50800" anchor="ctr"/>
          <a:lstStyle/>
          <a:p>
            <a:pPr algn="ctr">
              <a:defRPr sz="3600">
                <a:solidFill>
                  <a:srgbClr val="FFFFFF"/>
                </a:solidFill>
                <a:latin typeface="Gill Sans Light"/>
                <a:ea typeface="Gill Sans Light"/>
                <a:cs typeface="Gill Sans Light"/>
                <a:sym typeface="Gill Sans Light"/>
              </a:defRPr>
            </a:pPr>
            <a:endParaRPr/>
          </a:p>
        </p:txBody>
      </p:sp>
      <p:grpSp>
        <p:nvGrpSpPr>
          <p:cNvPr id="219" name="Group 219"/>
          <p:cNvGrpSpPr/>
          <p:nvPr/>
        </p:nvGrpSpPr>
        <p:grpSpPr>
          <a:xfrm flipH="1">
            <a:off x="1422400" y="8828719"/>
            <a:ext cx="3213100" cy="381002"/>
            <a:chOff x="0" y="0"/>
            <a:chExt cx="3213100" cy="381000"/>
          </a:xfrm>
        </p:grpSpPr>
        <p:sp>
          <p:nvSpPr>
            <p:cNvPr id="217" name="Shape 217"/>
            <p:cNvSpPr/>
            <p:nvPr/>
          </p:nvSpPr>
          <p:spPr>
            <a:xfrm flipH="1">
              <a:off x="2832100" y="0"/>
              <a:ext cx="381000" cy="381000"/>
            </a:xfrm>
            <a:prstGeom prst="ellipse">
              <a:avLst/>
            </a:prstGeom>
            <a:gradFill flip="none" rotWithShape="1">
              <a:gsLst>
                <a:gs pos="0">
                  <a:srgbClr val="D0D1D1"/>
                </a:gs>
                <a:gs pos="100000">
                  <a:srgbClr val="696969"/>
                </a:gs>
              </a:gsLst>
              <a:lin ang="5400000" scaled="0"/>
            </a:gradFill>
            <a:ln w="12700" cap="flat">
              <a:noFill/>
              <a:miter lim="400000"/>
            </a:ln>
            <a:effectLst/>
          </p:spPr>
          <p:txBody>
            <a:bodyPr wrap="square" lIns="50800" tIns="50800" rIns="50800" bIns="50800" numCol="1" anchor="ctr">
              <a:noAutofit/>
            </a:bodyPr>
            <a:lstStyle/>
            <a:p>
              <a:pPr algn="ctr">
                <a:defRPr sz="3600">
                  <a:solidFill>
                    <a:srgbClr val="FFFFFF"/>
                  </a:solidFill>
                  <a:latin typeface="Gill Sans Light"/>
                  <a:ea typeface="Gill Sans Light"/>
                  <a:cs typeface="Gill Sans Light"/>
                  <a:sym typeface="Gill Sans Light"/>
                </a:defRPr>
              </a:pPr>
              <a:endParaRPr/>
            </a:p>
          </p:txBody>
        </p:sp>
        <p:sp>
          <p:nvSpPr>
            <p:cNvPr id="218" name="Shape 218"/>
            <p:cNvSpPr/>
            <p:nvPr/>
          </p:nvSpPr>
          <p:spPr>
            <a:xfrm rot="10800000" flipH="1">
              <a:off x="0" y="0"/>
              <a:ext cx="3048000" cy="381000"/>
            </a:xfrm>
            <a:prstGeom prst="rect">
              <a:avLst/>
            </a:prstGeom>
            <a:gradFill flip="none" rotWithShape="1">
              <a:gsLst>
                <a:gs pos="0">
                  <a:srgbClr val="646464"/>
                </a:gs>
                <a:gs pos="100000">
                  <a:srgbClr val="CBCBCB"/>
                </a:gs>
              </a:gsLst>
              <a:lin ang="5400000" scaled="0"/>
            </a:gradFill>
            <a:ln w="12700" cap="flat">
              <a:noFill/>
              <a:miter lim="400000"/>
            </a:ln>
            <a:effectLst/>
          </p:spPr>
          <p:txBody>
            <a:bodyPr wrap="square" lIns="50800" tIns="50800" rIns="50800" bIns="50800" numCol="1" anchor="ctr">
              <a:noAutofit/>
            </a:bodyPr>
            <a:lstStyle/>
            <a:p>
              <a:pPr algn="ctr">
                <a:defRPr sz="3600">
                  <a:solidFill>
                    <a:srgbClr val="FFFFFF"/>
                  </a:solidFill>
                  <a:latin typeface="Gill Sans Light"/>
                  <a:ea typeface="Gill Sans Light"/>
                  <a:cs typeface="Gill Sans Light"/>
                  <a:sym typeface="Gill Sans Light"/>
                </a:defRPr>
              </a:pPr>
              <a:endParaRPr/>
            </a:p>
          </p:txBody>
        </p:sp>
      </p:grpSp>
      <p:sp>
        <p:nvSpPr>
          <p:cNvPr id="220" name="Shape 220"/>
          <p:cNvSpPr/>
          <p:nvPr/>
        </p:nvSpPr>
        <p:spPr>
          <a:xfrm>
            <a:off x="355600" y="2247900"/>
            <a:ext cx="12293600" cy="5257800"/>
          </a:xfrm>
          <a:prstGeom prst="rect">
            <a:avLst/>
          </a:prstGeom>
          <a:ln w="12700">
            <a:miter lim="400000"/>
          </a:ln>
          <a:effectLst>
            <a:outerShdw dist="546100" dir="2700000" rotWithShape="0">
              <a:srgbClr val="000000">
                <a:alpha val="0"/>
              </a:srgbClr>
            </a:outerShdw>
          </a:effectLst>
          <a:extLst>
            <a:ext uri="{C572A759-6A51-4108-AA02-DFA0A04FC94B}">
              <ma14:wrappingTextBoxFlag xmlns:ma14="http://schemas.microsoft.com/office/mac/drawingml/2011/main" xmlns="" val="1"/>
            </a:ext>
          </a:extLst>
        </p:spPr>
        <p:txBody>
          <a:bodyPr lIns="50800" tIns="50800" rIns="50800" bIns="50800" anchor="ctr">
            <a:normAutofit lnSpcReduction="10000"/>
          </a:bodyPr>
          <a:lstStyle/>
          <a:p>
            <a:pPr algn="ctr" defTabSz="554990">
              <a:defRPr sz="7125" cap="all">
                <a:solidFill>
                  <a:srgbClr val="535353"/>
                </a:solidFill>
                <a:latin typeface="Gill Sans Light"/>
                <a:ea typeface="Gill Sans Light"/>
                <a:cs typeface="Gill Sans Light"/>
                <a:sym typeface="Gill Sans Light"/>
              </a:defRPr>
            </a:pPr>
            <a:r>
              <a:t>motivation</a:t>
            </a:r>
          </a:p>
          <a:p>
            <a:pPr algn="ctr" defTabSz="554990">
              <a:defRPr sz="7125" cap="all">
                <a:solidFill>
                  <a:srgbClr val="535353"/>
                </a:solidFill>
                <a:latin typeface="Gill Sans Light"/>
                <a:ea typeface="Gill Sans Light"/>
                <a:cs typeface="Gill Sans Light"/>
                <a:sym typeface="Gill Sans Light"/>
              </a:defRPr>
            </a:pPr>
            <a:endParaRPr/>
          </a:p>
          <a:p>
            <a:pPr algn="ctr" defTabSz="554990">
              <a:defRPr sz="7125" cap="all">
                <a:solidFill>
                  <a:srgbClr val="535353"/>
                </a:solidFill>
                <a:latin typeface="Gill Sans Light"/>
                <a:ea typeface="Gill Sans Light"/>
                <a:cs typeface="Gill Sans Light"/>
                <a:sym typeface="Gill Sans Light"/>
              </a:defRPr>
            </a:pPr>
            <a:r>
              <a:t>ADAPT</a:t>
            </a:r>
          </a:p>
          <a:p>
            <a:pPr algn="ctr" defTabSz="554990">
              <a:defRPr sz="7125" cap="all">
                <a:solidFill>
                  <a:srgbClr val="535353"/>
                </a:solidFill>
                <a:latin typeface="Gill Sans Light"/>
                <a:ea typeface="Gill Sans Light"/>
                <a:cs typeface="Gill Sans Light"/>
                <a:sym typeface="Gill Sans Light"/>
              </a:defRPr>
            </a:pPr>
            <a:endParaRPr/>
          </a:p>
          <a:p>
            <a:pPr algn="ctr" defTabSz="554990">
              <a:defRPr sz="7125" cap="all">
                <a:solidFill>
                  <a:srgbClr val="535353"/>
                </a:solidFill>
                <a:latin typeface="Gill Sans Light"/>
                <a:ea typeface="Gill Sans Light"/>
                <a:cs typeface="Gill Sans Light"/>
                <a:sym typeface="Gill Sans Light"/>
              </a:defRPr>
            </a:pPr>
            <a:r>
              <a:t>Evaluation</a:t>
            </a:r>
          </a:p>
        </p:txBody>
      </p:sp>
      <p:grpSp>
        <p:nvGrpSpPr>
          <p:cNvPr id="223" name="Group 223"/>
          <p:cNvGrpSpPr/>
          <p:nvPr/>
        </p:nvGrpSpPr>
        <p:grpSpPr>
          <a:xfrm>
            <a:off x="8356600" y="8828719"/>
            <a:ext cx="3213100" cy="381002"/>
            <a:chOff x="0" y="0"/>
            <a:chExt cx="3213100" cy="381000"/>
          </a:xfrm>
        </p:grpSpPr>
        <p:sp>
          <p:nvSpPr>
            <p:cNvPr id="221" name="Shape 221"/>
            <p:cNvSpPr/>
            <p:nvPr/>
          </p:nvSpPr>
          <p:spPr>
            <a:xfrm flipH="1">
              <a:off x="2832100" y="0"/>
              <a:ext cx="381000" cy="381000"/>
            </a:xfrm>
            <a:prstGeom prst="ellipse">
              <a:avLst/>
            </a:prstGeom>
            <a:gradFill flip="none" rotWithShape="1">
              <a:gsLst>
                <a:gs pos="0">
                  <a:srgbClr val="8BC13B"/>
                </a:gs>
                <a:gs pos="100000">
                  <a:srgbClr val="5C9F13"/>
                </a:gs>
              </a:gsLst>
              <a:lin ang="5400000" scaled="0"/>
            </a:gradFill>
            <a:ln w="12700" cap="flat">
              <a:noFill/>
              <a:miter lim="400000"/>
            </a:ln>
            <a:effectLst/>
          </p:spPr>
          <p:txBody>
            <a:bodyPr wrap="square" lIns="50800" tIns="50800" rIns="50800" bIns="50800" numCol="1" anchor="ctr">
              <a:noAutofit/>
            </a:bodyPr>
            <a:lstStyle/>
            <a:p>
              <a:pPr algn="ctr">
                <a:defRPr sz="3600">
                  <a:solidFill>
                    <a:srgbClr val="FFFFFF"/>
                  </a:solidFill>
                  <a:latin typeface="Gill Sans Light"/>
                  <a:ea typeface="Gill Sans Light"/>
                  <a:cs typeface="Gill Sans Light"/>
                  <a:sym typeface="Gill Sans Light"/>
                </a:defRPr>
              </a:pPr>
              <a:endParaRPr/>
            </a:p>
          </p:txBody>
        </p:sp>
        <p:sp>
          <p:nvSpPr>
            <p:cNvPr id="222" name="Shape 222"/>
            <p:cNvSpPr/>
            <p:nvPr/>
          </p:nvSpPr>
          <p:spPr>
            <a:xfrm rot="10800000" flipH="1">
              <a:off x="0" y="0"/>
              <a:ext cx="3048000" cy="381000"/>
            </a:xfrm>
            <a:prstGeom prst="rect">
              <a:avLst/>
            </a:prstGeom>
            <a:gradFill flip="none" rotWithShape="1">
              <a:gsLst>
                <a:gs pos="0">
                  <a:srgbClr val="68A905"/>
                </a:gs>
                <a:gs pos="100000">
                  <a:srgbClr val="9FCC4B"/>
                </a:gs>
              </a:gsLst>
              <a:lin ang="5400000" scaled="0"/>
            </a:gradFill>
            <a:ln w="12700" cap="flat">
              <a:noFill/>
              <a:miter lim="400000"/>
            </a:ln>
            <a:effectLst/>
          </p:spPr>
          <p:txBody>
            <a:bodyPr wrap="square" lIns="50800" tIns="50800" rIns="50800" bIns="50800" numCol="1" anchor="ctr">
              <a:noAutofit/>
            </a:bodyPr>
            <a:lstStyle/>
            <a:p>
              <a:pPr algn="ctr">
                <a:defRPr sz="3600">
                  <a:solidFill>
                    <a:srgbClr val="FFFFFF"/>
                  </a:solidFill>
                  <a:latin typeface="Gill Sans Light"/>
                  <a:ea typeface="Gill Sans Light"/>
                  <a:cs typeface="Gill Sans Light"/>
                  <a:sym typeface="Gill Sans Light"/>
                </a:defRPr>
              </a:pPr>
              <a:endParaRPr/>
            </a:p>
          </p:txBody>
        </p:sp>
      </p:grpSp>
      <p:sp>
        <p:nvSpPr>
          <p:cNvPr id="224" name="Shape 224"/>
          <p:cNvSpPr/>
          <p:nvPr/>
        </p:nvSpPr>
        <p:spPr>
          <a:xfrm flipH="1">
            <a:off x="4876800" y="8828720"/>
            <a:ext cx="3238500" cy="381001"/>
          </a:xfrm>
          <a:prstGeom prst="rect">
            <a:avLst/>
          </a:prstGeom>
          <a:gradFill>
            <a:gsLst>
              <a:gs pos="0">
                <a:srgbClr val="FFAB39"/>
              </a:gs>
              <a:gs pos="100000">
                <a:srgbClr val="F27E00"/>
              </a:gs>
            </a:gsLst>
            <a:lin ang="5400000"/>
          </a:gradFill>
          <a:ln w="12700">
            <a:miter lim="400000"/>
          </a:ln>
        </p:spPr>
        <p:txBody>
          <a:bodyPr lIns="50800" tIns="50800" rIns="50800" bIns="50800" anchor="ctr"/>
          <a:lstStyle/>
          <a:p>
            <a:pPr algn="ctr">
              <a:defRPr sz="3600">
                <a:solidFill>
                  <a:srgbClr val="FFFFFF"/>
                </a:solidFill>
                <a:latin typeface="Gill Sans Light"/>
                <a:ea typeface="Gill Sans Light"/>
                <a:cs typeface="Gill Sans Light"/>
                <a:sym typeface="Gill Sans Light"/>
              </a:defRPr>
            </a:pPr>
            <a:endParaRPr/>
          </a:p>
        </p:txBody>
      </p:sp>
      <p:grpSp>
        <p:nvGrpSpPr>
          <p:cNvPr id="227" name="Group 227"/>
          <p:cNvGrpSpPr/>
          <p:nvPr/>
        </p:nvGrpSpPr>
        <p:grpSpPr>
          <a:xfrm>
            <a:off x="1422399" y="8828720"/>
            <a:ext cx="3213101" cy="381001"/>
            <a:chOff x="0" y="0"/>
            <a:chExt cx="3213100" cy="381000"/>
          </a:xfrm>
        </p:grpSpPr>
        <p:sp>
          <p:nvSpPr>
            <p:cNvPr id="225" name="Shape 225"/>
            <p:cNvSpPr/>
            <p:nvPr/>
          </p:nvSpPr>
          <p:spPr>
            <a:xfrm>
              <a:off x="165100" y="0"/>
              <a:ext cx="3048000" cy="381000"/>
            </a:xfrm>
            <a:prstGeom prst="rect">
              <a:avLst/>
            </a:prstGeom>
            <a:gradFill flip="none" rotWithShape="1">
              <a:gsLst>
                <a:gs pos="0">
                  <a:srgbClr val="78B8F3"/>
                </a:gs>
                <a:gs pos="100000">
                  <a:srgbClr val="3A86CE"/>
                </a:gs>
              </a:gsLst>
              <a:lin ang="5400000" scaled="0"/>
            </a:gradFill>
            <a:ln w="12700" cap="flat">
              <a:noFill/>
              <a:miter lim="400000"/>
            </a:ln>
            <a:effectLst/>
          </p:spPr>
          <p:txBody>
            <a:bodyPr wrap="square" lIns="50800" tIns="50800" rIns="50800" bIns="50800" numCol="1" anchor="ctr">
              <a:noAutofit/>
            </a:bodyPr>
            <a:lstStyle/>
            <a:p>
              <a:pPr algn="ctr">
                <a:defRPr sz="3600">
                  <a:solidFill>
                    <a:srgbClr val="FFFFFF"/>
                  </a:solidFill>
                  <a:latin typeface="Gill Sans Light"/>
                  <a:ea typeface="Gill Sans Light"/>
                  <a:cs typeface="Gill Sans Light"/>
                  <a:sym typeface="Gill Sans Light"/>
                </a:defRPr>
              </a:pPr>
              <a:endParaRPr/>
            </a:p>
          </p:txBody>
        </p:sp>
        <p:sp>
          <p:nvSpPr>
            <p:cNvPr id="226" name="Shape 226"/>
            <p:cNvSpPr/>
            <p:nvPr/>
          </p:nvSpPr>
          <p:spPr>
            <a:xfrm rot="10800000" flipH="1">
              <a:off x="0" y="0"/>
              <a:ext cx="381000" cy="381000"/>
            </a:xfrm>
            <a:prstGeom prst="ellipse">
              <a:avLst/>
            </a:prstGeom>
            <a:gradFill flip="none" rotWithShape="1">
              <a:gsLst>
                <a:gs pos="0">
                  <a:srgbClr val="3875C6"/>
                </a:gs>
                <a:gs pos="100000">
                  <a:srgbClr val="67A5EC"/>
                </a:gs>
              </a:gsLst>
              <a:lin ang="5400000" scaled="0"/>
            </a:gradFill>
            <a:ln w="12700" cap="flat">
              <a:noFill/>
              <a:miter lim="400000"/>
            </a:ln>
            <a:effectLst/>
          </p:spPr>
          <p:txBody>
            <a:bodyPr wrap="square" lIns="50800" tIns="50800" rIns="50800" bIns="50800" numCol="1" anchor="ctr">
              <a:noAutofit/>
            </a:bodyPr>
            <a:lstStyle/>
            <a:p>
              <a:pPr algn="ctr">
                <a:defRPr sz="3600">
                  <a:solidFill>
                    <a:srgbClr val="FFFFFF"/>
                  </a:solidFill>
                  <a:latin typeface="Gill Sans Light"/>
                  <a:ea typeface="Gill Sans Light"/>
                  <a:cs typeface="Gill Sans Light"/>
                  <a:sym typeface="Gill Sans Light"/>
                </a:defRPr>
              </a:pPr>
              <a:endParaRPr/>
            </a:p>
          </p:txBody>
        </p:sp>
      </p:grpSp>
      <p:sp>
        <p:nvSpPr>
          <p:cNvPr id="228" name="Shape 228"/>
          <p:cNvSpPr>
            <a:spLocks noGrp="1"/>
          </p:cNvSpPr>
          <p:nvPr>
            <p:ph type="sldNum" sz="quarter" idx="2"/>
          </p:nvPr>
        </p:nvSpPr>
        <p:spPr>
          <a:xfrm>
            <a:off x="6324600" y="9271000"/>
            <a:ext cx="342900" cy="355600"/>
          </a:xfrm>
          <a:prstGeom prst="rect">
            <a:avLst/>
          </a:prstGeom>
          <a:extLst>
            <a:ext uri="{C572A759-6A51-4108-AA02-DFA0A04FC94B}">
              <ma14:wrappingTextBoxFlag xmlns:ma14="http://schemas.microsoft.com/office/mac/drawingml/2011/main" xmlns="" val="1"/>
            </a:ext>
          </a:extLst>
        </p:spPr>
        <p:txBody>
          <a:bodyPr>
            <a:normAutofit lnSpcReduction="10000"/>
          </a:bodyPr>
          <a:lstStyle>
            <a:lvl1pPr>
              <a:defRPr>
                <a:solidFill>
                  <a:srgbClr val="232323"/>
                </a:solidFill>
              </a:defRPr>
            </a:lvl1pPr>
          </a:lstStyle>
          <a:p>
            <a:fld id="{86CB4B4D-7CA3-9044-876B-883B54F8677D}" type="slidenum">
              <a:t>2</a:t>
            </a:fld>
            <a:endParaRP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4" nodeType="clickEffect">
                                  <p:stCondLst>
                                    <p:cond delay="0"/>
                                  </p:stCondLst>
                                  <p:iterate>
                                    <p:tmAbs val="0"/>
                                  </p:iterate>
                                  <p:childTnLst>
                                    <p:set>
                                      <p:cBhvr>
                                        <p:cTn id="6" fill="hold"/>
                                        <p:tgtEl>
                                          <p:spTgt spid="220">
                                            <p:bg/>
                                          </p:spTgt>
                                        </p:tgtEl>
                                        <p:attrNameLst>
                                          <p:attrName>style.visibility</p:attrName>
                                        </p:attrNameLst>
                                      </p:cBhvr>
                                      <p:to>
                                        <p:strVal val="visible"/>
                                      </p:to>
                                    </p:set>
                                    <p:animEffect transition="in" filter="dissolve">
                                      <p:cBhvr>
                                        <p:cTn id="7" dur="750"/>
                                        <p:tgtEl>
                                          <p:spTgt spid="220">
                                            <p:bg/>
                                          </p:spTgt>
                                        </p:tgtEl>
                                      </p:cBhvr>
                                    </p:animEffect>
                                  </p:childTnLst>
                                </p:cTn>
                              </p:par>
                              <p:par>
                                <p:cTn id="8" presetID="9" presetClass="entr" presetSubtype="0" fill="hold" grpId="4" nodeType="withEffect">
                                  <p:stCondLst>
                                    <p:cond delay="0"/>
                                  </p:stCondLst>
                                  <p:iterate>
                                    <p:tmAbs val="0"/>
                                  </p:iterate>
                                  <p:childTnLst>
                                    <p:set>
                                      <p:cBhvr>
                                        <p:cTn id="9" fill="hold"/>
                                        <p:tgtEl>
                                          <p:spTgt spid="220">
                                            <p:txEl>
                                              <p:pRg st="0" end="0"/>
                                            </p:txEl>
                                          </p:spTgt>
                                        </p:tgtEl>
                                        <p:attrNameLst>
                                          <p:attrName>style.visibility</p:attrName>
                                        </p:attrNameLst>
                                      </p:cBhvr>
                                      <p:to>
                                        <p:strVal val="visible"/>
                                      </p:to>
                                    </p:set>
                                    <p:animEffect transition="in" filter="dissolve">
                                      <p:cBhvr>
                                        <p:cTn id="10" dur="750"/>
                                        <p:tgtEl>
                                          <p:spTgt spid="220">
                                            <p:txEl>
                                              <p:pRg st="0" end="0"/>
                                            </p:txEl>
                                          </p:spTgt>
                                        </p:tgtEl>
                                      </p:cBhvr>
                                    </p:animEffect>
                                  </p:childTnLst>
                                </p:cTn>
                              </p:par>
                              <p:par>
                                <p:cTn id="11" presetID="9" presetClass="entr" fill="hold" grpId="5" nodeType="withEffect">
                                  <p:stCondLst>
                                    <p:cond delay="0"/>
                                  </p:stCondLst>
                                  <p:iterate>
                                    <p:tmAbs val="0"/>
                                  </p:iterate>
                                  <p:childTnLst>
                                    <p:set>
                                      <p:cBhvr>
                                        <p:cTn id="12" fill="hold"/>
                                        <p:tgtEl>
                                          <p:spTgt spid="227"/>
                                        </p:tgtEl>
                                        <p:attrNameLst>
                                          <p:attrName>style.visibility</p:attrName>
                                        </p:attrNameLst>
                                      </p:cBhvr>
                                      <p:to>
                                        <p:strVal val="visible"/>
                                      </p:to>
                                    </p:set>
                                    <p:animEffect transition="in" filter="dissolve">
                                      <p:cBhvr>
                                        <p:cTn id="13" dur="1000"/>
                                        <p:tgtEl>
                                          <p:spTgt spid="227"/>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fill="hold" grpId="4" nodeType="clickEffect">
                                  <p:stCondLst>
                                    <p:cond delay="0"/>
                                  </p:stCondLst>
                                  <p:iterate>
                                    <p:tmAbs val="0"/>
                                  </p:iterate>
                                  <p:childTnLst>
                                    <p:set>
                                      <p:cBhvr>
                                        <p:cTn id="17" fill="hold"/>
                                        <p:tgtEl>
                                          <p:spTgt spid="220">
                                            <p:txEl>
                                              <p:pRg st="2" end="2"/>
                                            </p:txEl>
                                          </p:spTgt>
                                        </p:tgtEl>
                                        <p:attrNameLst>
                                          <p:attrName>style.visibility</p:attrName>
                                        </p:attrNameLst>
                                      </p:cBhvr>
                                      <p:to>
                                        <p:strVal val="visible"/>
                                      </p:to>
                                    </p:set>
                                    <p:animEffect transition="in" filter="dissolve">
                                      <p:cBhvr>
                                        <p:cTn id="18" dur="750"/>
                                        <p:tgtEl>
                                          <p:spTgt spid="220">
                                            <p:txEl>
                                              <p:pRg st="2" end="2"/>
                                            </p:txEl>
                                          </p:spTgt>
                                        </p:tgtEl>
                                      </p:cBhvr>
                                    </p:animEffect>
                                  </p:childTnLst>
                                </p:cTn>
                              </p:par>
                              <p:par>
                                <p:cTn id="19" presetID="9" presetClass="entr" fill="hold" grpId="6" nodeType="withEffect">
                                  <p:stCondLst>
                                    <p:cond delay="0"/>
                                  </p:stCondLst>
                                  <p:iterate>
                                    <p:tmAbs val="0"/>
                                  </p:iterate>
                                  <p:childTnLst>
                                    <p:set>
                                      <p:cBhvr>
                                        <p:cTn id="20" fill="hold"/>
                                        <p:tgtEl>
                                          <p:spTgt spid="224"/>
                                        </p:tgtEl>
                                        <p:attrNameLst>
                                          <p:attrName>style.visibility</p:attrName>
                                        </p:attrNameLst>
                                      </p:cBhvr>
                                      <p:to>
                                        <p:strVal val="visible"/>
                                      </p:to>
                                    </p:set>
                                    <p:animEffect transition="in" filter="dissolve">
                                      <p:cBhvr>
                                        <p:cTn id="21" dur="1000"/>
                                        <p:tgtEl>
                                          <p:spTgt spid="224"/>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fill="hold" grpId="4" nodeType="clickEffect">
                                  <p:stCondLst>
                                    <p:cond delay="0"/>
                                  </p:stCondLst>
                                  <p:iterate>
                                    <p:tmAbs val="0"/>
                                  </p:iterate>
                                  <p:childTnLst>
                                    <p:set>
                                      <p:cBhvr>
                                        <p:cTn id="25" fill="hold"/>
                                        <p:tgtEl>
                                          <p:spTgt spid="220">
                                            <p:txEl>
                                              <p:pRg st="4" end="4"/>
                                            </p:txEl>
                                          </p:spTgt>
                                        </p:tgtEl>
                                        <p:attrNameLst>
                                          <p:attrName>style.visibility</p:attrName>
                                        </p:attrNameLst>
                                      </p:cBhvr>
                                      <p:to>
                                        <p:strVal val="visible"/>
                                      </p:to>
                                    </p:set>
                                    <p:animEffect transition="in" filter="dissolve">
                                      <p:cBhvr>
                                        <p:cTn id="26" dur="750"/>
                                        <p:tgtEl>
                                          <p:spTgt spid="220">
                                            <p:txEl>
                                              <p:pRg st="4" end="4"/>
                                            </p:txEl>
                                          </p:spTgt>
                                        </p:tgtEl>
                                      </p:cBhvr>
                                    </p:animEffect>
                                  </p:childTnLst>
                                </p:cTn>
                              </p:par>
                              <p:par>
                                <p:cTn id="27" presetID="9" presetClass="entr" fill="hold" grpId="7" nodeType="withEffect">
                                  <p:stCondLst>
                                    <p:cond delay="0"/>
                                  </p:stCondLst>
                                  <p:iterate>
                                    <p:tmAbs val="0"/>
                                  </p:iterate>
                                  <p:childTnLst>
                                    <p:set>
                                      <p:cBhvr>
                                        <p:cTn id="28" fill="hold"/>
                                        <p:tgtEl>
                                          <p:spTgt spid="223"/>
                                        </p:tgtEl>
                                        <p:attrNameLst>
                                          <p:attrName>style.visibility</p:attrName>
                                        </p:attrNameLst>
                                      </p:cBhvr>
                                      <p:to>
                                        <p:strVal val="visible"/>
                                      </p:to>
                                    </p:set>
                                    <p:animEffect transition="in" filter="dissolve">
                                      <p:cBhvr>
                                        <p:cTn id="29" dur="1000"/>
                                        <p:tgtEl>
                                          <p:spTgt spid="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4" uiExpand="1" build="p" bldLvl="5" animBg="1" advAuto="0"/>
      <p:bldP spid="223" grpId="7" animBg="1" advAuto="0"/>
      <p:bldP spid="224" grpId="6" animBg="1" advAuto="0"/>
      <p:bldP spid="227" grpId="5" uiExpand="1"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 name="Shape 472"/>
          <p:cNvSpPr>
            <a:spLocks noGrp="1"/>
          </p:cNvSpPr>
          <p:nvPr>
            <p:ph type="title"/>
          </p:nvPr>
        </p:nvSpPr>
        <p:spPr>
          <a:xfrm>
            <a:off x="355600" y="2803"/>
            <a:ext cx="12293600" cy="2458194"/>
          </a:xfrm>
          <a:prstGeom prst="rect">
            <a:avLst/>
          </a:prstGeom>
        </p:spPr>
        <p:txBody>
          <a:bodyPr/>
          <a:lstStyle/>
          <a:p>
            <a:r>
              <a:t>Evaluation on lulesH</a:t>
            </a:r>
          </a:p>
        </p:txBody>
      </p:sp>
      <p:sp>
        <p:nvSpPr>
          <p:cNvPr id="473" name="Shape 473"/>
          <p:cNvSpPr>
            <a:spLocks noGrp="1"/>
          </p:cNvSpPr>
          <p:nvPr>
            <p:ph type="body" sz="half" idx="1"/>
          </p:nvPr>
        </p:nvSpPr>
        <p:spPr>
          <a:xfrm>
            <a:off x="645682" y="3717195"/>
            <a:ext cx="7186701" cy="4136772"/>
          </a:xfrm>
          <a:prstGeom prst="rect">
            <a:avLst/>
          </a:prstGeom>
        </p:spPr>
        <p:txBody>
          <a:bodyPr>
            <a:normAutofit lnSpcReduction="10000"/>
          </a:bodyPr>
          <a:lstStyle/>
          <a:p>
            <a:pPr marL="0" lvl="4" indent="777240" defTabSz="496570">
              <a:lnSpc>
                <a:spcPct val="100000"/>
              </a:lnSpc>
              <a:spcBef>
                <a:spcPts val="3500"/>
              </a:spcBef>
              <a:buSzTx/>
              <a:buNone/>
              <a:defRPr sz="3145">
                <a:solidFill>
                  <a:srgbClr val="53585F"/>
                </a:solidFill>
              </a:defRPr>
            </a:pPr>
            <a:r>
              <a:t>Used ADAPT on LULESH to create mixed precision sensitivity profile</a:t>
            </a:r>
          </a:p>
          <a:p>
            <a:pPr marL="0" lvl="4" indent="777240" defTabSz="496570">
              <a:lnSpc>
                <a:spcPct val="100000"/>
              </a:lnSpc>
              <a:spcBef>
                <a:spcPts val="3500"/>
              </a:spcBef>
              <a:buSzTx/>
              <a:buNone/>
              <a:defRPr sz="3145">
                <a:solidFill>
                  <a:srgbClr val="53585F"/>
                </a:solidFill>
              </a:defRPr>
            </a:pPr>
            <a:r>
              <a:t>Used the profile as a guide to develop a mixed precision version for a CUDA implementation of LULESH</a:t>
            </a:r>
          </a:p>
          <a:p>
            <a:pPr marL="0" lvl="4" indent="777240" defTabSz="496570">
              <a:lnSpc>
                <a:spcPct val="100000"/>
              </a:lnSpc>
              <a:spcBef>
                <a:spcPts val="3500"/>
              </a:spcBef>
              <a:buSzTx/>
              <a:buNone/>
              <a:defRPr sz="3145">
                <a:solidFill>
                  <a:srgbClr val="53585F"/>
                </a:solidFill>
              </a:defRPr>
            </a:pPr>
            <a:r>
              <a:t>Achieved speedup of </a:t>
            </a:r>
            <a:r>
              <a:rPr b="1">
                <a:latin typeface="Gill Sans"/>
                <a:ea typeface="Gill Sans"/>
                <a:cs typeface="Gill Sans"/>
                <a:sym typeface="Gill Sans"/>
              </a:rPr>
              <a:t>1.2x</a:t>
            </a:r>
            <a:r>
              <a:t> within error threshold of 1e-11 on GPU</a:t>
            </a:r>
          </a:p>
        </p:txBody>
      </p:sp>
      <p:sp>
        <p:nvSpPr>
          <p:cNvPr id="474" name="Shape 474"/>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normAutofit lnSpcReduction="10000"/>
          </a:bodyPr>
          <a:lstStyle/>
          <a:p>
            <a:fld id="{86CB4B4D-7CA3-9044-876B-883B54F8677D}" type="slidenum">
              <a:t>20</a:t>
            </a:fld>
            <a:endParaRPr/>
          </a:p>
        </p:txBody>
      </p:sp>
      <p:pic>
        <p:nvPicPr>
          <p:cNvPr id="475" name="high_lulesh_call.pdf"/>
          <p:cNvPicPr>
            <a:picLocks noChangeAspect="1"/>
          </p:cNvPicPr>
          <p:nvPr/>
        </p:nvPicPr>
        <p:blipFill>
          <a:blip r:embed="rId3">
            <a:extLst/>
          </a:blip>
          <a:stretch>
            <a:fillRect/>
          </a:stretch>
        </p:blipFill>
        <p:spPr>
          <a:xfrm>
            <a:off x="7784172" y="1731203"/>
            <a:ext cx="3672959" cy="6940842"/>
          </a:xfrm>
          <a:prstGeom prst="rect">
            <a:avLst/>
          </a:prstGeom>
          <a:ln w="12700">
            <a:miter lim="400000"/>
          </a:ln>
        </p:spPr>
      </p:pic>
      <p:grpSp>
        <p:nvGrpSpPr>
          <p:cNvPr id="478" name="Group 478"/>
          <p:cNvGrpSpPr/>
          <p:nvPr/>
        </p:nvGrpSpPr>
        <p:grpSpPr>
          <a:xfrm>
            <a:off x="8362950" y="8844295"/>
            <a:ext cx="3213100" cy="381001"/>
            <a:chOff x="0" y="0"/>
            <a:chExt cx="3213100" cy="381000"/>
          </a:xfrm>
        </p:grpSpPr>
        <p:sp>
          <p:nvSpPr>
            <p:cNvPr id="476" name="Shape 476"/>
            <p:cNvSpPr/>
            <p:nvPr/>
          </p:nvSpPr>
          <p:spPr>
            <a:xfrm flipH="1">
              <a:off x="2832100" y="0"/>
              <a:ext cx="381000" cy="381000"/>
            </a:xfrm>
            <a:prstGeom prst="ellipse">
              <a:avLst/>
            </a:prstGeom>
            <a:gradFill flip="none" rotWithShape="1">
              <a:gsLst>
                <a:gs pos="0">
                  <a:srgbClr val="8BC13B"/>
                </a:gs>
                <a:gs pos="100000">
                  <a:srgbClr val="5C9F13"/>
                </a:gs>
              </a:gsLst>
              <a:lin ang="5400000" scaled="0"/>
            </a:gradFill>
            <a:ln w="12700" cap="flat">
              <a:noFill/>
              <a:miter lim="400000"/>
            </a:ln>
            <a:effectLst/>
          </p:spPr>
          <p:txBody>
            <a:bodyPr wrap="square" lIns="50800" tIns="50800" rIns="50800" bIns="50800" numCol="1" anchor="ctr">
              <a:noAutofit/>
            </a:bodyPr>
            <a:lstStyle/>
            <a:p>
              <a:pPr algn="ctr">
                <a:defRPr sz="3600">
                  <a:solidFill>
                    <a:srgbClr val="FFFFFF"/>
                  </a:solidFill>
                  <a:latin typeface="Gill Sans Light"/>
                  <a:ea typeface="Gill Sans Light"/>
                  <a:cs typeface="Gill Sans Light"/>
                  <a:sym typeface="Gill Sans Light"/>
                </a:defRPr>
              </a:pPr>
              <a:endParaRPr/>
            </a:p>
          </p:txBody>
        </p:sp>
        <p:sp>
          <p:nvSpPr>
            <p:cNvPr id="477" name="Shape 477"/>
            <p:cNvSpPr/>
            <p:nvPr/>
          </p:nvSpPr>
          <p:spPr>
            <a:xfrm rot="10800000" flipH="1">
              <a:off x="0" y="0"/>
              <a:ext cx="3048000" cy="381000"/>
            </a:xfrm>
            <a:prstGeom prst="rect">
              <a:avLst/>
            </a:prstGeom>
            <a:gradFill flip="none" rotWithShape="1">
              <a:gsLst>
                <a:gs pos="0">
                  <a:srgbClr val="68A905"/>
                </a:gs>
                <a:gs pos="100000">
                  <a:srgbClr val="9FCC4B"/>
                </a:gs>
              </a:gsLst>
              <a:lin ang="5400000" scaled="0"/>
            </a:gradFill>
            <a:ln w="12700" cap="flat">
              <a:noFill/>
              <a:miter lim="400000"/>
            </a:ln>
            <a:effectLst/>
          </p:spPr>
          <p:txBody>
            <a:bodyPr wrap="square" lIns="50800" tIns="50800" rIns="50800" bIns="50800" numCol="1" anchor="ctr">
              <a:noAutofit/>
            </a:bodyPr>
            <a:lstStyle/>
            <a:p>
              <a:pPr algn="ctr">
                <a:defRPr sz="3600">
                  <a:solidFill>
                    <a:srgbClr val="FFFFFF"/>
                  </a:solidFill>
                  <a:latin typeface="Gill Sans Light"/>
                  <a:ea typeface="Gill Sans Light"/>
                  <a:cs typeface="Gill Sans Light"/>
                  <a:sym typeface="Gill Sans Light"/>
                </a:defRPr>
              </a:pPr>
              <a:endParaRPr/>
            </a:p>
          </p:txBody>
        </p:sp>
      </p:grpSp>
      <p:sp>
        <p:nvSpPr>
          <p:cNvPr id="479" name="Shape 479"/>
          <p:cNvSpPr/>
          <p:nvPr/>
        </p:nvSpPr>
        <p:spPr>
          <a:xfrm flipH="1">
            <a:off x="4883150" y="8844295"/>
            <a:ext cx="3238500" cy="381001"/>
          </a:xfrm>
          <a:prstGeom prst="rect">
            <a:avLst/>
          </a:prstGeom>
          <a:gradFill>
            <a:gsLst>
              <a:gs pos="0">
                <a:srgbClr val="DDDDDD"/>
              </a:gs>
              <a:gs pos="100000">
                <a:srgbClr val="717171"/>
              </a:gs>
            </a:gsLst>
            <a:lin ang="5400000"/>
          </a:gradFill>
          <a:ln w="12700">
            <a:miter lim="400000"/>
          </a:ln>
        </p:spPr>
        <p:txBody>
          <a:bodyPr lIns="50800" tIns="50800" rIns="50800" bIns="50800" anchor="ctr"/>
          <a:lstStyle/>
          <a:p>
            <a:pPr algn="ctr">
              <a:defRPr sz="3600">
                <a:solidFill>
                  <a:srgbClr val="FFFFFF"/>
                </a:solidFill>
                <a:latin typeface="Gill Sans Light"/>
                <a:ea typeface="Gill Sans Light"/>
                <a:cs typeface="Gill Sans Light"/>
                <a:sym typeface="Gill Sans Light"/>
              </a:defRPr>
            </a:pPr>
            <a:endParaRPr/>
          </a:p>
        </p:txBody>
      </p:sp>
      <p:grpSp>
        <p:nvGrpSpPr>
          <p:cNvPr id="482" name="Group 482"/>
          <p:cNvGrpSpPr/>
          <p:nvPr/>
        </p:nvGrpSpPr>
        <p:grpSpPr>
          <a:xfrm flipH="1">
            <a:off x="1428750" y="8844295"/>
            <a:ext cx="3213100" cy="381001"/>
            <a:chOff x="0" y="0"/>
            <a:chExt cx="3213100" cy="381000"/>
          </a:xfrm>
        </p:grpSpPr>
        <p:sp>
          <p:nvSpPr>
            <p:cNvPr id="480" name="Shape 480"/>
            <p:cNvSpPr/>
            <p:nvPr/>
          </p:nvSpPr>
          <p:spPr>
            <a:xfrm flipH="1">
              <a:off x="2832100" y="0"/>
              <a:ext cx="381000" cy="381000"/>
            </a:xfrm>
            <a:prstGeom prst="ellipse">
              <a:avLst/>
            </a:prstGeom>
            <a:gradFill flip="none" rotWithShape="1">
              <a:gsLst>
                <a:gs pos="0">
                  <a:srgbClr val="D0D1D1"/>
                </a:gs>
                <a:gs pos="100000">
                  <a:srgbClr val="696969"/>
                </a:gs>
              </a:gsLst>
              <a:lin ang="5400000" scaled="0"/>
            </a:gradFill>
            <a:ln w="12700" cap="flat">
              <a:noFill/>
              <a:miter lim="400000"/>
            </a:ln>
            <a:effectLst/>
          </p:spPr>
          <p:txBody>
            <a:bodyPr wrap="square" lIns="50800" tIns="50800" rIns="50800" bIns="50800" numCol="1" anchor="ctr">
              <a:noAutofit/>
            </a:bodyPr>
            <a:lstStyle/>
            <a:p>
              <a:pPr algn="ctr">
                <a:defRPr sz="3600">
                  <a:solidFill>
                    <a:srgbClr val="FFFFFF"/>
                  </a:solidFill>
                  <a:latin typeface="Gill Sans Light"/>
                  <a:ea typeface="Gill Sans Light"/>
                  <a:cs typeface="Gill Sans Light"/>
                  <a:sym typeface="Gill Sans Light"/>
                </a:defRPr>
              </a:pPr>
              <a:endParaRPr/>
            </a:p>
          </p:txBody>
        </p:sp>
        <p:sp>
          <p:nvSpPr>
            <p:cNvPr id="481" name="Shape 481"/>
            <p:cNvSpPr/>
            <p:nvPr/>
          </p:nvSpPr>
          <p:spPr>
            <a:xfrm rot="10800000" flipH="1">
              <a:off x="0" y="0"/>
              <a:ext cx="3048000" cy="381000"/>
            </a:xfrm>
            <a:prstGeom prst="rect">
              <a:avLst/>
            </a:prstGeom>
            <a:gradFill flip="none" rotWithShape="1">
              <a:gsLst>
                <a:gs pos="0">
                  <a:srgbClr val="646464"/>
                </a:gs>
                <a:gs pos="100000">
                  <a:srgbClr val="CBCBCB"/>
                </a:gs>
              </a:gsLst>
              <a:lin ang="5400000" scaled="0"/>
            </a:gradFill>
            <a:ln w="12700" cap="flat">
              <a:noFill/>
              <a:miter lim="400000"/>
            </a:ln>
            <a:effectLst/>
          </p:spPr>
          <p:txBody>
            <a:bodyPr wrap="square" lIns="50800" tIns="50800" rIns="50800" bIns="50800" numCol="1" anchor="ctr">
              <a:noAutofit/>
            </a:bodyPr>
            <a:lstStyle/>
            <a:p>
              <a:pPr algn="ctr">
                <a:defRPr sz="3600">
                  <a:solidFill>
                    <a:srgbClr val="FFFFFF"/>
                  </a:solidFill>
                  <a:latin typeface="Gill Sans Light"/>
                  <a:ea typeface="Gill Sans Light"/>
                  <a:cs typeface="Gill Sans Light"/>
                  <a:sym typeface="Gill Sans Light"/>
                </a:defRPr>
              </a:pPr>
              <a:endParaRPr/>
            </a:p>
          </p:txBody>
        </p:sp>
      </p:gr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 name="Shape 486"/>
          <p:cNvSpPr>
            <a:spLocks noGrp="1"/>
          </p:cNvSpPr>
          <p:nvPr>
            <p:ph type="title"/>
          </p:nvPr>
        </p:nvSpPr>
        <p:spPr>
          <a:xfrm>
            <a:off x="355600" y="2803"/>
            <a:ext cx="12293600" cy="2458194"/>
          </a:xfrm>
          <a:prstGeom prst="rect">
            <a:avLst/>
          </a:prstGeom>
        </p:spPr>
        <p:txBody>
          <a:bodyPr/>
          <a:lstStyle/>
          <a:p>
            <a:r>
              <a:t>Evaluation</a:t>
            </a:r>
          </a:p>
        </p:txBody>
      </p:sp>
      <p:sp>
        <p:nvSpPr>
          <p:cNvPr id="487" name="Shape 487"/>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normAutofit lnSpcReduction="10000"/>
          </a:bodyPr>
          <a:lstStyle/>
          <a:p>
            <a:fld id="{86CB4B4D-7CA3-9044-876B-883B54F8677D}" type="slidenum">
              <a:t>21</a:t>
            </a:fld>
            <a:endParaRPr/>
          </a:p>
        </p:txBody>
      </p:sp>
      <p:grpSp>
        <p:nvGrpSpPr>
          <p:cNvPr id="490" name="Group 490"/>
          <p:cNvGrpSpPr/>
          <p:nvPr/>
        </p:nvGrpSpPr>
        <p:grpSpPr>
          <a:xfrm>
            <a:off x="8362950" y="8844295"/>
            <a:ext cx="3213100" cy="381001"/>
            <a:chOff x="0" y="0"/>
            <a:chExt cx="3213100" cy="381000"/>
          </a:xfrm>
        </p:grpSpPr>
        <p:sp>
          <p:nvSpPr>
            <p:cNvPr id="488" name="Shape 488"/>
            <p:cNvSpPr/>
            <p:nvPr/>
          </p:nvSpPr>
          <p:spPr>
            <a:xfrm flipH="1">
              <a:off x="2832100" y="0"/>
              <a:ext cx="381000" cy="381000"/>
            </a:xfrm>
            <a:prstGeom prst="ellipse">
              <a:avLst/>
            </a:prstGeom>
            <a:gradFill flip="none" rotWithShape="1">
              <a:gsLst>
                <a:gs pos="0">
                  <a:srgbClr val="8BC13B"/>
                </a:gs>
                <a:gs pos="100000">
                  <a:srgbClr val="5C9F13"/>
                </a:gs>
              </a:gsLst>
              <a:lin ang="5400000" scaled="0"/>
            </a:gradFill>
            <a:ln w="12700" cap="flat">
              <a:noFill/>
              <a:miter lim="400000"/>
            </a:ln>
            <a:effectLst/>
          </p:spPr>
          <p:txBody>
            <a:bodyPr wrap="square" lIns="50800" tIns="50800" rIns="50800" bIns="50800" numCol="1" anchor="ctr">
              <a:noAutofit/>
            </a:bodyPr>
            <a:lstStyle/>
            <a:p>
              <a:pPr algn="ctr">
                <a:defRPr sz="3600">
                  <a:solidFill>
                    <a:srgbClr val="FFFFFF"/>
                  </a:solidFill>
                  <a:latin typeface="Gill Sans Light"/>
                  <a:ea typeface="Gill Sans Light"/>
                  <a:cs typeface="Gill Sans Light"/>
                  <a:sym typeface="Gill Sans Light"/>
                </a:defRPr>
              </a:pPr>
              <a:endParaRPr/>
            </a:p>
          </p:txBody>
        </p:sp>
        <p:sp>
          <p:nvSpPr>
            <p:cNvPr id="489" name="Shape 489"/>
            <p:cNvSpPr/>
            <p:nvPr/>
          </p:nvSpPr>
          <p:spPr>
            <a:xfrm rot="10800000" flipH="1">
              <a:off x="0" y="0"/>
              <a:ext cx="3048000" cy="381000"/>
            </a:xfrm>
            <a:prstGeom prst="rect">
              <a:avLst/>
            </a:prstGeom>
            <a:gradFill flip="none" rotWithShape="1">
              <a:gsLst>
                <a:gs pos="0">
                  <a:srgbClr val="68A905"/>
                </a:gs>
                <a:gs pos="100000">
                  <a:srgbClr val="9FCC4B"/>
                </a:gs>
              </a:gsLst>
              <a:lin ang="5400000" scaled="0"/>
            </a:gradFill>
            <a:ln w="12700" cap="flat">
              <a:noFill/>
              <a:miter lim="400000"/>
            </a:ln>
            <a:effectLst/>
          </p:spPr>
          <p:txBody>
            <a:bodyPr wrap="square" lIns="50800" tIns="50800" rIns="50800" bIns="50800" numCol="1" anchor="ctr">
              <a:noAutofit/>
            </a:bodyPr>
            <a:lstStyle/>
            <a:p>
              <a:pPr algn="ctr">
                <a:defRPr sz="3600">
                  <a:solidFill>
                    <a:srgbClr val="FFFFFF"/>
                  </a:solidFill>
                  <a:latin typeface="Gill Sans Light"/>
                  <a:ea typeface="Gill Sans Light"/>
                  <a:cs typeface="Gill Sans Light"/>
                  <a:sym typeface="Gill Sans Light"/>
                </a:defRPr>
              </a:pPr>
              <a:endParaRPr/>
            </a:p>
          </p:txBody>
        </p:sp>
      </p:grpSp>
      <p:sp>
        <p:nvSpPr>
          <p:cNvPr id="491" name="Shape 491"/>
          <p:cNvSpPr/>
          <p:nvPr/>
        </p:nvSpPr>
        <p:spPr>
          <a:xfrm flipH="1">
            <a:off x="4883150" y="8844295"/>
            <a:ext cx="3238500" cy="381001"/>
          </a:xfrm>
          <a:prstGeom prst="rect">
            <a:avLst/>
          </a:prstGeom>
          <a:gradFill>
            <a:gsLst>
              <a:gs pos="0">
                <a:srgbClr val="DDDDDD"/>
              </a:gs>
              <a:gs pos="100000">
                <a:srgbClr val="717171"/>
              </a:gs>
            </a:gsLst>
            <a:lin ang="5400000"/>
          </a:gradFill>
          <a:ln w="12700">
            <a:miter lim="400000"/>
          </a:ln>
        </p:spPr>
        <p:txBody>
          <a:bodyPr lIns="50800" tIns="50800" rIns="50800" bIns="50800" anchor="ctr"/>
          <a:lstStyle/>
          <a:p>
            <a:pPr algn="ctr">
              <a:defRPr sz="3600">
                <a:solidFill>
                  <a:srgbClr val="FFFFFF"/>
                </a:solidFill>
                <a:latin typeface="Gill Sans Light"/>
                <a:ea typeface="Gill Sans Light"/>
                <a:cs typeface="Gill Sans Light"/>
                <a:sym typeface="Gill Sans Light"/>
              </a:defRPr>
            </a:pPr>
            <a:endParaRPr/>
          </a:p>
        </p:txBody>
      </p:sp>
      <p:grpSp>
        <p:nvGrpSpPr>
          <p:cNvPr id="494" name="Group 494"/>
          <p:cNvGrpSpPr/>
          <p:nvPr/>
        </p:nvGrpSpPr>
        <p:grpSpPr>
          <a:xfrm flipH="1">
            <a:off x="1428750" y="8844295"/>
            <a:ext cx="3213100" cy="381001"/>
            <a:chOff x="0" y="0"/>
            <a:chExt cx="3213100" cy="381000"/>
          </a:xfrm>
        </p:grpSpPr>
        <p:sp>
          <p:nvSpPr>
            <p:cNvPr id="492" name="Shape 492"/>
            <p:cNvSpPr/>
            <p:nvPr/>
          </p:nvSpPr>
          <p:spPr>
            <a:xfrm flipH="1">
              <a:off x="2832100" y="0"/>
              <a:ext cx="381000" cy="381000"/>
            </a:xfrm>
            <a:prstGeom prst="ellipse">
              <a:avLst/>
            </a:prstGeom>
            <a:gradFill flip="none" rotWithShape="1">
              <a:gsLst>
                <a:gs pos="0">
                  <a:srgbClr val="D0D1D1"/>
                </a:gs>
                <a:gs pos="100000">
                  <a:srgbClr val="696969"/>
                </a:gs>
              </a:gsLst>
              <a:lin ang="5400000" scaled="0"/>
            </a:gradFill>
            <a:ln w="12700" cap="flat">
              <a:noFill/>
              <a:miter lim="400000"/>
            </a:ln>
            <a:effectLst/>
          </p:spPr>
          <p:txBody>
            <a:bodyPr wrap="square" lIns="50800" tIns="50800" rIns="50800" bIns="50800" numCol="1" anchor="ctr">
              <a:noAutofit/>
            </a:bodyPr>
            <a:lstStyle/>
            <a:p>
              <a:pPr algn="ctr">
                <a:defRPr sz="3600">
                  <a:solidFill>
                    <a:srgbClr val="FFFFFF"/>
                  </a:solidFill>
                  <a:latin typeface="Gill Sans Light"/>
                  <a:ea typeface="Gill Sans Light"/>
                  <a:cs typeface="Gill Sans Light"/>
                  <a:sym typeface="Gill Sans Light"/>
                </a:defRPr>
              </a:pPr>
              <a:endParaRPr/>
            </a:p>
          </p:txBody>
        </p:sp>
        <p:sp>
          <p:nvSpPr>
            <p:cNvPr id="493" name="Shape 493"/>
            <p:cNvSpPr/>
            <p:nvPr/>
          </p:nvSpPr>
          <p:spPr>
            <a:xfrm rot="10800000" flipH="1">
              <a:off x="0" y="0"/>
              <a:ext cx="3048000" cy="381000"/>
            </a:xfrm>
            <a:prstGeom prst="rect">
              <a:avLst/>
            </a:prstGeom>
            <a:gradFill flip="none" rotWithShape="1">
              <a:gsLst>
                <a:gs pos="0">
                  <a:srgbClr val="646464"/>
                </a:gs>
                <a:gs pos="100000">
                  <a:srgbClr val="CBCBCB"/>
                </a:gs>
              </a:gsLst>
              <a:lin ang="5400000" scaled="0"/>
            </a:gradFill>
            <a:ln w="12700" cap="flat">
              <a:noFill/>
              <a:miter lim="400000"/>
            </a:ln>
            <a:effectLst/>
          </p:spPr>
          <p:txBody>
            <a:bodyPr wrap="square" lIns="50800" tIns="50800" rIns="50800" bIns="50800" numCol="1" anchor="ctr">
              <a:noAutofit/>
            </a:bodyPr>
            <a:lstStyle/>
            <a:p>
              <a:pPr algn="ctr">
                <a:defRPr sz="3600">
                  <a:solidFill>
                    <a:srgbClr val="FFFFFF"/>
                  </a:solidFill>
                  <a:latin typeface="Gill Sans Light"/>
                  <a:ea typeface="Gill Sans Light"/>
                  <a:cs typeface="Gill Sans Light"/>
                  <a:sym typeface="Gill Sans Light"/>
                </a:defRPr>
              </a:pPr>
              <a:endParaRPr/>
            </a:p>
          </p:txBody>
        </p:sp>
      </p:grpSp>
      <p:graphicFrame>
        <p:nvGraphicFramePr>
          <p:cNvPr id="495" name="Table 495"/>
          <p:cNvGraphicFramePr/>
          <p:nvPr/>
        </p:nvGraphicFramePr>
        <p:xfrm>
          <a:off x="974311" y="2781609"/>
          <a:ext cx="11043475" cy="5371976"/>
        </p:xfrm>
        <a:graphic>
          <a:graphicData uri="http://schemas.openxmlformats.org/drawingml/2006/table">
            <a:tbl>
              <a:tblPr firstRow="1" firstCol="1" bandRow="1">
                <a:tableStyleId>{4C3C2611-4C71-4FC5-86AE-919BDF0F9419}</a:tableStyleId>
              </a:tblPr>
              <a:tblGrid>
                <a:gridCol w="2969123">
                  <a:extLst>
                    <a:ext uri="{9D8B030D-6E8A-4147-A177-3AD203B41FA5}">
                      <a16:colId xmlns:a16="http://schemas.microsoft.com/office/drawing/2014/main" val="20000"/>
                    </a:ext>
                  </a:extLst>
                </a:gridCol>
                <a:gridCol w="2552614">
                  <a:extLst>
                    <a:ext uri="{9D8B030D-6E8A-4147-A177-3AD203B41FA5}">
                      <a16:colId xmlns:a16="http://schemas.microsoft.com/office/drawing/2014/main" val="20001"/>
                    </a:ext>
                  </a:extLst>
                </a:gridCol>
                <a:gridCol w="2760869">
                  <a:extLst>
                    <a:ext uri="{9D8B030D-6E8A-4147-A177-3AD203B41FA5}">
                      <a16:colId xmlns:a16="http://schemas.microsoft.com/office/drawing/2014/main" val="20002"/>
                    </a:ext>
                  </a:extLst>
                </a:gridCol>
                <a:gridCol w="2760869">
                  <a:extLst>
                    <a:ext uri="{9D8B030D-6E8A-4147-A177-3AD203B41FA5}">
                      <a16:colId xmlns:a16="http://schemas.microsoft.com/office/drawing/2014/main" val="20003"/>
                    </a:ext>
                  </a:extLst>
                </a:gridCol>
              </a:tblGrid>
              <a:tr h="871108">
                <a:tc>
                  <a:txBody>
                    <a:bodyPr/>
                    <a:lstStyle/>
                    <a:p>
                      <a:pPr defTabSz="914400">
                        <a:defRPr b="0">
                          <a:solidFill>
                            <a:srgbClr val="000000"/>
                          </a:solidFill>
                        </a:defRPr>
                      </a:pPr>
                      <a:r>
                        <a:rPr sz="2600" b="1">
                          <a:solidFill>
                            <a:srgbClr val="FFFFFF"/>
                          </a:solidFill>
                          <a:sym typeface="Helvetica"/>
                        </a:rPr>
                        <a:t>Program</a:t>
                      </a:r>
                    </a:p>
                  </a:txBody>
                  <a:tcPr marL="50800" marR="50800" marT="50800" marB="50800" anchor="ctr" horzOverflow="overflow"/>
                </a:tc>
                <a:tc>
                  <a:txBody>
                    <a:bodyPr/>
                    <a:lstStyle/>
                    <a:p>
                      <a:pPr defTabSz="914400">
                        <a:defRPr b="0">
                          <a:solidFill>
                            <a:srgbClr val="000000"/>
                          </a:solidFill>
                        </a:defRPr>
                      </a:pPr>
                      <a:r>
                        <a:rPr sz="2600" b="1">
                          <a:solidFill>
                            <a:srgbClr val="FFFFFF"/>
                          </a:solidFill>
                          <a:sym typeface="Helvetica"/>
                        </a:rPr>
                        <a:t>Error Threshold</a:t>
                      </a:r>
                    </a:p>
                  </a:txBody>
                  <a:tcPr marL="50800" marR="50800" marT="50800" marB="50800" anchor="ctr" horzOverflow="overflow"/>
                </a:tc>
                <a:tc>
                  <a:txBody>
                    <a:bodyPr/>
                    <a:lstStyle/>
                    <a:p>
                      <a:pPr defTabSz="914400">
                        <a:defRPr b="0">
                          <a:solidFill>
                            <a:srgbClr val="000000"/>
                          </a:solidFill>
                        </a:defRPr>
                      </a:pPr>
                      <a:r>
                        <a:rPr sz="2600" b="1">
                          <a:solidFill>
                            <a:srgbClr val="FFFFFF"/>
                          </a:solidFill>
                          <a:sym typeface="Helvetica"/>
                        </a:rPr>
                        <a:t>Output Error</a:t>
                      </a:r>
                    </a:p>
                  </a:txBody>
                  <a:tcPr marL="50800" marR="50800" marT="50800" marB="50800" anchor="ctr" horzOverflow="overflow"/>
                </a:tc>
                <a:tc>
                  <a:txBody>
                    <a:bodyPr/>
                    <a:lstStyle/>
                    <a:p>
                      <a:pPr defTabSz="914400">
                        <a:defRPr b="0">
                          <a:solidFill>
                            <a:srgbClr val="000000"/>
                          </a:solidFill>
                        </a:defRPr>
                      </a:pPr>
                      <a:r>
                        <a:rPr sz="2600" b="1">
                          <a:solidFill>
                            <a:srgbClr val="FFFFFF"/>
                          </a:solidFill>
                          <a:sym typeface="Helvetica"/>
                        </a:rPr>
                        <a:t>Speedup</a:t>
                      </a:r>
                    </a:p>
                  </a:txBody>
                  <a:tcPr marL="50800" marR="50800" marT="50800" marB="50800" anchor="ctr" horzOverflow="overflow"/>
                </a:tc>
                <a:extLst>
                  <a:ext uri="{0D108BD9-81ED-4DB2-BD59-A6C34878D82A}">
                    <a16:rowId xmlns:a16="http://schemas.microsoft.com/office/drawing/2014/main" val="10000"/>
                  </a:ext>
                </a:extLst>
              </a:tr>
              <a:tr h="746316">
                <a:tc>
                  <a:txBody>
                    <a:bodyPr/>
                    <a:lstStyle/>
                    <a:p>
                      <a:pPr defTabSz="914400">
                        <a:defRPr b="0">
                          <a:solidFill>
                            <a:srgbClr val="000000"/>
                          </a:solidFill>
                        </a:defRPr>
                      </a:pPr>
                      <a:r>
                        <a:rPr sz="2600" b="1">
                          <a:solidFill>
                            <a:srgbClr val="FFFFFF"/>
                          </a:solidFill>
                          <a:sym typeface="Helvetica"/>
                        </a:rPr>
                        <a:t>arclength</a:t>
                      </a:r>
                    </a:p>
                  </a:txBody>
                  <a:tcPr marL="50800" marR="50800" marT="50800" marB="50800" anchor="ctr" horzOverflow="overflow"/>
                </a:tc>
                <a:tc>
                  <a:txBody>
                    <a:bodyPr/>
                    <a:lstStyle/>
                    <a:p>
                      <a:pPr defTabSz="914400"/>
                      <a:r>
                        <a:rPr sz="2600"/>
                        <a:t>1E-12</a:t>
                      </a:r>
                    </a:p>
                  </a:txBody>
                  <a:tcPr marL="50800" marR="50800" marT="50800" marB="50800" anchor="ctr" horzOverflow="overflow"/>
                </a:tc>
                <a:tc>
                  <a:txBody>
                    <a:bodyPr/>
                    <a:lstStyle/>
                    <a:p>
                      <a:pPr defTabSz="914400"/>
                      <a:r>
                        <a:rPr sz="2600"/>
                        <a:t>1.7E-13</a:t>
                      </a:r>
                    </a:p>
                  </a:txBody>
                  <a:tcPr marL="50800" marR="50800" marT="50800" marB="50800" anchor="ctr" horzOverflow="overflow"/>
                </a:tc>
                <a:tc>
                  <a:txBody>
                    <a:bodyPr/>
                    <a:lstStyle/>
                    <a:p>
                      <a:pPr defTabSz="914400"/>
                      <a:r>
                        <a:rPr sz="2600"/>
                        <a:t>1.11</a:t>
                      </a:r>
                    </a:p>
                  </a:txBody>
                  <a:tcPr marL="50800" marR="50800" marT="50800" marB="50800" anchor="ctr" horzOverflow="overflow"/>
                </a:tc>
                <a:extLst>
                  <a:ext uri="{0D108BD9-81ED-4DB2-BD59-A6C34878D82A}">
                    <a16:rowId xmlns:a16="http://schemas.microsoft.com/office/drawing/2014/main" val="10001"/>
                  </a:ext>
                </a:extLst>
              </a:tr>
              <a:tr h="746316">
                <a:tc>
                  <a:txBody>
                    <a:bodyPr/>
                    <a:lstStyle/>
                    <a:p>
                      <a:pPr defTabSz="914400">
                        <a:defRPr b="0">
                          <a:solidFill>
                            <a:srgbClr val="000000"/>
                          </a:solidFill>
                        </a:defRPr>
                      </a:pPr>
                      <a:r>
                        <a:rPr sz="2600" b="1">
                          <a:solidFill>
                            <a:srgbClr val="FFFFFF"/>
                          </a:solidFill>
                          <a:sym typeface="Helvetica"/>
                        </a:rPr>
                        <a:t>simpsons</a:t>
                      </a:r>
                    </a:p>
                  </a:txBody>
                  <a:tcPr marL="50800" marR="50800" marT="50800" marB="50800" anchor="ctr" horzOverflow="overflow"/>
                </a:tc>
                <a:tc>
                  <a:txBody>
                    <a:bodyPr/>
                    <a:lstStyle/>
                    <a:p>
                      <a:pPr defTabSz="914400"/>
                      <a:r>
                        <a:rPr sz="2600"/>
                        <a:t>1E-12</a:t>
                      </a:r>
                    </a:p>
                  </a:txBody>
                  <a:tcPr marL="50800" marR="50800" marT="50800" marB="50800" anchor="ctr" horzOverflow="overflow"/>
                </a:tc>
                <a:tc>
                  <a:txBody>
                    <a:bodyPr/>
                    <a:lstStyle/>
                    <a:p>
                      <a:pPr defTabSz="914400"/>
                      <a:r>
                        <a:rPr sz="2600"/>
                        <a:t>4.5E-14</a:t>
                      </a:r>
                    </a:p>
                  </a:txBody>
                  <a:tcPr marL="50800" marR="50800" marT="50800" marB="50800" anchor="ctr" horzOverflow="overflow"/>
                </a:tc>
                <a:tc>
                  <a:txBody>
                    <a:bodyPr/>
                    <a:lstStyle/>
                    <a:p>
                      <a:pPr defTabSz="914400"/>
                      <a:r>
                        <a:rPr sz="2600"/>
                        <a:t>1.13</a:t>
                      </a:r>
                    </a:p>
                  </a:txBody>
                  <a:tcPr marL="50800" marR="50800" marT="50800" marB="50800" anchor="ctr" horzOverflow="overflow"/>
                </a:tc>
                <a:extLst>
                  <a:ext uri="{0D108BD9-81ED-4DB2-BD59-A6C34878D82A}">
                    <a16:rowId xmlns:a16="http://schemas.microsoft.com/office/drawing/2014/main" val="10002"/>
                  </a:ext>
                </a:extLst>
              </a:tr>
              <a:tr h="746316">
                <a:tc>
                  <a:txBody>
                    <a:bodyPr/>
                    <a:lstStyle/>
                    <a:p>
                      <a:pPr defTabSz="914400">
                        <a:defRPr b="0">
                          <a:solidFill>
                            <a:srgbClr val="000000"/>
                          </a:solidFill>
                        </a:defRPr>
                      </a:pPr>
                      <a:r>
                        <a:rPr sz="2600" b="1">
                          <a:solidFill>
                            <a:srgbClr val="FFFFFF"/>
                          </a:solidFill>
                          <a:sym typeface="Helvetica"/>
                        </a:rPr>
                        <a:t>jetEngine</a:t>
                      </a:r>
                    </a:p>
                  </a:txBody>
                  <a:tcPr marL="50800" marR="50800" marT="50800" marB="50800" anchor="ctr" horzOverflow="overflow"/>
                </a:tc>
                <a:tc>
                  <a:txBody>
                    <a:bodyPr/>
                    <a:lstStyle/>
                    <a:p>
                      <a:pPr defTabSz="914400"/>
                      <a:r>
                        <a:rPr sz="2600"/>
                        <a:t>1E-13</a:t>
                      </a:r>
                    </a:p>
                  </a:txBody>
                  <a:tcPr marL="50800" marR="50800" marT="50800" marB="50800" anchor="ctr" horzOverflow="overflow"/>
                </a:tc>
                <a:tc>
                  <a:txBody>
                    <a:bodyPr/>
                    <a:lstStyle/>
                    <a:p>
                      <a:pPr defTabSz="914400"/>
                      <a:r>
                        <a:rPr sz="2600"/>
                        <a:t>2.5E-13</a:t>
                      </a:r>
                    </a:p>
                  </a:txBody>
                  <a:tcPr marL="50800" marR="50800" marT="50800" marB="50800" anchor="ctr" horzOverflow="overflow"/>
                </a:tc>
                <a:tc>
                  <a:txBody>
                    <a:bodyPr/>
                    <a:lstStyle/>
                    <a:p>
                      <a:pPr defTabSz="914400"/>
                      <a:r>
                        <a:rPr sz="2600"/>
                        <a:t>1.40</a:t>
                      </a:r>
                    </a:p>
                  </a:txBody>
                  <a:tcPr marL="50800" marR="50800" marT="50800" marB="50800" anchor="ctr" horzOverflow="overflow"/>
                </a:tc>
                <a:extLst>
                  <a:ext uri="{0D108BD9-81ED-4DB2-BD59-A6C34878D82A}">
                    <a16:rowId xmlns:a16="http://schemas.microsoft.com/office/drawing/2014/main" val="10003"/>
                  </a:ext>
                </a:extLst>
              </a:tr>
              <a:tr h="746316">
                <a:tc>
                  <a:txBody>
                    <a:bodyPr/>
                    <a:lstStyle/>
                    <a:p>
                      <a:pPr defTabSz="914400">
                        <a:defRPr b="0">
                          <a:solidFill>
                            <a:srgbClr val="000000"/>
                          </a:solidFill>
                        </a:defRPr>
                      </a:pPr>
                      <a:r>
                        <a:rPr sz="2600" b="1">
                          <a:solidFill>
                            <a:srgbClr val="FFFFFF"/>
                          </a:solidFill>
                          <a:sym typeface="Helvetica"/>
                        </a:rPr>
                        <a:t>carbonGas</a:t>
                      </a:r>
                    </a:p>
                  </a:txBody>
                  <a:tcPr marL="50800" marR="50800" marT="50800" marB="50800" anchor="ctr" horzOverflow="overflow"/>
                </a:tc>
                <a:tc>
                  <a:txBody>
                    <a:bodyPr/>
                    <a:lstStyle/>
                    <a:p>
                      <a:pPr defTabSz="914400"/>
                      <a:r>
                        <a:rPr sz="2600"/>
                        <a:t>1E-10</a:t>
                      </a:r>
                    </a:p>
                  </a:txBody>
                  <a:tcPr marL="50800" marR="50800" marT="50800" marB="50800" anchor="ctr" horzOverflow="overflow"/>
                </a:tc>
                <a:tc>
                  <a:txBody>
                    <a:bodyPr/>
                    <a:lstStyle/>
                    <a:p>
                      <a:pPr defTabSz="914400"/>
                      <a:r>
                        <a:rPr sz="2600"/>
                        <a:t>1.0E-11</a:t>
                      </a:r>
                    </a:p>
                  </a:txBody>
                  <a:tcPr marL="50800" marR="50800" marT="50800" marB="50800" anchor="ctr" horzOverflow="overflow"/>
                </a:tc>
                <a:tc>
                  <a:txBody>
                    <a:bodyPr/>
                    <a:lstStyle/>
                    <a:p>
                      <a:pPr defTabSz="914400"/>
                      <a:r>
                        <a:rPr sz="2600"/>
                        <a:t>1.57</a:t>
                      </a:r>
                    </a:p>
                  </a:txBody>
                  <a:tcPr marL="50800" marR="50800" marT="50800" marB="50800" anchor="ctr" horzOverflow="overflow"/>
                </a:tc>
                <a:extLst>
                  <a:ext uri="{0D108BD9-81ED-4DB2-BD59-A6C34878D82A}">
                    <a16:rowId xmlns:a16="http://schemas.microsoft.com/office/drawing/2014/main" val="10004"/>
                  </a:ext>
                </a:extLst>
              </a:tr>
              <a:tr h="746316">
                <a:tc>
                  <a:txBody>
                    <a:bodyPr/>
                    <a:lstStyle/>
                    <a:p>
                      <a:pPr defTabSz="914400">
                        <a:defRPr b="0">
                          <a:solidFill>
                            <a:srgbClr val="000000"/>
                          </a:solidFill>
                        </a:defRPr>
                      </a:pPr>
                      <a:r>
                        <a:rPr sz="2600" b="1">
                          <a:solidFill>
                            <a:srgbClr val="FFFFFF"/>
                          </a:solidFill>
                          <a:sym typeface="Helvetica"/>
                        </a:rPr>
                        <a:t>HPCCG</a:t>
                      </a:r>
                    </a:p>
                  </a:txBody>
                  <a:tcPr marL="50800" marR="50800" marT="50800" marB="50800" anchor="ctr" horzOverflow="overflow"/>
                </a:tc>
                <a:tc>
                  <a:txBody>
                    <a:bodyPr/>
                    <a:lstStyle/>
                    <a:p>
                      <a:pPr defTabSz="914400"/>
                      <a:r>
                        <a:rPr sz="2600"/>
                        <a:t>1E-10</a:t>
                      </a:r>
                    </a:p>
                  </a:txBody>
                  <a:tcPr marL="50800" marR="50800" marT="50800" marB="50800" anchor="ctr" horzOverflow="overflow"/>
                </a:tc>
                <a:tc>
                  <a:txBody>
                    <a:bodyPr/>
                    <a:lstStyle/>
                    <a:p>
                      <a:pPr defTabSz="914400"/>
                      <a:r>
                        <a:rPr sz="2600"/>
                        <a:t>2.8E-15</a:t>
                      </a:r>
                    </a:p>
                  </a:txBody>
                  <a:tcPr marL="50800" marR="50800" marT="50800" marB="50800" anchor="ctr" horzOverflow="overflow"/>
                </a:tc>
                <a:tc>
                  <a:txBody>
                    <a:bodyPr/>
                    <a:lstStyle/>
                    <a:p>
                      <a:pPr defTabSz="914400"/>
                      <a:r>
                        <a:rPr sz="2600"/>
                        <a:t>1.10</a:t>
                      </a:r>
                    </a:p>
                  </a:txBody>
                  <a:tcPr marL="50800" marR="50800" marT="50800" marB="50800" anchor="ctr" horzOverflow="overflow"/>
                </a:tc>
                <a:extLst>
                  <a:ext uri="{0D108BD9-81ED-4DB2-BD59-A6C34878D82A}">
                    <a16:rowId xmlns:a16="http://schemas.microsoft.com/office/drawing/2014/main" val="10005"/>
                  </a:ext>
                </a:extLst>
              </a:tr>
              <a:tr h="746316">
                <a:tc>
                  <a:txBody>
                    <a:bodyPr/>
                    <a:lstStyle/>
                    <a:p>
                      <a:pPr defTabSz="914400">
                        <a:defRPr b="0">
                          <a:solidFill>
                            <a:srgbClr val="000000"/>
                          </a:solidFill>
                        </a:defRPr>
                      </a:pPr>
                      <a:r>
                        <a:rPr sz="2600" b="1">
                          <a:solidFill>
                            <a:srgbClr val="FFFFFF"/>
                          </a:solidFill>
                          <a:sym typeface="Helvetica"/>
                        </a:rPr>
                        <a:t>LULESH</a:t>
                      </a:r>
                    </a:p>
                  </a:txBody>
                  <a:tcPr marL="50800" marR="50800" marT="50800" marB="50800" anchor="ctr" horzOverflow="overflow"/>
                </a:tc>
                <a:tc>
                  <a:txBody>
                    <a:bodyPr/>
                    <a:lstStyle/>
                    <a:p>
                      <a:pPr defTabSz="914400"/>
                      <a:r>
                        <a:rPr sz="2600"/>
                        <a:t>1E-08</a:t>
                      </a:r>
                    </a:p>
                  </a:txBody>
                  <a:tcPr marL="50800" marR="50800" marT="50800" marB="50800" anchor="ctr" horzOverflow="overflow"/>
                </a:tc>
                <a:tc>
                  <a:txBody>
                    <a:bodyPr/>
                    <a:lstStyle/>
                    <a:p>
                      <a:pPr defTabSz="914400"/>
                      <a:r>
                        <a:rPr sz="2600"/>
                        <a:t>1.8E-11</a:t>
                      </a:r>
                    </a:p>
                  </a:txBody>
                  <a:tcPr marL="50800" marR="50800" marT="50800" marB="50800" anchor="ctr" horzOverflow="overflow"/>
                </a:tc>
                <a:tc>
                  <a:txBody>
                    <a:bodyPr/>
                    <a:lstStyle/>
                    <a:p>
                      <a:pPr defTabSz="914400"/>
                      <a:r>
                        <a:rPr sz="2600"/>
                        <a:t>1.20</a:t>
                      </a:r>
                    </a:p>
                  </a:txBody>
                  <a:tcPr marL="50800" marR="50800" marT="50800" marB="50800" anchor="ctr" horzOverflow="overflow"/>
                </a:tc>
                <a:extLst>
                  <a:ext uri="{0D108BD9-81ED-4DB2-BD59-A6C34878D82A}">
                    <a16:rowId xmlns:a16="http://schemas.microsoft.com/office/drawing/2014/main" val="10006"/>
                  </a:ext>
                </a:extLst>
              </a:tr>
            </a:tbl>
          </a:graphicData>
        </a:graphic>
      </p:graphicFrame>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99" name="Shape 499"/>
          <p:cNvSpPr>
            <a:spLocks noGrp="1"/>
          </p:cNvSpPr>
          <p:nvPr>
            <p:ph type="title"/>
          </p:nvPr>
        </p:nvSpPr>
        <p:spPr>
          <a:xfrm>
            <a:off x="355600" y="2803"/>
            <a:ext cx="12293600" cy="2458194"/>
          </a:xfrm>
          <a:prstGeom prst="rect">
            <a:avLst/>
          </a:prstGeom>
        </p:spPr>
        <p:txBody>
          <a:bodyPr/>
          <a:lstStyle/>
          <a:p>
            <a:r>
              <a:t>Evaluation</a:t>
            </a:r>
          </a:p>
        </p:txBody>
      </p:sp>
      <p:sp>
        <p:nvSpPr>
          <p:cNvPr id="500" name="Shape 500"/>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normAutofit lnSpcReduction="10000"/>
          </a:bodyPr>
          <a:lstStyle/>
          <a:p>
            <a:fld id="{86CB4B4D-7CA3-9044-876B-883B54F8677D}" type="slidenum">
              <a:t>22</a:t>
            </a:fld>
            <a:endParaRPr/>
          </a:p>
        </p:txBody>
      </p:sp>
      <p:grpSp>
        <p:nvGrpSpPr>
          <p:cNvPr id="503" name="Group 503"/>
          <p:cNvGrpSpPr/>
          <p:nvPr/>
        </p:nvGrpSpPr>
        <p:grpSpPr>
          <a:xfrm>
            <a:off x="8362950" y="8844295"/>
            <a:ext cx="3213100" cy="381001"/>
            <a:chOff x="0" y="0"/>
            <a:chExt cx="3213100" cy="381000"/>
          </a:xfrm>
        </p:grpSpPr>
        <p:sp>
          <p:nvSpPr>
            <p:cNvPr id="501" name="Shape 501"/>
            <p:cNvSpPr/>
            <p:nvPr/>
          </p:nvSpPr>
          <p:spPr>
            <a:xfrm flipH="1">
              <a:off x="2832100" y="0"/>
              <a:ext cx="381000" cy="381000"/>
            </a:xfrm>
            <a:prstGeom prst="ellipse">
              <a:avLst/>
            </a:prstGeom>
            <a:gradFill flip="none" rotWithShape="1">
              <a:gsLst>
                <a:gs pos="0">
                  <a:srgbClr val="8BC13B"/>
                </a:gs>
                <a:gs pos="100000">
                  <a:srgbClr val="5C9F13"/>
                </a:gs>
              </a:gsLst>
              <a:lin ang="5400000" scaled="0"/>
            </a:gradFill>
            <a:ln w="12700" cap="flat">
              <a:noFill/>
              <a:miter lim="400000"/>
            </a:ln>
            <a:effectLst/>
          </p:spPr>
          <p:txBody>
            <a:bodyPr wrap="square" lIns="50800" tIns="50800" rIns="50800" bIns="50800" numCol="1" anchor="ctr">
              <a:noAutofit/>
            </a:bodyPr>
            <a:lstStyle/>
            <a:p>
              <a:pPr algn="ctr">
                <a:defRPr sz="3600">
                  <a:solidFill>
                    <a:srgbClr val="FFFFFF"/>
                  </a:solidFill>
                  <a:latin typeface="Gill Sans Light"/>
                  <a:ea typeface="Gill Sans Light"/>
                  <a:cs typeface="Gill Sans Light"/>
                  <a:sym typeface="Gill Sans Light"/>
                </a:defRPr>
              </a:pPr>
              <a:endParaRPr/>
            </a:p>
          </p:txBody>
        </p:sp>
        <p:sp>
          <p:nvSpPr>
            <p:cNvPr id="502" name="Shape 502"/>
            <p:cNvSpPr/>
            <p:nvPr/>
          </p:nvSpPr>
          <p:spPr>
            <a:xfrm rot="10800000" flipH="1">
              <a:off x="0" y="0"/>
              <a:ext cx="3048000" cy="381000"/>
            </a:xfrm>
            <a:prstGeom prst="rect">
              <a:avLst/>
            </a:prstGeom>
            <a:gradFill flip="none" rotWithShape="1">
              <a:gsLst>
                <a:gs pos="0">
                  <a:srgbClr val="68A905"/>
                </a:gs>
                <a:gs pos="100000">
                  <a:srgbClr val="9FCC4B"/>
                </a:gs>
              </a:gsLst>
              <a:lin ang="5400000" scaled="0"/>
            </a:gradFill>
            <a:ln w="12700" cap="flat">
              <a:noFill/>
              <a:miter lim="400000"/>
            </a:ln>
            <a:effectLst/>
          </p:spPr>
          <p:txBody>
            <a:bodyPr wrap="square" lIns="50800" tIns="50800" rIns="50800" bIns="50800" numCol="1" anchor="ctr">
              <a:noAutofit/>
            </a:bodyPr>
            <a:lstStyle/>
            <a:p>
              <a:pPr algn="ctr">
                <a:defRPr sz="3600">
                  <a:solidFill>
                    <a:srgbClr val="FFFFFF"/>
                  </a:solidFill>
                  <a:latin typeface="Gill Sans Light"/>
                  <a:ea typeface="Gill Sans Light"/>
                  <a:cs typeface="Gill Sans Light"/>
                  <a:sym typeface="Gill Sans Light"/>
                </a:defRPr>
              </a:pPr>
              <a:endParaRPr/>
            </a:p>
          </p:txBody>
        </p:sp>
      </p:grpSp>
      <p:sp>
        <p:nvSpPr>
          <p:cNvPr id="504" name="Shape 504"/>
          <p:cNvSpPr/>
          <p:nvPr/>
        </p:nvSpPr>
        <p:spPr>
          <a:xfrm flipH="1">
            <a:off x="4883150" y="8844295"/>
            <a:ext cx="3238500" cy="381001"/>
          </a:xfrm>
          <a:prstGeom prst="rect">
            <a:avLst/>
          </a:prstGeom>
          <a:gradFill>
            <a:gsLst>
              <a:gs pos="0">
                <a:srgbClr val="DDDDDD"/>
              </a:gs>
              <a:gs pos="100000">
                <a:srgbClr val="717171"/>
              </a:gs>
            </a:gsLst>
            <a:lin ang="5400000"/>
          </a:gradFill>
          <a:ln w="12700">
            <a:miter lim="400000"/>
          </a:ln>
        </p:spPr>
        <p:txBody>
          <a:bodyPr lIns="50800" tIns="50800" rIns="50800" bIns="50800" anchor="ctr"/>
          <a:lstStyle/>
          <a:p>
            <a:pPr algn="ctr">
              <a:defRPr sz="3600">
                <a:solidFill>
                  <a:srgbClr val="FFFFFF"/>
                </a:solidFill>
                <a:latin typeface="Gill Sans Light"/>
                <a:ea typeface="Gill Sans Light"/>
                <a:cs typeface="Gill Sans Light"/>
                <a:sym typeface="Gill Sans Light"/>
              </a:defRPr>
            </a:pPr>
            <a:endParaRPr/>
          </a:p>
        </p:txBody>
      </p:sp>
      <p:grpSp>
        <p:nvGrpSpPr>
          <p:cNvPr id="507" name="Group 507"/>
          <p:cNvGrpSpPr/>
          <p:nvPr/>
        </p:nvGrpSpPr>
        <p:grpSpPr>
          <a:xfrm flipH="1">
            <a:off x="1428750" y="8844295"/>
            <a:ext cx="3213100" cy="381001"/>
            <a:chOff x="0" y="0"/>
            <a:chExt cx="3213100" cy="381000"/>
          </a:xfrm>
        </p:grpSpPr>
        <p:sp>
          <p:nvSpPr>
            <p:cNvPr id="505" name="Shape 505"/>
            <p:cNvSpPr/>
            <p:nvPr/>
          </p:nvSpPr>
          <p:spPr>
            <a:xfrm flipH="1">
              <a:off x="2832100" y="0"/>
              <a:ext cx="381000" cy="381000"/>
            </a:xfrm>
            <a:prstGeom prst="ellipse">
              <a:avLst/>
            </a:prstGeom>
            <a:gradFill flip="none" rotWithShape="1">
              <a:gsLst>
                <a:gs pos="0">
                  <a:srgbClr val="D0D1D1"/>
                </a:gs>
                <a:gs pos="100000">
                  <a:srgbClr val="696969"/>
                </a:gs>
              </a:gsLst>
              <a:lin ang="5400000" scaled="0"/>
            </a:gradFill>
            <a:ln w="12700" cap="flat">
              <a:noFill/>
              <a:miter lim="400000"/>
            </a:ln>
            <a:effectLst/>
          </p:spPr>
          <p:txBody>
            <a:bodyPr wrap="square" lIns="50800" tIns="50800" rIns="50800" bIns="50800" numCol="1" anchor="ctr">
              <a:noAutofit/>
            </a:bodyPr>
            <a:lstStyle/>
            <a:p>
              <a:pPr algn="ctr">
                <a:defRPr sz="3600">
                  <a:solidFill>
                    <a:srgbClr val="FFFFFF"/>
                  </a:solidFill>
                  <a:latin typeface="Gill Sans Light"/>
                  <a:ea typeface="Gill Sans Light"/>
                  <a:cs typeface="Gill Sans Light"/>
                  <a:sym typeface="Gill Sans Light"/>
                </a:defRPr>
              </a:pPr>
              <a:endParaRPr/>
            </a:p>
          </p:txBody>
        </p:sp>
        <p:sp>
          <p:nvSpPr>
            <p:cNvPr id="506" name="Shape 506"/>
            <p:cNvSpPr/>
            <p:nvPr/>
          </p:nvSpPr>
          <p:spPr>
            <a:xfrm rot="10800000" flipH="1">
              <a:off x="0" y="0"/>
              <a:ext cx="3048000" cy="381000"/>
            </a:xfrm>
            <a:prstGeom prst="rect">
              <a:avLst/>
            </a:prstGeom>
            <a:gradFill flip="none" rotWithShape="1">
              <a:gsLst>
                <a:gs pos="0">
                  <a:srgbClr val="646464"/>
                </a:gs>
                <a:gs pos="100000">
                  <a:srgbClr val="CBCBCB"/>
                </a:gs>
              </a:gsLst>
              <a:lin ang="5400000" scaled="0"/>
            </a:gradFill>
            <a:ln w="12700" cap="flat">
              <a:noFill/>
              <a:miter lim="400000"/>
            </a:ln>
            <a:effectLst/>
          </p:spPr>
          <p:txBody>
            <a:bodyPr wrap="square" lIns="50800" tIns="50800" rIns="50800" bIns="50800" numCol="1" anchor="ctr">
              <a:noAutofit/>
            </a:bodyPr>
            <a:lstStyle/>
            <a:p>
              <a:pPr algn="ctr">
                <a:defRPr sz="3600">
                  <a:solidFill>
                    <a:srgbClr val="FFFFFF"/>
                  </a:solidFill>
                  <a:latin typeface="Gill Sans Light"/>
                  <a:ea typeface="Gill Sans Light"/>
                  <a:cs typeface="Gill Sans Light"/>
                  <a:sym typeface="Gill Sans Light"/>
                </a:defRPr>
              </a:pPr>
              <a:endParaRPr/>
            </a:p>
          </p:txBody>
        </p:sp>
      </p:grpSp>
      <p:graphicFrame>
        <p:nvGraphicFramePr>
          <p:cNvPr id="508" name="Table 508"/>
          <p:cNvGraphicFramePr/>
          <p:nvPr/>
        </p:nvGraphicFramePr>
        <p:xfrm>
          <a:off x="1716539" y="3346841"/>
          <a:ext cx="9571719" cy="4611608"/>
        </p:xfrm>
        <a:graphic>
          <a:graphicData uri="http://schemas.openxmlformats.org/drawingml/2006/table">
            <a:tbl>
              <a:tblPr firstRow="1" firstCol="1" lastRow="1" bandRow="1">
                <a:tableStyleId>{4C3C2611-4C71-4FC5-86AE-919BDF0F9419}</a:tableStyleId>
              </a:tblPr>
              <a:tblGrid>
                <a:gridCol w="2058744">
                  <a:extLst>
                    <a:ext uri="{9D8B030D-6E8A-4147-A177-3AD203B41FA5}">
                      <a16:colId xmlns:a16="http://schemas.microsoft.com/office/drawing/2014/main" val="20000"/>
                    </a:ext>
                  </a:extLst>
                </a:gridCol>
                <a:gridCol w="1769943">
                  <a:extLst>
                    <a:ext uri="{9D8B030D-6E8A-4147-A177-3AD203B41FA5}">
                      <a16:colId xmlns:a16="http://schemas.microsoft.com/office/drawing/2014/main" val="20001"/>
                    </a:ext>
                  </a:extLst>
                </a:gridCol>
                <a:gridCol w="1914344">
                  <a:extLst>
                    <a:ext uri="{9D8B030D-6E8A-4147-A177-3AD203B41FA5}">
                      <a16:colId xmlns:a16="http://schemas.microsoft.com/office/drawing/2014/main" val="20002"/>
                    </a:ext>
                  </a:extLst>
                </a:gridCol>
                <a:gridCol w="1914344">
                  <a:extLst>
                    <a:ext uri="{9D8B030D-6E8A-4147-A177-3AD203B41FA5}">
                      <a16:colId xmlns:a16="http://schemas.microsoft.com/office/drawing/2014/main" val="20003"/>
                    </a:ext>
                  </a:extLst>
                </a:gridCol>
                <a:gridCol w="1914344">
                  <a:extLst>
                    <a:ext uri="{9D8B030D-6E8A-4147-A177-3AD203B41FA5}">
                      <a16:colId xmlns:a16="http://schemas.microsoft.com/office/drawing/2014/main" val="20004"/>
                    </a:ext>
                  </a:extLst>
                </a:gridCol>
              </a:tblGrid>
              <a:tr h="576451">
                <a:tc>
                  <a:txBody>
                    <a:bodyPr/>
                    <a:lstStyle/>
                    <a:p>
                      <a:pPr defTabSz="914400">
                        <a:defRPr b="0">
                          <a:solidFill>
                            <a:srgbClr val="000000"/>
                          </a:solidFill>
                        </a:defRPr>
                      </a:pPr>
                      <a:r>
                        <a:rPr sz="2600" b="1">
                          <a:solidFill>
                            <a:srgbClr val="FFFFFF"/>
                          </a:solidFill>
                          <a:sym typeface="Helvetica"/>
                        </a:rPr>
                        <a:t>Program</a:t>
                      </a:r>
                    </a:p>
                  </a:txBody>
                  <a:tcPr marL="50800" marR="50800" marT="50800" marB="50800" anchor="ctr" horzOverflow="overflow"/>
                </a:tc>
                <a:tc>
                  <a:txBody>
                    <a:bodyPr/>
                    <a:lstStyle/>
                    <a:p>
                      <a:pPr defTabSz="914400">
                        <a:defRPr b="0">
                          <a:solidFill>
                            <a:srgbClr val="000000"/>
                          </a:solidFill>
                        </a:defRPr>
                      </a:pPr>
                      <a:r>
                        <a:rPr sz="2600" b="1">
                          <a:solidFill>
                            <a:srgbClr val="FFFFFF"/>
                          </a:solidFill>
                          <a:sym typeface="Helvetica"/>
                        </a:rPr>
                        <a:t>Threshold</a:t>
                      </a:r>
                    </a:p>
                  </a:txBody>
                  <a:tcPr marL="50800" marR="50800" marT="50800" marB="50800" anchor="ctr" horzOverflow="overflow"/>
                </a:tc>
                <a:tc>
                  <a:txBody>
                    <a:bodyPr/>
                    <a:lstStyle/>
                    <a:p>
                      <a:pPr defTabSz="914400">
                        <a:defRPr b="0">
                          <a:solidFill>
                            <a:srgbClr val="000000"/>
                          </a:solidFill>
                        </a:defRPr>
                      </a:pPr>
                      <a:r>
                        <a:rPr sz="2600" b="1">
                          <a:solidFill>
                            <a:srgbClr val="FFFFFF"/>
                          </a:solidFill>
                          <a:sym typeface="Helvetica"/>
                        </a:rPr>
                        <a:t>Estimated</a:t>
                      </a:r>
                    </a:p>
                  </a:txBody>
                  <a:tcPr marL="50800" marR="50800" marT="50800" marB="50800" anchor="ctr" horzOverflow="overflow"/>
                </a:tc>
                <a:tc>
                  <a:txBody>
                    <a:bodyPr/>
                    <a:lstStyle/>
                    <a:p>
                      <a:pPr defTabSz="914400">
                        <a:defRPr b="0">
                          <a:solidFill>
                            <a:srgbClr val="000000"/>
                          </a:solidFill>
                        </a:defRPr>
                      </a:pPr>
                      <a:r>
                        <a:rPr sz="2600" b="1">
                          <a:solidFill>
                            <a:srgbClr val="FFFFFF"/>
                          </a:solidFill>
                          <a:sym typeface="Helvetica"/>
                        </a:rPr>
                        <a:t>Actual</a:t>
                      </a:r>
                    </a:p>
                  </a:txBody>
                  <a:tcPr marL="50800" marR="50800" marT="50800" marB="50800" anchor="ctr" horzOverflow="overflow"/>
                </a:tc>
                <a:tc>
                  <a:txBody>
                    <a:bodyPr/>
                    <a:lstStyle/>
                    <a:p>
                      <a:pPr defTabSz="914400">
                        <a:defRPr b="0">
                          <a:solidFill>
                            <a:srgbClr val="000000"/>
                          </a:solidFill>
                        </a:defRPr>
                      </a:pPr>
                      <a:r>
                        <a:rPr sz="2600" b="1">
                          <a:solidFill>
                            <a:srgbClr val="FFFFFF"/>
                          </a:solidFill>
                          <a:sym typeface="Helvetica"/>
                        </a:rPr>
                        <a:t>Speedup</a:t>
                      </a:r>
                    </a:p>
                  </a:txBody>
                  <a:tcPr marL="50800" marR="50800" marT="50800" marB="50800" anchor="ctr" horzOverflow="overflow"/>
                </a:tc>
                <a:extLst>
                  <a:ext uri="{0D108BD9-81ED-4DB2-BD59-A6C34878D82A}">
                    <a16:rowId xmlns:a16="http://schemas.microsoft.com/office/drawing/2014/main" val="10000"/>
                  </a:ext>
                </a:extLst>
              </a:tr>
              <a:tr h="576451">
                <a:tc>
                  <a:txBody>
                    <a:bodyPr/>
                    <a:lstStyle/>
                    <a:p>
                      <a:pPr defTabSz="914400">
                        <a:defRPr b="0">
                          <a:solidFill>
                            <a:srgbClr val="000000"/>
                          </a:solidFill>
                        </a:defRPr>
                      </a:pPr>
                      <a:r>
                        <a:rPr sz="2600" b="1">
                          <a:solidFill>
                            <a:srgbClr val="FFFFFF"/>
                          </a:solidFill>
                          <a:sym typeface="Helvetica"/>
                        </a:rPr>
                        <a:t>HPCCG</a:t>
                      </a:r>
                    </a:p>
                  </a:txBody>
                  <a:tcPr marL="50800" marR="50800" marT="50800" marB="50800" anchor="ctr" horzOverflow="overflow"/>
                </a:tc>
                <a:tc>
                  <a:txBody>
                    <a:bodyPr/>
                    <a:lstStyle/>
                    <a:p>
                      <a:pPr defTabSz="914400"/>
                      <a:r>
                        <a:rPr sz="2600"/>
                        <a:t>1E-10</a:t>
                      </a:r>
                    </a:p>
                  </a:txBody>
                  <a:tcPr marL="50800" marR="50800" marT="50800" marB="50800" anchor="ctr" horzOverflow="overflow"/>
                </a:tc>
                <a:tc>
                  <a:txBody>
                    <a:bodyPr/>
                    <a:lstStyle/>
                    <a:p>
                      <a:pPr defTabSz="914400">
                        <a:defRPr sz="2600"/>
                      </a:pPr>
                      <a:endParaRPr/>
                    </a:p>
                  </a:txBody>
                  <a:tcPr marL="50800" marR="50800" marT="50800" marB="50800" anchor="ctr" horzOverflow="overflow"/>
                </a:tc>
                <a:tc>
                  <a:txBody>
                    <a:bodyPr/>
                    <a:lstStyle/>
                    <a:p>
                      <a:pPr defTabSz="914400"/>
                      <a:r>
                        <a:rPr sz="2600"/>
                        <a:t>2.8E-15</a:t>
                      </a:r>
                    </a:p>
                  </a:txBody>
                  <a:tcPr marL="50800" marR="50800" marT="50800" marB="50800" anchor="ctr" horzOverflow="overflow"/>
                </a:tc>
                <a:tc>
                  <a:txBody>
                    <a:bodyPr/>
                    <a:lstStyle/>
                    <a:p>
                      <a:pPr defTabSz="914400"/>
                      <a:r>
                        <a:rPr sz="2600"/>
                        <a:t>1.10</a:t>
                      </a:r>
                    </a:p>
                  </a:txBody>
                  <a:tcPr marL="50800" marR="50800" marT="50800" marB="50800" anchor="ctr" horzOverflow="overflow"/>
                </a:tc>
                <a:extLst>
                  <a:ext uri="{0D108BD9-81ED-4DB2-BD59-A6C34878D82A}">
                    <a16:rowId xmlns:a16="http://schemas.microsoft.com/office/drawing/2014/main" val="10001"/>
                  </a:ext>
                </a:extLst>
              </a:tr>
              <a:tr h="576451">
                <a:tc>
                  <a:txBody>
                    <a:bodyPr/>
                    <a:lstStyle/>
                    <a:p>
                      <a:pPr defTabSz="914400">
                        <a:defRPr b="0">
                          <a:solidFill>
                            <a:srgbClr val="000000"/>
                          </a:solidFill>
                        </a:defRPr>
                      </a:pPr>
                      <a:r>
                        <a:rPr sz="2600" b="1">
                          <a:solidFill>
                            <a:srgbClr val="FFFFFF"/>
                          </a:solidFill>
                          <a:sym typeface="Helvetica"/>
                        </a:rPr>
                        <a:t>arclength</a:t>
                      </a:r>
                    </a:p>
                  </a:txBody>
                  <a:tcPr marL="50800" marR="50800" marT="50800" marB="50800" anchor="ctr" horzOverflow="overflow"/>
                </a:tc>
                <a:tc>
                  <a:txBody>
                    <a:bodyPr/>
                    <a:lstStyle/>
                    <a:p>
                      <a:pPr defTabSz="914400"/>
                      <a:r>
                        <a:rPr sz="2600"/>
                        <a:t>1E-12</a:t>
                      </a:r>
                    </a:p>
                  </a:txBody>
                  <a:tcPr marL="50800" marR="50800" marT="50800" marB="50800" anchor="ctr" horzOverflow="overflow"/>
                </a:tc>
                <a:tc>
                  <a:txBody>
                    <a:bodyPr/>
                    <a:lstStyle/>
                    <a:p>
                      <a:pPr defTabSz="914400"/>
                      <a:r>
                        <a:rPr sz="2600"/>
                        <a:t>1.7E-13</a:t>
                      </a:r>
                    </a:p>
                  </a:txBody>
                  <a:tcPr marL="50800" marR="50800" marT="50800" marB="50800" anchor="ctr" horzOverflow="overflow"/>
                </a:tc>
                <a:tc>
                  <a:txBody>
                    <a:bodyPr/>
                    <a:lstStyle/>
                    <a:p>
                      <a:pPr defTabSz="914400"/>
                      <a:r>
                        <a:rPr sz="2600"/>
                        <a:t>1.7E-13</a:t>
                      </a:r>
                    </a:p>
                  </a:txBody>
                  <a:tcPr marL="50800" marR="50800" marT="50800" marB="50800" anchor="ctr" horzOverflow="overflow"/>
                </a:tc>
                <a:tc>
                  <a:txBody>
                    <a:bodyPr/>
                    <a:lstStyle/>
                    <a:p>
                      <a:pPr defTabSz="914400"/>
                      <a:r>
                        <a:rPr sz="2600"/>
                        <a:t>1.11</a:t>
                      </a:r>
                    </a:p>
                  </a:txBody>
                  <a:tcPr marL="50800" marR="50800" marT="50800" marB="50800" anchor="ctr" horzOverflow="overflow"/>
                </a:tc>
                <a:extLst>
                  <a:ext uri="{0D108BD9-81ED-4DB2-BD59-A6C34878D82A}">
                    <a16:rowId xmlns:a16="http://schemas.microsoft.com/office/drawing/2014/main" val="10002"/>
                  </a:ext>
                </a:extLst>
              </a:tr>
              <a:tr h="576451">
                <a:tc>
                  <a:txBody>
                    <a:bodyPr/>
                    <a:lstStyle/>
                    <a:p>
                      <a:pPr defTabSz="914400">
                        <a:defRPr b="0">
                          <a:solidFill>
                            <a:srgbClr val="000000"/>
                          </a:solidFill>
                        </a:defRPr>
                      </a:pPr>
                      <a:r>
                        <a:rPr sz="2600" b="1">
                          <a:solidFill>
                            <a:srgbClr val="FFFFFF"/>
                          </a:solidFill>
                          <a:sym typeface="Helvetica"/>
                        </a:rPr>
                        <a:t>simpsons</a:t>
                      </a:r>
                    </a:p>
                  </a:txBody>
                  <a:tcPr marL="50800" marR="50800" marT="50800" marB="50800" anchor="ctr" horzOverflow="overflow"/>
                </a:tc>
                <a:tc>
                  <a:txBody>
                    <a:bodyPr/>
                    <a:lstStyle/>
                    <a:p>
                      <a:pPr defTabSz="914400"/>
                      <a:r>
                        <a:rPr sz="2600"/>
                        <a:t>1E-12</a:t>
                      </a:r>
                    </a:p>
                  </a:txBody>
                  <a:tcPr marL="50800" marR="50800" marT="50800" marB="50800" anchor="ctr" horzOverflow="overflow"/>
                </a:tc>
                <a:tc>
                  <a:txBody>
                    <a:bodyPr/>
                    <a:lstStyle/>
                    <a:p>
                      <a:pPr defTabSz="914400"/>
                      <a:r>
                        <a:rPr sz="2600"/>
                        <a:t>3.7E-14</a:t>
                      </a:r>
                    </a:p>
                  </a:txBody>
                  <a:tcPr marL="50800" marR="50800" marT="50800" marB="50800" anchor="ctr" horzOverflow="overflow"/>
                </a:tc>
                <a:tc>
                  <a:txBody>
                    <a:bodyPr/>
                    <a:lstStyle/>
                    <a:p>
                      <a:pPr defTabSz="914400"/>
                      <a:r>
                        <a:rPr sz="2600"/>
                        <a:t>4.5E-14</a:t>
                      </a:r>
                    </a:p>
                  </a:txBody>
                  <a:tcPr marL="50800" marR="50800" marT="50800" marB="50800" anchor="ctr" horzOverflow="overflow"/>
                </a:tc>
                <a:tc>
                  <a:txBody>
                    <a:bodyPr/>
                    <a:lstStyle/>
                    <a:p>
                      <a:pPr defTabSz="914400"/>
                      <a:r>
                        <a:rPr sz="2600"/>
                        <a:t>1.13</a:t>
                      </a:r>
                    </a:p>
                  </a:txBody>
                  <a:tcPr marL="50800" marR="50800" marT="50800" marB="50800" anchor="ctr" horzOverflow="overflow"/>
                </a:tc>
                <a:extLst>
                  <a:ext uri="{0D108BD9-81ED-4DB2-BD59-A6C34878D82A}">
                    <a16:rowId xmlns:a16="http://schemas.microsoft.com/office/drawing/2014/main" val="10003"/>
                  </a:ext>
                </a:extLst>
              </a:tr>
              <a:tr h="576451">
                <a:tc>
                  <a:txBody>
                    <a:bodyPr/>
                    <a:lstStyle/>
                    <a:p>
                      <a:pPr defTabSz="914400">
                        <a:defRPr b="0">
                          <a:solidFill>
                            <a:srgbClr val="000000"/>
                          </a:solidFill>
                        </a:defRPr>
                      </a:pPr>
                      <a:r>
                        <a:rPr sz="2600" b="1">
                          <a:solidFill>
                            <a:srgbClr val="FFFFFF"/>
                          </a:solidFill>
                          <a:sym typeface="Helvetica"/>
                        </a:rPr>
                        <a:t>jetEngine</a:t>
                      </a:r>
                    </a:p>
                  </a:txBody>
                  <a:tcPr marL="50800" marR="50800" marT="50800" marB="50800" anchor="ctr" horzOverflow="overflow"/>
                </a:tc>
                <a:tc>
                  <a:txBody>
                    <a:bodyPr/>
                    <a:lstStyle/>
                    <a:p>
                      <a:pPr defTabSz="914400"/>
                      <a:r>
                        <a:rPr sz="2600"/>
                        <a:t>1E-13</a:t>
                      </a:r>
                    </a:p>
                  </a:txBody>
                  <a:tcPr marL="50800" marR="50800" marT="50800" marB="50800" anchor="ctr" horzOverflow="overflow"/>
                </a:tc>
                <a:tc>
                  <a:txBody>
                    <a:bodyPr/>
                    <a:lstStyle/>
                    <a:p>
                      <a:pPr defTabSz="914400"/>
                      <a:r>
                        <a:rPr sz="2600"/>
                        <a:t>8.4E-14</a:t>
                      </a:r>
                    </a:p>
                  </a:txBody>
                  <a:tcPr marL="50800" marR="50800" marT="50800" marB="50800" anchor="ctr" horzOverflow="overflow"/>
                </a:tc>
                <a:tc>
                  <a:txBody>
                    <a:bodyPr/>
                    <a:lstStyle/>
                    <a:p>
                      <a:pPr defTabSz="914400"/>
                      <a:r>
                        <a:rPr sz="2600"/>
                        <a:t>2.5E-13</a:t>
                      </a:r>
                    </a:p>
                  </a:txBody>
                  <a:tcPr marL="50800" marR="50800" marT="50800" marB="50800" anchor="ctr" horzOverflow="overflow"/>
                </a:tc>
                <a:tc>
                  <a:txBody>
                    <a:bodyPr/>
                    <a:lstStyle/>
                    <a:p>
                      <a:pPr defTabSz="914400"/>
                      <a:r>
                        <a:rPr sz="2600"/>
                        <a:t>1.40</a:t>
                      </a:r>
                    </a:p>
                  </a:txBody>
                  <a:tcPr marL="50800" marR="50800" marT="50800" marB="50800" anchor="ctr" horzOverflow="overflow"/>
                </a:tc>
                <a:extLst>
                  <a:ext uri="{0D108BD9-81ED-4DB2-BD59-A6C34878D82A}">
                    <a16:rowId xmlns:a16="http://schemas.microsoft.com/office/drawing/2014/main" val="10004"/>
                  </a:ext>
                </a:extLst>
              </a:tr>
              <a:tr h="576451">
                <a:tc>
                  <a:txBody>
                    <a:bodyPr/>
                    <a:lstStyle/>
                    <a:p>
                      <a:pPr defTabSz="914400">
                        <a:defRPr b="0">
                          <a:solidFill>
                            <a:srgbClr val="000000"/>
                          </a:solidFill>
                        </a:defRPr>
                      </a:pPr>
                      <a:r>
                        <a:rPr sz="2600" b="1">
                          <a:solidFill>
                            <a:srgbClr val="FFFFFF"/>
                          </a:solidFill>
                          <a:sym typeface="Helvetica"/>
                        </a:rPr>
                        <a:t>carbonGas</a:t>
                      </a:r>
                    </a:p>
                  </a:txBody>
                  <a:tcPr marL="50800" marR="50800" marT="50800" marB="50800" anchor="ctr" horzOverflow="overflow"/>
                </a:tc>
                <a:tc>
                  <a:txBody>
                    <a:bodyPr/>
                    <a:lstStyle/>
                    <a:p>
                      <a:pPr defTabSz="914400"/>
                      <a:r>
                        <a:rPr sz="2600"/>
                        <a:t>1E-10</a:t>
                      </a:r>
                    </a:p>
                  </a:txBody>
                  <a:tcPr marL="50800" marR="50800" marT="50800" marB="50800" anchor="ctr" horzOverflow="overflow"/>
                </a:tc>
                <a:tc>
                  <a:txBody>
                    <a:bodyPr/>
                    <a:lstStyle/>
                    <a:p>
                      <a:pPr defTabSz="914400"/>
                      <a:r>
                        <a:rPr sz="2600"/>
                        <a:t>2.8E-11</a:t>
                      </a:r>
                    </a:p>
                  </a:txBody>
                  <a:tcPr marL="50800" marR="50800" marT="50800" marB="50800" anchor="ctr" horzOverflow="overflow"/>
                </a:tc>
                <a:tc>
                  <a:txBody>
                    <a:bodyPr/>
                    <a:lstStyle/>
                    <a:p>
                      <a:pPr defTabSz="914400"/>
                      <a:r>
                        <a:rPr sz="2600"/>
                        <a:t>1.0E-11</a:t>
                      </a:r>
                    </a:p>
                  </a:txBody>
                  <a:tcPr marL="50800" marR="50800" marT="50800" marB="50800" anchor="ctr" horzOverflow="overflow"/>
                </a:tc>
                <a:tc>
                  <a:txBody>
                    <a:bodyPr/>
                    <a:lstStyle/>
                    <a:p>
                      <a:pPr defTabSz="914400"/>
                      <a:r>
                        <a:rPr sz="2600"/>
                        <a:t>1.57</a:t>
                      </a:r>
                    </a:p>
                  </a:txBody>
                  <a:tcPr marL="50800" marR="50800" marT="50800" marB="50800" anchor="ctr" horzOverflow="overflow"/>
                </a:tc>
                <a:extLst>
                  <a:ext uri="{0D108BD9-81ED-4DB2-BD59-A6C34878D82A}">
                    <a16:rowId xmlns:a16="http://schemas.microsoft.com/office/drawing/2014/main" val="10005"/>
                  </a:ext>
                </a:extLst>
              </a:tr>
              <a:tr h="576451">
                <a:tc>
                  <a:txBody>
                    <a:bodyPr/>
                    <a:lstStyle/>
                    <a:p>
                      <a:pPr defTabSz="914400">
                        <a:defRPr b="0">
                          <a:solidFill>
                            <a:srgbClr val="000000"/>
                          </a:solidFill>
                        </a:defRPr>
                      </a:pPr>
                      <a:r>
                        <a:rPr sz="2600" b="1">
                          <a:solidFill>
                            <a:srgbClr val="FFFFFF"/>
                          </a:solidFill>
                          <a:sym typeface="Helvetica"/>
                        </a:rPr>
                        <a:t>LULESH</a:t>
                      </a:r>
                    </a:p>
                  </a:txBody>
                  <a:tcPr marL="50800" marR="50800" marT="50800" marB="50800" anchor="ctr" horzOverflow="overflow"/>
                </a:tc>
                <a:tc>
                  <a:txBody>
                    <a:bodyPr/>
                    <a:lstStyle/>
                    <a:p>
                      <a:pPr defTabSz="914400"/>
                      <a:r>
                        <a:rPr sz="2600"/>
                        <a:t>1E-08</a:t>
                      </a:r>
                    </a:p>
                  </a:txBody>
                  <a:tcPr marL="50800" marR="50800" marT="50800" marB="50800" anchor="ctr" horzOverflow="overflow"/>
                </a:tc>
                <a:tc>
                  <a:txBody>
                    <a:bodyPr/>
                    <a:lstStyle/>
                    <a:p>
                      <a:pPr defTabSz="914400">
                        <a:defRPr sz="2600"/>
                      </a:pPr>
                      <a:endParaRPr/>
                    </a:p>
                  </a:txBody>
                  <a:tcPr marL="50800" marR="50800" marT="50800" marB="50800" anchor="ctr" horzOverflow="overflow"/>
                </a:tc>
                <a:tc>
                  <a:txBody>
                    <a:bodyPr/>
                    <a:lstStyle/>
                    <a:p>
                      <a:pPr defTabSz="914400"/>
                      <a:r>
                        <a:rPr sz="2600"/>
                        <a:t>1.8E-11</a:t>
                      </a:r>
                    </a:p>
                  </a:txBody>
                  <a:tcPr marL="50800" marR="50800" marT="50800" marB="50800" anchor="ctr" horzOverflow="overflow"/>
                </a:tc>
                <a:tc>
                  <a:txBody>
                    <a:bodyPr/>
                    <a:lstStyle/>
                    <a:p>
                      <a:pPr defTabSz="914400"/>
                      <a:r>
                        <a:rPr sz="2600"/>
                        <a:t>1.20</a:t>
                      </a:r>
                    </a:p>
                  </a:txBody>
                  <a:tcPr marL="50800" marR="50800" marT="50800" marB="50800" anchor="ctr" horzOverflow="overflow"/>
                </a:tc>
                <a:extLst>
                  <a:ext uri="{0D108BD9-81ED-4DB2-BD59-A6C34878D82A}">
                    <a16:rowId xmlns:a16="http://schemas.microsoft.com/office/drawing/2014/main" val="10006"/>
                  </a:ext>
                </a:extLst>
              </a:tr>
              <a:tr h="576451">
                <a:tc>
                  <a:txBody>
                    <a:bodyPr/>
                    <a:lstStyle/>
                    <a:p>
                      <a:pPr defTabSz="914400">
                        <a:defRPr sz="2600"/>
                      </a:pPr>
                      <a:endParaRPr/>
                    </a:p>
                  </a:txBody>
                  <a:tcPr marL="50800" marR="50800" marT="50800" marB="50800" anchor="ctr" horzOverflow="overflow"/>
                </a:tc>
                <a:tc>
                  <a:txBody>
                    <a:bodyPr/>
                    <a:lstStyle/>
                    <a:p>
                      <a:pPr defTabSz="914400">
                        <a:defRPr sz="2600"/>
                      </a:pPr>
                      <a:endParaRPr/>
                    </a:p>
                  </a:txBody>
                  <a:tcPr marL="50800" marR="50800" marT="50800" marB="50800" anchor="ctr" horzOverflow="overflow"/>
                </a:tc>
                <a:tc>
                  <a:txBody>
                    <a:bodyPr/>
                    <a:lstStyle/>
                    <a:p>
                      <a:pPr defTabSz="914400">
                        <a:defRPr sz="2600"/>
                      </a:pPr>
                      <a:endParaRPr/>
                    </a:p>
                  </a:txBody>
                  <a:tcPr marL="50800" marR="50800" marT="50800" marB="50800" anchor="ctr" horzOverflow="overflow"/>
                </a:tc>
                <a:tc>
                  <a:txBody>
                    <a:bodyPr/>
                    <a:lstStyle/>
                    <a:p>
                      <a:pPr defTabSz="914400">
                        <a:defRPr sz="2600"/>
                      </a:pPr>
                      <a:endParaRPr/>
                    </a:p>
                  </a:txBody>
                  <a:tcPr marL="50800" marR="50800" marT="50800" marB="50800" anchor="ctr" horzOverflow="overflow"/>
                </a:tc>
                <a:tc>
                  <a:txBody>
                    <a:bodyPr/>
                    <a:lstStyle/>
                    <a:p>
                      <a:pPr defTabSz="914400">
                        <a:defRPr sz="2600"/>
                      </a:pPr>
                      <a:endParaRPr/>
                    </a:p>
                  </a:txBody>
                  <a:tcPr marL="50800" marR="50800" marT="50800" marB="50800" anchor="ctr" horzOverflow="overflow"/>
                </a:tc>
                <a:extLst>
                  <a:ext uri="{0D108BD9-81ED-4DB2-BD59-A6C34878D82A}">
                    <a16:rowId xmlns:a16="http://schemas.microsoft.com/office/drawing/2014/main" val="10007"/>
                  </a:ext>
                </a:extLst>
              </a:tr>
            </a:tbl>
          </a:graphicData>
        </a:graphic>
      </p:graphicFrame>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 name="Shape 510"/>
          <p:cNvSpPr>
            <a:spLocks noGrp="1"/>
          </p:cNvSpPr>
          <p:nvPr>
            <p:ph type="title"/>
          </p:nvPr>
        </p:nvSpPr>
        <p:spPr>
          <a:xfrm>
            <a:off x="355600" y="2803"/>
            <a:ext cx="12293600" cy="2458194"/>
          </a:xfrm>
          <a:prstGeom prst="rect">
            <a:avLst/>
          </a:prstGeom>
        </p:spPr>
        <p:txBody>
          <a:bodyPr/>
          <a:lstStyle/>
          <a:p>
            <a:r>
              <a:t>Comparison with existing tools</a:t>
            </a:r>
          </a:p>
        </p:txBody>
      </p:sp>
      <p:sp>
        <p:nvSpPr>
          <p:cNvPr id="511" name="Shape 511"/>
          <p:cNvSpPr>
            <a:spLocks noGrp="1"/>
          </p:cNvSpPr>
          <p:nvPr>
            <p:ph type="body" idx="1"/>
          </p:nvPr>
        </p:nvSpPr>
        <p:spPr>
          <a:xfrm>
            <a:off x="866640" y="2720030"/>
            <a:ext cx="11271520" cy="5850562"/>
          </a:xfrm>
          <a:prstGeom prst="rect">
            <a:avLst/>
          </a:prstGeom>
        </p:spPr>
        <p:txBody>
          <a:bodyPr/>
          <a:lstStyle/>
          <a:p>
            <a:pPr marL="0" lvl="4" indent="777240" defTabSz="496570">
              <a:lnSpc>
                <a:spcPct val="50000"/>
              </a:lnSpc>
              <a:spcBef>
                <a:spcPts val="3500"/>
              </a:spcBef>
              <a:buSzTx/>
              <a:buNone/>
              <a:defRPr sz="3145">
                <a:solidFill>
                  <a:srgbClr val="53585F"/>
                </a:solidFill>
              </a:defRPr>
            </a:pPr>
            <a:r>
              <a:t>CRAFT </a:t>
            </a:r>
          </a:p>
          <a:p>
            <a:pPr marL="0" lvl="7" indent="1360170" defTabSz="496570">
              <a:lnSpc>
                <a:spcPct val="50000"/>
              </a:lnSpc>
              <a:spcBef>
                <a:spcPts val="3500"/>
              </a:spcBef>
              <a:buSzTx/>
              <a:buNone/>
              <a:defRPr sz="3145">
                <a:solidFill>
                  <a:srgbClr val="53585F"/>
                </a:solidFill>
                <a:latin typeface="Gill Sans Light"/>
                <a:ea typeface="Gill Sans Light"/>
                <a:cs typeface="Gill Sans Light"/>
                <a:sym typeface="Gill Sans Light"/>
              </a:defRPr>
            </a:pPr>
            <a:r>
              <a:t>Search based approach</a:t>
            </a:r>
          </a:p>
          <a:p>
            <a:pPr marL="0" lvl="7" indent="1360170" defTabSz="496570">
              <a:lnSpc>
                <a:spcPct val="50000"/>
              </a:lnSpc>
              <a:spcBef>
                <a:spcPts val="3500"/>
              </a:spcBef>
              <a:buSzTx/>
              <a:buNone/>
              <a:defRPr sz="3145">
                <a:solidFill>
                  <a:srgbClr val="53585F"/>
                </a:solidFill>
                <a:latin typeface="Gill Sans Light"/>
                <a:ea typeface="Gill Sans Light"/>
                <a:cs typeface="Gill Sans Light"/>
                <a:sym typeface="Gill Sans Light"/>
              </a:defRPr>
            </a:pPr>
            <a:r>
              <a:t>Analyzes instructions</a:t>
            </a:r>
          </a:p>
          <a:p>
            <a:pPr marL="0" lvl="4" indent="777240" defTabSz="496570">
              <a:lnSpc>
                <a:spcPct val="50000"/>
              </a:lnSpc>
              <a:spcBef>
                <a:spcPts val="3500"/>
              </a:spcBef>
              <a:buSzTx/>
              <a:buNone/>
              <a:defRPr sz="3145">
                <a:solidFill>
                  <a:srgbClr val="53585F"/>
                </a:solidFill>
              </a:defRPr>
            </a:pPr>
            <a:r>
              <a:t>Precimonious </a:t>
            </a:r>
          </a:p>
          <a:p>
            <a:pPr marL="0" lvl="7" indent="1360170" defTabSz="496570">
              <a:lnSpc>
                <a:spcPct val="50000"/>
              </a:lnSpc>
              <a:spcBef>
                <a:spcPts val="3500"/>
              </a:spcBef>
              <a:buSzTx/>
              <a:buNone/>
              <a:defRPr sz="3145">
                <a:solidFill>
                  <a:srgbClr val="53585F"/>
                </a:solidFill>
                <a:latin typeface="Gill Sans Light"/>
                <a:ea typeface="Gill Sans Light"/>
                <a:cs typeface="Gill Sans Light"/>
                <a:sym typeface="Gill Sans Light"/>
              </a:defRPr>
            </a:pPr>
            <a:r>
              <a:t>Search based approach</a:t>
            </a:r>
          </a:p>
          <a:p>
            <a:pPr marL="0" lvl="7" indent="1360170" defTabSz="496570">
              <a:lnSpc>
                <a:spcPct val="50000"/>
              </a:lnSpc>
              <a:spcBef>
                <a:spcPts val="3500"/>
              </a:spcBef>
              <a:buSzTx/>
              <a:buNone/>
              <a:defRPr sz="3145">
                <a:solidFill>
                  <a:srgbClr val="53585F"/>
                </a:solidFill>
                <a:latin typeface="Gill Sans Light"/>
                <a:ea typeface="Gill Sans Light"/>
                <a:cs typeface="Gill Sans Light"/>
                <a:sym typeface="Gill Sans Light"/>
              </a:defRPr>
            </a:pPr>
            <a:r>
              <a:t>Explores hundreds of configurations for tiny benchmarks</a:t>
            </a:r>
          </a:p>
          <a:p>
            <a:pPr marL="0" lvl="4" indent="777240" defTabSz="496570">
              <a:lnSpc>
                <a:spcPct val="50000"/>
              </a:lnSpc>
              <a:spcBef>
                <a:spcPts val="3500"/>
              </a:spcBef>
              <a:buSzTx/>
              <a:buNone/>
              <a:defRPr sz="3145">
                <a:solidFill>
                  <a:srgbClr val="53585F"/>
                </a:solidFill>
              </a:defRPr>
            </a:pPr>
            <a:r>
              <a:t>FPTuner</a:t>
            </a:r>
          </a:p>
          <a:p>
            <a:pPr marL="0" lvl="7" indent="1360170" defTabSz="496570">
              <a:lnSpc>
                <a:spcPct val="50000"/>
              </a:lnSpc>
              <a:spcBef>
                <a:spcPts val="3500"/>
              </a:spcBef>
              <a:buSzTx/>
              <a:buNone/>
              <a:defRPr sz="3145">
                <a:solidFill>
                  <a:srgbClr val="53585F"/>
                </a:solidFill>
                <a:latin typeface="Gill Sans Light"/>
                <a:ea typeface="Gill Sans Light"/>
                <a:cs typeface="Gill Sans Light"/>
                <a:sym typeface="Gill Sans Light"/>
              </a:defRPr>
            </a:pPr>
            <a:r>
              <a:t>Rigorous approach</a:t>
            </a:r>
          </a:p>
          <a:p>
            <a:pPr marL="0" lvl="7" indent="1360170" defTabSz="496570">
              <a:lnSpc>
                <a:spcPct val="50000"/>
              </a:lnSpc>
              <a:spcBef>
                <a:spcPts val="3500"/>
              </a:spcBef>
              <a:buSzTx/>
              <a:buNone/>
              <a:defRPr sz="3145">
                <a:solidFill>
                  <a:srgbClr val="53585F"/>
                </a:solidFill>
                <a:latin typeface="Gill Sans Light"/>
                <a:ea typeface="Gill Sans Light"/>
                <a:cs typeface="Gill Sans Light"/>
                <a:sym typeface="Gill Sans Light"/>
              </a:defRPr>
            </a:pPr>
            <a:r>
              <a:t>Supports only real-valued expression language</a:t>
            </a:r>
          </a:p>
        </p:txBody>
      </p:sp>
      <p:sp>
        <p:nvSpPr>
          <p:cNvPr id="512" name="Shape 512"/>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normAutofit lnSpcReduction="10000"/>
          </a:bodyPr>
          <a:lstStyle/>
          <a:p>
            <a:fld id="{86CB4B4D-7CA3-9044-876B-883B54F8677D}" type="slidenum">
              <a:t>23</a:t>
            </a:fld>
            <a:endParaRPr/>
          </a:p>
        </p:txBody>
      </p:sp>
      <p:grpSp>
        <p:nvGrpSpPr>
          <p:cNvPr id="515" name="Group 515"/>
          <p:cNvGrpSpPr/>
          <p:nvPr/>
        </p:nvGrpSpPr>
        <p:grpSpPr>
          <a:xfrm>
            <a:off x="8362950" y="8844295"/>
            <a:ext cx="3213100" cy="381001"/>
            <a:chOff x="0" y="0"/>
            <a:chExt cx="3213100" cy="381000"/>
          </a:xfrm>
        </p:grpSpPr>
        <p:sp>
          <p:nvSpPr>
            <p:cNvPr id="513" name="Shape 513"/>
            <p:cNvSpPr/>
            <p:nvPr/>
          </p:nvSpPr>
          <p:spPr>
            <a:xfrm flipH="1">
              <a:off x="2832100" y="0"/>
              <a:ext cx="381000" cy="381000"/>
            </a:xfrm>
            <a:prstGeom prst="ellipse">
              <a:avLst/>
            </a:prstGeom>
            <a:gradFill flip="none" rotWithShape="1">
              <a:gsLst>
                <a:gs pos="0">
                  <a:srgbClr val="8BC13B"/>
                </a:gs>
                <a:gs pos="100000">
                  <a:srgbClr val="5C9F13"/>
                </a:gs>
              </a:gsLst>
              <a:lin ang="5400000" scaled="0"/>
            </a:gradFill>
            <a:ln w="12700" cap="flat">
              <a:noFill/>
              <a:miter lim="400000"/>
            </a:ln>
            <a:effectLst/>
          </p:spPr>
          <p:txBody>
            <a:bodyPr wrap="square" lIns="50800" tIns="50800" rIns="50800" bIns="50800" numCol="1" anchor="ctr">
              <a:noAutofit/>
            </a:bodyPr>
            <a:lstStyle/>
            <a:p>
              <a:pPr algn="ctr">
                <a:defRPr sz="3600">
                  <a:solidFill>
                    <a:srgbClr val="FFFFFF"/>
                  </a:solidFill>
                  <a:latin typeface="Gill Sans Light"/>
                  <a:ea typeface="Gill Sans Light"/>
                  <a:cs typeface="Gill Sans Light"/>
                  <a:sym typeface="Gill Sans Light"/>
                </a:defRPr>
              </a:pPr>
              <a:endParaRPr/>
            </a:p>
          </p:txBody>
        </p:sp>
        <p:sp>
          <p:nvSpPr>
            <p:cNvPr id="514" name="Shape 514"/>
            <p:cNvSpPr/>
            <p:nvPr/>
          </p:nvSpPr>
          <p:spPr>
            <a:xfrm rot="10800000" flipH="1">
              <a:off x="0" y="0"/>
              <a:ext cx="3048000" cy="381000"/>
            </a:xfrm>
            <a:prstGeom prst="rect">
              <a:avLst/>
            </a:prstGeom>
            <a:gradFill flip="none" rotWithShape="1">
              <a:gsLst>
                <a:gs pos="0">
                  <a:srgbClr val="68A905"/>
                </a:gs>
                <a:gs pos="100000">
                  <a:srgbClr val="9FCC4B"/>
                </a:gs>
              </a:gsLst>
              <a:lin ang="5400000" scaled="0"/>
            </a:gradFill>
            <a:ln w="12700" cap="flat">
              <a:noFill/>
              <a:miter lim="400000"/>
            </a:ln>
            <a:effectLst/>
          </p:spPr>
          <p:txBody>
            <a:bodyPr wrap="square" lIns="50800" tIns="50800" rIns="50800" bIns="50800" numCol="1" anchor="ctr">
              <a:noAutofit/>
            </a:bodyPr>
            <a:lstStyle/>
            <a:p>
              <a:pPr algn="ctr">
                <a:defRPr sz="3600">
                  <a:solidFill>
                    <a:srgbClr val="FFFFFF"/>
                  </a:solidFill>
                  <a:latin typeface="Gill Sans Light"/>
                  <a:ea typeface="Gill Sans Light"/>
                  <a:cs typeface="Gill Sans Light"/>
                  <a:sym typeface="Gill Sans Light"/>
                </a:defRPr>
              </a:pPr>
              <a:endParaRPr/>
            </a:p>
          </p:txBody>
        </p:sp>
      </p:grpSp>
      <p:sp>
        <p:nvSpPr>
          <p:cNvPr id="516" name="Shape 516"/>
          <p:cNvSpPr/>
          <p:nvPr/>
        </p:nvSpPr>
        <p:spPr>
          <a:xfrm flipH="1">
            <a:off x="4883150" y="8844295"/>
            <a:ext cx="3238500" cy="381001"/>
          </a:xfrm>
          <a:prstGeom prst="rect">
            <a:avLst/>
          </a:prstGeom>
          <a:gradFill>
            <a:gsLst>
              <a:gs pos="0">
                <a:srgbClr val="DDDDDD"/>
              </a:gs>
              <a:gs pos="100000">
                <a:srgbClr val="717171"/>
              </a:gs>
            </a:gsLst>
            <a:lin ang="5400000"/>
          </a:gradFill>
          <a:ln w="12700">
            <a:miter lim="400000"/>
          </a:ln>
        </p:spPr>
        <p:txBody>
          <a:bodyPr lIns="50800" tIns="50800" rIns="50800" bIns="50800" anchor="ctr"/>
          <a:lstStyle/>
          <a:p>
            <a:pPr algn="ctr">
              <a:defRPr sz="3600">
                <a:solidFill>
                  <a:srgbClr val="FFFFFF"/>
                </a:solidFill>
                <a:latin typeface="Gill Sans Light"/>
                <a:ea typeface="Gill Sans Light"/>
                <a:cs typeface="Gill Sans Light"/>
                <a:sym typeface="Gill Sans Light"/>
              </a:defRPr>
            </a:pPr>
            <a:endParaRPr/>
          </a:p>
        </p:txBody>
      </p:sp>
      <p:grpSp>
        <p:nvGrpSpPr>
          <p:cNvPr id="519" name="Group 519"/>
          <p:cNvGrpSpPr/>
          <p:nvPr/>
        </p:nvGrpSpPr>
        <p:grpSpPr>
          <a:xfrm flipH="1">
            <a:off x="1428750" y="8844295"/>
            <a:ext cx="3213100" cy="381001"/>
            <a:chOff x="0" y="0"/>
            <a:chExt cx="3213100" cy="381000"/>
          </a:xfrm>
        </p:grpSpPr>
        <p:sp>
          <p:nvSpPr>
            <p:cNvPr id="517" name="Shape 517"/>
            <p:cNvSpPr/>
            <p:nvPr/>
          </p:nvSpPr>
          <p:spPr>
            <a:xfrm flipH="1">
              <a:off x="2832100" y="0"/>
              <a:ext cx="381000" cy="381000"/>
            </a:xfrm>
            <a:prstGeom prst="ellipse">
              <a:avLst/>
            </a:prstGeom>
            <a:gradFill flip="none" rotWithShape="1">
              <a:gsLst>
                <a:gs pos="0">
                  <a:srgbClr val="D0D1D1"/>
                </a:gs>
                <a:gs pos="100000">
                  <a:srgbClr val="696969"/>
                </a:gs>
              </a:gsLst>
              <a:lin ang="5400000" scaled="0"/>
            </a:gradFill>
            <a:ln w="12700" cap="flat">
              <a:noFill/>
              <a:miter lim="400000"/>
            </a:ln>
            <a:effectLst/>
          </p:spPr>
          <p:txBody>
            <a:bodyPr wrap="square" lIns="50800" tIns="50800" rIns="50800" bIns="50800" numCol="1" anchor="ctr">
              <a:noAutofit/>
            </a:bodyPr>
            <a:lstStyle/>
            <a:p>
              <a:pPr algn="ctr">
                <a:defRPr sz="3600">
                  <a:solidFill>
                    <a:srgbClr val="FFFFFF"/>
                  </a:solidFill>
                  <a:latin typeface="Gill Sans Light"/>
                  <a:ea typeface="Gill Sans Light"/>
                  <a:cs typeface="Gill Sans Light"/>
                  <a:sym typeface="Gill Sans Light"/>
                </a:defRPr>
              </a:pPr>
              <a:endParaRPr/>
            </a:p>
          </p:txBody>
        </p:sp>
        <p:sp>
          <p:nvSpPr>
            <p:cNvPr id="518" name="Shape 518"/>
            <p:cNvSpPr/>
            <p:nvPr/>
          </p:nvSpPr>
          <p:spPr>
            <a:xfrm rot="10800000" flipH="1">
              <a:off x="0" y="0"/>
              <a:ext cx="3048000" cy="381000"/>
            </a:xfrm>
            <a:prstGeom prst="rect">
              <a:avLst/>
            </a:prstGeom>
            <a:gradFill flip="none" rotWithShape="1">
              <a:gsLst>
                <a:gs pos="0">
                  <a:srgbClr val="646464"/>
                </a:gs>
                <a:gs pos="100000">
                  <a:srgbClr val="CBCBCB"/>
                </a:gs>
              </a:gsLst>
              <a:lin ang="5400000" scaled="0"/>
            </a:gradFill>
            <a:ln w="12700" cap="flat">
              <a:noFill/>
              <a:miter lim="400000"/>
            </a:ln>
            <a:effectLst/>
          </p:spPr>
          <p:txBody>
            <a:bodyPr wrap="square" lIns="50800" tIns="50800" rIns="50800" bIns="50800" numCol="1" anchor="ctr">
              <a:noAutofit/>
            </a:bodyPr>
            <a:lstStyle/>
            <a:p>
              <a:pPr algn="ctr">
                <a:defRPr sz="3600">
                  <a:solidFill>
                    <a:srgbClr val="FFFFFF"/>
                  </a:solidFill>
                  <a:latin typeface="Gill Sans Light"/>
                  <a:ea typeface="Gill Sans Light"/>
                  <a:cs typeface="Gill Sans Light"/>
                  <a:sym typeface="Gill Sans Light"/>
                </a:defRPr>
              </a:pPr>
              <a:endParaRPr/>
            </a:p>
          </p:txBody>
        </p:sp>
      </p:gr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 name="Shape 523"/>
          <p:cNvSpPr>
            <a:spLocks noGrp="1"/>
          </p:cNvSpPr>
          <p:nvPr>
            <p:ph type="title"/>
          </p:nvPr>
        </p:nvSpPr>
        <p:spPr>
          <a:xfrm>
            <a:off x="355600" y="2803"/>
            <a:ext cx="12293600" cy="2458194"/>
          </a:xfrm>
          <a:prstGeom prst="rect">
            <a:avLst/>
          </a:prstGeom>
        </p:spPr>
        <p:txBody>
          <a:bodyPr/>
          <a:lstStyle/>
          <a:p>
            <a:r>
              <a:t>ANALYSIS TIME</a:t>
            </a:r>
          </a:p>
        </p:txBody>
      </p:sp>
      <p:sp>
        <p:nvSpPr>
          <p:cNvPr id="524" name="Shape 524"/>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normAutofit lnSpcReduction="10000"/>
          </a:bodyPr>
          <a:lstStyle/>
          <a:p>
            <a:fld id="{86CB4B4D-7CA3-9044-876B-883B54F8677D}" type="slidenum">
              <a:t>24</a:t>
            </a:fld>
            <a:endParaRPr/>
          </a:p>
        </p:txBody>
      </p:sp>
      <p:grpSp>
        <p:nvGrpSpPr>
          <p:cNvPr id="527" name="Group 527"/>
          <p:cNvGrpSpPr/>
          <p:nvPr/>
        </p:nvGrpSpPr>
        <p:grpSpPr>
          <a:xfrm>
            <a:off x="8362950" y="8844295"/>
            <a:ext cx="3213100" cy="381001"/>
            <a:chOff x="0" y="0"/>
            <a:chExt cx="3213100" cy="381000"/>
          </a:xfrm>
        </p:grpSpPr>
        <p:sp>
          <p:nvSpPr>
            <p:cNvPr id="525" name="Shape 525"/>
            <p:cNvSpPr/>
            <p:nvPr/>
          </p:nvSpPr>
          <p:spPr>
            <a:xfrm flipH="1">
              <a:off x="2832100" y="0"/>
              <a:ext cx="381000" cy="381000"/>
            </a:xfrm>
            <a:prstGeom prst="ellipse">
              <a:avLst/>
            </a:prstGeom>
            <a:gradFill flip="none" rotWithShape="1">
              <a:gsLst>
                <a:gs pos="0">
                  <a:srgbClr val="8BC13B"/>
                </a:gs>
                <a:gs pos="100000">
                  <a:srgbClr val="5C9F13"/>
                </a:gs>
              </a:gsLst>
              <a:lin ang="5400000" scaled="0"/>
            </a:gradFill>
            <a:ln w="12700" cap="flat">
              <a:noFill/>
              <a:miter lim="400000"/>
            </a:ln>
            <a:effectLst/>
          </p:spPr>
          <p:txBody>
            <a:bodyPr wrap="square" lIns="50800" tIns="50800" rIns="50800" bIns="50800" numCol="1" anchor="ctr">
              <a:noAutofit/>
            </a:bodyPr>
            <a:lstStyle/>
            <a:p>
              <a:pPr algn="ctr">
                <a:defRPr sz="3600">
                  <a:solidFill>
                    <a:srgbClr val="FFFFFF"/>
                  </a:solidFill>
                  <a:latin typeface="Gill Sans Light"/>
                  <a:ea typeface="Gill Sans Light"/>
                  <a:cs typeface="Gill Sans Light"/>
                  <a:sym typeface="Gill Sans Light"/>
                </a:defRPr>
              </a:pPr>
              <a:endParaRPr/>
            </a:p>
          </p:txBody>
        </p:sp>
        <p:sp>
          <p:nvSpPr>
            <p:cNvPr id="526" name="Shape 526"/>
            <p:cNvSpPr/>
            <p:nvPr/>
          </p:nvSpPr>
          <p:spPr>
            <a:xfrm rot="10800000" flipH="1">
              <a:off x="0" y="0"/>
              <a:ext cx="3048000" cy="381000"/>
            </a:xfrm>
            <a:prstGeom prst="rect">
              <a:avLst/>
            </a:prstGeom>
            <a:gradFill flip="none" rotWithShape="1">
              <a:gsLst>
                <a:gs pos="0">
                  <a:srgbClr val="68A905"/>
                </a:gs>
                <a:gs pos="100000">
                  <a:srgbClr val="9FCC4B"/>
                </a:gs>
              </a:gsLst>
              <a:lin ang="5400000" scaled="0"/>
            </a:gradFill>
            <a:ln w="12700" cap="flat">
              <a:noFill/>
              <a:miter lim="400000"/>
            </a:ln>
            <a:effectLst/>
          </p:spPr>
          <p:txBody>
            <a:bodyPr wrap="square" lIns="50800" tIns="50800" rIns="50800" bIns="50800" numCol="1" anchor="ctr">
              <a:noAutofit/>
            </a:bodyPr>
            <a:lstStyle/>
            <a:p>
              <a:pPr algn="ctr">
                <a:defRPr sz="3600">
                  <a:solidFill>
                    <a:srgbClr val="FFFFFF"/>
                  </a:solidFill>
                  <a:latin typeface="Gill Sans Light"/>
                  <a:ea typeface="Gill Sans Light"/>
                  <a:cs typeface="Gill Sans Light"/>
                  <a:sym typeface="Gill Sans Light"/>
                </a:defRPr>
              </a:pPr>
              <a:endParaRPr/>
            </a:p>
          </p:txBody>
        </p:sp>
      </p:grpSp>
      <p:sp>
        <p:nvSpPr>
          <p:cNvPr id="528" name="Shape 528"/>
          <p:cNvSpPr/>
          <p:nvPr/>
        </p:nvSpPr>
        <p:spPr>
          <a:xfrm flipH="1">
            <a:off x="4883150" y="8844295"/>
            <a:ext cx="3238500" cy="381001"/>
          </a:xfrm>
          <a:prstGeom prst="rect">
            <a:avLst/>
          </a:prstGeom>
          <a:gradFill>
            <a:gsLst>
              <a:gs pos="0">
                <a:srgbClr val="DDDDDD"/>
              </a:gs>
              <a:gs pos="100000">
                <a:srgbClr val="717171"/>
              </a:gs>
            </a:gsLst>
            <a:lin ang="5400000"/>
          </a:gradFill>
          <a:ln w="12700">
            <a:miter lim="400000"/>
          </a:ln>
        </p:spPr>
        <p:txBody>
          <a:bodyPr lIns="50800" tIns="50800" rIns="50800" bIns="50800" anchor="ctr"/>
          <a:lstStyle/>
          <a:p>
            <a:pPr algn="ctr">
              <a:defRPr sz="3600">
                <a:solidFill>
                  <a:srgbClr val="FFFFFF"/>
                </a:solidFill>
                <a:latin typeface="Gill Sans Light"/>
                <a:ea typeface="Gill Sans Light"/>
                <a:cs typeface="Gill Sans Light"/>
                <a:sym typeface="Gill Sans Light"/>
              </a:defRPr>
            </a:pPr>
            <a:endParaRPr/>
          </a:p>
        </p:txBody>
      </p:sp>
      <p:grpSp>
        <p:nvGrpSpPr>
          <p:cNvPr id="531" name="Group 531"/>
          <p:cNvGrpSpPr/>
          <p:nvPr/>
        </p:nvGrpSpPr>
        <p:grpSpPr>
          <a:xfrm flipH="1">
            <a:off x="1428750" y="8844295"/>
            <a:ext cx="3213100" cy="381001"/>
            <a:chOff x="0" y="0"/>
            <a:chExt cx="3213100" cy="381000"/>
          </a:xfrm>
        </p:grpSpPr>
        <p:sp>
          <p:nvSpPr>
            <p:cNvPr id="529" name="Shape 529"/>
            <p:cNvSpPr/>
            <p:nvPr/>
          </p:nvSpPr>
          <p:spPr>
            <a:xfrm flipH="1">
              <a:off x="2832100" y="0"/>
              <a:ext cx="381000" cy="381000"/>
            </a:xfrm>
            <a:prstGeom prst="ellipse">
              <a:avLst/>
            </a:prstGeom>
            <a:gradFill flip="none" rotWithShape="1">
              <a:gsLst>
                <a:gs pos="0">
                  <a:srgbClr val="D0D1D1"/>
                </a:gs>
                <a:gs pos="100000">
                  <a:srgbClr val="696969"/>
                </a:gs>
              </a:gsLst>
              <a:lin ang="5400000" scaled="0"/>
            </a:gradFill>
            <a:ln w="12700" cap="flat">
              <a:noFill/>
              <a:miter lim="400000"/>
            </a:ln>
            <a:effectLst/>
          </p:spPr>
          <p:txBody>
            <a:bodyPr wrap="square" lIns="50800" tIns="50800" rIns="50800" bIns="50800" numCol="1" anchor="ctr">
              <a:noAutofit/>
            </a:bodyPr>
            <a:lstStyle/>
            <a:p>
              <a:pPr algn="ctr">
                <a:defRPr sz="3600">
                  <a:solidFill>
                    <a:srgbClr val="FFFFFF"/>
                  </a:solidFill>
                  <a:latin typeface="Gill Sans Light"/>
                  <a:ea typeface="Gill Sans Light"/>
                  <a:cs typeface="Gill Sans Light"/>
                  <a:sym typeface="Gill Sans Light"/>
                </a:defRPr>
              </a:pPr>
              <a:endParaRPr/>
            </a:p>
          </p:txBody>
        </p:sp>
        <p:sp>
          <p:nvSpPr>
            <p:cNvPr id="530" name="Shape 530"/>
            <p:cNvSpPr/>
            <p:nvPr/>
          </p:nvSpPr>
          <p:spPr>
            <a:xfrm rot="10800000" flipH="1">
              <a:off x="0" y="0"/>
              <a:ext cx="3048000" cy="381000"/>
            </a:xfrm>
            <a:prstGeom prst="rect">
              <a:avLst/>
            </a:prstGeom>
            <a:gradFill flip="none" rotWithShape="1">
              <a:gsLst>
                <a:gs pos="0">
                  <a:srgbClr val="646464"/>
                </a:gs>
                <a:gs pos="100000">
                  <a:srgbClr val="CBCBCB"/>
                </a:gs>
              </a:gsLst>
              <a:lin ang="5400000" scaled="0"/>
            </a:gradFill>
            <a:ln w="12700" cap="flat">
              <a:noFill/>
              <a:miter lim="400000"/>
            </a:ln>
            <a:effectLst/>
          </p:spPr>
          <p:txBody>
            <a:bodyPr wrap="square" lIns="50800" tIns="50800" rIns="50800" bIns="50800" numCol="1" anchor="ctr">
              <a:noAutofit/>
            </a:bodyPr>
            <a:lstStyle/>
            <a:p>
              <a:pPr algn="ctr">
                <a:defRPr sz="3600">
                  <a:solidFill>
                    <a:srgbClr val="FFFFFF"/>
                  </a:solidFill>
                  <a:latin typeface="Gill Sans Light"/>
                  <a:ea typeface="Gill Sans Light"/>
                  <a:cs typeface="Gill Sans Light"/>
                  <a:sym typeface="Gill Sans Light"/>
                </a:defRPr>
              </a:pPr>
              <a:endParaRPr/>
            </a:p>
          </p:txBody>
        </p:sp>
      </p:grpSp>
      <p:graphicFrame>
        <p:nvGraphicFramePr>
          <p:cNvPr id="532" name="Chart 532"/>
          <p:cNvGraphicFramePr/>
          <p:nvPr/>
        </p:nvGraphicFramePr>
        <p:xfrm>
          <a:off x="2320381" y="2889377"/>
          <a:ext cx="8095558" cy="4020624"/>
        </p:xfrm>
        <a:graphic>
          <a:graphicData uri="http://schemas.openxmlformats.org/drawingml/2006/chart">
            <c:chart xmlns:c="http://schemas.openxmlformats.org/drawingml/2006/chart" xmlns:r="http://schemas.openxmlformats.org/officeDocument/2006/relationships" r:id="rId3"/>
          </a:graphicData>
        </a:graphic>
      </p:graphicFrame>
      <p:sp>
        <p:nvSpPr>
          <p:cNvPr id="533" name="Shape 533"/>
          <p:cNvSpPr>
            <a:spLocks noGrp="1"/>
          </p:cNvSpPr>
          <p:nvPr>
            <p:ph type="body" sz="quarter" idx="1"/>
          </p:nvPr>
        </p:nvSpPr>
        <p:spPr>
          <a:xfrm>
            <a:off x="1852288" y="7013684"/>
            <a:ext cx="9300224" cy="1853611"/>
          </a:xfrm>
          <a:prstGeom prst="rect">
            <a:avLst/>
          </a:prstGeom>
        </p:spPr>
        <p:txBody>
          <a:bodyPr/>
          <a:lstStyle/>
          <a:p>
            <a:pPr marL="0" lvl="4" indent="914400" defTabSz="584200">
              <a:lnSpc>
                <a:spcPct val="100000"/>
              </a:lnSpc>
              <a:spcBef>
                <a:spcPts val="4200"/>
              </a:spcBef>
              <a:buSzTx/>
              <a:buNone/>
              <a:defRPr sz="3700">
                <a:solidFill>
                  <a:srgbClr val="53585F"/>
                </a:solidFill>
              </a:defRPr>
            </a:pPr>
            <a:r>
              <a:t>Analysis time wrt to the application time. ADAPT has the lowest analysis time</a:t>
            </a: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 name="Shape 562"/>
          <p:cNvSpPr>
            <a:spLocks noGrp="1"/>
          </p:cNvSpPr>
          <p:nvPr>
            <p:ph type="title"/>
          </p:nvPr>
        </p:nvSpPr>
        <p:spPr>
          <a:prstGeom prst="rect">
            <a:avLst/>
          </a:prstGeom>
        </p:spPr>
        <p:txBody>
          <a:bodyPr/>
          <a:lstStyle/>
          <a:p>
            <a:r>
              <a:t>Limitations</a:t>
            </a:r>
          </a:p>
        </p:txBody>
      </p:sp>
      <p:sp>
        <p:nvSpPr>
          <p:cNvPr id="563" name="Shape 563"/>
          <p:cNvSpPr>
            <a:spLocks noGrp="1"/>
          </p:cNvSpPr>
          <p:nvPr>
            <p:ph type="body" idx="1"/>
          </p:nvPr>
        </p:nvSpPr>
        <p:spPr>
          <a:xfrm>
            <a:off x="1506341" y="2702296"/>
            <a:ext cx="11340075" cy="5775612"/>
          </a:xfrm>
          <a:prstGeom prst="rect">
            <a:avLst/>
          </a:prstGeom>
        </p:spPr>
        <p:txBody>
          <a:bodyPr>
            <a:normAutofit lnSpcReduction="10000"/>
          </a:bodyPr>
          <a:lstStyle/>
          <a:p>
            <a:pPr marL="0" indent="0" defTabSz="391414">
              <a:lnSpc>
                <a:spcPct val="100000"/>
              </a:lnSpc>
              <a:spcBef>
                <a:spcPts val="2800"/>
              </a:spcBef>
              <a:buSzTx/>
              <a:buNone/>
              <a:defRPr sz="4020">
                <a:solidFill>
                  <a:srgbClr val="53585F"/>
                </a:solidFill>
              </a:defRPr>
            </a:pPr>
            <a:r>
              <a:t>Analysis limited to inputs used</a:t>
            </a:r>
          </a:p>
          <a:p>
            <a:pPr marL="0" lvl="5" indent="765810" defTabSz="391414">
              <a:spcBef>
                <a:spcPts val="2800"/>
              </a:spcBef>
              <a:buSzTx/>
              <a:buNone/>
              <a:defRPr sz="3015">
                <a:solidFill>
                  <a:srgbClr val="53585F"/>
                </a:solidFill>
                <a:latin typeface="Gill Sans Light"/>
                <a:ea typeface="Gill Sans Light"/>
                <a:cs typeface="Gill Sans Light"/>
                <a:sym typeface="Gill Sans Light"/>
              </a:defRPr>
            </a:pPr>
            <a:r>
              <a:t>Use representative datasets</a:t>
            </a:r>
          </a:p>
          <a:p>
            <a:pPr marL="0" indent="0" defTabSz="391414">
              <a:lnSpc>
                <a:spcPct val="100000"/>
              </a:lnSpc>
              <a:spcBef>
                <a:spcPts val="2800"/>
              </a:spcBef>
              <a:buSzTx/>
              <a:buNone/>
              <a:defRPr sz="4020">
                <a:solidFill>
                  <a:srgbClr val="53585F"/>
                </a:solidFill>
              </a:defRPr>
            </a:pPr>
            <a:r>
              <a:t>Control-flow divergence:</a:t>
            </a:r>
          </a:p>
          <a:p>
            <a:pPr marL="0" lvl="5" indent="765810" defTabSz="391414">
              <a:spcBef>
                <a:spcPts val="2800"/>
              </a:spcBef>
              <a:buSzTx/>
              <a:buNone/>
              <a:defRPr sz="3015">
                <a:solidFill>
                  <a:srgbClr val="53585F"/>
                </a:solidFill>
                <a:latin typeface="Gill Sans Light"/>
                <a:ea typeface="Gill Sans Light"/>
                <a:cs typeface="Gill Sans Light"/>
                <a:sym typeface="Gill Sans Light"/>
              </a:defRPr>
            </a:pPr>
            <a:r>
              <a:t>Consider control-flow variables as one of the dependent variables</a:t>
            </a:r>
          </a:p>
          <a:p>
            <a:pPr marL="0" indent="0" defTabSz="391414">
              <a:lnSpc>
                <a:spcPct val="100000"/>
              </a:lnSpc>
              <a:spcBef>
                <a:spcPts val="2800"/>
              </a:spcBef>
              <a:buSzTx/>
              <a:buNone/>
              <a:defRPr sz="4020">
                <a:solidFill>
                  <a:srgbClr val="53585F"/>
                </a:solidFill>
              </a:defRPr>
            </a:pPr>
            <a:r>
              <a:t>Memory requirements</a:t>
            </a:r>
          </a:p>
          <a:p>
            <a:pPr marL="0" lvl="5" indent="765810" defTabSz="391414">
              <a:spcBef>
                <a:spcPts val="2800"/>
              </a:spcBef>
              <a:buSzTx/>
              <a:buNone/>
              <a:defRPr sz="3015">
                <a:solidFill>
                  <a:srgbClr val="53585F"/>
                </a:solidFill>
                <a:latin typeface="Gill Sans Light"/>
                <a:ea typeface="Gill Sans Light"/>
                <a:cs typeface="Gill Sans Light"/>
                <a:sym typeface="Gill Sans Light"/>
              </a:defRPr>
            </a:pPr>
            <a:r>
              <a:t>Periodic checkpointing</a:t>
            </a:r>
          </a:p>
          <a:p>
            <a:pPr marL="0" indent="0" defTabSz="391414">
              <a:lnSpc>
                <a:spcPct val="100000"/>
              </a:lnSpc>
              <a:spcBef>
                <a:spcPts val="2800"/>
              </a:spcBef>
              <a:buSzTx/>
              <a:buNone/>
              <a:defRPr sz="4020">
                <a:solidFill>
                  <a:srgbClr val="53585F"/>
                </a:solidFill>
              </a:defRPr>
            </a:pPr>
            <a:r>
              <a:t>Overhead of type cast operations</a:t>
            </a:r>
          </a:p>
        </p:txBody>
      </p:sp>
      <p:sp>
        <p:nvSpPr>
          <p:cNvPr id="564" name="Shape 564"/>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normAutofit lnSpcReduction="10000"/>
          </a:bodyPr>
          <a:lstStyle/>
          <a:p>
            <a:fld id="{86CB4B4D-7CA3-9044-876B-883B54F8677D}" type="slidenum">
              <a:t>25</a:t>
            </a:fld>
            <a:endParaRPr/>
          </a:p>
        </p:txBody>
      </p:sp>
      <p:grpSp>
        <p:nvGrpSpPr>
          <p:cNvPr id="567" name="Group 567"/>
          <p:cNvGrpSpPr/>
          <p:nvPr/>
        </p:nvGrpSpPr>
        <p:grpSpPr>
          <a:xfrm>
            <a:off x="8362950" y="8844295"/>
            <a:ext cx="3213100" cy="381001"/>
            <a:chOff x="0" y="0"/>
            <a:chExt cx="3213100" cy="381000"/>
          </a:xfrm>
        </p:grpSpPr>
        <p:sp>
          <p:nvSpPr>
            <p:cNvPr id="565" name="Shape 565"/>
            <p:cNvSpPr/>
            <p:nvPr/>
          </p:nvSpPr>
          <p:spPr>
            <a:xfrm flipH="1">
              <a:off x="2832100" y="0"/>
              <a:ext cx="381000" cy="381000"/>
            </a:xfrm>
            <a:prstGeom prst="ellipse">
              <a:avLst/>
            </a:prstGeom>
            <a:gradFill flip="none" rotWithShape="1">
              <a:gsLst>
                <a:gs pos="0">
                  <a:srgbClr val="8BC13B"/>
                </a:gs>
                <a:gs pos="100000">
                  <a:srgbClr val="5C9F13"/>
                </a:gs>
              </a:gsLst>
              <a:lin ang="5400000" scaled="0"/>
            </a:gradFill>
            <a:ln w="12700" cap="flat">
              <a:noFill/>
              <a:miter lim="400000"/>
            </a:ln>
            <a:effectLst/>
          </p:spPr>
          <p:txBody>
            <a:bodyPr wrap="square" lIns="50800" tIns="50800" rIns="50800" bIns="50800" numCol="1" anchor="ctr">
              <a:noAutofit/>
            </a:bodyPr>
            <a:lstStyle/>
            <a:p>
              <a:pPr algn="ctr">
                <a:defRPr sz="3600">
                  <a:solidFill>
                    <a:srgbClr val="FFFFFF"/>
                  </a:solidFill>
                  <a:latin typeface="Gill Sans Light"/>
                  <a:ea typeface="Gill Sans Light"/>
                  <a:cs typeface="Gill Sans Light"/>
                  <a:sym typeface="Gill Sans Light"/>
                </a:defRPr>
              </a:pPr>
              <a:endParaRPr/>
            </a:p>
          </p:txBody>
        </p:sp>
        <p:sp>
          <p:nvSpPr>
            <p:cNvPr id="566" name="Shape 566"/>
            <p:cNvSpPr/>
            <p:nvPr/>
          </p:nvSpPr>
          <p:spPr>
            <a:xfrm rot="10800000" flipH="1">
              <a:off x="0" y="0"/>
              <a:ext cx="3048000" cy="381000"/>
            </a:xfrm>
            <a:prstGeom prst="rect">
              <a:avLst/>
            </a:prstGeom>
            <a:gradFill flip="none" rotWithShape="1">
              <a:gsLst>
                <a:gs pos="0">
                  <a:srgbClr val="68A905"/>
                </a:gs>
                <a:gs pos="100000">
                  <a:srgbClr val="9FCC4B"/>
                </a:gs>
              </a:gsLst>
              <a:lin ang="5400000" scaled="0"/>
            </a:gradFill>
            <a:ln w="12700" cap="flat">
              <a:noFill/>
              <a:miter lim="400000"/>
            </a:ln>
            <a:effectLst/>
          </p:spPr>
          <p:txBody>
            <a:bodyPr wrap="square" lIns="50800" tIns="50800" rIns="50800" bIns="50800" numCol="1" anchor="ctr">
              <a:noAutofit/>
            </a:bodyPr>
            <a:lstStyle/>
            <a:p>
              <a:pPr algn="ctr">
                <a:defRPr sz="3600">
                  <a:solidFill>
                    <a:srgbClr val="FFFFFF"/>
                  </a:solidFill>
                  <a:latin typeface="Gill Sans Light"/>
                  <a:ea typeface="Gill Sans Light"/>
                  <a:cs typeface="Gill Sans Light"/>
                  <a:sym typeface="Gill Sans Light"/>
                </a:defRPr>
              </a:pPr>
              <a:endParaRPr/>
            </a:p>
          </p:txBody>
        </p:sp>
      </p:grpSp>
      <p:sp>
        <p:nvSpPr>
          <p:cNvPr id="568" name="Shape 568"/>
          <p:cNvSpPr/>
          <p:nvPr/>
        </p:nvSpPr>
        <p:spPr>
          <a:xfrm flipH="1">
            <a:off x="4883150" y="8844295"/>
            <a:ext cx="3238500" cy="381001"/>
          </a:xfrm>
          <a:prstGeom prst="rect">
            <a:avLst/>
          </a:prstGeom>
          <a:gradFill>
            <a:gsLst>
              <a:gs pos="0">
                <a:srgbClr val="DDDDDD"/>
              </a:gs>
              <a:gs pos="100000">
                <a:srgbClr val="717171"/>
              </a:gs>
            </a:gsLst>
            <a:lin ang="5400000"/>
          </a:gradFill>
          <a:ln w="12700">
            <a:miter lim="400000"/>
          </a:ln>
        </p:spPr>
        <p:txBody>
          <a:bodyPr lIns="50800" tIns="50800" rIns="50800" bIns="50800" anchor="ctr"/>
          <a:lstStyle/>
          <a:p>
            <a:pPr algn="ctr">
              <a:defRPr sz="3600">
                <a:solidFill>
                  <a:srgbClr val="FFFFFF"/>
                </a:solidFill>
                <a:latin typeface="Gill Sans Light"/>
                <a:ea typeface="Gill Sans Light"/>
                <a:cs typeface="Gill Sans Light"/>
                <a:sym typeface="Gill Sans Light"/>
              </a:defRPr>
            </a:pPr>
            <a:endParaRPr/>
          </a:p>
        </p:txBody>
      </p:sp>
      <p:grpSp>
        <p:nvGrpSpPr>
          <p:cNvPr id="571" name="Group 571"/>
          <p:cNvGrpSpPr/>
          <p:nvPr/>
        </p:nvGrpSpPr>
        <p:grpSpPr>
          <a:xfrm flipH="1">
            <a:off x="1428750" y="8844295"/>
            <a:ext cx="3213100" cy="381001"/>
            <a:chOff x="0" y="0"/>
            <a:chExt cx="3213100" cy="381000"/>
          </a:xfrm>
        </p:grpSpPr>
        <p:sp>
          <p:nvSpPr>
            <p:cNvPr id="569" name="Shape 569"/>
            <p:cNvSpPr/>
            <p:nvPr/>
          </p:nvSpPr>
          <p:spPr>
            <a:xfrm flipH="1">
              <a:off x="2832100" y="0"/>
              <a:ext cx="381000" cy="381000"/>
            </a:xfrm>
            <a:prstGeom prst="ellipse">
              <a:avLst/>
            </a:prstGeom>
            <a:gradFill flip="none" rotWithShape="1">
              <a:gsLst>
                <a:gs pos="0">
                  <a:srgbClr val="D0D1D1"/>
                </a:gs>
                <a:gs pos="100000">
                  <a:srgbClr val="696969"/>
                </a:gs>
              </a:gsLst>
              <a:lin ang="5400000" scaled="0"/>
            </a:gradFill>
            <a:ln w="12700" cap="flat">
              <a:noFill/>
              <a:miter lim="400000"/>
            </a:ln>
            <a:effectLst/>
          </p:spPr>
          <p:txBody>
            <a:bodyPr wrap="square" lIns="50800" tIns="50800" rIns="50800" bIns="50800" numCol="1" anchor="ctr">
              <a:noAutofit/>
            </a:bodyPr>
            <a:lstStyle/>
            <a:p>
              <a:pPr algn="ctr">
                <a:defRPr sz="3600">
                  <a:solidFill>
                    <a:srgbClr val="FFFFFF"/>
                  </a:solidFill>
                  <a:latin typeface="Gill Sans Light"/>
                  <a:ea typeface="Gill Sans Light"/>
                  <a:cs typeface="Gill Sans Light"/>
                  <a:sym typeface="Gill Sans Light"/>
                </a:defRPr>
              </a:pPr>
              <a:endParaRPr/>
            </a:p>
          </p:txBody>
        </p:sp>
        <p:sp>
          <p:nvSpPr>
            <p:cNvPr id="570" name="Shape 570"/>
            <p:cNvSpPr/>
            <p:nvPr/>
          </p:nvSpPr>
          <p:spPr>
            <a:xfrm rot="10800000" flipH="1">
              <a:off x="0" y="0"/>
              <a:ext cx="3048000" cy="381000"/>
            </a:xfrm>
            <a:prstGeom prst="rect">
              <a:avLst/>
            </a:prstGeom>
            <a:gradFill flip="none" rotWithShape="1">
              <a:gsLst>
                <a:gs pos="0">
                  <a:srgbClr val="646464"/>
                </a:gs>
                <a:gs pos="100000">
                  <a:srgbClr val="CBCBCB"/>
                </a:gs>
              </a:gsLst>
              <a:lin ang="5400000" scaled="0"/>
            </a:gradFill>
            <a:ln w="12700" cap="flat">
              <a:noFill/>
              <a:miter lim="400000"/>
            </a:ln>
            <a:effectLst/>
          </p:spPr>
          <p:txBody>
            <a:bodyPr wrap="square" lIns="50800" tIns="50800" rIns="50800" bIns="50800" numCol="1" anchor="ctr">
              <a:noAutofit/>
            </a:bodyPr>
            <a:lstStyle/>
            <a:p>
              <a:pPr algn="ctr">
                <a:defRPr sz="3600">
                  <a:solidFill>
                    <a:srgbClr val="FFFFFF"/>
                  </a:solidFill>
                  <a:latin typeface="Gill Sans Light"/>
                  <a:ea typeface="Gill Sans Light"/>
                  <a:cs typeface="Gill Sans Light"/>
                  <a:sym typeface="Gill Sans Light"/>
                </a:defRPr>
              </a:pPr>
              <a:endParaRPr/>
            </a:p>
          </p:txBody>
        </p:sp>
      </p:gr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563">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56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56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56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56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56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56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iterate>
                                    <p:tmAbs val="0"/>
                                  </p:iterate>
                                  <p:childTnLst>
                                    <p:set>
                                      <p:cBhvr>
                                        <p:cTn id="32" fill="hold"/>
                                        <p:tgtEl>
                                          <p:spTgt spid="56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 grpId="1" build="p" bldLvl="5" animBg="1"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 name="Shape 575"/>
          <p:cNvSpPr>
            <a:spLocks noGrp="1"/>
          </p:cNvSpPr>
          <p:nvPr>
            <p:ph type="title"/>
          </p:nvPr>
        </p:nvSpPr>
        <p:spPr>
          <a:xfrm>
            <a:off x="355600" y="254000"/>
            <a:ext cx="12293601" cy="2438400"/>
          </a:xfrm>
          <a:prstGeom prst="rect">
            <a:avLst/>
          </a:prstGeom>
        </p:spPr>
        <p:txBody>
          <a:bodyPr/>
          <a:lstStyle/>
          <a:p>
            <a:r>
              <a:t>Current And </a:t>
            </a:r>
          </a:p>
          <a:p>
            <a:r>
              <a:t>FUTURE WORK</a:t>
            </a:r>
          </a:p>
        </p:txBody>
      </p:sp>
      <p:sp>
        <p:nvSpPr>
          <p:cNvPr id="576" name="Shape 576"/>
          <p:cNvSpPr>
            <a:spLocks noGrp="1"/>
          </p:cNvSpPr>
          <p:nvPr>
            <p:ph type="body" sz="half" idx="1"/>
          </p:nvPr>
        </p:nvSpPr>
        <p:spPr>
          <a:xfrm>
            <a:off x="1413247" y="4086299"/>
            <a:ext cx="10611513" cy="3587602"/>
          </a:xfrm>
          <a:prstGeom prst="rect">
            <a:avLst/>
          </a:prstGeom>
        </p:spPr>
        <p:txBody>
          <a:bodyPr>
            <a:normAutofit lnSpcReduction="10000"/>
          </a:bodyPr>
          <a:lstStyle/>
          <a:p>
            <a:pPr marL="0" indent="0" defTabSz="591502">
              <a:spcBef>
                <a:spcPts val="3300"/>
              </a:spcBef>
              <a:buSzTx/>
              <a:buNone/>
              <a:defRPr sz="3960"/>
            </a:pPr>
            <a:r>
              <a:t>Automate source-level conversion [Poster #219]</a:t>
            </a:r>
          </a:p>
          <a:p>
            <a:pPr marL="0" indent="0" defTabSz="591502">
              <a:spcBef>
                <a:spcPts val="3300"/>
              </a:spcBef>
              <a:buSzTx/>
              <a:buNone/>
              <a:defRPr sz="3960"/>
            </a:pPr>
            <a:r>
              <a:t>Better performance model to assign precision</a:t>
            </a:r>
          </a:p>
          <a:p>
            <a:pPr marL="0" indent="0" defTabSz="591502">
              <a:spcBef>
                <a:spcPts val="3300"/>
              </a:spcBef>
              <a:buSzTx/>
              <a:buNone/>
              <a:defRPr sz="3960"/>
            </a:pPr>
            <a:r>
              <a:t>Extend the framework to analyze other types of errors such lossy compression</a:t>
            </a:r>
          </a:p>
        </p:txBody>
      </p:sp>
      <p:sp>
        <p:nvSpPr>
          <p:cNvPr id="577" name="Shape 577"/>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normAutofit lnSpcReduction="10000"/>
          </a:bodyPr>
          <a:lstStyle/>
          <a:p>
            <a:fld id="{86CB4B4D-7CA3-9044-876B-883B54F8677D}" type="slidenum">
              <a:t>26</a:t>
            </a:fld>
            <a:endParaRPr/>
          </a:p>
        </p:txBody>
      </p:sp>
      <p:grpSp>
        <p:nvGrpSpPr>
          <p:cNvPr id="580" name="Group 580"/>
          <p:cNvGrpSpPr/>
          <p:nvPr/>
        </p:nvGrpSpPr>
        <p:grpSpPr>
          <a:xfrm>
            <a:off x="8362950" y="8844295"/>
            <a:ext cx="3213100" cy="381001"/>
            <a:chOff x="0" y="0"/>
            <a:chExt cx="3213100" cy="381000"/>
          </a:xfrm>
        </p:grpSpPr>
        <p:sp>
          <p:nvSpPr>
            <p:cNvPr id="578" name="Shape 578"/>
            <p:cNvSpPr/>
            <p:nvPr/>
          </p:nvSpPr>
          <p:spPr>
            <a:xfrm flipH="1">
              <a:off x="2832100" y="0"/>
              <a:ext cx="381000" cy="381000"/>
            </a:xfrm>
            <a:prstGeom prst="ellipse">
              <a:avLst/>
            </a:prstGeom>
            <a:gradFill flip="none" rotWithShape="1">
              <a:gsLst>
                <a:gs pos="0">
                  <a:srgbClr val="8BC13B"/>
                </a:gs>
                <a:gs pos="100000">
                  <a:srgbClr val="5C9F13"/>
                </a:gs>
              </a:gsLst>
              <a:lin ang="5400000" scaled="0"/>
            </a:gradFill>
            <a:ln w="12700" cap="flat">
              <a:noFill/>
              <a:miter lim="400000"/>
            </a:ln>
            <a:effectLst/>
          </p:spPr>
          <p:txBody>
            <a:bodyPr wrap="square" lIns="50800" tIns="50800" rIns="50800" bIns="50800" numCol="1" anchor="ctr">
              <a:noAutofit/>
            </a:bodyPr>
            <a:lstStyle/>
            <a:p>
              <a:pPr algn="ctr">
                <a:defRPr sz="3600">
                  <a:solidFill>
                    <a:srgbClr val="FFFFFF"/>
                  </a:solidFill>
                  <a:latin typeface="Gill Sans Light"/>
                  <a:ea typeface="Gill Sans Light"/>
                  <a:cs typeface="Gill Sans Light"/>
                  <a:sym typeface="Gill Sans Light"/>
                </a:defRPr>
              </a:pPr>
              <a:endParaRPr/>
            </a:p>
          </p:txBody>
        </p:sp>
        <p:sp>
          <p:nvSpPr>
            <p:cNvPr id="579" name="Shape 579"/>
            <p:cNvSpPr/>
            <p:nvPr/>
          </p:nvSpPr>
          <p:spPr>
            <a:xfrm rot="10800000" flipH="1">
              <a:off x="0" y="0"/>
              <a:ext cx="3048000" cy="381000"/>
            </a:xfrm>
            <a:prstGeom prst="rect">
              <a:avLst/>
            </a:prstGeom>
            <a:gradFill flip="none" rotWithShape="1">
              <a:gsLst>
                <a:gs pos="0">
                  <a:srgbClr val="68A905"/>
                </a:gs>
                <a:gs pos="100000">
                  <a:srgbClr val="9FCC4B"/>
                </a:gs>
              </a:gsLst>
              <a:lin ang="5400000" scaled="0"/>
            </a:gradFill>
            <a:ln w="12700" cap="flat">
              <a:noFill/>
              <a:miter lim="400000"/>
            </a:ln>
            <a:effectLst/>
          </p:spPr>
          <p:txBody>
            <a:bodyPr wrap="square" lIns="50800" tIns="50800" rIns="50800" bIns="50800" numCol="1" anchor="ctr">
              <a:noAutofit/>
            </a:bodyPr>
            <a:lstStyle/>
            <a:p>
              <a:pPr algn="ctr">
                <a:defRPr sz="3600">
                  <a:solidFill>
                    <a:srgbClr val="FFFFFF"/>
                  </a:solidFill>
                  <a:latin typeface="Gill Sans Light"/>
                  <a:ea typeface="Gill Sans Light"/>
                  <a:cs typeface="Gill Sans Light"/>
                  <a:sym typeface="Gill Sans Light"/>
                </a:defRPr>
              </a:pPr>
              <a:endParaRPr/>
            </a:p>
          </p:txBody>
        </p:sp>
      </p:grpSp>
      <p:sp>
        <p:nvSpPr>
          <p:cNvPr id="581" name="Shape 581"/>
          <p:cNvSpPr/>
          <p:nvPr/>
        </p:nvSpPr>
        <p:spPr>
          <a:xfrm flipH="1">
            <a:off x="4883150" y="8844295"/>
            <a:ext cx="3238500" cy="381001"/>
          </a:xfrm>
          <a:prstGeom prst="rect">
            <a:avLst/>
          </a:prstGeom>
          <a:gradFill>
            <a:gsLst>
              <a:gs pos="0">
                <a:srgbClr val="DDDDDD"/>
              </a:gs>
              <a:gs pos="100000">
                <a:srgbClr val="717171"/>
              </a:gs>
            </a:gsLst>
            <a:lin ang="5400000"/>
          </a:gradFill>
          <a:ln w="12700">
            <a:miter lim="400000"/>
          </a:ln>
        </p:spPr>
        <p:txBody>
          <a:bodyPr lIns="50800" tIns="50800" rIns="50800" bIns="50800" anchor="ctr"/>
          <a:lstStyle/>
          <a:p>
            <a:pPr algn="ctr">
              <a:defRPr sz="3600">
                <a:solidFill>
                  <a:srgbClr val="FFFFFF"/>
                </a:solidFill>
                <a:latin typeface="Gill Sans Light"/>
                <a:ea typeface="Gill Sans Light"/>
                <a:cs typeface="Gill Sans Light"/>
                <a:sym typeface="Gill Sans Light"/>
              </a:defRPr>
            </a:pPr>
            <a:endParaRPr/>
          </a:p>
        </p:txBody>
      </p:sp>
      <p:grpSp>
        <p:nvGrpSpPr>
          <p:cNvPr id="584" name="Group 584"/>
          <p:cNvGrpSpPr/>
          <p:nvPr/>
        </p:nvGrpSpPr>
        <p:grpSpPr>
          <a:xfrm flipH="1">
            <a:off x="1428750" y="8844295"/>
            <a:ext cx="3213100" cy="381001"/>
            <a:chOff x="0" y="0"/>
            <a:chExt cx="3213100" cy="381000"/>
          </a:xfrm>
        </p:grpSpPr>
        <p:sp>
          <p:nvSpPr>
            <p:cNvPr id="582" name="Shape 582"/>
            <p:cNvSpPr/>
            <p:nvPr/>
          </p:nvSpPr>
          <p:spPr>
            <a:xfrm flipH="1">
              <a:off x="2832100" y="0"/>
              <a:ext cx="381000" cy="381000"/>
            </a:xfrm>
            <a:prstGeom prst="ellipse">
              <a:avLst/>
            </a:prstGeom>
            <a:gradFill flip="none" rotWithShape="1">
              <a:gsLst>
                <a:gs pos="0">
                  <a:srgbClr val="D0D1D1"/>
                </a:gs>
                <a:gs pos="100000">
                  <a:srgbClr val="696969"/>
                </a:gs>
              </a:gsLst>
              <a:lin ang="5400000" scaled="0"/>
            </a:gradFill>
            <a:ln w="12700" cap="flat">
              <a:noFill/>
              <a:miter lim="400000"/>
            </a:ln>
            <a:effectLst/>
          </p:spPr>
          <p:txBody>
            <a:bodyPr wrap="square" lIns="50800" tIns="50800" rIns="50800" bIns="50800" numCol="1" anchor="ctr">
              <a:noAutofit/>
            </a:bodyPr>
            <a:lstStyle/>
            <a:p>
              <a:pPr algn="ctr">
                <a:defRPr sz="3600">
                  <a:solidFill>
                    <a:srgbClr val="FFFFFF"/>
                  </a:solidFill>
                  <a:latin typeface="Gill Sans Light"/>
                  <a:ea typeface="Gill Sans Light"/>
                  <a:cs typeface="Gill Sans Light"/>
                  <a:sym typeface="Gill Sans Light"/>
                </a:defRPr>
              </a:pPr>
              <a:endParaRPr/>
            </a:p>
          </p:txBody>
        </p:sp>
        <p:sp>
          <p:nvSpPr>
            <p:cNvPr id="583" name="Shape 583"/>
            <p:cNvSpPr/>
            <p:nvPr/>
          </p:nvSpPr>
          <p:spPr>
            <a:xfrm rot="10800000" flipH="1">
              <a:off x="0" y="0"/>
              <a:ext cx="3048000" cy="381000"/>
            </a:xfrm>
            <a:prstGeom prst="rect">
              <a:avLst/>
            </a:prstGeom>
            <a:gradFill flip="none" rotWithShape="1">
              <a:gsLst>
                <a:gs pos="0">
                  <a:srgbClr val="646464"/>
                </a:gs>
                <a:gs pos="100000">
                  <a:srgbClr val="CBCBCB"/>
                </a:gs>
              </a:gsLst>
              <a:lin ang="5400000" scaled="0"/>
            </a:gradFill>
            <a:ln w="12700" cap="flat">
              <a:noFill/>
              <a:miter lim="400000"/>
            </a:ln>
            <a:effectLst/>
          </p:spPr>
          <p:txBody>
            <a:bodyPr wrap="square" lIns="50800" tIns="50800" rIns="50800" bIns="50800" numCol="1" anchor="ctr">
              <a:noAutofit/>
            </a:bodyPr>
            <a:lstStyle/>
            <a:p>
              <a:pPr algn="ctr">
                <a:defRPr sz="3600">
                  <a:solidFill>
                    <a:srgbClr val="FFFFFF"/>
                  </a:solidFill>
                  <a:latin typeface="Gill Sans Light"/>
                  <a:ea typeface="Gill Sans Light"/>
                  <a:cs typeface="Gill Sans Light"/>
                  <a:sym typeface="Gill Sans Light"/>
                </a:defRPr>
              </a:pPr>
              <a:endParaRPr/>
            </a:p>
          </p:txBody>
        </p:sp>
      </p:gr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576">
                                            <p:bg/>
                                          </p:spTgt>
                                        </p:tgtEl>
                                        <p:attrNameLst>
                                          <p:attrName>style.visibility</p:attrName>
                                        </p:attrNameLst>
                                      </p:cBhvr>
                                      <p:to>
                                        <p:strVal val="visible"/>
                                      </p:to>
                                    </p:set>
                                    <p:animEffect transition="in" filter="dissolve">
                                      <p:cBhvr>
                                        <p:cTn id="7" dur="1000"/>
                                        <p:tgtEl>
                                          <p:spTgt spid="576">
                                            <p:bg/>
                                          </p:spTgt>
                                        </p:tgtEl>
                                      </p:cBhvr>
                                    </p:animEffect>
                                  </p:childTnLst>
                                </p:cTn>
                              </p:par>
                              <p:par>
                                <p:cTn id="8" presetID="9" presetClass="entr" presetSubtype="0" fill="hold" grpId="1" nodeType="withEffect">
                                  <p:stCondLst>
                                    <p:cond delay="0"/>
                                  </p:stCondLst>
                                  <p:iterate>
                                    <p:tmAbs val="0"/>
                                  </p:iterate>
                                  <p:childTnLst>
                                    <p:set>
                                      <p:cBhvr>
                                        <p:cTn id="9" fill="hold"/>
                                        <p:tgtEl>
                                          <p:spTgt spid="576">
                                            <p:txEl>
                                              <p:pRg st="0" end="0"/>
                                            </p:txEl>
                                          </p:spTgt>
                                        </p:tgtEl>
                                        <p:attrNameLst>
                                          <p:attrName>style.visibility</p:attrName>
                                        </p:attrNameLst>
                                      </p:cBhvr>
                                      <p:to>
                                        <p:strVal val="visible"/>
                                      </p:to>
                                    </p:set>
                                    <p:animEffect transition="in" filter="dissolve">
                                      <p:cBhvr>
                                        <p:cTn id="10" dur="1000"/>
                                        <p:tgtEl>
                                          <p:spTgt spid="57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576">
                                            <p:txEl>
                                              <p:pRg st="1" end="1"/>
                                            </p:txEl>
                                          </p:spTgt>
                                        </p:tgtEl>
                                        <p:attrNameLst>
                                          <p:attrName>style.visibility</p:attrName>
                                        </p:attrNameLst>
                                      </p:cBhvr>
                                      <p:to>
                                        <p:strVal val="visible"/>
                                      </p:to>
                                    </p:set>
                                    <p:animEffect transition="in" filter="dissolve">
                                      <p:cBhvr>
                                        <p:cTn id="15" dur="1000"/>
                                        <p:tgtEl>
                                          <p:spTgt spid="57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p:tmAbs val="0"/>
                                  </p:iterate>
                                  <p:childTnLst>
                                    <p:set>
                                      <p:cBhvr>
                                        <p:cTn id="19" fill="hold"/>
                                        <p:tgtEl>
                                          <p:spTgt spid="576">
                                            <p:txEl>
                                              <p:pRg st="2" end="2"/>
                                            </p:txEl>
                                          </p:spTgt>
                                        </p:tgtEl>
                                        <p:attrNameLst>
                                          <p:attrName>style.visibility</p:attrName>
                                        </p:attrNameLst>
                                      </p:cBhvr>
                                      <p:to>
                                        <p:strVal val="visible"/>
                                      </p:to>
                                    </p:set>
                                    <p:animEffect transition="in" filter="dissolve">
                                      <p:cBhvr>
                                        <p:cTn id="20" dur="1000"/>
                                        <p:tgtEl>
                                          <p:spTgt spid="57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6" grpId="1" build="p" bldLvl="5" animBg="1" advAuto="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 name="Shape 588"/>
          <p:cNvSpPr>
            <a:spLocks noGrp="1"/>
          </p:cNvSpPr>
          <p:nvPr>
            <p:ph type="title"/>
          </p:nvPr>
        </p:nvSpPr>
        <p:spPr>
          <a:xfrm>
            <a:off x="355600" y="254000"/>
            <a:ext cx="12293601" cy="2438400"/>
          </a:xfrm>
          <a:prstGeom prst="rect">
            <a:avLst/>
          </a:prstGeom>
        </p:spPr>
        <p:txBody>
          <a:bodyPr/>
          <a:lstStyle/>
          <a:p>
            <a:r>
              <a:t>CONCLUSION</a:t>
            </a:r>
          </a:p>
        </p:txBody>
      </p:sp>
      <p:sp>
        <p:nvSpPr>
          <p:cNvPr id="589" name="Shape 589"/>
          <p:cNvSpPr>
            <a:spLocks noGrp="1"/>
          </p:cNvSpPr>
          <p:nvPr>
            <p:ph type="body" idx="1"/>
          </p:nvPr>
        </p:nvSpPr>
        <p:spPr>
          <a:xfrm>
            <a:off x="1447114" y="2912309"/>
            <a:ext cx="10611513" cy="5455495"/>
          </a:xfrm>
          <a:prstGeom prst="rect">
            <a:avLst/>
          </a:prstGeom>
        </p:spPr>
        <p:txBody>
          <a:bodyPr>
            <a:normAutofit lnSpcReduction="10000"/>
          </a:bodyPr>
          <a:lstStyle/>
          <a:p>
            <a:pPr marL="0" indent="0" defTabSz="591502">
              <a:spcBef>
                <a:spcPts val="3300"/>
              </a:spcBef>
              <a:buSzTx/>
              <a:buNone/>
              <a:defRPr sz="3960"/>
            </a:pPr>
            <a:r>
              <a:t>Method using Algorithmic Differentiation (AD)</a:t>
            </a:r>
          </a:p>
          <a:p>
            <a:pPr marL="0" lvl="2" indent="329184" defTabSz="591502">
              <a:spcBef>
                <a:spcPts val="3300"/>
              </a:spcBef>
              <a:buSzTx/>
              <a:buNone/>
              <a:defRPr sz="3240"/>
            </a:pPr>
            <a:r>
              <a:t>Obtains close estimate of the output error</a:t>
            </a:r>
          </a:p>
          <a:p>
            <a:pPr marL="0" lvl="2" indent="329184" defTabSz="591502">
              <a:spcBef>
                <a:spcPts val="3300"/>
              </a:spcBef>
              <a:buSzTx/>
              <a:buNone/>
              <a:defRPr sz="3240"/>
            </a:pPr>
            <a:r>
              <a:t>Scaling better than previous methods</a:t>
            </a:r>
          </a:p>
          <a:p>
            <a:pPr marL="0" lvl="2" indent="329184" defTabSz="591502">
              <a:spcBef>
                <a:spcPts val="3300"/>
              </a:spcBef>
              <a:buSzTx/>
              <a:buNone/>
              <a:defRPr sz="3240"/>
            </a:pPr>
            <a:r>
              <a:t>Applied to HPC benchmarks</a:t>
            </a:r>
          </a:p>
          <a:p>
            <a:pPr marL="0" indent="0" defTabSz="591502">
              <a:spcBef>
                <a:spcPts val="3300"/>
              </a:spcBef>
              <a:buSzTx/>
              <a:buNone/>
              <a:defRPr sz="3960"/>
            </a:pPr>
            <a:r>
              <a:t>Mixed precision version achieves 1.2x speedup for LULESH on GPU</a:t>
            </a:r>
          </a:p>
        </p:txBody>
      </p:sp>
      <p:sp>
        <p:nvSpPr>
          <p:cNvPr id="590" name="Shape 590"/>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normAutofit lnSpcReduction="10000"/>
          </a:bodyPr>
          <a:lstStyle/>
          <a:p>
            <a:fld id="{86CB4B4D-7CA3-9044-876B-883B54F8677D}" type="slidenum">
              <a:t>27</a:t>
            </a:fld>
            <a:endParaRPr/>
          </a:p>
        </p:txBody>
      </p:sp>
      <p:grpSp>
        <p:nvGrpSpPr>
          <p:cNvPr id="593" name="Group 593"/>
          <p:cNvGrpSpPr/>
          <p:nvPr/>
        </p:nvGrpSpPr>
        <p:grpSpPr>
          <a:xfrm>
            <a:off x="8362950" y="8844295"/>
            <a:ext cx="3213100" cy="381001"/>
            <a:chOff x="0" y="0"/>
            <a:chExt cx="3213100" cy="381000"/>
          </a:xfrm>
        </p:grpSpPr>
        <p:sp>
          <p:nvSpPr>
            <p:cNvPr id="591" name="Shape 591"/>
            <p:cNvSpPr/>
            <p:nvPr/>
          </p:nvSpPr>
          <p:spPr>
            <a:xfrm flipH="1">
              <a:off x="2832100" y="0"/>
              <a:ext cx="381000" cy="381000"/>
            </a:xfrm>
            <a:prstGeom prst="ellipse">
              <a:avLst/>
            </a:prstGeom>
            <a:gradFill flip="none" rotWithShape="1">
              <a:gsLst>
                <a:gs pos="0">
                  <a:srgbClr val="8BC13B"/>
                </a:gs>
                <a:gs pos="100000">
                  <a:srgbClr val="5C9F13"/>
                </a:gs>
              </a:gsLst>
              <a:lin ang="5400000" scaled="0"/>
            </a:gradFill>
            <a:ln w="12700" cap="flat">
              <a:noFill/>
              <a:miter lim="400000"/>
            </a:ln>
            <a:effectLst/>
          </p:spPr>
          <p:txBody>
            <a:bodyPr wrap="square" lIns="50800" tIns="50800" rIns="50800" bIns="50800" numCol="1" anchor="ctr">
              <a:noAutofit/>
            </a:bodyPr>
            <a:lstStyle/>
            <a:p>
              <a:pPr algn="ctr">
                <a:defRPr sz="3600">
                  <a:solidFill>
                    <a:srgbClr val="FFFFFF"/>
                  </a:solidFill>
                  <a:latin typeface="Gill Sans Light"/>
                  <a:ea typeface="Gill Sans Light"/>
                  <a:cs typeface="Gill Sans Light"/>
                  <a:sym typeface="Gill Sans Light"/>
                </a:defRPr>
              </a:pPr>
              <a:endParaRPr/>
            </a:p>
          </p:txBody>
        </p:sp>
        <p:sp>
          <p:nvSpPr>
            <p:cNvPr id="592" name="Shape 592"/>
            <p:cNvSpPr/>
            <p:nvPr/>
          </p:nvSpPr>
          <p:spPr>
            <a:xfrm rot="10800000" flipH="1">
              <a:off x="0" y="0"/>
              <a:ext cx="3048000" cy="381000"/>
            </a:xfrm>
            <a:prstGeom prst="rect">
              <a:avLst/>
            </a:prstGeom>
            <a:gradFill flip="none" rotWithShape="1">
              <a:gsLst>
                <a:gs pos="0">
                  <a:srgbClr val="68A905"/>
                </a:gs>
                <a:gs pos="100000">
                  <a:srgbClr val="9FCC4B"/>
                </a:gs>
              </a:gsLst>
              <a:lin ang="5400000" scaled="0"/>
            </a:gradFill>
            <a:ln w="12700" cap="flat">
              <a:noFill/>
              <a:miter lim="400000"/>
            </a:ln>
            <a:effectLst/>
          </p:spPr>
          <p:txBody>
            <a:bodyPr wrap="square" lIns="50800" tIns="50800" rIns="50800" bIns="50800" numCol="1" anchor="ctr">
              <a:noAutofit/>
            </a:bodyPr>
            <a:lstStyle/>
            <a:p>
              <a:pPr algn="ctr">
                <a:defRPr sz="3600">
                  <a:solidFill>
                    <a:srgbClr val="FFFFFF"/>
                  </a:solidFill>
                  <a:latin typeface="Gill Sans Light"/>
                  <a:ea typeface="Gill Sans Light"/>
                  <a:cs typeface="Gill Sans Light"/>
                  <a:sym typeface="Gill Sans Light"/>
                </a:defRPr>
              </a:pPr>
              <a:endParaRPr/>
            </a:p>
          </p:txBody>
        </p:sp>
      </p:grpSp>
      <p:sp>
        <p:nvSpPr>
          <p:cNvPr id="594" name="Shape 594"/>
          <p:cNvSpPr/>
          <p:nvPr/>
        </p:nvSpPr>
        <p:spPr>
          <a:xfrm flipH="1">
            <a:off x="4883150" y="8844295"/>
            <a:ext cx="3238500" cy="381001"/>
          </a:xfrm>
          <a:prstGeom prst="rect">
            <a:avLst/>
          </a:prstGeom>
          <a:gradFill>
            <a:gsLst>
              <a:gs pos="0">
                <a:srgbClr val="DDDDDD"/>
              </a:gs>
              <a:gs pos="100000">
                <a:srgbClr val="717171"/>
              </a:gs>
            </a:gsLst>
            <a:lin ang="5400000"/>
          </a:gradFill>
          <a:ln w="12700">
            <a:miter lim="400000"/>
          </a:ln>
        </p:spPr>
        <p:txBody>
          <a:bodyPr lIns="50800" tIns="50800" rIns="50800" bIns="50800" anchor="ctr"/>
          <a:lstStyle/>
          <a:p>
            <a:pPr algn="ctr">
              <a:defRPr sz="3600">
                <a:solidFill>
                  <a:srgbClr val="FFFFFF"/>
                </a:solidFill>
                <a:latin typeface="Gill Sans Light"/>
                <a:ea typeface="Gill Sans Light"/>
                <a:cs typeface="Gill Sans Light"/>
                <a:sym typeface="Gill Sans Light"/>
              </a:defRPr>
            </a:pPr>
            <a:endParaRPr/>
          </a:p>
        </p:txBody>
      </p:sp>
      <p:grpSp>
        <p:nvGrpSpPr>
          <p:cNvPr id="597" name="Group 597"/>
          <p:cNvGrpSpPr/>
          <p:nvPr/>
        </p:nvGrpSpPr>
        <p:grpSpPr>
          <a:xfrm flipH="1">
            <a:off x="1428750" y="8844295"/>
            <a:ext cx="3213100" cy="381001"/>
            <a:chOff x="0" y="0"/>
            <a:chExt cx="3213100" cy="381000"/>
          </a:xfrm>
        </p:grpSpPr>
        <p:sp>
          <p:nvSpPr>
            <p:cNvPr id="595" name="Shape 595"/>
            <p:cNvSpPr/>
            <p:nvPr/>
          </p:nvSpPr>
          <p:spPr>
            <a:xfrm flipH="1">
              <a:off x="2832100" y="0"/>
              <a:ext cx="381000" cy="381000"/>
            </a:xfrm>
            <a:prstGeom prst="ellipse">
              <a:avLst/>
            </a:prstGeom>
            <a:gradFill flip="none" rotWithShape="1">
              <a:gsLst>
                <a:gs pos="0">
                  <a:srgbClr val="D0D1D1"/>
                </a:gs>
                <a:gs pos="100000">
                  <a:srgbClr val="696969"/>
                </a:gs>
              </a:gsLst>
              <a:lin ang="5400000" scaled="0"/>
            </a:gradFill>
            <a:ln w="12700" cap="flat">
              <a:noFill/>
              <a:miter lim="400000"/>
            </a:ln>
            <a:effectLst/>
          </p:spPr>
          <p:txBody>
            <a:bodyPr wrap="square" lIns="50800" tIns="50800" rIns="50800" bIns="50800" numCol="1" anchor="ctr">
              <a:noAutofit/>
            </a:bodyPr>
            <a:lstStyle/>
            <a:p>
              <a:pPr algn="ctr">
                <a:defRPr sz="3600">
                  <a:solidFill>
                    <a:srgbClr val="FFFFFF"/>
                  </a:solidFill>
                  <a:latin typeface="Gill Sans Light"/>
                  <a:ea typeface="Gill Sans Light"/>
                  <a:cs typeface="Gill Sans Light"/>
                  <a:sym typeface="Gill Sans Light"/>
                </a:defRPr>
              </a:pPr>
              <a:endParaRPr/>
            </a:p>
          </p:txBody>
        </p:sp>
        <p:sp>
          <p:nvSpPr>
            <p:cNvPr id="596" name="Shape 596"/>
            <p:cNvSpPr/>
            <p:nvPr/>
          </p:nvSpPr>
          <p:spPr>
            <a:xfrm rot="10800000" flipH="1">
              <a:off x="0" y="0"/>
              <a:ext cx="3048000" cy="381000"/>
            </a:xfrm>
            <a:prstGeom prst="rect">
              <a:avLst/>
            </a:prstGeom>
            <a:gradFill flip="none" rotWithShape="1">
              <a:gsLst>
                <a:gs pos="0">
                  <a:srgbClr val="646464"/>
                </a:gs>
                <a:gs pos="100000">
                  <a:srgbClr val="CBCBCB"/>
                </a:gs>
              </a:gsLst>
              <a:lin ang="5400000" scaled="0"/>
            </a:gradFill>
            <a:ln w="12700" cap="flat">
              <a:noFill/>
              <a:miter lim="400000"/>
            </a:ln>
            <a:effectLst/>
          </p:spPr>
          <p:txBody>
            <a:bodyPr wrap="square" lIns="50800" tIns="50800" rIns="50800" bIns="50800" numCol="1" anchor="ctr">
              <a:noAutofit/>
            </a:bodyPr>
            <a:lstStyle/>
            <a:p>
              <a:pPr algn="ctr">
                <a:defRPr sz="3600">
                  <a:solidFill>
                    <a:srgbClr val="FFFFFF"/>
                  </a:solidFill>
                  <a:latin typeface="Gill Sans Light"/>
                  <a:ea typeface="Gill Sans Light"/>
                  <a:cs typeface="Gill Sans Light"/>
                  <a:sym typeface="Gill Sans Light"/>
                </a:defRPr>
              </a:pPr>
              <a:endParaRPr/>
            </a:p>
          </p:txBody>
        </p:sp>
      </p:gr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589">
                                            <p:bg/>
                                          </p:spTgt>
                                        </p:tgtEl>
                                        <p:attrNameLst>
                                          <p:attrName>style.visibility</p:attrName>
                                        </p:attrNameLst>
                                      </p:cBhvr>
                                      <p:to>
                                        <p:strVal val="visible"/>
                                      </p:to>
                                    </p:set>
                                    <p:animEffect transition="in" filter="dissolve">
                                      <p:cBhvr>
                                        <p:cTn id="7" dur="1000"/>
                                        <p:tgtEl>
                                          <p:spTgt spid="589">
                                            <p:bg/>
                                          </p:spTgt>
                                        </p:tgtEl>
                                      </p:cBhvr>
                                    </p:animEffect>
                                  </p:childTnLst>
                                </p:cTn>
                              </p:par>
                              <p:par>
                                <p:cTn id="8" presetID="9" presetClass="entr" presetSubtype="0" fill="hold" grpId="1" nodeType="withEffect">
                                  <p:stCondLst>
                                    <p:cond delay="0"/>
                                  </p:stCondLst>
                                  <p:iterate>
                                    <p:tmAbs val="0"/>
                                  </p:iterate>
                                  <p:childTnLst>
                                    <p:set>
                                      <p:cBhvr>
                                        <p:cTn id="9" fill="hold"/>
                                        <p:tgtEl>
                                          <p:spTgt spid="589">
                                            <p:txEl>
                                              <p:pRg st="0" end="0"/>
                                            </p:txEl>
                                          </p:spTgt>
                                        </p:tgtEl>
                                        <p:attrNameLst>
                                          <p:attrName>style.visibility</p:attrName>
                                        </p:attrNameLst>
                                      </p:cBhvr>
                                      <p:to>
                                        <p:strVal val="visible"/>
                                      </p:to>
                                    </p:set>
                                    <p:animEffect transition="in" filter="dissolve">
                                      <p:cBhvr>
                                        <p:cTn id="10" dur="1000"/>
                                        <p:tgtEl>
                                          <p:spTgt spid="58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589">
                                            <p:txEl>
                                              <p:pRg st="1" end="1"/>
                                            </p:txEl>
                                          </p:spTgt>
                                        </p:tgtEl>
                                        <p:attrNameLst>
                                          <p:attrName>style.visibility</p:attrName>
                                        </p:attrNameLst>
                                      </p:cBhvr>
                                      <p:to>
                                        <p:strVal val="visible"/>
                                      </p:to>
                                    </p:set>
                                    <p:animEffect transition="in" filter="dissolve">
                                      <p:cBhvr>
                                        <p:cTn id="15" dur="1000"/>
                                        <p:tgtEl>
                                          <p:spTgt spid="58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p:tmAbs val="0"/>
                                  </p:iterate>
                                  <p:childTnLst>
                                    <p:set>
                                      <p:cBhvr>
                                        <p:cTn id="19" fill="hold"/>
                                        <p:tgtEl>
                                          <p:spTgt spid="589">
                                            <p:txEl>
                                              <p:pRg st="2" end="2"/>
                                            </p:txEl>
                                          </p:spTgt>
                                        </p:tgtEl>
                                        <p:attrNameLst>
                                          <p:attrName>style.visibility</p:attrName>
                                        </p:attrNameLst>
                                      </p:cBhvr>
                                      <p:to>
                                        <p:strVal val="visible"/>
                                      </p:to>
                                    </p:set>
                                    <p:animEffect transition="in" filter="dissolve">
                                      <p:cBhvr>
                                        <p:cTn id="20" dur="1000"/>
                                        <p:tgtEl>
                                          <p:spTgt spid="589">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fill="hold" grpId="1" nodeType="clickEffect">
                                  <p:stCondLst>
                                    <p:cond delay="0"/>
                                  </p:stCondLst>
                                  <p:iterate>
                                    <p:tmAbs val="0"/>
                                  </p:iterate>
                                  <p:childTnLst>
                                    <p:set>
                                      <p:cBhvr>
                                        <p:cTn id="24" fill="hold"/>
                                        <p:tgtEl>
                                          <p:spTgt spid="589">
                                            <p:txEl>
                                              <p:pRg st="3" end="3"/>
                                            </p:txEl>
                                          </p:spTgt>
                                        </p:tgtEl>
                                        <p:attrNameLst>
                                          <p:attrName>style.visibility</p:attrName>
                                        </p:attrNameLst>
                                      </p:cBhvr>
                                      <p:to>
                                        <p:strVal val="visible"/>
                                      </p:to>
                                    </p:set>
                                    <p:animEffect transition="in" filter="dissolve">
                                      <p:cBhvr>
                                        <p:cTn id="25" dur="1000"/>
                                        <p:tgtEl>
                                          <p:spTgt spid="589">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fill="hold" grpId="1" nodeType="clickEffect">
                                  <p:stCondLst>
                                    <p:cond delay="0"/>
                                  </p:stCondLst>
                                  <p:iterate>
                                    <p:tmAbs val="0"/>
                                  </p:iterate>
                                  <p:childTnLst>
                                    <p:set>
                                      <p:cBhvr>
                                        <p:cTn id="29" fill="hold"/>
                                        <p:tgtEl>
                                          <p:spTgt spid="589">
                                            <p:txEl>
                                              <p:pRg st="4" end="4"/>
                                            </p:txEl>
                                          </p:spTgt>
                                        </p:tgtEl>
                                        <p:attrNameLst>
                                          <p:attrName>style.visibility</p:attrName>
                                        </p:attrNameLst>
                                      </p:cBhvr>
                                      <p:to>
                                        <p:strVal val="visible"/>
                                      </p:to>
                                    </p:set>
                                    <p:animEffect transition="in" filter="dissolve">
                                      <p:cBhvr>
                                        <p:cTn id="30" dur="1000"/>
                                        <p:tgtEl>
                                          <p:spTgt spid="58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9" grpId="1" build="p" bldLvl="5" animBg="1" advAuto="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2" name="Shape 612"/>
          <p:cNvSpPr>
            <a:spLocks noGrp="1"/>
          </p:cNvSpPr>
          <p:nvPr>
            <p:ph type="title"/>
          </p:nvPr>
        </p:nvSpPr>
        <p:spPr>
          <a:xfrm>
            <a:off x="355599" y="2514134"/>
            <a:ext cx="12293601" cy="3238501"/>
          </a:xfrm>
          <a:prstGeom prst="rect">
            <a:avLst/>
          </a:prstGeom>
        </p:spPr>
        <p:txBody>
          <a:bodyPr>
            <a:normAutofit fontScale="90000"/>
          </a:bodyPr>
          <a:lstStyle/>
          <a:p>
            <a:pPr defTabSz="566674">
              <a:defRPr sz="7275"/>
            </a:pPr>
            <a:r>
              <a:t>thank you!</a:t>
            </a:r>
          </a:p>
          <a:p>
            <a:pPr defTabSz="566674">
              <a:defRPr sz="7275"/>
            </a:pPr>
            <a:endParaRPr/>
          </a:p>
          <a:p>
            <a:pPr defTabSz="566674">
              <a:defRPr sz="7275"/>
            </a:pPr>
            <a:r>
              <a:t>Questions?</a:t>
            </a:r>
          </a:p>
        </p:txBody>
      </p:sp>
      <p:sp>
        <p:nvSpPr>
          <p:cNvPr id="613" name="Shape 613"/>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normAutofit lnSpcReduction="10000"/>
          </a:bodyPr>
          <a:lstStyle/>
          <a:p>
            <a:fld id="{86CB4B4D-7CA3-9044-876B-883B54F8677D}" type="slidenum">
              <a:t>28</a:t>
            </a:fld>
            <a:endParaRPr/>
          </a:p>
        </p:txBody>
      </p:sp>
      <p:sp>
        <p:nvSpPr>
          <p:cNvPr id="614" name="Shape 614"/>
          <p:cNvSpPr/>
          <p:nvPr/>
        </p:nvSpPr>
        <p:spPr>
          <a:xfrm>
            <a:off x="645797" y="7129782"/>
            <a:ext cx="11713206" cy="12065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defTabSz="457200">
              <a:lnSpc>
                <a:spcPts val="4000"/>
              </a:lnSpc>
              <a:spcBef>
                <a:spcPts val="1200"/>
              </a:spcBef>
              <a:defRPr sz="2133">
                <a:solidFill>
                  <a:srgbClr val="000000"/>
                </a:solidFill>
                <a:latin typeface="Times"/>
                <a:ea typeface="Times"/>
                <a:cs typeface="Times"/>
                <a:sym typeface="Times"/>
              </a:defRPr>
            </a:lvl1pPr>
          </a:lstStyle>
          <a:p>
            <a:r>
              <a:t>This work was performed under the auspices of the U.S. Department of Energy by Lawrence Livermore National Laboratory under Contract DE-AC52-07NA27344, via LDRD project 17- SI-004.</a:t>
            </a:r>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 name="Shape 616"/>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normAutofit lnSpcReduction="10000"/>
          </a:bodyPr>
          <a:lstStyle/>
          <a:p>
            <a:fld id="{86CB4B4D-7CA3-9044-876B-883B54F8677D}" type="slidenum">
              <a:t>29</a:t>
            </a:fld>
            <a:endParaRPr/>
          </a:p>
        </p:txBody>
      </p:sp>
      <p:sp>
        <p:nvSpPr>
          <p:cNvPr id="617" name="Shape 617"/>
          <p:cNvSpPr>
            <a:spLocks noGrp="1"/>
          </p:cNvSpPr>
          <p:nvPr>
            <p:ph type="title"/>
          </p:nvPr>
        </p:nvSpPr>
        <p:spPr>
          <a:xfrm>
            <a:off x="355600" y="244103"/>
            <a:ext cx="12293600" cy="2007001"/>
          </a:xfrm>
          <a:prstGeom prst="rect">
            <a:avLst/>
          </a:prstGeom>
        </p:spPr>
        <p:txBody>
          <a:bodyPr>
            <a:normAutofit fontScale="90000"/>
          </a:bodyPr>
          <a:lstStyle>
            <a:lvl1pPr defTabSz="537463">
              <a:defRPr sz="6900"/>
            </a:lvl1pPr>
          </a:lstStyle>
          <a:p>
            <a:r>
              <a:t>automatic Floating-point precision analysis </a:t>
            </a:r>
          </a:p>
        </p:txBody>
      </p:sp>
      <p:pic>
        <p:nvPicPr>
          <p:cNvPr id="618" name="pasted-image.pdf"/>
          <p:cNvPicPr>
            <a:picLocks noChangeAspect="1"/>
          </p:cNvPicPr>
          <p:nvPr/>
        </p:nvPicPr>
        <p:blipFill>
          <a:blip r:embed="rId3">
            <a:extLst/>
          </a:blip>
          <a:stretch>
            <a:fillRect/>
          </a:stretch>
        </p:blipFill>
        <p:spPr>
          <a:xfrm>
            <a:off x="586491" y="3648455"/>
            <a:ext cx="11819117" cy="3157162"/>
          </a:xfrm>
          <a:prstGeom prst="rect">
            <a:avLst/>
          </a:prstGeom>
          <a:ln w="12700">
            <a:miter lim="400000"/>
          </a:ln>
        </p:spPr>
      </p:pic>
      <p:grpSp>
        <p:nvGrpSpPr>
          <p:cNvPr id="621" name="Group 621"/>
          <p:cNvGrpSpPr/>
          <p:nvPr/>
        </p:nvGrpSpPr>
        <p:grpSpPr>
          <a:xfrm>
            <a:off x="8362950" y="8829626"/>
            <a:ext cx="3213100" cy="381001"/>
            <a:chOff x="0" y="0"/>
            <a:chExt cx="3213100" cy="381000"/>
          </a:xfrm>
        </p:grpSpPr>
        <p:sp>
          <p:nvSpPr>
            <p:cNvPr id="619" name="Shape 619"/>
            <p:cNvSpPr/>
            <p:nvPr/>
          </p:nvSpPr>
          <p:spPr>
            <a:xfrm flipH="1">
              <a:off x="2832100" y="0"/>
              <a:ext cx="381000" cy="381000"/>
            </a:xfrm>
            <a:prstGeom prst="ellipse">
              <a:avLst/>
            </a:prstGeom>
            <a:gradFill flip="none" rotWithShape="1">
              <a:gsLst>
                <a:gs pos="0">
                  <a:srgbClr val="D0D1D1"/>
                </a:gs>
                <a:gs pos="100000">
                  <a:srgbClr val="696969"/>
                </a:gs>
              </a:gsLst>
              <a:lin ang="5400000" scaled="0"/>
            </a:gradFill>
            <a:ln w="12700" cap="flat">
              <a:noFill/>
              <a:miter lim="400000"/>
            </a:ln>
            <a:effectLst/>
          </p:spPr>
          <p:txBody>
            <a:bodyPr wrap="square" lIns="50800" tIns="50800" rIns="50800" bIns="50800" numCol="1" anchor="ctr">
              <a:noAutofit/>
            </a:bodyPr>
            <a:lstStyle/>
            <a:p>
              <a:pPr algn="ctr">
                <a:defRPr sz="3600">
                  <a:solidFill>
                    <a:srgbClr val="FFFFFF"/>
                  </a:solidFill>
                  <a:latin typeface="Gill Sans Light"/>
                  <a:ea typeface="Gill Sans Light"/>
                  <a:cs typeface="Gill Sans Light"/>
                  <a:sym typeface="Gill Sans Light"/>
                </a:defRPr>
              </a:pPr>
              <a:endParaRPr/>
            </a:p>
          </p:txBody>
        </p:sp>
        <p:sp>
          <p:nvSpPr>
            <p:cNvPr id="620" name="Shape 620"/>
            <p:cNvSpPr/>
            <p:nvPr/>
          </p:nvSpPr>
          <p:spPr>
            <a:xfrm rot="10800000" flipH="1">
              <a:off x="0" y="0"/>
              <a:ext cx="3048000" cy="381000"/>
            </a:xfrm>
            <a:prstGeom prst="rect">
              <a:avLst/>
            </a:prstGeom>
            <a:gradFill flip="none" rotWithShape="1">
              <a:gsLst>
                <a:gs pos="0">
                  <a:srgbClr val="646464"/>
                </a:gs>
                <a:gs pos="100000">
                  <a:srgbClr val="CBCBCB"/>
                </a:gs>
              </a:gsLst>
              <a:lin ang="5400000" scaled="0"/>
            </a:gradFill>
            <a:ln w="12700" cap="flat">
              <a:noFill/>
              <a:miter lim="400000"/>
            </a:ln>
            <a:effectLst/>
          </p:spPr>
          <p:txBody>
            <a:bodyPr wrap="square" lIns="50800" tIns="50800" rIns="50800" bIns="50800" numCol="1" anchor="ctr">
              <a:noAutofit/>
            </a:bodyPr>
            <a:lstStyle/>
            <a:p>
              <a:pPr algn="ctr">
                <a:defRPr sz="3600">
                  <a:solidFill>
                    <a:srgbClr val="FFFFFF"/>
                  </a:solidFill>
                  <a:latin typeface="Gill Sans Light"/>
                  <a:ea typeface="Gill Sans Light"/>
                  <a:cs typeface="Gill Sans Light"/>
                  <a:sym typeface="Gill Sans Light"/>
                </a:defRPr>
              </a:pPr>
              <a:endParaRPr/>
            </a:p>
          </p:txBody>
        </p:sp>
      </p:grpSp>
      <p:grpSp>
        <p:nvGrpSpPr>
          <p:cNvPr id="624" name="Group 624"/>
          <p:cNvGrpSpPr/>
          <p:nvPr/>
        </p:nvGrpSpPr>
        <p:grpSpPr>
          <a:xfrm flipH="1">
            <a:off x="1428749" y="8829626"/>
            <a:ext cx="3213101" cy="381001"/>
            <a:chOff x="0" y="0"/>
            <a:chExt cx="3213100" cy="381000"/>
          </a:xfrm>
        </p:grpSpPr>
        <p:sp>
          <p:nvSpPr>
            <p:cNvPr id="622" name="Shape 622"/>
            <p:cNvSpPr/>
            <p:nvPr/>
          </p:nvSpPr>
          <p:spPr>
            <a:xfrm flipH="1">
              <a:off x="2832100" y="0"/>
              <a:ext cx="381000" cy="381000"/>
            </a:xfrm>
            <a:prstGeom prst="ellipse">
              <a:avLst/>
            </a:prstGeom>
            <a:gradFill flip="none" rotWithShape="1">
              <a:gsLst>
                <a:gs pos="0">
                  <a:srgbClr val="D0D1D1"/>
                </a:gs>
                <a:gs pos="100000">
                  <a:srgbClr val="696969"/>
                </a:gs>
              </a:gsLst>
              <a:lin ang="5400000" scaled="0"/>
            </a:gradFill>
            <a:ln w="12700" cap="flat">
              <a:noFill/>
              <a:miter lim="400000"/>
            </a:ln>
            <a:effectLst/>
          </p:spPr>
          <p:txBody>
            <a:bodyPr wrap="square" lIns="50800" tIns="50800" rIns="50800" bIns="50800" numCol="1" anchor="ctr">
              <a:noAutofit/>
            </a:bodyPr>
            <a:lstStyle/>
            <a:p>
              <a:pPr algn="ctr">
                <a:defRPr sz="3600">
                  <a:solidFill>
                    <a:srgbClr val="FFFFFF"/>
                  </a:solidFill>
                  <a:latin typeface="Gill Sans Light"/>
                  <a:ea typeface="Gill Sans Light"/>
                  <a:cs typeface="Gill Sans Light"/>
                  <a:sym typeface="Gill Sans Light"/>
                </a:defRPr>
              </a:pPr>
              <a:endParaRPr/>
            </a:p>
          </p:txBody>
        </p:sp>
        <p:sp>
          <p:nvSpPr>
            <p:cNvPr id="623" name="Shape 623"/>
            <p:cNvSpPr/>
            <p:nvPr/>
          </p:nvSpPr>
          <p:spPr>
            <a:xfrm rot="10800000" flipH="1">
              <a:off x="0" y="0"/>
              <a:ext cx="3048000" cy="381000"/>
            </a:xfrm>
            <a:prstGeom prst="rect">
              <a:avLst/>
            </a:prstGeom>
            <a:gradFill flip="none" rotWithShape="1">
              <a:gsLst>
                <a:gs pos="0">
                  <a:srgbClr val="646464"/>
                </a:gs>
                <a:gs pos="100000">
                  <a:srgbClr val="CBCBCB"/>
                </a:gs>
              </a:gsLst>
              <a:lin ang="5400000" scaled="0"/>
            </a:gradFill>
            <a:ln w="12700" cap="flat">
              <a:noFill/>
              <a:miter lim="400000"/>
            </a:ln>
            <a:effectLst/>
          </p:spPr>
          <p:txBody>
            <a:bodyPr wrap="square" lIns="50800" tIns="50800" rIns="50800" bIns="50800" numCol="1" anchor="ctr">
              <a:noAutofit/>
            </a:bodyPr>
            <a:lstStyle/>
            <a:p>
              <a:pPr algn="ctr">
                <a:defRPr sz="3600">
                  <a:solidFill>
                    <a:srgbClr val="FFFFFF"/>
                  </a:solidFill>
                  <a:latin typeface="Gill Sans Light"/>
                  <a:ea typeface="Gill Sans Light"/>
                  <a:cs typeface="Gill Sans Light"/>
                  <a:sym typeface="Gill Sans Light"/>
                </a:defRPr>
              </a:pPr>
              <a:endParaRPr/>
            </a:p>
          </p:txBody>
        </p:sp>
      </p:grpSp>
      <p:sp>
        <p:nvSpPr>
          <p:cNvPr id="625" name="Shape 625"/>
          <p:cNvSpPr/>
          <p:nvPr/>
        </p:nvSpPr>
        <p:spPr>
          <a:xfrm flipH="1">
            <a:off x="4883150" y="8829626"/>
            <a:ext cx="3238500" cy="381001"/>
          </a:xfrm>
          <a:prstGeom prst="rect">
            <a:avLst/>
          </a:prstGeom>
          <a:gradFill>
            <a:gsLst>
              <a:gs pos="0">
                <a:srgbClr val="FFAB39"/>
              </a:gs>
              <a:gs pos="100000">
                <a:srgbClr val="F27E00"/>
              </a:gs>
            </a:gsLst>
            <a:lin ang="5400000"/>
          </a:gradFill>
          <a:ln w="12700">
            <a:miter lim="400000"/>
          </a:ln>
        </p:spPr>
        <p:txBody>
          <a:bodyPr lIns="50800" tIns="50800" rIns="50800" bIns="50800" anchor="ctr"/>
          <a:lstStyle/>
          <a:p>
            <a:pPr algn="ctr">
              <a:defRPr sz="3600">
                <a:solidFill>
                  <a:srgbClr val="FFFFFF"/>
                </a:solidFill>
                <a:latin typeface="Gill Sans Light"/>
                <a:ea typeface="Gill Sans Light"/>
                <a:cs typeface="Gill Sans Light"/>
                <a:sym typeface="Gill Sans Light"/>
              </a:defRPr>
            </a:pPr>
            <a:endParaRP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2" name="Shape 232"/>
          <p:cNvSpPr>
            <a:spLocks noGrp="1"/>
          </p:cNvSpPr>
          <p:nvPr>
            <p:ph type="sldNum" sz="quarter" idx="2"/>
          </p:nvPr>
        </p:nvSpPr>
        <p:spPr>
          <a:xfrm>
            <a:off x="6381749" y="9271000"/>
            <a:ext cx="228601" cy="355600"/>
          </a:xfrm>
          <a:prstGeom prst="rect">
            <a:avLst/>
          </a:prstGeom>
          <a:extLst>
            <a:ext uri="{C572A759-6A51-4108-AA02-DFA0A04FC94B}">
              <ma14:wrappingTextBoxFlag xmlns:ma14="http://schemas.microsoft.com/office/mac/drawingml/2011/main" xmlns="" val="1"/>
            </a:ext>
          </a:extLst>
        </p:spPr>
        <p:txBody>
          <a:bodyPr>
            <a:normAutofit lnSpcReduction="10000"/>
          </a:bodyPr>
          <a:lstStyle/>
          <a:p>
            <a:fld id="{86CB4B4D-7CA3-9044-876B-883B54F8677D}" type="slidenum">
              <a:t>3</a:t>
            </a:fld>
            <a:endParaRPr/>
          </a:p>
        </p:txBody>
      </p:sp>
      <p:grpSp>
        <p:nvGrpSpPr>
          <p:cNvPr id="235" name="Group 235"/>
          <p:cNvGrpSpPr/>
          <p:nvPr/>
        </p:nvGrpSpPr>
        <p:grpSpPr>
          <a:xfrm>
            <a:off x="1428749" y="8839199"/>
            <a:ext cx="3213101" cy="381002"/>
            <a:chOff x="0" y="0"/>
            <a:chExt cx="3213100" cy="381000"/>
          </a:xfrm>
        </p:grpSpPr>
        <p:sp>
          <p:nvSpPr>
            <p:cNvPr id="233" name="Shape 233"/>
            <p:cNvSpPr/>
            <p:nvPr/>
          </p:nvSpPr>
          <p:spPr>
            <a:xfrm>
              <a:off x="165100" y="0"/>
              <a:ext cx="3048000" cy="381000"/>
            </a:xfrm>
            <a:prstGeom prst="rect">
              <a:avLst/>
            </a:prstGeom>
            <a:gradFill flip="none" rotWithShape="1">
              <a:gsLst>
                <a:gs pos="0">
                  <a:srgbClr val="78B8F3"/>
                </a:gs>
                <a:gs pos="100000">
                  <a:srgbClr val="3A86CE"/>
                </a:gs>
              </a:gsLst>
              <a:lin ang="5400000" scaled="0"/>
            </a:gradFill>
            <a:ln w="12700" cap="flat">
              <a:noFill/>
              <a:miter lim="400000"/>
            </a:ln>
            <a:effectLst/>
          </p:spPr>
          <p:txBody>
            <a:bodyPr wrap="square" lIns="50800" tIns="50800" rIns="50800" bIns="50800" numCol="1" anchor="ctr">
              <a:noAutofit/>
            </a:bodyPr>
            <a:lstStyle/>
            <a:p>
              <a:pPr algn="ctr">
                <a:defRPr sz="3600">
                  <a:solidFill>
                    <a:srgbClr val="FFFFFF"/>
                  </a:solidFill>
                  <a:latin typeface="Gill Sans Light"/>
                  <a:ea typeface="Gill Sans Light"/>
                  <a:cs typeface="Gill Sans Light"/>
                  <a:sym typeface="Gill Sans Light"/>
                </a:defRPr>
              </a:pPr>
              <a:endParaRPr/>
            </a:p>
          </p:txBody>
        </p:sp>
        <p:sp>
          <p:nvSpPr>
            <p:cNvPr id="234" name="Shape 234"/>
            <p:cNvSpPr/>
            <p:nvPr/>
          </p:nvSpPr>
          <p:spPr>
            <a:xfrm rot="10800000" flipH="1">
              <a:off x="0" y="0"/>
              <a:ext cx="381000" cy="381000"/>
            </a:xfrm>
            <a:prstGeom prst="ellipse">
              <a:avLst/>
            </a:prstGeom>
            <a:gradFill flip="none" rotWithShape="1">
              <a:gsLst>
                <a:gs pos="0">
                  <a:srgbClr val="3875C6"/>
                </a:gs>
                <a:gs pos="100000">
                  <a:srgbClr val="67A5EC"/>
                </a:gs>
              </a:gsLst>
              <a:lin ang="5400000" scaled="0"/>
            </a:gradFill>
            <a:ln w="12700" cap="flat">
              <a:noFill/>
              <a:miter lim="400000"/>
            </a:ln>
            <a:effectLst/>
          </p:spPr>
          <p:txBody>
            <a:bodyPr wrap="square" lIns="50800" tIns="50800" rIns="50800" bIns="50800" numCol="1" anchor="ctr">
              <a:noAutofit/>
            </a:bodyPr>
            <a:lstStyle/>
            <a:p>
              <a:pPr algn="ctr">
                <a:defRPr sz="3600">
                  <a:solidFill>
                    <a:srgbClr val="FFFFFF"/>
                  </a:solidFill>
                  <a:latin typeface="Gill Sans Light"/>
                  <a:ea typeface="Gill Sans Light"/>
                  <a:cs typeface="Gill Sans Light"/>
                  <a:sym typeface="Gill Sans Light"/>
                </a:defRPr>
              </a:pPr>
              <a:endParaRPr/>
            </a:p>
          </p:txBody>
        </p:sp>
      </p:grpSp>
      <p:grpSp>
        <p:nvGrpSpPr>
          <p:cNvPr id="238" name="Group 238"/>
          <p:cNvGrpSpPr/>
          <p:nvPr/>
        </p:nvGrpSpPr>
        <p:grpSpPr>
          <a:xfrm>
            <a:off x="8362950" y="8839199"/>
            <a:ext cx="3213100" cy="381002"/>
            <a:chOff x="0" y="0"/>
            <a:chExt cx="3213100" cy="381000"/>
          </a:xfrm>
        </p:grpSpPr>
        <p:sp>
          <p:nvSpPr>
            <p:cNvPr id="236" name="Shape 236"/>
            <p:cNvSpPr/>
            <p:nvPr/>
          </p:nvSpPr>
          <p:spPr>
            <a:xfrm flipH="1">
              <a:off x="2832100" y="0"/>
              <a:ext cx="381000" cy="381000"/>
            </a:xfrm>
            <a:prstGeom prst="ellipse">
              <a:avLst/>
            </a:prstGeom>
            <a:gradFill flip="none" rotWithShape="1">
              <a:gsLst>
                <a:gs pos="0">
                  <a:srgbClr val="D0D1D1"/>
                </a:gs>
                <a:gs pos="100000">
                  <a:srgbClr val="696969"/>
                </a:gs>
              </a:gsLst>
              <a:lin ang="5400000" scaled="0"/>
            </a:gradFill>
            <a:ln w="12700" cap="flat">
              <a:noFill/>
              <a:miter lim="400000"/>
            </a:ln>
            <a:effectLst/>
          </p:spPr>
          <p:txBody>
            <a:bodyPr wrap="square" lIns="50800" tIns="50800" rIns="50800" bIns="50800" numCol="1" anchor="ctr">
              <a:noAutofit/>
            </a:bodyPr>
            <a:lstStyle/>
            <a:p>
              <a:pPr algn="ctr">
                <a:defRPr sz="3600">
                  <a:solidFill>
                    <a:srgbClr val="FFFFFF"/>
                  </a:solidFill>
                  <a:latin typeface="Gill Sans Light"/>
                  <a:ea typeface="Gill Sans Light"/>
                  <a:cs typeface="Gill Sans Light"/>
                  <a:sym typeface="Gill Sans Light"/>
                </a:defRPr>
              </a:pPr>
              <a:endParaRPr/>
            </a:p>
          </p:txBody>
        </p:sp>
        <p:sp>
          <p:nvSpPr>
            <p:cNvPr id="237" name="Shape 237"/>
            <p:cNvSpPr/>
            <p:nvPr/>
          </p:nvSpPr>
          <p:spPr>
            <a:xfrm rot="10800000" flipH="1">
              <a:off x="0" y="0"/>
              <a:ext cx="3048000" cy="381000"/>
            </a:xfrm>
            <a:prstGeom prst="rect">
              <a:avLst/>
            </a:prstGeom>
            <a:gradFill flip="none" rotWithShape="1">
              <a:gsLst>
                <a:gs pos="0">
                  <a:srgbClr val="646464"/>
                </a:gs>
                <a:gs pos="100000">
                  <a:srgbClr val="CBCBCB"/>
                </a:gs>
              </a:gsLst>
              <a:lin ang="5400000" scaled="0"/>
            </a:gradFill>
            <a:ln w="12700" cap="flat">
              <a:noFill/>
              <a:miter lim="400000"/>
            </a:ln>
            <a:effectLst/>
          </p:spPr>
          <p:txBody>
            <a:bodyPr wrap="square" lIns="50800" tIns="50800" rIns="50800" bIns="50800" numCol="1" anchor="ctr">
              <a:noAutofit/>
            </a:bodyPr>
            <a:lstStyle/>
            <a:p>
              <a:pPr algn="ctr">
                <a:defRPr sz="3600">
                  <a:solidFill>
                    <a:srgbClr val="FFFFFF"/>
                  </a:solidFill>
                  <a:latin typeface="Gill Sans Light"/>
                  <a:ea typeface="Gill Sans Light"/>
                  <a:cs typeface="Gill Sans Light"/>
                  <a:sym typeface="Gill Sans Light"/>
                </a:defRPr>
              </a:pPr>
              <a:endParaRPr/>
            </a:p>
          </p:txBody>
        </p:sp>
      </p:grpSp>
      <p:sp>
        <p:nvSpPr>
          <p:cNvPr id="239" name="Shape 239"/>
          <p:cNvSpPr/>
          <p:nvPr/>
        </p:nvSpPr>
        <p:spPr>
          <a:xfrm flipH="1">
            <a:off x="4883150" y="8839200"/>
            <a:ext cx="3238500" cy="381000"/>
          </a:xfrm>
          <a:prstGeom prst="rect">
            <a:avLst/>
          </a:prstGeom>
          <a:gradFill>
            <a:gsLst>
              <a:gs pos="0">
                <a:srgbClr val="DDDDDD"/>
              </a:gs>
              <a:gs pos="100000">
                <a:srgbClr val="717171"/>
              </a:gs>
            </a:gsLst>
            <a:lin ang="5400000"/>
          </a:gradFill>
          <a:ln w="12700">
            <a:miter lim="400000"/>
          </a:ln>
        </p:spPr>
        <p:txBody>
          <a:bodyPr lIns="50800" tIns="50800" rIns="50800" bIns="50800" anchor="ctr"/>
          <a:lstStyle/>
          <a:p>
            <a:pPr algn="ctr">
              <a:defRPr sz="3600">
                <a:solidFill>
                  <a:srgbClr val="FFFFFF"/>
                </a:solidFill>
                <a:latin typeface="Gill Sans Light"/>
                <a:ea typeface="Gill Sans Light"/>
                <a:cs typeface="Gill Sans Light"/>
                <a:sym typeface="Gill Sans Light"/>
              </a:defRPr>
            </a:pPr>
            <a:endParaRPr/>
          </a:p>
        </p:txBody>
      </p:sp>
      <p:grpSp>
        <p:nvGrpSpPr>
          <p:cNvPr id="242" name="Group 242"/>
          <p:cNvGrpSpPr/>
          <p:nvPr/>
        </p:nvGrpSpPr>
        <p:grpSpPr>
          <a:xfrm>
            <a:off x="1644650" y="88900"/>
            <a:ext cx="254000" cy="8801100"/>
            <a:chOff x="0" y="0"/>
            <a:chExt cx="254000" cy="8801100"/>
          </a:xfrm>
        </p:grpSpPr>
        <p:sp>
          <p:nvSpPr>
            <p:cNvPr id="240" name="Shape 240"/>
            <p:cNvSpPr/>
            <p:nvPr/>
          </p:nvSpPr>
          <p:spPr>
            <a:xfrm flipH="1">
              <a:off x="122766" y="113706"/>
              <a:ext cx="1" cy="8687394"/>
            </a:xfrm>
            <a:prstGeom prst="line">
              <a:avLst/>
            </a:prstGeom>
            <a:noFill/>
            <a:ln w="25400" cap="flat">
              <a:solidFill>
                <a:srgbClr val="66A4EB"/>
              </a:solidFill>
              <a:prstDash val="solid"/>
              <a:miter lim="400000"/>
            </a:ln>
            <a:effectLst/>
          </p:spPr>
          <p:txBody>
            <a:bodyPr wrap="square" lIns="50800" tIns="50800" rIns="50800" bIns="50800" numCol="1" anchor="ctr">
              <a:noAutofit/>
            </a:bodyPr>
            <a:lstStyle/>
            <a:p>
              <a:pPr defTabSz="457200">
                <a:defRPr sz="1200">
                  <a:solidFill>
                    <a:srgbClr val="000000"/>
                  </a:solidFill>
                  <a:latin typeface="Helvetica"/>
                  <a:ea typeface="Helvetica"/>
                  <a:cs typeface="Helvetica"/>
                  <a:sym typeface="Helvetica"/>
                </a:defRPr>
              </a:pPr>
              <a:endParaRPr/>
            </a:p>
          </p:txBody>
        </p:sp>
        <p:sp>
          <p:nvSpPr>
            <p:cNvPr id="241" name="Shape 241"/>
            <p:cNvSpPr/>
            <p:nvPr/>
          </p:nvSpPr>
          <p:spPr>
            <a:xfrm>
              <a:off x="0" y="0"/>
              <a:ext cx="254000" cy="254000"/>
            </a:xfrm>
            <a:prstGeom prst="ellipse">
              <a:avLst/>
            </a:prstGeom>
            <a:solidFill>
              <a:srgbClr val="68A6EB"/>
            </a:solidFill>
            <a:ln w="12700" cap="flat">
              <a:noFill/>
              <a:miter lim="400000"/>
            </a:ln>
            <a:effectLst/>
          </p:spPr>
          <p:txBody>
            <a:bodyPr wrap="square" lIns="50800" tIns="50800" rIns="50800" bIns="50800" numCol="1" anchor="ctr">
              <a:noAutofit/>
            </a:bodyPr>
            <a:lstStyle/>
            <a:p>
              <a:pPr algn="ctr">
                <a:defRPr sz="3600">
                  <a:solidFill>
                    <a:srgbClr val="FFFFFF"/>
                  </a:solidFill>
                  <a:latin typeface="Gill Sans Light"/>
                  <a:ea typeface="Gill Sans Light"/>
                  <a:cs typeface="Gill Sans Light"/>
                  <a:sym typeface="Gill Sans Light"/>
                </a:defRPr>
              </a:pPr>
              <a:endParaRPr/>
            </a:p>
          </p:txBody>
        </p:sp>
      </p:grpSp>
      <p:sp>
        <p:nvSpPr>
          <p:cNvPr id="243" name="Shape 243"/>
          <p:cNvSpPr/>
          <p:nvPr/>
        </p:nvSpPr>
        <p:spPr>
          <a:xfrm>
            <a:off x="114828" y="3892550"/>
            <a:ext cx="10464801" cy="11811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ctr">
              <a:defRPr sz="7500">
                <a:solidFill>
                  <a:srgbClr val="535353"/>
                </a:solidFill>
                <a:latin typeface="Gill Sans Light"/>
                <a:ea typeface="Gill Sans Light"/>
                <a:cs typeface="Gill Sans Light"/>
                <a:sym typeface="Gill Sans Light"/>
              </a:defRPr>
            </a:lvl1pPr>
          </a:lstStyle>
          <a:p>
            <a:r>
              <a:t>MOTIVATION</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1" nodeType="afterEffect">
                                  <p:stCondLst>
                                    <p:cond delay="0"/>
                                  </p:stCondLst>
                                  <p:iterate>
                                    <p:tmAbs val="0"/>
                                  </p:iterate>
                                  <p:childTnLst>
                                    <p:set>
                                      <p:cBhvr>
                                        <p:cTn id="6" fill="hold"/>
                                        <p:tgtEl>
                                          <p:spTgt spid="242"/>
                                        </p:tgtEl>
                                        <p:attrNameLst>
                                          <p:attrName>style.visibility</p:attrName>
                                        </p:attrNameLst>
                                      </p:cBhvr>
                                      <p:to>
                                        <p:strVal val="visible"/>
                                      </p:to>
                                    </p:set>
                                    <p:animEffect transition="in" filter="wipe(down)">
                                      <p:cBhvr>
                                        <p:cTn id="7" dur="499"/>
                                        <p:tgtEl>
                                          <p:spTgt spid="242"/>
                                        </p:tgtEl>
                                      </p:cBhvr>
                                    </p:animEffect>
                                  </p:childTnLst>
                                </p:cTn>
                              </p:par>
                            </p:childTnLst>
                          </p:cTn>
                        </p:par>
                        <p:par>
                          <p:cTn id="8" fill="hold">
                            <p:stCondLst>
                              <p:cond delay="499"/>
                            </p:stCondLst>
                            <p:childTnLst>
                              <p:par>
                                <p:cTn id="9" presetID="2" presetClass="entr" presetSubtype="2" fill="hold" grpId="2" nodeType="afterEffect">
                                  <p:stCondLst>
                                    <p:cond delay="20"/>
                                  </p:stCondLst>
                                  <p:iterate type="lt">
                                    <p:tmAbs val="0"/>
                                  </p:iterate>
                                  <p:childTnLst>
                                    <p:set>
                                      <p:cBhvr>
                                        <p:cTn id="10" fill="hold"/>
                                        <p:tgtEl>
                                          <p:spTgt spid="243"/>
                                        </p:tgtEl>
                                        <p:attrNameLst>
                                          <p:attrName>style.visibility</p:attrName>
                                        </p:attrNameLst>
                                      </p:cBhvr>
                                      <p:to>
                                        <p:strVal val="visible"/>
                                      </p:to>
                                    </p:set>
                                    <p:anim calcmode="lin" valueType="num">
                                      <p:cBhvr>
                                        <p:cTn id="11" dur="2000" fill="hold"/>
                                        <p:tgtEl>
                                          <p:spTgt spid="243"/>
                                        </p:tgtEl>
                                        <p:attrNameLst>
                                          <p:attrName>ppt_x</p:attrName>
                                        </p:attrNameLst>
                                      </p:cBhvr>
                                      <p:tavLst>
                                        <p:tav tm="0">
                                          <p:val>
                                            <p:strVal val="1+#ppt_w/2"/>
                                          </p:val>
                                        </p:tav>
                                        <p:tav tm="100000">
                                          <p:val>
                                            <p:strVal val="#ppt_x"/>
                                          </p:val>
                                        </p:tav>
                                      </p:tavLst>
                                    </p:anim>
                                    <p:anim calcmode="lin" valueType="num">
                                      <p:cBhvr>
                                        <p:cTn id="12" dur="2000" fill="hold"/>
                                        <p:tgtEl>
                                          <p:spTgt spid="2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 grpId="1" animBg="1" advAuto="0"/>
      <p:bldP spid="243" grpId="2"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Shape 247"/>
          <p:cNvSpPr>
            <a:spLocks noGrp="1"/>
          </p:cNvSpPr>
          <p:nvPr>
            <p:ph type="sldNum" sz="quarter" idx="2"/>
          </p:nvPr>
        </p:nvSpPr>
        <p:spPr>
          <a:xfrm>
            <a:off x="6375349" y="9251950"/>
            <a:ext cx="241402" cy="3810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4</a:t>
            </a:fld>
            <a:endParaRPr/>
          </a:p>
        </p:txBody>
      </p:sp>
      <p:pic>
        <p:nvPicPr>
          <p:cNvPr id="248" name="pasted-image.pdf"/>
          <p:cNvPicPr>
            <a:picLocks noChangeAspect="1"/>
          </p:cNvPicPr>
          <p:nvPr/>
        </p:nvPicPr>
        <p:blipFill>
          <a:blip r:embed="rId2">
            <a:extLst/>
          </a:blip>
          <a:stretch>
            <a:fillRect/>
          </a:stretch>
        </p:blipFill>
        <p:spPr>
          <a:xfrm>
            <a:off x="2056" y="-88152"/>
            <a:ext cx="13000688" cy="10472776"/>
          </a:xfrm>
          <a:prstGeom prst="rect">
            <a:avLst/>
          </a:prstGeom>
          <a:ln w="12700">
            <a:miter lim="400000"/>
          </a:ln>
        </p:spPr>
      </p:pic>
      <p:sp>
        <p:nvSpPr>
          <p:cNvPr id="249" name="Shape 249"/>
          <p:cNvSpPr>
            <a:spLocks noGrp="1"/>
          </p:cNvSpPr>
          <p:nvPr>
            <p:ph type="title"/>
          </p:nvPr>
        </p:nvSpPr>
        <p:spPr>
          <a:xfrm>
            <a:off x="2303329" y="1506705"/>
            <a:ext cx="9357083" cy="3302001"/>
          </a:xfrm>
          <a:prstGeom prst="rect">
            <a:avLst/>
          </a:prstGeom>
        </p:spPr>
        <p:txBody>
          <a:bodyPr/>
          <a:lstStyle/>
          <a:p>
            <a:pPr algn="l" defTabSz="457200">
              <a:lnSpc>
                <a:spcPts val="8900"/>
              </a:lnSpc>
              <a:defRPr sz="3733">
                <a:latin typeface="Calibri"/>
                <a:ea typeface="Calibri"/>
                <a:cs typeface="Calibri"/>
                <a:sym typeface="Calibri"/>
              </a:defRPr>
            </a:pPr>
            <a:r>
              <a:t>0.0001100110011001100110011001100….</a:t>
            </a:r>
          </a:p>
          <a:p>
            <a:pPr algn="l" defTabSz="457200">
              <a:lnSpc>
                <a:spcPts val="8900"/>
              </a:lnSpc>
              <a:defRPr sz="3733">
                <a:latin typeface="Calibri"/>
                <a:ea typeface="Calibri"/>
                <a:cs typeface="Calibri"/>
                <a:sym typeface="Calibri"/>
              </a:defRPr>
            </a:pPr>
            <a:endParaRPr/>
          </a:p>
          <a:p>
            <a:pPr algn="l" defTabSz="457200">
              <a:lnSpc>
                <a:spcPts val="8900"/>
              </a:lnSpc>
              <a:defRPr sz="3733">
                <a:latin typeface="Calibri"/>
                <a:ea typeface="Calibri"/>
                <a:cs typeface="Calibri"/>
                <a:sym typeface="Calibri"/>
              </a:defRPr>
            </a:pPr>
            <a:endParaRPr/>
          </a:p>
        </p:txBody>
      </p:sp>
      <p:sp>
        <p:nvSpPr>
          <p:cNvPr id="250" name="Shape 250"/>
          <p:cNvSpPr/>
          <p:nvPr/>
        </p:nvSpPr>
        <p:spPr>
          <a:xfrm>
            <a:off x="2319552" y="5589125"/>
            <a:ext cx="10464801" cy="121024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fontScale="25000" lnSpcReduction="20000"/>
          </a:bodyPr>
          <a:lstStyle/>
          <a:p>
            <a:pPr defTabSz="429768">
              <a:lnSpc>
                <a:spcPts val="8400"/>
              </a:lnSpc>
              <a:defRPr sz="3509">
                <a:solidFill>
                  <a:srgbClr val="000000"/>
                </a:solidFill>
                <a:latin typeface="Calibri"/>
                <a:ea typeface="Calibri"/>
                <a:cs typeface="Calibri"/>
                <a:sym typeface="Calibri"/>
              </a:defRPr>
            </a:pPr>
            <a:r>
              <a:rPr b="1"/>
              <a:t>Error</a:t>
            </a:r>
            <a:r>
              <a:t> : 0.000000095</a:t>
            </a:r>
            <a:endParaRPr sz="1128">
              <a:latin typeface="Times"/>
              <a:ea typeface="Times"/>
              <a:cs typeface="Times"/>
              <a:sym typeface="Times"/>
            </a:endParaRPr>
          </a:p>
          <a:p>
            <a:pPr defTabSz="429768">
              <a:lnSpc>
                <a:spcPts val="8400"/>
              </a:lnSpc>
              <a:defRPr sz="3509" b="1">
                <a:solidFill>
                  <a:srgbClr val="000000"/>
                </a:solidFill>
                <a:latin typeface="Calibri"/>
                <a:ea typeface="Calibri"/>
                <a:cs typeface="Calibri"/>
                <a:sym typeface="Calibri"/>
              </a:defRPr>
            </a:pPr>
            <a:r>
              <a:t>Time Error: </a:t>
            </a:r>
            <a:r>
              <a:rPr b="0"/>
              <a:t>0.34 seconds</a:t>
            </a:r>
          </a:p>
        </p:txBody>
      </p:sp>
      <p:sp>
        <p:nvSpPr>
          <p:cNvPr id="251" name="Shape 251"/>
          <p:cNvSpPr/>
          <p:nvPr/>
        </p:nvSpPr>
        <p:spPr>
          <a:xfrm rot="5414546">
            <a:off x="5982049" y="3228658"/>
            <a:ext cx="1042553" cy="582267"/>
          </a:xfrm>
          <a:prstGeom prst="rightArrow">
            <a:avLst>
              <a:gd name="adj1" fmla="val 27826"/>
              <a:gd name="adj2" fmla="val 51968"/>
            </a:avLst>
          </a:prstGeom>
          <a:blipFill>
            <a:blip r:embed="rId3"/>
          </a:blipFill>
          <a:ln w="12700">
            <a:miter lim="400000"/>
          </a:ln>
          <a:effectLst>
            <a:outerShdw blurRad="38100" dist="25400" dir="5400000" rotWithShape="0">
              <a:srgbClr val="000000">
                <a:alpha val="50000"/>
              </a:srgbClr>
            </a:outerShdw>
          </a:effectLst>
        </p:spPr>
        <p:txBody>
          <a:bodyPr lIns="50800" tIns="50800" rIns="50800" bIns="50800" anchor="ctr"/>
          <a:lstStyle/>
          <a:p>
            <a:pPr algn="ctr">
              <a:defRPr sz="2400">
                <a:solidFill>
                  <a:srgbClr val="FFFFFF"/>
                </a:solidFill>
                <a:latin typeface="+mn-lt"/>
                <a:ea typeface="+mn-ea"/>
                <a:cs typeface="+mn-cs"/>
                <a:sym typeface="Helvetica Light"/>
              </a:defRPr>
            </a:pPr>
            <a:endParaRPr/>
          </a:p>
        </p:txBody>
      </p:sp>
      <p:sp>
        <p:nvSpPr>
          <p:cNvPr id="252" name="Shape 252"/>
          <p:cNvSpPr/>
          <p:nvPr/>
        </p:nvSpPr>
        <p:spPr>
          <a:xfrm>
            <a:off x="2303329" y="2303053"/>
            <a:ext cx="8398142" cy="33020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fontScale="70000" lnSpcReduction="20000"/>
          </a:bodyPr>
          <a:lstStyle/>
          <a:p>
            <a:pPr defTabSz="457200">
              <a:lnSpc>
                <a:spcPts val="8900"/>
              </a:lnSpc>
              <a:defRPr sz="3733">
                <a:solidFill>
                  <a:srgbClr val="000000"/>
                </a:solidFill>
                <a:latin typeface="Calibri"/>
                <a:ea typeface="Calibri"/>
                <a:cs typeface="Calibri"/>
                <a:sym typeface="Calibri"/>
              </a:defRPr>
            </a:pPr>
            <a:endParaRPr/>
          </a:p>
          <a:p>
            <a:pPr defTabSz="457200">
              <a:lnSpc>
                <a:spcPts val="8900"/>
              </a:lnSpc>
              <a:defRPr sz="3733">
                <a:solidFill>
                  <a:srgbClr val="000000"/>
                </a:solidFill>
                <a:latin typeface="Calibri"/>
                <a:ea typeface="Calibri"/>
                <a:cs typeface="Calibri"/>
                <a:sym typeface="Calibri"/>
              </a:defRPr>
            </a:pPr>
            <a:endParaRPr/>
          </a:p>
          <a:p>
            <a:pPr defTabSz="457200">
              <a:lnSpc>
                <a:spcPts val="8900"/>
              </a:lnSpc>
              <a:defRPr sz="3733">
                <a:solidFill>
                  <a:srgbClr val="000000"/>
                </a:solidFill>
                <a:latin typeface="Calibri"/>
                <a:ea typeface="Calibri"/>
                <a:cs typeface="Calibri"/>
                <a:sym typeface="Calibri"/>
              </a:defRPr>
            </a:pPr>
            <a:r>
              <a:t>0.00011001100110011001100</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mph" fill="hold" grpId="1" nodeType="clickEffect">
                                  <p:stCondLst>
                                    <p:cond delay="0"/>
                                  </p:stCondLst>
                                  <p:childTnLst>
                                    <p:set>
                                      <p:cBhvr>
                                        <p:cTn id="6" dur="indefinite" fill="hold"/>
                                        <p:tgtEl>
                                          <p:spTgt spid="248"/>
                                        </p:tgtEl>
                                        <p:attrNameLst>
                                          <p:attrName>style.opacity</p:attrName>
                                        </p:attrNameLst>
                                      </p:cBhvr>
                                      <p:to>
                                        <p:strVal val="0.16"/>
                                      </p:to>
                                    </p:set>
                                    <p:animEffect filter="image" prLst="opacity: 0.16; ">
                                      <p:cBhvr>
                                        <p:cTn id="7" dur="indefinite" fill="hold"/>
                                        <p:tgtEl>
                                          <p:spTgt spid="248"/>
                                        </p:tgtEl>
                                      </p:cBhvr>
                                    </p:animEffect>
                                  </p:childTnLst>
                                </p:cTn>
                              </p:par>
                            </p:childTnLst>
                          </p:cTn>
                        </p:par>
                        <p:par>
                          <p:cTn id="8" fill="hold">
                            <p:stCondLst>
                              <p:cond delay="199"/>
                            </p:stCondLst>
                            <p:childTnLst>
                              <p:par>
                                <p:cTn id="9" presetID="1" presetClass="entr" presetSubtype="0" fill="hold" grpId="2" nodeType="afterEffect">
                                  <p:stCondLst>
                                    <p:cond delay="100"/>
                                  </p:stCondLst>
                                  <p:iterate>
                                    <p:tmAbs val="0"/>
                                  </p:iterate>
                                  <p:childTnLst>
                                    <p:set>
                                      <p:cBhvr>
                                        <p:cTn id="10" fill="hold"/>
                                        <p:tgtEl>
                                          <p:spTgt spid="2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251"/>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4" nodeType="afterEffect">
                                  <p:stCondLst>
                                    <p:cond delay="100"/>
                                  </p:stCondLst>
                                  <p:iterate>
                                    <p:tmAbs val="0"/>
                                  </p:iterate>
                                  <p:childTnLst>
                                    <p:set>
                                      <p:cBhvr>
                                        <p:cTn id="17" fill="hold"/>
                                        <p:tgtEl>
                                          <p:spTgt spid="25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5" nodeType="clickEffect">
                                  <p:stCondLst>
                                    <p:cond delay="0"/>
                                  </p:stCondLst>
                                  <p:iterate>
                                    <p:tmAbs val="0"/>
                                  </p:iterate>
                                  <p:childTnLst>
                                    <p:set>
                                      <p:cBhvr>
                                        <p:cTn id="21" fill="hold"/>
                                        <p:tgtEl>
                                          <p:spTgt spid="250">
                                            <p:bg/>
                                          </p:spTgt>
                                        </p:tgtEl>
                                        <p:attrNameLst>
                                          <p:attrName>style.visibility</p:attrName>
                                        </p:attrNameLst>
                                      </p:cBhvr>
                                      <p:to>
                                        <p:strVal val="visible"/>
                                      </p:to>
                                    </p:set>
                                  </p:childTnLst>
                                </p:cTn>
                              </p:par>
                              <p:par>
                                <p:cTn id="22" presetID="1" presetClass="entr" presetSubtype="0" fill="hold" grpId="5" nodeType="withEffect">
                                  <p:stCondLst>
                                    <p:cond delay="0"/>
                                  </p:stCondLst>
                                  <p:iterate>
                                    <p:tmAbs val="0"/>
                                  </p:iterate>
                                  <p:childTnLst>
                                    <p:set>
                                      <p:cBhvr>
                                        <p:cTn id="23" fill="hold"/>
                                        <p:tgtEl>
                                          <p:spTgt spid="250">
                                            <p:txEl>
                                              <p:pRg st="0" end="0"/>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5" nodeType="clickEffect">
                                  <p:stCondLst>
                                    <p:cond delay="0"/>
                                  </p:stCondLst>
                                  <p:iterate>
                                    <p:tmAbs val="0"/>
                                  </p:iterate>
                                  <p:childTnLst>
                                    <p:set>
                                      <p:cBhvr>
                                        <p:cTn id="27" fill="hold"/>
                                        <p:tgtEl>
                                          <p:spTgt spid="25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 grpId="1" animBg="1" advAuto="0"/>
      <p:bldP spid="249" grpId="2" animBg="1" advAuto="0"/>
      <p:bldP spid="250" grpId="5" build="p" bldLvl="5" animBg="1" advAuto="0"/>
      <p:bldP spid="251" grpId="3" animBg="1" advAuto="0"/>
      <p:bldP spid="252" grpId="4"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Shape 254"/>
          <p:cNvSpPr>
            <a:spLocks noGrp="1"/>
          </p:cNvSpPr>
          <p:nvPr>
            <p:ph type="sldNum" sz="quarter" idx="2"/>
          </p:nvPr>
        </p:nvSpPr>
        <p:spPr>
          <a:xfrm>
            <a:off x="6375349" y="9251950"/>
            <a:ext cx="241402" cy="3810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5</a:t>
            </a:fld>
            <a:endParaRPr/>
          </a:p>
        </p:txBody>
      </p:sp>
      <p:pic>
        <p:nvPicPr>
          <p:cNvPr id="255" name="pasted-image.pdf"/>
          <p:cNvPicPr>
            <a:picLocks noChangeAspect="1"/>
          </p:cNvPicPr>
          <p:nvPr/>
        </p:nvPicPr>
        <p:blipFill>
          <a:blip r:embed="rId3">
            <a:extLst/>
          </a:blip>
          <a:stretch>
            <a:fillRect/>
          </a:stretch>
        </p:blipFill>
        <p:spPr>
          <a:xfrm>
            <a:off x="-59656" y="-90311"/>
            <a:ext cx="13124112" cy="9934222"/>
          </a:xfrm>
          <a:prstGeom prst="rect">
            <a:avLst/>
          </a:prstGeom>
          <a:ln w="12700">
            <a:miter lim="400000"/>
          </a:ln>
        </p:spPr>
      </p:pic>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0" name="Shape 270"/>
          <p:cNvSpPr>
            <a:spLocks noGrp="1"/>
          </p:cNvSpPr>
          <p:nvPr>
            <p:ph type="sldNum" sz="quarter" idx="2"/>
          </p:nvPr>
        </p:nvSpPr>
        <p:spPr>
          <a:xfrm>
            <a:off x="6381749" y="9271000"/>
            <a:ext cx="228601" cy="355600"/>
          </a:xfrm>
          <a:prstGeom prst="rect">
            <a:avLst/>
          </a:prstGeom>
          <a:extLst>
            <a:ext uri="{C572A759-6A51-4108-AA02-DFA0A04FC94B}">
              <ma14:wrappingTextBoxFlag xmlns:ma14="http://schemas.microsoft.com/office/mac/drawingml/2011/main" xmlns="" val="1"/>
            </a:ext>
          </a:extLst>
        </p:spPr>
        <p:txBody>
          <a:bodyPr>
            <a:normAutofit lnSpcReduction="10000"/>
          </a:bodyPr>
          <a:lstStyle/>
          <a:p>
            <a:fld id="{86CB4B4D-7CA3-9044-876B-883B54F8677D}" type="slidenum">
              <a:t>6</a:t>
            </a:fld>
            <a:endParaRPr/>
          </a:p>
        </p:txBody>
      </p:sp>
      <p:grpSp>
        <p:nvGrpSpPr>
          <p:cNvPr id="273" name="Group 273"/>
          <p:cNvGrpSpPr/>
          <p:nvPr/>
        </p:nvGrpSpPr>
        <p:grpSpPr>
          <a:xfrm>
            <a:off x="1428749" y="8839199"/>
            <a:ext cx="3213101" cy="381002"/>
            <a:chOff x="0" y="0"/>
            <a:chExt cx="3213100" cy="381000"/>
          </a:xfrm>
        </p:grpSpPr>
        <p:sp>
          <p:nvSpPr>
            <p:cNvPr id="271" name="Shape 271"/>
            <p:cNvSpPr/>
            <p:nvPr/>
          </p:nvSpPr>
          <p:spPr>
            <a:xfrm>
              <a:off x="165100" y="0"/>
              <a:ext cx="3048000" cy="381000"/>
            </a:xfrm>
            <a:prstGeom prst="rect">
              <a:avLst/>
            </a:prstGeom>
            <a:gradFill flip="none" rotWithShape="1">
              <a:gsLst>
                <a:gs pos="0">
                  <a:srgbClr val="78B8F3"/>
                </a:gs>
                <a:gs pos="100000">
                  <a:srgbClr val="3A86CE"/>
                </a:gs>
              </a:gsLst>
              <a:lin ang="5400000" scaled="0"/>
            </a:gradFill>
            <a:ln w="12700" cap="flat">
              <a:noFill/>
              <a:miter lim="400000"/>
            </a:ln>
            <a:effectLst/>
          </p:spPr>
          <p:txBody>
            <a:bodyPr wrap="square" lIns="50800" tIns="50800" rIns="50800" bIns="50800" numCol="1" anchor="ctr">
              <a:noAutofit/>
            </a:bodyPr>
            <a:lstStyle/>
            <a:p>
              <a:pPr algn="ctr">
                <a:defRPr sz="3600">
                  <a:solidFill>
                    <a:srgbClr val="FFFFFF"/>
                  </a:solidFill>
                  <a:latin typeface="Gill Sans Light"/>
                  <a:ea typeface="Gill Sans Light"/>
                  <a:cs typeface="Gill Sans Light"/>
                  <a:sym typeface="Gill Sans Light"/>
                </a:defRPr>
              </a:pPr>
              <a:endParaRPr/>
            </a:p>
          </p:txBody>
        </p:sp>
        <p:sp>
          <p:nvSpPr>
            <p:cNvPr id="272" name="Shape 272"/>
            <p:cNvSpPr/>
            <p:nvPr/>
          </p:nvSpPr>
          <p:spPr>
            <a:xfrm rot="10800000" flipH="1">
              <a:off x="0" y="0"/>
              <a:ext cx="381000" cy="381000"/>
            </a:xfrm>
            <a:prstGeom prst="ellipse">
              <a:avLst/>
            </a:prstGeom>
            <a:gradFill flip="none" rotWithShape="1">
              <a:gsLst>
                <a:gs pos="0">
                  <a:srgbClr val="3875C6"/>
                </a:gs>
                <a:gs pos="100000">
                  <a:srgbClr val="67A5EC"/>
                </a:gs>
              </a:gsLst>
              <a:lin ang="5400000" scaled="0"/>
            </a:gradFill>
            <a:ln w="12700" cap="flat">
              <a:noFill/>
              <a:miter lim="400000"/>
            </a:ln>
            <a:effectLst/>
          </p:spPr>
          <p:txBody>
            <a:bodyPr wrap="square" lIns="50800" tIns="50800" rIns="50800" bIns="50800" numCol="1" anchor="ctr">
              <a:noAutofit/>
            </a:bodyPr>
            <a:lstStyle/>
            <a:p>
              <a:pPr algn="ctr">
                <a:defRPr sz="3600">
                  <a:solidFill>
                    <a:srgbClr val="FFFFFF"/>
                  </a:solidFill>
                  <a:latin typeface="Gill Sans Light"/>
                  <a:ea typeface="Gill Sans Light"/>
                  <a:cs typeface="Gill Sans Light"/>
                  <a:sym typeface="Gill Sans Light"/>
                </a:defRPr>
              </a:pPr>
              <a:endParaRPr/>
            </a:p>
          </p:txBody>
        </p:sp>
      </p:grpSp>
      <p:grpSp>
        <p:nvGrpSpPr>
          <p:cNvPr id="276" name="Group 276"/>
          <p:cNvGrpSpPr/>
          <p:nvPr/>
        </p:nvGrpSpPr>
        <p:grpSpPr>
          <a:xfrm>
            <a:off x="8362950" y="8839199"/>
            <a:ext cx="3213100" cy="381002"/>
            <a:chOff x="0" y="0"/>
            <a:chExt cx="3213100" cy="381000"/>
          </a:xfrm>
        </p:grpSpPr>
        <p:sp>
          <p:nvSpPr>
            <p:cNvPr id="274" name="Shape 274"/>
            <p:cNvSpPr/>
            <p:nvPr/>
          </p:nvSpPr>
          <p:spPr>
            <a:xfrm flipH="1">
              <a:off x="2832100" y="0"/>
              <a:ext cx="381000" cy="381000"/>
            </a:xfrm>
            <a:prstGeom prst="ellipse">
              <a:avLst/>
            </a:prstGeom>
            <a:gradFill flip="none" rotWithShape="1">
              <a:gsLst>
                <a:gs pos="0">
                  <a:srgbClr val="D0D1D1"/>
                </a:gs>
                <a:gs pos="100000">
                  <a:srgbClr val="696969"/>
                </a:gs>
              </a:gsLst>
              <a:lin ang="5400000" scaled="0"/>
            </a:gradFill>
            <a:ln w="12700" cap="flat">
              <a:noFill/>
              <a:miter lim="400000"/>
            </a:ln>
            <a:effectLst/>
          </p:spPr>
          <p:txBody>
            <a:bodyPr wrap="square" lIns="50800" tIns="50800" rIns="50800" bIns="50800" numCol="1" anchor="ctr">
              <a:noAutofit/>
            </a:bodyPr>
            <a:lstStyle/>
            <a:p>
              <a:pPr algn="ctr">
                <a:defRPr sz="3600">
                  <a:solidFill>
                    <a:srgbClr val="FFFFFF"/>
                  </a:solidFill>
                  <a:latin typeface="Gill Sans Light"/>
                  <a:ea typeface="Gill Sans Light"/>
                  <a:cs typeface="Gill Sans Light"/>
                  <a:sym typeface="Gill Sans Light"/>
                </a:defRPr>
              </a:pPr>
              <a:endParaRPr/>
            </a:p>
          </p:txBody>
        </p:sp>
        <p:sp>
          <p:nvSpPr>
            <p:cNvPr id="275" name="Shape 275"/>
            <p:cNvSpPr/>
            <p:nvPr/>
          </p:nvSpPr>
          <p:spPr>
            <a:xfrm rot="10800000" flipH="1">
              <a:off x="0" y="0"/>
              <a:ext cx="3048000" cy="381000"/>
            </a:xfrm>
            <a:prstGeom prst="rect">
              <a:avLst/>
            </a:prstGeom>
            <a:gradFill flip="none" rotWithShape="1">
              <a:gsLst>
                <a:gs pos="0">
                  <a:srgbClr val="646464"/>
                </a:gs>
                <a:gs pos="100000">
                  <a:srgbClr val="CBCBCB"/>
                </a:gs>
              </a:gsLst>
              <a:lin ang="5400000" scaled="0"/>
            </a:gradFill>
            <a:ln w="12700" cap="flat">
              <a:noFill/>
              <a:miter lim="400000"/>
            </a:ln>
            <a:effectLst/>
          </p:spPr>
          <p:txBody>
            <a:bodyPr wrap="square" lIns="50800" tIns="50800" rIns="50800" bIns="50800" numCol="1" anchor="ctr">
              <a:noAutofit/>
            </a:bodyPr>
            <a:lstStyle/>
            <a:p>
              <a:pPr algn="ctr">
                <a:defRPr sz="3600">
                  <a:solidFill>
                    <a:srgbClr val="FFFFFF"/>
                  </a:solidFill>
                  <a:latin typeface="Gill Sans Light"/>
                  <a:ea typeface="Gill Sans Light"/>
                  <a:cs typeface="Gill Sans Light"/>
                  <a:sym typeface="Gill Sans Light"/>
                </a:defRPr>
              </a:pPr>
              <a:endParaRPr/>
            </a:p>
          </p:txBody>
        </p:sp>
      </p:grpSp>
      <p:sp>
        <p:nvSpPr>
          <p:cNvPr id="277" name="Shape 277"/>
          <p:cNvSpPr/>
          <p:nvPr/>
        </p:nvSpPr>
        <p:spPr>
          <a:xfrm flipH="1">
            <a:off x="4883150" y="8839200"/>
            <a:ext cx="3238500" cy="381000"/>
          </a:xfrm>
          <a:prstGeom prst="rect">
            <a:avLst/>
          </a:prstGeom>
          <a:gradFill>
            <a:gsLst>
              <a:gs pos="0">
                <a:srgbClr val="DDDDDD"/>
              </a:gs>
              <a:gs pos="100000">
                <a:srgbClr val="717171"/>
              </a:gs>
            </a:gsLst>
            <a:lin ang="5400000"/>
          </a:gradFill>
          <a:ln w="12700">
            <a:miter lim="400000"/>
          </a:ln>
        </p:spPr>
        <p:txBody>
          <a:bodyPr lIns="50800" tIns="50800" rIns="50800" bIns="50800" anchor="ctr"/>
          <a:lstStyle/>
          <a:p>
            <a:pPr algn="ctr">
              <a:defRPr sz="3600">
                <a:solidFill>
                  <a:srgbClr val="FFFFFF"/>
                </a:solidFill>
                <a:latin typeface="Gill Sans Light"/>
                <a:ea typeface="Gill Sans Light"/>
                <a:cs typeface="Gill Sans Light"/>
                <a:sym typeface="Gill Sans Light"/>
              </a:defRPr>
            </a:pPr>
            <a:endParaRPr/>
          </a:p>
        </p:txBody>
      </p:sp>
      <p:sp>
        <p:nvSpPr>
          <p:cNvPr id="278" name="Shape 278"/>
          <p:cNvSpPr>
            <a:spLocks noGrp="1"/>
          </p:cNvSpPr>
          <p:nvPr>
            <p:ph type="body" sz="quarter" idx="1"/>
          </p:nvPr>
        </p:nvSpPr>
        <p:spPr>
          <a:xfrm>
            <a:off x="855063" y="4549855"/>
            <a:ext cx="11294674" cy="1295401"/>
          </a:xfrm>
          <a:prstGeom prst="rect">
            <a:avLst/>
          </a:prstGeom>
        </p:spPr>
        <p:txBody>
          <a:bodyPr lIns="0" tIns="0" rIns="0" bIns="0" anchor="t">
            <a:normAutofit lnSpcReduction="10000"/>
          </a:bodyPr>
          <a:lstStyle>
            <a:lvl1pPr marL="0" indent="0" defTabSz="519937">
              <a:lnSpc>
                <a:spcPct val="100000"/>
              </a:lnSpc>
              <a:spcBef>
                <a:spcPts val="0"/>
              </a:spcBef>
              <a:buSzTx/>
              <a:buNone/>
              <a:defRPr sz="3026">
                <a:latin typeface="Gill Sans"/>
                <a:ea typeface="Gill Sans"/>
                <a:cs typeface="Gill Sans"/>
                <a:sym typeface="Gill Sans"/>
              </a:defRPr>
            </a:lvl1pPr>
          </a:lstStyle>
          <a:p>
            <a:r>
              <a:t>Understand the impact of rounding errors so that we can help develop code that executes faster with better integrity and correctness of result.</a:t>
            </a:r>
          </a:p>
        </p:txBody>
      </p:sp>
      <p:sp>
        <p:nvSpPr>
          <p:cNvPr id="279" name="Shape 279"/>
          <p:cNvSpPr>
            <a:spLocks noGrp="1"/>
          </p:cNvSpPr>
          <p:nvPr>
            <p:ph type="title"/>
          </p:nvPr>
        </p:nvSpPr>
        <p:spPr>
          <a:xfrm>
            <a:off x="355600" y="244103"/>
            <a:ext cx="12293600" cy="2458194"/>
          </a:xfrm>
          <a:prstGeom prst="rect">
            <a:avLst/>
          </a:prstGeom>
        </p:spPr>
        <p:txBody>
          <a:bodyPr lIns="0" tIns="0" rIns="0" bIns="0"/>
          <a:lstStyle>
            <a:lvl1pPr>
              <a:defRPr sz="5300" cap="none">
                <a:solidFill>
                  <a:srgbClr val="53585F"/>
                </a:solidFill>
                <a:latin typeface="+mn-lt"/>
                <a:ea typeface="+mn-ea"/>
                <a:cs typeface="+mn-cs"/>
                <a:sym typeface="Helvetica Light"/>
              </a:defRPr>
            </a:lvl1pPr>
          </a:lstStyle>
          <a:p>
            <a:r>
              <a:t>GOAL</a:t>
            </a: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Shape 287"/>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normAutofit lnSpcReduction="10000"/>
          </a:bodyPr>
          <a:lstStyle/>
          <a:p>
            <a:fld id="{86CB4B4D-7CA3-9044-876B-883B54F8677D}" type="slidenum">
              <a:t>7</a:t>
            </a:fld>
            <a:endParaRPr/>
          </a:p>
        </p:txBody>
      </p:sp>
      <p:grpSp>
        <p:nvGrpSpPr>
          <p:cNvPr id="290" name="Group 290"/>
          <p:cNvGrpSpPr/>
          <p:nvPr/>
        </p:nvGrpSpPr>
        <p:grpSpPr>
          <a:xfrm>
            <a:off x="1428749" y="8839199"/>
            <a:ext cx="3213101" cy="381002"/>
            <a:chOff x="0" y="0"/>
            <a:chExt cx="3213100" cy="381000"/>
          </a:xfrm>
        </p:grpSpPr>
        <p:sp>
          <p:nvSpPr>
            <p:cNvPr id="288" name="Shape 288"/>
            <p:cNvSpPr/>
            <p:nvPr/>
          </p:nvSpPr>
          <p:spPr>
            <a:xfrm>
              <a:off x="165100" y="0"/>
              <a:ext cx="3048000" cy="381000"/>
            </a:xfrm>
            <a:prstGeom prst="rect">
              <a:avLst/>
            </a:prstGeom>
            <a:gradFill flip="none" rotWithShape="1">
              <a:gsLst>
                <a:gs pos="0">
                  <a:srgbClr val="78B8F3"/>
                </a:gs>
                <a:gs pos="100000">
                  <a:srgbClr val="3A86CE"/>
                </a:gs>
              </a:gsLst>
              <a:lin ang="5400000" scaled="0"/>
            </a:gradFill>
            <a:ln w="12700" cap="flat">
              <a:noFill/>
              <a:miter lim="400000"/>
            </a:ln>
            <a:effectLst/>
          </p:spPr>
          <p:txBody>
            <a:bodyPr wrap="square" lIns="50800" tIns="50800" rIns="50800" bIns="50800" numCol="1" anchor="ctr">
              <a:noAutofit/>
            </a:bodyPr>
            <a:lstStyle/>
            <a:p>
              <a:pPr algn="ctr">
                <a:defRPr sz="3600">
                  <a:solidFill>
                    <a:srgbClr val="FFFFFF"/>
                  </a:solidFill>
                  <a:latin typeface="Gill Sans Light"/>
                  <a:ea typeface="Gill Sans Light"/>
                  <a:cs typeface="Gill Sans Light"/>
                  <a:sym typeface="Gill Sans Light"/>
                </a:defRPr>
              </a:pPr>
              <a:endParaRPr/>
            </a:p>
          </p:txBody>
        </p:sp>
        <p:sp>
          <p:nvSpPr>
            <p:cNvPr id="289" name="Shape 289"/>
            <p:cNvSpPr/>
            <p:nvPr/>
          </p:nvSpPr>
          <p:spPr>
            <a:xfrm rot="10800000" flipH="1">
              <a:off x="0" y="0"/>
              <a:ext cx="381000" cy="381000"/>
            </a:xfrm>
            <a:prstGeom prst="ellipse">
              <a:avLst/>
            </a:prstGeom>
            <a:gradFill flip="none" rotWithShape="1">
              <a:gsLst>
                <a:gs pos="0">
                  <a:srgbClr val="3875C6"/>
                </a:gs>
                <a:gs pos="100000">
                  <a:srgbClr val="67A5EC"/>
                </a:gs>
              </a:gsLst>
              <a:lin ang="5400000" scaled="0"/>
            </a:gradFill>
            <a:ln w="12700" cap="flat">
              <a:noFill/>
              <a:miter lim="400000"/>
            </a:ln>
            <a:effectLst/>
          </p:spPr>
          <p:txBody>
            <a:bodyPr wrap="square" lIns="50800" tIns="50800" rIns="50800" bIns="50800" numCol="1" anchor="ctr">
              <a:noAutofit/>
            </a:bodyPr>
            <a:lstStyle/>
            <a:p>
              <a:pPr algn="ctr">
                <a:defRPr sz="3600">
                  <a:solidFill>
                    <a:srgbClr val="FFFFFF"/>
                  </a:solidFill>
                  <a:latin typeface="Gill Sans Light"/>
                  <a:ea typeface="Gill Sans Light"/>
                  <a:cs typeface="Gill Sans Light"/>
                  <a:sym typeface="Gill Sans Light"/>
                </a:defRPr>
              </a:pPr>
              <a:endParaRPr/>
            </a:p>
          </p:txBody>
        </p:sp>
      </p:grpSp>
      <p:grpSp>
        <p:nvGrpSpPr>
          <p:cNvPr id="293" name="Group 293"/>
          <p:cNvGrpSpPr/>
          <p:nvPr/>
        </p:nvGrpSpPr>
        <p:grpSpPr>
          <a:xfrm>
            <a:off x="8362950" y="8839199"/>
            <a:ext cx="3213100" cy="381002"/>
            <a:chOff x="0" y="0"/>
            <a:chExt cx="3213100" cy="381000"/>
          </a:xfrm>
        </p:grpSpPr>
        <p:sp>
          <p:nvSpPr>
            <p:cNvPr id="291" name="Shape 291"/>
            <p:cNvSpPr/>
            <p:nvPr/>
          </p:nvSpPr>
          <p:spPr>
            <a:xfrm flipH="1">
              <a:off x="2832100" y="0"/>
              <a:ext cx="381000" cy="381000"/>
            </a:xfrm>
            <a:prstGeom prst="ellipse">
              <a:avLst/>
            </a:prstGeom>
            <a:gradFill flip="none" rotWithShape="1">
              <a:gsLst>
                <a:gs pos="0">
                  <a:srgbClr val="D0D1D1"/>
                </a:gs>
                <a:gs pos="100000">
                  <a:srgbClr val="696969"/>
                </a:gs>
              </a:gsLst>
              <a:lin ang="5400000" scaled="0"/>
            </a:gradFill>
            <a:ln w="12700" cap="flat">
              <a:noFill/>
              <a:miter lim="400000"/>
            </a:ln>
            <a:effectLst/>
          </p:spPr>
          <p:txBody>
            <a:bodyPr wrap="square" lIns="50800" tIns="50800" rIns="50800" bIns="50800" numCol="1" anchor="ctr">
              <a:noAutofit/>
            </a:bodyPr>
            <a:lstStyle/>
            <a:p>
              <a:pPr algn="ctr">
                <a:defRPr sz="3600">
                  <a:solidFill>
                    <a:srgbClr val="FFFFFF"/>
                  </a:solidFill>
                  <a:latin typeface="Gill Sans Light"/>
                  <a:ea typeface="Gill Sans Light"/>
                  <a:cs typeface="Gill Sans Light"/>
                  <a:sym typeface="Gill Sans Light"/>
                </a:defRPr>
              </a:pPr>
              <a:endParaRPr/>
            </a:p>
          </p:txBody>
        </p:sp>
        <p:sp>
          <p:nvSpPr>
            <p:cNvPr id="292" name="Shape 292"/>
            <p:cNvSpPr/>
            <p:nvPr/>
          </p:nvSpPr>
          <p:spPr>
            <a:xfrm rot="10800000" flipH="1">
              <a:off x="0" y="0"/>
              <a:ext cx="3048000" cy="381000"/>
            </a:xfrm>
            <a:prstGeom prst="rect">
              <a:avLst/>
            </a:prstGeom>
            <a:gradFill flip="none" rotWithShape="1">
              <a:gsLst>
                <a:gs pos="0">
                  <a:srgbClr val="646464"/>
                </a:gs>
                <a:gs pos="100000">
                  <a:srgbClr val="CBCBCB"/>
                </a:gs>
              </a:gsLst>
              <a:lin ang="5400000" scaled="0"/>
            </a:gradFill>
            <a:ln w="12700" cap="flat">
              <a:noFill/>
              <a:miter lim="400000"/>
            </a:ln>
            <a:effectLst/>
          </p:spPr>
          <p:txBody>
            <a:bodyPr wrap="square" lIns="50800" tIns="50800" rIns="50800" bIns="50800" numCol="1" anchor="ctr">
              <a:noAutofit/>
            </a:bodyPr>
            <a:lstStyle/>
            <a:p>
              <a:pPr algn="ctr">
                <a:defRPr sz="3600">
                  <a:solidFill>
                    <a:srgbClr val="FFFFFF"/>
                  </a:solidFill>
                  <a:latin typeface="Gill Sans Light"/>
                  <a:ea typeface="Gill Sans Light"/>
                  <a:cs typeface="Gill Sans Light"/>
                  <a:sym typeface="Gill Sans Light"/>
                </a:defRPr>
              </a:pPr>
              <a:endParaRPr/>
            </a:p>
          </p:txBody>
        </p:sp>
      </p:grpSp>
      <p:sp>
        <p:nvSpPr>
          <p:cNvPr id="294" name="Shape 294"/>
          <p:cNvSpPr/>
          <p:nvPr/>
        </p:nvSpPr>
        <p:spPr>
          <a:xfrm flipH="1">
            <a:off x="4883150" y="8839200"/>
            <a:ext cx="3238500" cy="381000"/>
          </a:xfrm>
          <a:prstGeom prst="rect">
            <a:avLst/>
          </a:prstGeom>
          <a:gradFill>
            <a:gsLst>
              <a:gs pos="0">
                <a:srgbClr val="DDDDDD"/>
              </a:gs>
              <a:gs pos="100000">
                <a:srgbClr val="717171"/>
              </a:gs>
            </a:gsLst>
            <a:lin ang="5400000"/>
          </a:gradFill>
          <a:ln w="12700">
            <a:miter lim="400000"/>
          </a:ln>
        </p:spPr>
        <p:txBody>
          <a:bodyPr lIns="50800" tIns="50800" rIns="50800" bIns="50800" anchor="ctr"/>
          <a:lstStyle/>
          <a:p>
            <a:pPr algn="ctr">
              <a:defRPr sz="3600">
                <a:solidFill>
                  <a:srgbClr val="FFFFFF"/>
                </a:solidFill>
                <a:latin typeface="Gill Sans Light"/>
                <a:ea typeface="Gill Sans Light"/>
                <a:cs typeface="Gill Sans Light"/>
                <a:sym typeface="Gill Sans Light"/>
              </a:defRPr>
            </a:pPr>
            <a:endParaRPr/>
          </a:p>
        </p:txBody>
      </p:sp>
      <p:sp>
        <p:nvSpPr>
          <p:cNvPr id="295" name="Shape 295"/>
          <p:cNvSpPr>
            <a:spLocks noGrp="1"/>
          </p:cNvSpPr>
          <p:nvPr>
            <p:ph type="title"/>
          </p:nvPr>
        </p:nvSpPr>
        <p:spPr>
          <a:prstGeom prst="rect">
            <a:avLst/>
          </a:prstGeom>
        </p:spPr>
        <p:txBody>
          <a:bodyPr/>
          <a:lstStyle/>
          <a:p>
            <a:r>
              <a:t>Floating-point precision </a:t>
            </a:r>
          </a:p>
        </p:txBody>
      </p:sp>
      <p:sp>
        <p:nvSpPr>
          <p:cNvPr id="296" name="Shape 296"/>
          <p:cNvSpPr>
            <a:spLocks noGrp="1"/>
          </p:cNvSpPr>
          <p:nvPr>
            <p:ph type="body" idx="1"/>
          </p:nvPr>
        </p:nvSpPr>
        <p:spPr>
          <a:xfrm>
            <a:off x="1084007" y="2915392"/>
            <a:ext cx="11233979" cy="5710712"/>
          </a:xfrm>
          <a:prstGeom prst="rect">
            <a:avLst/>
          </a:prstGeom>
        </p:spPr>
        <p:txBody>
          <a:bodyPr>
            <a:normAutofit lnSpcReduction="10000"/>
          </a:bodyPr>
          <a:lstStyle/>
          <a:p>
            <a:pPr marL="0" indent="0" defTabSz="385572">
              <a:lnSpc>
                <a:spcPct val="100000"/>
              </a:lnSpc>
              <a:spcBef>
                <a:spcPts val="2100"/>
              </a:spcBef>
              <a:buSzTx/>
              <a:buNone/>
              <a:defRPr sz="4290">
                <a:solidFill>
                  <a:srgbClr val="53585F"/>
                </a:solidFill>
              </a:defRPr>
            </a:pPr>
            <a:r>
              <a:t>HPC applications extensively use floating point arithmetic operations</a:t>
            </a:r>
          </a:p>
          <a:p>
            <a:pPr marL="0" indent="0" defTabSz="542210">
              <a:spcBef>
                <a:spcPts val="3000"/>
              </a:spcBef>
              <a:buSzTx/>
              <a:buNone/>
              <a:defRPr sz="4290"/>
            </a:pPr>
            <a:r>
              <a:t>Computer architectures support multiple levels of precision</a:t>
            </a:r>
          </a:p>
          <a:p>
            <a:pPr marL="0" lvl="3" indent="452628" defTabSz="542210">
              <a:spcBef>
                <a:spcPts val="3000"/>
              </a:spcBef>
              <a:buSzTx/>
              <a:buNone/>
              <a:defRPr sz="3630"/>
            </a:pPr>
            <a:r>
              <a:t>Higher precision - improve accuracy</a:t>
            </a:r>
          </a:p>
          <a:p>
            <a:pPr marL="0" lvl="3" indent="452628" defTabSz="542210">
              <a:spcBef>
                <a:spcPts val="3000"/>
              </a:spcBef>
              <a:buSzTx/>
              <a:buNone/>
              <a:defRPr sz="3630"/>
            </a:pPr>
            <a:r>
              <a:t>Lower precision - reduces running time, memory pressure, energy consumption</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296">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296">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1" nodeType="afterEffect">
                                  <p:stCondLst>
                                    <p:cond delay="0"/>
                                  </p:stCondLst>
                                  <p:iterate>
                                    <p:tmAbs val="0"/>
                                  </p:iterate>
                                  <p:childTnLst>
                                    <p:set>
                                      <p:cBhvr>
                                        <p:cTn id="11" fill="hold"/>
                                        <p:tgtEl>
                                          <p:spTgt spid="296">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1" nodeType="clickEffect">
                                  <p:stCondLst>
                                    <p:cond delay="0"/>
                                  </p:stCondLst>
                                  <p:iterate>
                                    <p:tmAbs val="0"/>
                                  </p:iterate>
                                  <p:childTnLst>
                                    <p:set>
                                      <p:cBhvr>
                                        <p:cTn id="15" fill="hold"/>
                                        <p:tgtEl>
                                          <p:spTgt spid="296">
                                            <p:txEl>
                                              <p:pRg st="2" end="2"/>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1" nodeType="afterEffect">
                                  <p:stCondLst>
                                    <p:cond delay="0"/>
                                  </p:stCondLst>
                                  <p:iterate>
                                    <p:tmAbs val="0"/>
                                  </p:iterate>
                                  <p:childTnLst>
                                    <p:set>
                                      <p:cBhvr>
                                        <p:cTn id="18" fill="hold"/>
                                        <p:tgtEl>
                                          <p:spTgt spid="29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 grpId="1" build="p" bldLvl="5"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Shape 300"/>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normAutofit lnSpcReduction="10000"/>
          </a:bodyPr>
          <a:lstStyle/>
          <a:p>
            <a:fld id="{86CB4B4D-7CA3-9044-876B-883B54F8677D}" type="slidenum">
              <a:t>8</a:t>
            </a:fld>
            <a:endParaRPr/>
          </a:p>
        </p:txBody>
      </p:sp>
      <p:grpSp>
        <p:nvGrpSpPr>
          <p:cNvPr id="303" name="Group 303"/>
          <p:cNvGrpSpPr/>
          <p:nvPr/>
        </p:nvGrpSpPr>
        <p:grpSpPr>
          <a:xfrm>
            <a:off x="1428749" y="8839199"/>
            <a:ext cx="3213101" cy="381002"/>
            <a:chOff x="0" y="0"/>
            <a:chExt cx="3213100" cy="381000"/>
          </a:xfrm>
        </p:grpSpPr>
        <p:sp>
          <p:nvSpPr>
            <p:cNvPr id="301" name="Shape 301"/>
            <p:cNvSpPr/>
            <p:nvPr/>
          </p:nvSpPr>
          <p:spPr>
            <a:xfrm>
              <a:off x="165100" y="0"/>
              <a:ext cx="3048000" cy="381000"/>
            </a:xfrm>
            <a:prstGeom prst="rect">
              <a:avLst/>
            </a:prstGeom>
            <a:gradFill flip="none" rotWithShape="1">
              <a:gsLst>
                <a:gs pos="0">
                  <a:srgbClr val="78B8F3"/>
                </a:gs>
                <a:gs pos="100000">
                  <a:srgbClr val="3A86CE"/>
                </a:gs>
              </a:gsLst>
              <a:lin ang="5400000" scaled="0"/>
            </a:gradFill>
            <a:ln w="12700" cap="flat">
              <a:noFill/>
              <a:miter lim="400000"/>
            </a:ln>
            <a:effectLst/>
          </p:spPr>
          <p:txBody>
            <a:bodyPr wrap="square" lIns="50800" tIns="50800" rIns="50800" bIns="50800" numCol="1" anchor="ctr">
              <a:noAutofit/>
            </a:bodyPr>
            <a:lstStyle/>
            <a:p>
              <a:pPr algn="ctr">
                <a:defRPr sz="3600">
                  <a:solidFill>
                    <a:srgbClr val="FFFFFF"/>
                  </a:solidFill>
                  <a:latin typeface="Gill Sans Light"/>
                  <a:ea typeface="Gill Sans Light"/>
                  <a:cs typeface="Gill Sans Light"/>
                  <a:sym typeface="Gill Sans Light"/>
                </a:defRPr>
              </a:pPr>
              <a:endParaRPr/>
            </a:p>
          </p:txBody>
        </p:sp>
        <p:sp>
          <p:nvSpPr>
            <p:cNvPr id="302" name="Shape 302"/>
            <p:cNvSpPr/>
            <p:nvPr/>
          </p:nvSpPr>
          <p:spPr>
            <a:xfrm rot="10800000" flipH="1">
              <a:off x="0" y="0"/>
              <a:ext cx="381000" cy="381000"/>
            </a:xfrm>
            <a:prstGeom prst="ellipse">
              <a:avLst/>
            </a:prstGeom>
            <a:gradFill flip="none" rotWithShape="1">
              <a:gsLst>
                <a:gs pos="0">
                  <a:srgbClr val="3875C6"/>
                </a:gs>
                <a:gs pos="100000">
                  <a:srgbClr val="67A5EC"/>
                </a:gs>
              </a:gsLst>
              <a:lin ang="5400000" scaled="0"/>
            </a:gradFill>
            <a:ln w="12700" cap="flat">
              <a:noFill/>
              <a:miter lim="400000"/>
            </a:ln>
            <a:effectLst/>
          </p:spPr>
          <p:txBody>
            <a:bodyPr wrap="square" lIns="50800" tIns="50800" rIns="50800" bIns="50800" numCol="1" anchor="ctr">
              <a:noAutofit/>
            </a:bodyPr>
            <a:lstStyle/>
            <a:p>
              <a:pPr algn="ctr">
                <a:defRPr sz="3600">
                  <a:solidFill>
                    <a:srgbClr val="FFFFFF"/>
                  </a:solidFill>
                  <a:latin typeface="Gill Sans Light"/>
                  <a:ea typeface="Gill Sans Light"/>
                  <a:cs typeface="Gill Sans Light"/>
                  <a:sym typeface="Gill Sans Light"/>
                </a:defRPr>
              </a:pPr>
              <a:endParaRPr/>
            </a:p>
          </p:txBody>
        </p:sp>
      </p:grpSp>
      <p:grpSp>
        <p:nvGrpSpPr>
          <p:cNvPr id="306" name="Group 306"/>
          <p:cNvGrpSpPr/>
          <p:nvPr/>
        </p:nvGrpSpPr>
        <p:grpSpPr>
          <a:xfrm>
            <a:off x="8362950" y="8839199"/>
            <a:ext cx="3213100" cy="381002"/>
            <a:chOff x="0" y="0"/>
            <a:chExt cx="3213100" cy="381000"/>
          </a:xfrm>
        </p:grpSpPr>
        <p:sp>
          <p:nvSpPr>
            <p:cNvPr id="304" name="Shape 304"/>
            <p:cNvSpPr/>
            <p:nvPr/>
          </p:nvSpPr>
          <p:spPr>
            <a:xfrm flipH="1">
              <a:off x="2832100" y="0"/>
              <a:ext cx="381000" cy="381000"/>
            </a:xfrm>
            <a:prstGeom prst="ellipse">
              <a:avLst/>
            </a:prstGeom>
            <a:gradFill flip="none" rotWithShape="1">
              <a:gsLst>
                <a:gs pos="0">
                  <a:srgbClr val="D0D1D1"/>
                </a:gs>
                <a:gs pos="100000">
                  <a:srgbClr val="696969"/>
                </a:gs>
              </a:gsLst>
              <a:lin ang="5400000" scaled="0"/>
            </a:gradFill>
            <a:ln w="12700" cap="flat">
              <a:noFill/>
              <a:miter lim="400000"/>
            </a:ln>
            <a:effectLst/>
          </p:spPr>
          <p:txBody>
            <a:bodyPr wrap="square" lIns="50800" tIns="50800" rIns="50800" bIns="50800" numCol="1" anchor="ctr">
              <a:noAutofit/>
            </a:bodyPr>
            <a:lstStyle/>
            <a:p>
              <a:pPr algn="ctr">
                <a:defRPr sz="3600">
                  <a:solidFill>
                    <a:srgbClr val="FFFFFF"/>
                  </a:solidFill>
                  <a:latin typeface="Gill Sans Light"/>
                  <a:ea typeface="Gill Sans Light"/>
                  <a:cs typeface="Gill Sans Light"/>
                  <a:sym typeface="Gill Sans Light"/>
                </a:defRPr>
              </a:pPr>
              <a:endParaRPr/>
            </a:p>
          </p:txBody>
        </p:sp>
        <p:sp>
          <p:nvSpPr>
            <p:cNvPr id="305" name="Shape 305"/>
            <p:cNvSpPr/>
            <p:nvPr/>
          </p:nvSpPr>
          <p:spPr>
            <a:xfrm rot="10800000" flipH="1">
              <a:off x="0" y="0"/>
              <a:ext cx="3048000" cy="381000"/>
            </a:xfrm>
            <a:prstGeom prst="rect">
              <a:avLst/>
            </a:prstGeom>
            <a:gradFill flip="none" rotWithShape="1">
              <a:gsLst>
                <a:gs pos="0">
                  <a:srgbClr val="646464"/>
                </a:gs>
                <a:gs pos="100000">
                  <a:srgbClr val="CBCBCB"/>
                </a:gs>
              </a:gsLst>
              <a:lin ang="5400000" scaled="0"/>
            </a:gradFill>
            <a:ln w="12700" cap="flat">
              <a:noFill/>
              <a:miter lim="400000"/>
            </a:ln>
            <a:effectLst/>
          </p:spPr>
          <p:txBody>
            <a:bodyPr wrap="square" lIns="50800" tIns="50800" rIns="50800" bIns="50800" numCol="1" anchor="ctr">
              <a:noAutofit/>
            </a:bodyPr>
            <a:lstStyle/>
            <a:p>
              <a:pPr algn="ctr">
                <a:defRPr sz="3600">
                  <a:solidFill>
                    <a:srgbClr val="FFFFFF"/>
                  </a:solidFill>
                  <a:latin typeface="Gill Sans Light"/>
                  <a:ea typeface="Gill Sans Light"/>
                  <a:cs typeface="Gill Sans Light"/>
                  <a:sym typeface="Gill Sans Light"/>
                </a:defRPr>
              </a:pPr>
              <a:endParaRPr/>
            </a:p>
          </p:txBody>
        </p:sp>
      </p:grpSp>
      <p:sp>
        <p:nvSpPr>
          <p:cNvPr id="307" name="Shape 307"/>
          <p:cNvSpPr/>
          <p:nvPr/>
        </p:nvSpPr>
        <p:spPr>
          <a:xfrm flipH="1">
            <a:off x="4883150" y="8839200"/>
            <a:ext cx="3238500" cy="381000"/>
          </a:xfrm>
          <a:prstGeom prst="rect">
            <a:avLst/>
          </a:prstGeom>
          <a:gradFill>
            <a:gsLst>
              <a:gs pos="0">
                <a:srgbClr val="DDDDDD"/>
              </a:gs>
              <a:gs pos="100000">
                <a:srgbClr val="717171"/>
              </a:gs>
            </a:gsLst>
            <a:lin ang="5400000"/>
          </a:gradFill>
          <a:ln w="12700">
            <a:miter lim="400000"/>
          </a:ln>
        </p:spPr>
        <p:txBody>
          <a:bodyPr lIns="50800" tIns="50800" rIns="50800" bIns="50800" anchor="ctr"/>
          <a:lstStyle/>
          <a:p>
            <a:pPr algn="ctr">
              <a:defRPr sz="3600">
                <a:solidFill>
                  <a:srgbClr val="FFFFFF"/>
                </a:solidFill>
                <a:latin typeface="Gill Sans Light"/>
                <a:ea typeface="Gill Sans Light"/>
                <a:cs typeface="Gill Sans Light"/>
                <a:sym typeface="Gill Sans Light"/>
              </a:defRPr>
            </a:pPr>
            <a:endParaRPr/>
          </a:p>
        </p:txBody>
      </p:sp>
      <p:sp>
        <p:nvSpPr>
          <p:cNvPr id="308" name="Shape 308"/>
          <p:cNvSpPr>
            <a:spLocks noGrp="1"/>
          </p:cNvSpPr>
          <p:nvPr>
            <p:ph type="title"/>
          </p:nvPr>
        </p:nvSpPr>
        <p:spPr>
          <a:prstGeom prst="rect">
            <a:avLst/>
          </a:prstGeom>
        </p:spPr>
        <p:txBody>
          <a:bodyPr/>
          <a:lstStyle/>
          <a:p>
            <a:r>
              <a:t>Mixed-precision arithmetic</a:t>
            </a:r>
          </a:p>
        </p:txBody>
      </p:sp>
      <p:sp>
        <p:nvSpPr>
          <p:cNvPr id="309" name="Shape 309"/>
          <p:cNvSpPr>
            <a:spLocks noGrp="1"/>
          </p:cNvSpPr>
          <p:nvPr>
            <p:ph type="body" sz="half" idx="1"/>
          </p:nvPr>
        </p:nvSpPr>
        <p:spPr>
          <a:xfrm>
            <a:off x="1577620" y="3834333"/>
            <a:ext cx="10740366" cy="4711675"/>
          </a:xfrm>
          <a:prstGeom prst="rect">
            <a:avLst/>
          </a:prstGeom>
        </p:spPr>
        <p:txBody>
          <a:bodyPr/>
          <a:lstStyle/>
          <a:p>
            <a:pPr marL="0" indent="0" defTabSz="517564">
              <a:spcBef>
                <a:spcPts val="2800"/>
              </a:spcBef>
              <a:buSzTx/>
              <a:buNone/>
              <a:defRPr sz="4095"/>
            </a:pPr>
            <a:r>
              <a:t>Using multiple levels of precision in a single program</a:t>
            </a:r>
          </a:p>
          <a:p>
            <a:pPr marL="0" lvl="4" indent="576072" defTabSz="517564">
              <a:spcBef>
                <a:spcPts val="2800"/>
              </a:spcBef>
              <a:buSzTx/>
              <a:buNone/>
              <a:defRPr sz="3150"/>
            </a:pPr>
            <a:r>
              <a:t>Without affecting correctness</a:t>
            </a:r>
          </a:p>
          <a:p>
            <a:pPr marL="0" lvl="4" indent="576072" defTabSz="517564">
              <a:spcBef>
                <a:spcPts val="2800"/>
              </a:spcBef>
              <a:buSzTx/>
              <a:buNone/>
              <a:defRPr sz="3150"/>
            </a:pPr>
            <a:r>
              <a:t>Improving performance</a:t>
            </a:r>
          </a:p>
          <a:p>
            <a:pPr marL="0" indent="0" defTabSz="517564">
              <a:spcBef>
                <a:spcPts val="2800"/>
              </a:spcBef>
              <a:buSzTx/>
              <a:buNone/>
              <a:defRPr sz="4095"/>
            </a:pPr>
            <a:r>
              <a:t>Manually optimizing for mixed precision is challenging</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09">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309">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1" nodeType="afterEffect">
                                  <p:stCondLst>
                                    <p:cond delay="0"/>
                                  </p:stCondLst>
                                  <p:iterate>
                                    <p:tmAbs val="0"/>
                                  </p:iterate>
                                  <p:childTnLst>
                                    <p:set>
                                      <p:cBhvr>
                                        <p:cTn id="11" fill="hold"/>
                                        <p:tgtEl>
                                          <p:spTgt spid="309">
                                            <p:txEl>
                                              <p:pRg st="1" end="1"/>
                                            </p:txEl>
                                          </p:spTgt>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1" nodeType="afterEffect">
                                  <p:stCondLst>
                                    <p:cond delay="0"/>
                                  </p:stCondLst>
                                  <p:iterate>
                                    <p:tmAbs val="0"/>
                                  </p:iterate>
                                  <p:childTnLst>
                                    <p:set>
                                      <p:cBhvr>
                                        <p:cTn id="14" fill="hold"/>
                                        <p:tgtEl>
                                          <p:spTgt spid="30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iterate>
                                    <p:tmAbs val="0"/>
                                  </p:iterate>
                                  <p:childTnLst>
                                    <p:set>
                                      <p:cBhvr>
                                        <p:cTn id="18" fill="hold"/>
                                        <p:tgtEl>
                                          <p:spTgt spid="30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1" build="p" bldLvl="5"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Shape 313"/>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normAutofit lnSpcReduction="10000"/>
          </a:bodyPr>
          <a:lstStyle/>
          <a:p>
            <a:fld id="{86CB4B4D-7CA3-9044-876B-883B54F8677D}" type="slidenum">
              <a:t>9</a:t>
            </a:fld>
            <a:endParaRPr/>
          </a:p>
        </p:txBody>
      </p:sp>
      <p:grpSp>
        <p:nvGrpSpPr>
          <p:cNvPr id="316" name="Group 316"/>
          <p:cNvGrpSpPr/>
          <p:nvPr/>
        </p:nvGrpSpPr>
        <p:grpSpPr>
          <a:xfrm>
            <a:off x="1428749" y="8839199"/>
            <a:ext cx="3213101" cy="381002"/>
            <a:chOff x="0" y="0"/>
            <a:chExt cx="3213100" cy="381000"/>
          </a:xfrm>
        </p:grpSpPr>
        <p:sp>
          <p:nvSpPr>
            <p:cNvPr id="314" name="Shape 314"/>
            <p:cNvSpPr/>
            <p:nvPr/>
          </p:nvSpPr>
          <p:spPr>
            <a:xfrm>
              <a:off x="165100" y="0"/>
              <a:ext cx="3048000" cy="381000"/>
            </a:xfrm>
            <a:prstGeom prst="rect">
              <a:avLst/>
            </a:prstGeom>
            <a:gradFill flip="none" rotWithShape="1">
              <a:gsLst>
                <a:gs pos="0">
                  <a:srgbClr val="78B8F3"/>
                </a:gs>
                <a:gs pos="100000">
                  <a:srgbClr val="3A86CE"/>
                </a:gs>
              </a:gsLst>
              <a:lin ang="5400000" scaled="0"/>
            </a:gradFill>
            <a:ln w="12700" cap="flat">
              <a:noFill/>
              <a:miter lim="400000"/>
            </a:ln>
            <a:effectLst/>
          </p:spPr>
          <p:txBody>
            <a:bodyPr wrap="square" lIns="50800" tIns="50800" rIns="50800" bIns="50800" numCol="1" anchor="ctr">
              <a:noAutofit/>
            </a:bodyPr>
            <a:lstStyle/>
            <a:p>
              <a:pPr algn="ctr">
                <a:defRPr sz="3600">
                  <a:solidFill>
                    <a:srgbClr val="FFFFFF"/>
                  </a:solidFill>
                  <a:latin typeface="Gill Sans Light"/>
                  <a:ea typeface="Gill Sans Light"/>
                  <a:cs typeface="Gill Sans Light"/>
                  <a:sym typeface="Gill Sans Light"/>
                </a:defRPr>
              </a:pPr>
              <a:endParaRPr/>
            </a:p>
          </p:txBody>
        </p:sp>
        <p:sp>
          <p:nvSpPr>
            <p:cNvPr id="315" name="Shape 315"/>
            <p:cNvSpPr/>
            <p:nvPr/>
          </p:nvSpPr>
          <p:spPr>
            <a:xfrm rot="10800000" flipH="1">
              <a:off x="0" y="0"/>
              <a:ext cx="381000" cy="381000"/>
            </a:xfrm>
            <a:prstGeom prst="ellipse">
              <a:avLst/>
            </a:prstGeom>
            <a:gradFill flip="none" rotWithShape="1">
              <a:gsLst>
                <a:gs pos="0">
                  <a:srgbClr val="3875C6"/>
                </a:gs>
                <a:gs pos="100000">
                  <a:srgbClr val="67A5EC"/>
                </a:gs>
              </a:gsLst>
              <a:lin ang="5400000" scaled="0"/>
            </a:gradFill>
            <a:ln w="12700" cap="flat">
              <a:noFill/>
              <a:miter lim="400000"/>
            </a:ln>
            <a:effectLst/>
          </p:spPr>
          <p:txBody>
            <a:bodyPr wrap="square" lIns="50800" tIns="50800" rIns="50800" bIns="50800" numCol="1" anchor="ctr">
              <a:noAutofit/>
            </a:bodyPr>
            <a:lstStyle/>
            <a:p>
              <a:pPr algn="ctr">
                <a:defRPr sz="3600">
                  <a:solidFill>
                    <a:srgbClr val="FFFFFF"/>
                  </a:solidFill>
                  <a:latin typeface="Gill Sans Light"/>
                  <a:ea typeface="Gill Sans Light"/>
                  <a:cs typeface="Gill Sans Light"/>
                  <a:sym typeface="Gill Sans Light"/>
                </a:defRPr>
              </a:pPr>
              <a:endParaRPr/>
            </a:p>
          </p:txBody>
        </p:sp>
      </p:grpSp>
      <p:grpSp>
        <p:nvGrpSpPr>
          <p:cNvPr id="319" name="Group 319"/>
          <p:cNvGrpSpPr/>
          <p:nvPr/>
        </p:nvGrpSpPr>
        <p:grpSpPr>
          <a:xfrm>
            <a:off x="8362950" y="8839199"/>
            <a:ext cx="3213100" cy="381002"/>
            <a:chOff x="0" y="0"/>
            <a:chExt cx="3213100" cy="381000"/>
          </a:xfrm>
        </p:grpSpPr>
        <p:sp>
          <p:nvSpPr>
            <p:cNvPr id="317" name="Shape 317"/>
            <p:cNvSpPr/>
            <p:nvPr/>
          </p:nvSpPr>
          <p:spPr>
            <a:xfrm flipH="1">
              <a:off x="2832100" y="0"/>
              <a:ext cx="381000" cy="381000"/>
            </a:xfrm>
            <a:prstGeom prst="ellipse">
              <a:avLst/>
            </a:prstGeom>
            <a:gradFill flip="none" rotWithShape="1">
              <a:gsLst>
                <a:gs pos="0">
                  <a:srgbClr val="D0D1D1"/>
                </a:gs>
                <a:gs pos="100000">
                  <a:srgbClr val="696969"/>
                </a:gs>
              </a:gsLst>
              <a:lin ang="5400000" scaled="0"/>
            </a:gradFill>
            <a:ln w="12700" cap="flat">
              <a:noFill/>
              <a:miter lim="400000"/>
            </a:ln>
            <a:effectLst/>
          </p:spPr>
          <p:txBody>
            <a:bodyPr wrap="square" lIns="50800" tIns="50800" rIns="50800" bIns="50800" numCol="1" anchor="ctr">
              <a:noAutofit/>
            </a:bodyPr>
            <a:lstStyle/>
            <a:p>
              <a:pPr algn="ctr">
                <a:defRPr sz="3600">
                  <a:solidFill>
                    <a:srgbClr val="FFFFFF"/>
                  </a:solidFill>
                  <a:latin typeface="Gill Sans Light"/>
                  <a:ea typeface="Gill Sans Light"/>
                  <a:cs typeface="Gill Sans Light"/>
                  <a:sym typeface="Gill Sans Light"/>
                </a:defRPr>
              </a:pPr>
              <a:endParaRPr/>
            </a:p>
          </p:txBody>
        </p:sp>
        <p:sp>
          <p:nvSpPr>
            <p:cNvPr id="318" name="Shape 318"/>
            <p:cNvSpPr/>
            <p:nvPr/>
          </p:nvSpPr>
          <p:spPr>
            <a:xfrm rot="10800000" flipH="1">
              <a:off x="0" y="0"/>
              <a:ext cx="3048000" cy="381000"/>
            </a:xfrm>
            <a:prstGeom prst="rect">
              <a:avLst/>
            </a:prstGeom>
            <a:gradFill flip="none" rotWithShape="1">
              <a:gsLst>
                <a:gs pos="0">
                  <a:srgbClr val="646464"/>
                </a:gs>
                <a:gs pos="100000">
                  <a:srgbClr val="CBCBCB"/>
                </a:gs>
              </a:gsLst>
              <a:lin ang="5400000" scaled="0"/>
            </a:gradFill>
            <a:ln w="12700" cap="flat">
              <a:noFill/>
              <a:miter lim="400000"/>
            </a:ln>
            <a:effectLst/>
          </p:spPr>
          <p:txBody>
            <a:bodyPr wrap="square" lIns="50800" tIns="50800" rIns="50800" bIns="50800" numCol="1" anchor="ctr">
              <a:noAutofit/>
            </a:bodyPr>
            <a:lstStyle/>
            <a:p>
              <a:pPr algn="ctr">
                <a:defRPr sz="3600">
                  <a:solidFill>
                    <a:srgbClr val="FFFFFF"/>
                  </a:solidFill>
                  <a:latin typeface="Gill Sans Light"/>
                  <a:ea typeface="Gill Sans Light"/>
                  <a:cs typeface="Gill Sans Light"/>
                  <a:sym typeface="Gill Sans Light"/>
                </a:defRPr>
              </a:pPr>
              <a:endParaRPr/>
            </a:p>
          </p:txBody>
        </p:sp>
      </p:grpSp>
      <p:sp>
        <p:nvSpPr>
          <p:cNvPr id="320" name="Shape 320"/>
          <p:cNvSpPr/>
          <p:nvPr/>
        </p:nvSpPr>
        <p:spPr>
          <a:xfrm flipH="1">
            <a:off x="4883150" y="8839200"/>
            <a:ext cx="3238500" cy="381000"/>
          </a:xfrm>
          <a:prstGeom prst="rect">
            <a:avLst/>
          </a:prstGeom>
          <a:gradFill>
            <a:gsLst>
              <a:gs pos="0">
                <a:srgbClr val="DDDDDD"/>
              </a:gs>
              <a:gs pos="100000">
                <a:srgbClr val="717171"/>
              </a:gs>
            </a:gsLst>
            <a:lin ang="5400000"/>
          </a:gradFill>
          <a:ln w="12700">
            <a:miter lim="400000"/>
          </a:ln>
        </p:spPr>
        <p:txBody>
          <a:bodyPr lIns="50800" tIns="50800" rIns="50800" bIns="50800" anchor="ctr"/>
          <a:lstStyle/>
          <a:p>
            <a:pPr algn="ctr">
              <a:defRPr sz="3600">
                <a:solidFill>
                  <a:srgbClr val="FFFFFF"/>
                </a:solidFill>
                <a:latin typeface="Gill Sans Light"/>
                <a:ea typeface="Gill Sans Light"/>
                <a:cs typeface="Gill Sans Light"/>
                <a:sym typeface="Gill Sans Light"/>
              </a:defRPr>
            </a:pPr>
            <a:endParaRPr/>
          </a:p>
        </p:txBody>
      </p:sp>
      <p:sp>
        <p:nvSpPr>
          <p:cNvPr id="321" name="Shape 321"/>
          <p:cNvSpPr>
            <a:spLocks noGrp="1"/>
          </p:cNvSpPr>
          <p:nvPr>
            <p:ph type="body" sz="quarter" idx="1"/>
          </p:nvPr>
        </p:nvSpPr>
        <p:spPr>
          <a:xfrm>
            <a:off x="-289507" y="2609016"/>
            <a:ext cx="12293601" cy="1295401"/>
          </a:xfrm>
          <a:prstGeom prst="rect">
            <a:avLst/>
          </a:prstGeom>
        </p:spPr>
        <p:txBody>
          <a:bodyPr/>
          <a:lstStyle>
            <a:lvl1pPr>
              <a:defRPr>
                <a:latin typeface="Gill Sans"/>
                <a:ea typeface="Gill Sans"/>
                <a:cs typeface="Gill Sans"/>
                <a:sym typeface="Gill Sans"/>
              </a:defRPr>
            </a:lvl1pPr>
          </a:lstStyle>
          <a:p>
            <a:r>
              <a:t>Develop an automated analysis technique to</a:t>
            </a:r>
          </a:p>
        </p:txBody>
      </p:sp>
      <p:sp>
        <p:nvSpPr>
          <p:cNvPr id="322" name="Shape 322"/>
          <p:cNvSpPr/>
          <p:nvPr/>
        </p:nvSpPr>
        <p:spPr>
          <a:xfrm>
            <a:off x="2019601" y="4120067"/>
            <a:ext cx="9765697" cy="258694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defTabSz="455675">
              <a:defRPr sz="2964">
                <a:solidFill>
                  <a:srgbClr val="535353"/>
                </a:solidFill>
              </a:defRPr>
            </a:pPr>
            <a:r>
              <a:t>Identify the variables that require higher precision to ensure correctness.</a:t>
            </a:r>
          </a:p>
          <a:p>
            <a:pPr defTabSz="455675">
              <a:defRPr sz="2964">
                <a:solidFill>
                  <a:srgbClr val="535353"/>
                </a:solidFill>
              </a:defRPr>
            </a:pPr>
            <a:endParaRPr/>
          </a:p>
          <a:p>
            <a:pPr defTabSz="455675">
              <a:defRPr sz="2964">
                <a:solidFill>
                  <a:srgbClr val="535353"/>
                </a:solidFill>
              </a:defRPr>
            </a:pPr>
            <a:r>
              <a:t>Use mixed-precision to achieve a desired output accuracy to improve performance.</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22">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322">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1" nodeType="afterEffect">
                                  <p:stCondLst>
                                    <p:cond delay="0"/>
                                  </p:stCondLst>
                                  <p:iterate>
                                    <p:tmAbs val="0"/>
                                  </p:iterate>
                                  <p:childTnLst>
                                    <p:set>
                                      <p:cBhvr>
                                        <p:cTn id="11" fill="hold"/>
                                        <p:tgtEl>
                                          <p:spTgt spid="322">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1" nodeType="clickEffect">
                                  <p:stCondLst>
                                    <p:cond delay="0"/>
                                  </p:stCondLst>
                                  <p:iterate>
                                    <p:tmAbs val="0"/>
                                  </p:iterate>
                                  <p:childTnLst>
                                    <p:set>
                                      <p:cBhvr>
                                        <p:cTn id="15" fill="hold"/>
                                        <p:tgtEl>
                                          <p:spTgt spid="322">
                                            <p:txEl>
                                              <p:pRg st="2" end="2"/>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1" nodeType="afterEffect">
                                  <p:stCondLst>
                                    <p:cond delay="0"/>
                                  </p:stCondLst>
                                  <p:iterate>
                                    <p:tmAbs val="0"/>
                                  </p:iterate>
                                  <p:childTnLst>
                                    <p:set>
                                      <p:cBhvr>
                                        <p:cTn id="18" fill="hold"/>
                                        <p:tgtEl>
                                          <p:spTgt spid="32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 grpId="1" build="p" animBg="1" advAuto="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FFFFFF"/>
      </a:dk1>
      <a:lt1>
        <a:srgbClr val="EBEBEB"/>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EBEBEB"/>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EBEBEB"/>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TotalTime>
  <Words>3246</Words>
  <Application>Microsoft Macintosh PowerPoint</Application>
  <PresentationFormat>Custom</PresentationFormat>
  <Paragraphs>350</Paragraphs>
  <Slides>29</Slides>
  <Notes>21</Notes>
  <HiddenSlides>2</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29</vt:i4>
      </vt:variant>
    </vt:vector>
  </HeadingPairs>
  <TitlesOfParts>
    <vt:vector size="41" baseType="lpstr">
      <vt:lpstr>Apple Symbols</vt:lpstr>
      <vt:lpstr>Arial</vt:lpstr>
      <vt:lpstr>Avenir Roman</vt:lpstr>
      <vt:lpstr>Calibri</vt:lpstr>
      <vt:lpstr>Candara</vt:lpstr>
      <vt:lpstr>Gill Sans</vt:lpstr>
      <vt:lpstr>Gill Sans Light</vt:lpstr>
      <vt:lpstr>Helvetica</vt:lpstr>
      <vt:lpstr>Helvetica Light</vt:lpstr>
      <vt:lpstr>Helvetica Neue</vt:lpstr>
      <vt:lpstr>Times</vt:lpstr>
      <vt:lpstr>White</vt:lpstr>
      <vt:lpstr>ADAPT: algorithmic differentiation APPLIED TO FLOATING-POINT PRECISION TUNING</vt:lpstr>
      <vt:lpstr>PowerPoint Presentation</vt:lpstr>
      <vt:lpstr>PowerPoint Presentation</vt:lpstr>
      <vt:lpstr>0.0001100110011001100110011001100….  </vt:lpstr>
      <vt:lpstr>PowerPoint Presentation</vt:lpstr>
      <vt:lpstr>GOAL</vt:lpstr>
      <vt:lpstr>Floating-point precision </vt:lpstr>
      <vt:lpstr>Mixed-precision arithmetic</vt:lpstr>
      <vt:lpstr>PowerPoint Presentation</vt:lpstr>
      <vt:lpstr>Related work</vt:lpstr>
      <vt:lpstr>PowerPoint Presentation</vt:lpstr>
      <vt:lpstr>How does the output change with respect to its inputs?</vt:lpstr>
      <vt:lpstr>Algorithmic Differentiation (AD)</vt:lpstr>
      <vt:lpstr>Reverse mode of algorithmic differentiation</vt:lpstr>
      <vt:lpstr>Output error estimation</vt:lpstr>
      <vt:lpstr>MIXED-PREcision allocation</vt:lpstr>
      <vt:lpstr>PowerPoint Presentation</vt:lpstr>
      <vt:lpstr>evaluation</vt:lpstr>
      <vt:lpstr>Evaluation on HPCCG</vt:lpstr>
      <vt:lpstr>Evaluation on lulesH</vt:lpstr>
      <vt:lpstr>Evaluation</vt:lpstr>
      <vt:lpstr>Evaluation</vt:lpstr>
      <vt:lpstr>Comparison with existing tools</vt:lpstr>
      <vt:lpstr>ANALYSIS TIME</vt:lpstr>
      <vt:lpstr>Limitations</vt:lpstr>
      <vt:lpstr>Current And  FUTURE WORK</vt:lpstr>
      <vt:lpstr>CONCLUSION</vt:lpstr>
      <vt:lpstr>thank you!  Questions?</vt:lpstr>
      <vt:lpstr>automatic Floating-point precision analysis </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ADAPT: algorithmic differentiation APPLIED TO FLOATING-POINT PRECISION TUNING</dc:title>
  <cp:lastModifiedBy>Gopalakrishnan Menon, Harshitha Menon</cp:lastModifiedBy>
  <cp:revision>2</cp:revision>
  <dcterms:modified xsi:type="dcterms:W3CDTF">2018-11-26T18:19:12Z</dcterms:modified>
</cp:coreProperties>
</file>