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60" r:id="rId2"/>
    <p:sldId id="413" r:id="rId3"/>
    <p:sldId id="584" r:id="rId4"/>
    <p:sldId id="347" r:id="rId5"/>
    <p:sldId id="348" r:id="rId6"/>
    <p:sldId id="350" r:id="rId7"/>
    <p:sldId id="657" r:id="rId8"/>
    <p:sldId id="530" r:id="rId9"/>
    <p:sldId id="628" r:id="rId10"/>
    <p:sldId id="633" r:id="rId11"/>
    <p:sldId id="638" r:id="rId12"/>
    <p:sldId id="637" r:id="rId13"/>
    <p:sldId id="636" r:id="rId14"/>
    <p:sldId id="656" r:id="rId15"/>
    <p:sldId id="658" r:id="rId16"/>
    <p:sldId id="646" r:id="rId17"/>
    <p:sldId id="643" r:id="rId18"/>
    <p:sldId id="624" r:id="rId19"/>
    <p:sldId id="610" r:id="rId20"/>
    <p:sldId id="647" r:id="rId21"/>
    <p:sldId id="622" r:id="rId22"/>
    <p:sldId id="613" r:id="rId23"/>
    <p:sldId id="612" r:id="rId24"/>
    <p:sldId id="623" r:id="rId25"/>
    <p:sldId id="607" r:id="rId26"/>
    <p:sldId id="618" r:id="rId27"/>
    <p:sldId id="619" r:id="rId28"/>
    <p:sldId id="616" r:id="rId29"/>
    <p:sldId id="621" r:id="rId30"/>
    <p:sldId id="605" r:id="rId31"/>
    <p:sldId id="641" r:id="rId32"/>
    <p:sldId id="402" r:id="rId33"/>
    <p:sldId id="410" r:id="rId34"/>
    <p:sldId id="407" r:id="rId35"/>
    <p:sldId id="505" r:id="rId36"/>
    <p:sldId id="620" r:id="rId37"/>
    <p:sldId id="272" r:id="rId38"/>
    <p:sldId id="652" r:id="rId39"/>
    <p:sldId id="487" r:id="rId40"/>
    <p:sldId id="488" r:id="rId41"/>
    <p:sldId id="489" r:id="rId42"/>
    <p:sldId id="651" r:id="rId43"/>
    <p:sldId id="653" r:id="rId44"/>
    <p:sldId id="543" r:id="rId45"/>
    <p:sldId id="271" r:id="rId46"/>
    <p:sldId id="640" r:id="rId47"/>
    <p:sldId id="504" r:id="rId48"/>
    <p:sldId id="509" r:id="rId49"/>
    <p:sldId id="648" r:id="rId5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2F2F2"/>
    <a:srgbClr val="FF6699"/>
    <a:srgbClr val="CC99FF"/>
    <a:srgbClr val="0070C0"/>
    <a:srgbClr val="FFCCCC"/>
    <a:srgbClr val="FFFFFF"/>
    <a:srgbClr val="FF3399"/>
    <a:srgbClr val="FF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049" autoAdjust="0"/>
  </p:normalViewPr>
  <p:slideViewPr>
    <p:cSldViewPr snapToGrid="0">
      <p:cViewPr varScale="1">
        <p:scale>
          <a:sx n="56" d="100"/>
          <a:sy n="56" d="100"/>
        </p:scale>
        <p:origin x="129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SC%202018%20Smubmission\Presentation\Walk%20Message%20Grow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20705354599608"/>
          <c:y val="3.9187359946907842E-2"/>
          <c:w val="0.63453498746911374"/>
          <c:h val="0.6655045899255337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8"/>
            <c:spPr>
              <a:noFill/>
              <a:ln w="28575">
                <a:solidFill>
                  <a:srgbClr val="0070C0"/>
                </a:solidFill>
              </a:ln>
              <a:effectLst/>
            </c:spPr>
          </c:marker>
          <c:val>
            <c:numRef>
              <c:f>Sheet1!$A$1:$A$9</c:f>
              <c:numCache>
                <c:formatCode>General</c:formatCode>
                <c:ptCount val="9"/>
                <c:pt idx="0">
                  <c:v>7</c:v>
                </c:pt>
                <c:pt idx="1">
                  <c:v>41</c:v>
                </c:pt>
                <c:pt idx="2">
                  <c:v>245</c:v>
                </c:pt>
                <c:pt idx="3">
                  <c:v>245</c:v>
                </c:pt>
                <c:pt idx="4">
                  <c:v>21620</c:v>
                </c:pt>
                <c:pt idx="5">
                  <c:v>21620</c:v>
                </c:pt>
                <c:pt idx="6">
                  <c:v>181733</c:v>
                </c:pt>
                <c:pt idx="7">
                  <c:v>762935</c:v>
                </c:pt>
                <c:pt idx="8">
                  <c:v>762935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84-4943-8EAB-5952E779B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021608"/>
        <c:axId val="552021936"/>
      </c:lineChart>
      <c:catAx>
        <c:axId val="552021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Walk step</a:t>
                </a:r>
              </a:p>
            </c:rich>
          </c:tx>
          <c:layout>
            <c:manualLayout>
              <c:xMode val="edge"/>
              <c:yMode val="edge"/>
              <c:x val="0.56520479623971376"/>
              <c:y val="0.86682085263260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52021936"/>
        <c:crosses val="autoZero"/>
        <c:auto val="1"/>
        <c:lblAlgn val="ctr"/>
        <c:lblOffset val="100"/>
        <c:noMultiLvlLbl val="0"/>
      </c:catAx>
      <c:valAx>
        <c:axId val="552021936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# Messages</a:t>
                </a:r>
              </a:p>
            </c:rich>
          </c:tx>
          <c:layout>
            <c:manualLayout>
              <c:xMode val="edge"/>
              <c:yMode val="edge"/>
              <c:x val="2.0646085609188201E-2"/>
              <c:y val="0.134217000915538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52021608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24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E9EA2-CD36-450D-A061-EF5A6452773D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D5211E-39A0-4022-A890-735F0D1A0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2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6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0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1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7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7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3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6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1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1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82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2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3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6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5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0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6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18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3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9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0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55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8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2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2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26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69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0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074-B3F4-43EC-A33D-CC4B1E083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211E-39A0-4022-A890-735F0D1A03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2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E285-165F-412B-B679-DF1A0B1FB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2DF9B-AF7E-46EA-9726-62FE11CA6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5A39-7245-4489-B145-79F32D1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F77-69B5-4A25-ADA5-BB810AD2C60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1BBD-CF17-4497-AC1C-D6338E84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E72B-AA57-401B-BF41-8A005B61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5A53-5AD9-4A1C-A546-84268356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FC8E7-A268-4354-914D-B0A075276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8352-C84A-4F75-83F8-84309337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ED37-4484-4CED-A7AA-947293729455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19901-896E-4122-9E93-8832B49C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37EF-C40E-43E5-A0A2-5241626D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5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9A9FF-E49D-4315-A307-F615C127E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C7D58-DA4C-4802-9651-AFB76F8F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EE28C-8922-4C22-AD04-24F62BED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1F5E-2D78-453C-831F-8019C36653D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31B6-FF30-4B02-B097-9BA56377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A6863-C9BE-4D59-B812-69BB87E5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4A22-BB18-4DEF-9F1E-00B96818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9FC2-7EB7-4C3B-8817-F5A9E1C4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3943C-E28B-4576-ABEC-CB7223E3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1CC9-884B-4D47-84A6-BE0C39441D76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0D49A-71C5-40FB-9601-46047C1B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EF46D-6C13-4523-9F7F-CA297F4E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2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ACE7-B4C2-452D-94AE-745D480C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1ECD8-DB89-4D2E-9BC9-501F003D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7734-6A6D-4BCA-BBA4-2674A4D2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4D86-5B0B-45AD-819D-BD86A42CB49E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0D5-F25A-42BA-81F9-9EC859D1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350E-7ADB-4F8F-8572-DEB0F3CF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9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54E0-5596-40BE-9B47-E4A2CC58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D187-2E0C-4AFB-839A-C5B6A425B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EF1B4-CF37-4EB7-96F6-EF99245C8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B86B-CD96-4F93-B490-25DD55D1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E004-0091-4A56-85F6-0173F6B4808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A384C-6E0A-4004-83D2-B653C9ED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0EE8-884A-489C-8F7D-7185172A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2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0207-07C6-421D-BCFA-06EAFE1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52F3B-787B-4217-A759-91EB7323C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63188-CB83-4163-9A51-986A04AC3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6C3DE-779F-4F66-ACA1-C6E4FC7A0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C1EF4-F0F0-4F61-82D2-7B5948CE2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583C6-E7CA-47E7-B18B-7399CB2E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D55-FBE4-44FC-AF6B-4E94E65F12F9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0C5E4-AF59-494A-B779-ED0D51E7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B2266-0650-4FC6-BC75-F2A78412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D754-44E9-43B2-9EAB-86A8149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093B3-38CF-4FE9-903E-6421D80D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A74-B101-4582-953C-8E5D5EAF461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B2971-74CE-4DED-BA5F-DD0552FF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EF5E0-25FA-413C-AF88-1FB9F915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5DB19-4D01-4C1F-96C7-33A4F1F7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67EF-C46E-467C-94A6-954FD4C4AF37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8DB40-A601-4BF8-AEAB-B452DF7A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6BB83-D079-460D-9248-79270A83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3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04E2-4C5C-485F-9576-CEE62A1C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6BBE1-4ABF-41BC-9B20-E9B25265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694CD-B3A7-4B78-9C6E-C4F098FA6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26E25-870A-4769-8A08-1430CEFE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D40C-7CED-4ABE-857C-BF04FBDB4FAB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7E655-ACA3-41C1-995C-C0495067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9AA28-1C56-44D7-8441-BEDC4299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F5BB-D276-45AB-8138-B61383BA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6AE1A-53DB-4C92-A1A0-B1887767A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490C-4CAB-42A4-AC42-16183CC45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834AC-6548-4C04-93FD-2BEBDA2D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765-671A-49BC-A767-08C5C50190C7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14185-9C03-4251-BD7F-8BD5795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F9DD8-D578-469A-BBAB-FF29870E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7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EBD75-B6D7-44E9-B925-B8902115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FB2D4-5070-4C8A-84EC-C307658E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6E077-595F-4EDA-8AF9-FD5DD2842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CC0D-6125-4241-BE1E-AF75213BFD3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28B78-7932-47BB-8CF7-2F71C6E6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4F534-A020-497C-AACD-1606C3FB5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29A-B36F-4DAE-9131-80CD0CCBA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00.png"/><Relationship Id="rId10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00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500.png"/><Relationship Id="rId10" Type="http://schemas.openxmlformats.org/officeDocument/2006/relationships/image" Target="../media/image500.png"/><Relationship Id="rId9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2.png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2.png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798" y="136525"/>
            <a:ext cx="10584896" cy="2387600"/>
          </a:xfrm>
        </p:spPr>
        <p:txBody>
          <a:bodyPr anchor="ctr">
            <a:normAutofit/>
          </a:bodyPr>
          <a:lstStyle/>
          <a:p>
            <a:r>
              <a:rPr lang="en-US" sz="5400" dirty="0" err="1"/>
              <a:t>P</a:t>
            </a:r>
            <a:r>
              <a:rPr lang="en-US" sz="4800" dirty="0" err="1"/>
              <a:t>rune</a:t>
            </a:r>
            <a:r>
              <a:rPr lang="en-US" sz="5400" dirty="0" err="1"/>
              <a:t>J</a:t>
            </a:r>
            <a:r>
              <a:rPr lang="en-US" sz="4800" dirty="0" err="1"/>
              <a:t>uice</a:t>
            </a:r>
            <a:r>
              <a:rPr lang="en-US" sz="4800" dirty="0"/>
              <a:t>: </a:t>
            </a:r>
            <a:r>
              <a:rPr lang="en-US" sz="5400" dirty="0"/>
              <a:t>P</a:t>
            </a:r>
            <a:r>
              <a:rPr lang="en-US" sz="4800" dirty="0"/>
              <a:t>runing </a:t>
            </a:r>
            <a:r>
              <a:rPr lang="en-US" sz="5400" dirty="0"/>
              <a:t>T</a:t>
            </a:r>
            <a:r>
              <a:rPr lang="en-US" sz="4800" dirty="0"/>
              <a:t>rillion-edge </a:t>
            </a:r>
            <a:r>
              <a:rPr lang="en-US" sz="5400" dirty="0"/>
              <a:t>G</a:t>
            </a:r>
            <a:r>
              <a:rPr lang="en-US" sz="4800" dirty="0"/>
              <a:t>raphs to a </a:t>
            </a:r>
            <a:r>
              <a:rPr lang="en-US" sz="5400" dirty="0"/>
              <a:t>P</a:t>
            </a:r>
            <a:r>
              <a:rPr lang="en-US" sz="4800" dirty="0"/>
              <a:t>recise </a:t>
            </a:r>
            <a:r>
              <a:rPr lang="en-US" sz="5400" dirty="0"/>
              <a:t>P</a:t>
            </a:r>
            <a:r>
              <a:rPr lang="en-US" sz="4800" dirty="0"/>
              <a:t>attern-</a:t>
            </a:r>
            <a:r>
              <a:rPr lang="en-US" sz="5400" dirty="0"/>
              <a:t>M</a:t>
            </a:r>
            <a:r>
              <a:rPr lang="en-US" sz="4800" dirty="0"/>
              <a:t>atching </a:t>
            </a:r>
            <a:r>
              <a:rPr lang="en-US" sz="5400" dirty="0"/>
              <a:t>S</a:t>
            </a:r>
            <a:r>
              <a:rPr lang="en-US" sz="4800" dirty="0"/>
              <a:t>olution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964" y="2735044"/>
            <a:ext cx="8706072" cy="1225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u="sng" dirty="0">
                <a:latin typeface="+mj-lt"/>
              </a:rPr>
              <a:t>Tahsin Reza</a:t>
            </a:r>
            <a:r>
              <a:rPr lang="en-US" sz="3200" dirty="0">
                <a:latin typeface="+mj-lt"/>
              </a:rPr>
              <a:t>    </a:t>
            </a:r>
            <a:r>
              <a:rPr lang="en-US" sz="3200" dirty="0" err="1">
                <a:latin typeface="+mj-lt"/>
              </a:rPr>
              <a:t>Matei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Ripeanu</a:t>
            </a:r>
            <a:r>
              <a:rPr lang="en-US" sz="3200" dirty="0">
                <a:latin typeface="+mj-lt"/>
              </a:rPr>
              <a:t>    Nicolas </a:t>
            </a:r>
            <a:r>
              <a:rPr lang="en-US" sz="3200" dirty="0" err="1">
                <a:latin typeface="+mj-lt"/>
              </a:rPr>
              <a:t>Tripoul</a:t>
            </a:r>
            <a:r>
              <a:rPr lang="en-US" sz="3200" dirty="0">
                <a:latin typeface="+mj-lt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+mj-lt"/>
              </a:rPr>
              <a:t>Geoffrey Sanders    Roger Pearce </a:t>
            </a:r>
            <a:endParaRPr lang="en-US" sz="3200" baseline="30000" dirty="0">
              <a:latin typeface="+mj-lt"/>
            </a:endParaRPr>
          </a:p>
        </p:txBody>
      </p:sp>
      <p:pic>
        <p:nvPicPr>
          <p:cNvPr id="1028" name="Picture 4" descr="Image result for llnl">
            <a:extLst>
              <a:ext uri="{FF2B5EF4-FFF2-40B4-BE49-F238E27FC236}">
                <a16:creationId xmlns:a16="http://schemas.microsoft.com/office/drawing/2014/main" id="{DA2BA60B-E99D-4069-BD83-DF773C0E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3" y="4542982"/>
            <a:ext cx="4453686" cy="8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niversity of british columbia">
            <a:extLst>
              <a:ext uri="{FF2B5EF4-FFF2-40B4-BE49-F238E27FC236}">
                <a16:creationId xmlns:a16="http://schemas.microsoft.com/office/drawing/2014/main" id="{B76B3DFB-947F-4ADE-A990-AA979989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" y="4542982"/>
            <a:ext cx="4786859" cy="9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F77855-2CA0-400D-92B2-55917EBB7E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4" t="27773" r="8329" b="27125"/>
          <a:stretch/>
        </p:blipFill>
        <p:spPr>
          <a:xfrm>
            <a:off x="10423289" y="5916723"/>
            <a:ext cx="1765300" cy="941277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9DBBA-7654-417B-B5F4-A94460D5C393}"/>
              </a:ext>
            </a:extLst>
          </p:cNvPr>
          <p:cNvCxnSpPr/>
          <p:nvPr/>
        </p:nvCxnSpPr>
        <p:spPr>
          <a:xfrm>
            <a:off x="709863" y="2406945"/>
            <a:ext cx="1077917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"/>
    </mc:Choice>
    <mc:Fallback xmlns="">
      <p:transition spd="slow" advTm="35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3E2B5-F55D-4A7B-8736-D0AEBFAD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6" descr="Image result for red cross png">
            <a:extLst>
              <a:ext uri="{FF2B5EF4-FFF2-40B4-BE49-F238E27FC236}">
                <a16:creationId xmlns:a16="http://schemas.microsoft.com/office/drawing/2014/main" id="{3A184ED9-71A9-4089-B48C-26B5406C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1141" y="936986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red cross png">
            <a:extLst>
              <a:ext uri="{FF2B5EF4-FFF2-40B4-BE49-F238E27FC236}">
                <a16:creationId xmlns:a16="http://schemas.microsoft.com/office/drawing/2014/main" id="{DBAEED6D-494C-4A00-B582-B2E95E4A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5723" y="4788550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red cross png">
            <a:extLst>
              <a:ext uri="{FF2B5EF4-FFF2-40B4-BE49-F238E27FC236}">
                <a16:creationId xmlns:a16="http://schemas.microsoft.com/office/drawing/2014/main" id="{6985C95A-537D-45FA-BD44-38734EF2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4709" y="2731159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red cross png">
            <a:extLst>
              <a:ext uri="{FF2B5EF4-FFF2-40B4-BE49-F238E27FC236}">
                <a16:creationId xmlns:a16="http://schemas.microsoft.com/office/drawing/2014/main" id="{28C279DA-FFE6-4EC2-9CC0-2B98194A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7942" y="1685113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red cross png">
            <a:extLst>
              <a:ext uri="{FF2B5EF4-FFF2-40B4-BE49-F238E27FC236}">
                <a16:creationId xmlns:a16="http://schemas.microsoft.com/office/drawing/2014/main" id="{22CCE2AD-99F4-47A4-97CF-9273C373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97087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red cross png">
            <a:extLst>
              <a:ext uri="{FF2B5EF4-FFF2-40B4-BE49-F238E27FC236}">
                <a16:creationId xmlns:a16="http://schemas.microsoft.com/office/drawing/2014/main" id="{033134F7-A486-4CD1-89E9-B022DCD9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737" y="5425841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red cross png">
            <a:extLst>
              <a:ext uri="{FF2B5EF4-FFF2-40B4-BE49-F238E27FC236}">
                <a16:creationId xmlns:a16="http://schemas.microsoft.com/office/drawing/2014/main" id="{8B66178D-CCD4-4C52-AF91-AAB97814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7396" y="4303641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red cross png">
            <a:extLst>
              <a:ext uri="{FF2B5EF4-FFF2-40B4-BE49-F238E27FC236}">
                <a16:creationId xmlns:a16="http://schemas.microsoft.com/office/drawing/2014/main" id="{FDD8AF04-60E5-46FE-A4B5-31DA6BA1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853" y="3390145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red cross png">
            <a:extLst>
              <a:ext uri="{FF2B5EF4-FFF2-40B4-BE49-F238E27FC236}">
                <a16:creationId xmlns:a16="http://schemas.microsoft.com/office/drawing/2014/main" id="{2A57D172-4972-4544-9836-AB41C795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3223" y="3429000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red cross png">
            <a:extLst>
              <a:ext uri="{FF2B5EF4-FFF2-40B4-BE49-F238E27FC236}">
                <a16:creationId xmlns:a16="http://schemas.microsoft.com/office/drawing/2014/main" id="{FB439FBB-0E61-43A7-8134-1322437C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1573" y="4303640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A655F-1492-41DE-95FF-55121915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775F61-BB6C-4A56-A255-4ADD227AF794}"/>
              </a:ext>
            </a:extLst>
          </p:cNvPr>
          <p:cNvSpPr/>
          <p:nvPr/>
        </p:nvSpPr>
        <p:spPr>
          <a:xfrm>
            <a:off x="1517695" y="6532645"/>
            <a:ext cx="4578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http://calto.info/topics/simpsons-the-springfield-mafia.html</a:t>
            </a:r>
          </a:p>
        </p:txBody>
      </p:sp>
      <p:pic>
        <p:nvPicPr>
          <p:cNvPr id="16" name="Picture 6" descr="Image result for red cross png">
            <a:extLst>
              <a:ext uri="{FF2B5EF4-FFF2-40B4-BE49-F238E27FC236}">
                <a16:creationId xmlns:a16="http://schemas.microsoft.com/office/drawing/2014/main" id="{4ABAD376-2743-4852-A4CB-5487204F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2663" y="1299775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red cross png">
            <a:extLst>
              <a:ext uri="{FF2B5EF4-FFF2-40B4-BE49-F238E27FC236}">
                <a16:creationId xmlns:a16="http://schemas.microsoft.com/office/drawing/2014/main" id="{780D20AF-5611-4B9E-AF01-D7A79944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7354" y="1149185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red cross png">
            <a:extLst>
              <a:ext uri="{FF2B5EF4-FFF2-40B4-BE49-F238E27FC236}">
                <a16:creationId xmlns:a16="http://schemas.microsoft.com/office/drawing/2014/main" id="{5E528C45-3AC2-4218-AC76-43C48689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8050" y="662484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red cross png">
            <a:extLst>
              <a:ext uri="{FF2B5EF4-FFF2-40B4-BE49-F238E27FC236}">
                <a16:creationId xmlns:a16="http://schemas.microsoft.com/office/drawing/2014/main" id="{58CDA474-4239-4304-AABE-CA70DC77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6695" y="1786476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red cross png">
            <a:extLst>
              <a:ext uri="{FF2B5EF4-FFF2-40B4-BE49-F238E27FC236}">
                <a16:creationId xmlns:a16="http://schemas.microsoft.com/office/drawing/2014/main" id="{496102D4-F4A2-43B0-AFEE-AA3E9BF3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9751" y="5262174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red cross png">
            <a:extLst>
              <a:ext uri="{FF2B5EF4-FFF2-40B4-BE49-F238E27FC236}">
                <a16:creationId xmlns:a16="http://schemas.microsoft.com/office/drawing/2014/main" id="{BA9028C3-2CF5-485F-9CEC-EBBD01D3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5340" y="5451034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red cross png">
            <a:extLst>
              <a:ext uri="{FF2B5EF4-FFF2-40B4-BE49-F238E27FC236}">
                <a16:creationId xmlns:a16="http://schemas.microsoft.com/office/drawing/2014/main" id="{0B238912-C2BC-4277-8790-31F332D6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1845" y="2410853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red cross png">
            <a:extLst>
              <a:ext uri="{FF2B5EF4-FFF2-40B4-BE49-F238E27FC236}">
                <a16:creationId xmlns:a16="http://schemas.microsoft.com/office/drawing/2014/main" id="{583B9DEE-D7DB-43CF-84EC-7C4B05FC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3507" y="2629031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red cross png">
            <a:extLst>
              <a:ext uri="{FF2B5EF4-FFF2-40B4-BE49-F238E27FC236}">
                <a16:creationId xmlns:a16="http://schemas.microsoft.com/office/drawing/2014/main" id="{E36F69DC-019B-43F9-9D6D-EB81A8A6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1996" y="2731159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red cross png">
            <a:extLst>
              <a:ext uri="{FF2B5EF4-FFF2-40B4-BE49-F238E27FC236}">
                <a16:creationId xmlns:a16="http://schemas.microsoft.com/office/drawing/2014/main" id="{DC9F7657-CC46-4DFC-AF3C-E621D900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786" y="4123962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red cross png">
            <a:extLst>
              <a:ext uri="{FF2B5EF4-FFF2-40B4-BE49-F238E27FC236}">
                <a16:creationId xmlns:a16="http://schemas.microsoft.com/office/drawing/2014/main" id="{06A17C8E-DE65-42D1-BFC9-0D392152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0759" y="4991415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03B3E20-D61A-4429-8405-319C3F3807BB}"/>
              </a:ext>
            </a:extLst>
          </p:cNvPr>
          <p:cNvSpPr/>
          <p:nvPr/>
        </p:nvSpPr>
        <p:spPr>
          <a:xfrm rot="720842">
            <a:off x="3121192" y="3443775"/>
            <a:ext cx="1950539" cy="1512475"/>
          </a:xfrm>
          <a:prstGeom prst="triangle">
            <a:avLst>
              <a:gd name="adj" fmla="val 47666"/>
            </a:avLst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6" descr="Image result for red cross png">
            <a:extLst>
              <a:ext uri="{FF2B5EF4-FFF2-40B4-BE49-F238E27FC236}">
                <a16:creationId xmlns:a16="http://schemas.microsoft.com/office/drawing/2014/main" id="{B65DEE17-8D1B-4EBE-9633-29B250BB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2082" y="3509417"/>
            <a:ext cx="637291" cy="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5BB192A-9A32-416C-BEB9-2DA7FD8570DE}"/>
              </a:ext>
            </a:extLst>
          </p:cNvPr>
          <p:cNvGrpSpPr/>
          <p:nvPr/>
        </p:nvGrpSpPr>
        <p:grpSpPr>
          <a:xfrm>
            <a:off x="3959779" y="538418"/>
            <a:ext cx="3361031" cy="1051441"/>
            <a:chOff x="4113439" y="1066380"/>
            <a:chExt cx="3361031" cy="1051441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DD70E92-3A14-40D6-B3CE-C8D7F2379F50}"/>
                </a:ext>
              </a:extLst>
            </p:cNvPr>
            <p:cNvSpPr/>
            <p:nvPr/>
          </p:nvSpPr>
          <p:spPr>
            <a:xfrm>
              <a:off x="4113439" y="1066380"/>
              <a:ext cx="3361031" cy="1051441"/>
            </a:xfrm>
            <a:prstGeom prst="wedgeRoundRectCallout">
              <a:avLst>
                <a:gd name="adj1" fmla="val -50549"/>
                <a:gd name="adj2" fmla="val 9044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Do not scale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266CB0-670D-490C-96C8-4D352E943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23" r="52905" b="21886"/>
            <a:stretch/>
          </p:blipFill>
          <p:spPr>
            <a:xfrm>
              <a:off x="6355138" y="1171311"/>
              <a:ext cx="943228" cy="78137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6" y="607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Big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5837E-26CC-4992-89A3-D684F2698372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5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9E72071-470C-4BFE-A538-F218409EC218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8992E-4932-4C9C-8E08-99B5A28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7A49C8-7C01-436A-8FA7-9087DD12D8F8}"/>
                  </a:ext>
                </a:extLst>
              </p:cNvPr>
              <p:cNvSpPr txBox="1"/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7A49C8-7C01-436A-8FA7-9087DD12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blipFill>
                <a:blip r:embed="rId6"/>
                <a:stretch>
                  <a:fillRect t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A62A527-8177-4DEA-97D5-6DEA903F6C21}"/>
              </a:ext>
            </a:extLst>
          </p:cNvPr>
          <p:cNvGrpSpPr/>
          <p:nvPr/>
        </p:nvGrpSpPr>
        <p:grpSpPr>
          <a:xfrm>
            <a:off x="1860550" y="2069311"/>
            <a:ext cx="5974435" cy="941488"/>
            <a:chOff x="1860550" y="2069311"/>
            <a:chExt cx="5974435" cy="9414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05CC7B4-BADE-4F0C-A090-BD096299ADE8}"/>
                </a:ext>
              </a:extLst>
            </p:cNvPr>
            <p:cNvCxnSpPr>
              <a:cxnSpLocks/>
              <a:stCxn id="97" idx="3"/>
              <a:endCxn id="8" idx="1"/>
            </p:cNvCxnSpPr>
            <p:nvPr/>
          </p:nvCxnSpPr>
          <p:spPr>
            <a:xfrm flipV="1">
              <a:off x="1860550" y="2749189"/>
              <a:ext cx="3511049" cy="5674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BEB045-641F-43F3-BD74-E94EB9E06EF9}"/>
                </a:ext>
              </a:extLst>
            </p:cNvPr>
            <p:cNvSpPr txBox="1"/>
            <p:nvPr/>
          </p:nvSpPr>
          <p:spPr>
            <a:xfrm>
              <a:off x="2112039" y="2069311"/>
              <a:ext cx="2919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</a:rPr>
                <a:t>Existing Techniques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0F77AE-B1AD-464C-ADFD-288D83A40841}"/>
                </a:ext>
              </a:extLst>
            </p:cNvPr>
            <p:cNvSpPr txBox="1"/>
            <p:nvPr/>
          </p:nvSpPr>
          <p:spPr>
            <a:xfrm>
              <a:off x="5371599" y="2487579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Enumeration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03D041-C904-4210-8338-942A734988C8}"/>
              </a:ext>
            </a:extLst>
          </p:cNvPr>
          <p:cNvGrpSpPr/>
          <p:nvPr/>
        </p:nvGrpSpPr>
        <p:grpSpPr>
          <a:xfrm>
            <a:off x="7834985" y="1486918"/>
            <a:ext cx="3476669" cy="5234557"/>
            <a:chOff x="7834985" y="1486918"/>
            <a:chExt cx="3476669" cy="52345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D3DDCA-0B97-4D4D-B29E-B4CBE8979B69}"/>
                </a:ext>
              </a:extLst>
            </p:cNvPr>
            <p:cNvSpPr txBox="1"/>
            <p:nvPr/>
          </p:nvSpPr>
          <p:spPr>
            <a:xfrm>
              <a:off x="8842021" y="6198255"/>
              <a:ext cx="246963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 Exists?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314191-23E2-4046-B028-D3C8DCC0F9CD}"/>
                </a:ext>
              </a:extLst>
            </p:cNvPr>
            <p:cNvSpPr txBox="1"/>
            <p:nvPr/>
          </p:nvSpPr>
          <p:spPr>
            <a:xfrm>
              <a:off x="8835774" y="4845654"/>
              <a:ext cx="2469633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Set of Matching Vertices and Edges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07CD74-FCC9-48E7-9291-6FB318E77AB9}"/>
                </a:ext>
              </a:extLst>
            </p:cNvPr>
            <p:cNvSpPr txBox="1"/>
            <p:nvPr/>
          </p:nvSpPr>
          <p:spPr>
            <a:xfrm>
              <a:off x="8848268" y="148691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b="1" dirty="0">
                  <a:latin typeface="+mj-lt"/>
                </a:rPr>
                <a:t>Counting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22AB36D5-2B6F-4EE4-AAA4-A583C06A049E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7834985" y="2749189"/>
              <a:ext cx="1007036" cy="371067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0217277-D8A3-4C57-A087-2DCAF909AD70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7834985" y="2749189"/>
              <a:ext cx="1000789" cy="25119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EB4D4D-C904-445C-ACD8-7AEA1DFCABA7}"/>
                </a:ext>
              </a:extLst>
            </p:cNvPr>
            <p:cNvSpPr txBox="1"/>
            <p:nvPr/>
          </p:nvSpPr>
          <p:spPr>
            <a:xfrm>
              <a:off x="8835774" y="248952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Top-k Query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B7B244-3ACA-407F-854E-E655AE606F4B}"/>
                </a:ext>
              </a:extLst>
            </p:cNvPr>
            <p:cNvSpPr txBox="1"/>
            <p:nvPr/>
          </p:nvSpPr>
          <p:spPr>
            <a:xfrm>
              <a:off x="8848268" y="3493054"/>
              <a:ext cx="2463386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Centrality-based Ranking</a:t>
              </a: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DFE71F8C-6F34-419A-AFCB-E3F00EC1259A}"/>
                </a:ext>
              </a:extLst>
            </p:cNvPr>
            <p:cNvCxnSpPr>
              <a:cxnSpLocks/>
              <a:stCxn id="8" idx="3"/>
              <a:endCxn id="22" idx="1"/>
            </p:cNvCxnSpPr>
            <p:nvPr/>
          </p:nvCxnSpPr>
          <p:spPr>
            <a:xfrm>
              <a:off x="7834985" y="2749189"/>
              <a:ext cx="1000789" cy="19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0E9D31C4-E2DA-418E-9D8A-2B1161D2325F}"/>
                </a:ext>
              </a:extLst>
            </p:cNvPr>
            <p:cNvCxnSpPr>
              <a:cxnSpLocks/>
              <a:stCxn id="8" idx="3"/>
              <a:endCxn id="23" idx="1"/>
            </p:cNvCxnSpPr>
            <p:nvPr/>
          </p:nvCxnSpPr>
          <p:spPr>
            <a:xfrm>
              <a:off x="7834985" y="2749189"/>
              <a:ext cx="1013283" cy="11593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1A45E39F-4137-4AA9-990F-2803305E710F}"/>
                </a:ext>
              </a:extLst>
            </p:cNvPr>
            <p:cNvCxnSpPr>
              <a:cxnSpLocks/>
              <a:stCxn id="8" idx="3"/>
              <a:endCxn id="12" idx="1"/>
            </p:cNvCxnSpPr>
            <p:nvPr/>
          </p:nvCxnSpPr>
          <p:spPr>
            <a:xfrm flipV="1">
              <a:off x="7834985" y="1748528"/>
              <a:ext cx="1013283" cy="10006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2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5BB192A-9A32-416C-BEB9-2DA7FD8570DE}"/>
              </a:ext>
            </a:extLst>
          </p:cNvPr>
          <p:cNvGrpSpPr/>
          <p:nvPr/>
        </p:nvGrpSpPr>
        <p:grpSpPr>
          <a:xfrm>
            <a:off x="3959779" y="538418"/>
            <a:ext cx="3361031" cy="1051441"/>
            <a:chOff x="4113439" y="1066380"/>
            <a:chExt cx="3361031" cy="1051441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DD70E92-3A14-40D6-B3CE-C8D7F2379F50}"/>
                </a:ext>
              </a:extLst>
            </p:cNvPr>
            <p:cNvSpPr/>
            <p:nvPr/>
          </p:nvSpPr>
          <p:spPr>
            <a:xfrm>
              <a:off x="4113439" y="1066380"/>
              <a:ext cx="3361031" cy="1051441"/>
            </a:xfrm>
            <a:prstGeom prst="wedgeRoundRectCallout">
              <a:avLst>
                <a:gd name="adj1" fmla="val -50549"/>
                <a:gd name="adj2" fmla="val 9044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Do not scale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266CB0-670D-490C-96C8-4D352E943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23" r="52905" b="21886"/>
            <a:stretch/>
          </p:blipFill>
          <p:spPr>
            <a:xfrm>
              <a:off x="6355138" y="1171311"/>
              <a:ext cx="943228" cy="78137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6" y="607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Big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5CC7B4-BADE-4F0C-A090-BD096299ADE8}"/>
              </a:ext>
            </a:extLst>
          </p:cNvPr>
          <p:cNvCxnSpPr>
            <a:cxnSpLocks/>
            <a:stCxn id="97" idx="3"/>
            <a:endCxn id="50" idx="1"/>
          </p:cNvCxnSpPr>
          <p:nvPr/>
        </p:nvCxnSpPr>
        <p:spPr>
          <a:xfrm flipV="1">
            <a:off x="1860550" y="2749189"/>
            <a:ext cx="3511049" cy="56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5837E-26CC-4992-89A3-D684F2698372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5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9E72071-470C-4BFE-A538-F218409EC218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8992E-4932-4C9C-8E08-99B5A28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12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BEB045-641F-43F3-BD74-E94EB9E06EF9}"/>
              </a:ext>
            </a:extLst>
          </p:cNvPr>
          <p:cNvSpPr txBox="1"/>
          <p:nvPr/>
        </p:nvSpPr>
        <p:spPr>
          <a:xfrm>
            <a:off x="2112039" y="2069311"/>
            <a:ext cx="291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Techniques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930E2C5-436B-4D83-9FD5-0128CE8798BB}"/>
              </a:ext>
            </a:extLst>
          </p:cNvPr>
          <p:cNvCxnSpPr>
            <a:cxnSpLocks/>
            <a:stCxn id="97" idx="2"/>
            <a:endCxn id="25" idx="1"/>
          </p:cNvCxnSpPr>
          <p:nvPr/>
        </p:nvCxnSpPr>
        <p:spPr>
          <a:xfrm rot="16200000" flipH="1">
            <a:off x="1852367" y="2515374"/>
            <a:ext cx="2127482" cy="337058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FE2BA8-DBBF-4CA3-BBDC-A4A93677FA19}"/>
              </a:ext>
            </a:extLst>
          </p:cNvPr>
          <p:cNvSpPr/>
          <p:nvPr/>
        </p:nvSpPr>
        <p:spPr>
          <a:xfrm>
            <a:off x="4601401" y="4892407"/>
            <a:ext cx="1502516" cy="7440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14B9C-3DDA-404D-94A0-234E87C32251}"/>
              </a:ext>
            </a:extLst>
          </p:cNvPr>
          <p:cNvSpPr txBox="1"/>
          <p:nvPr/>
        </p:nvSpPr>
        <p:spPr>
          <a:xfrm>
            <a:off x="1417987" y="3800068"/>
            <a:ext cx="275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Our Approach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Graph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/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40F4BD-8E8C-4BF9-B071-1B68A74E2E30}"/>
                  </a:ext>
                </a:extLst>
              </p:cNvPr>
              <p:cNvSpPr txBox="1"/>
              <p:nvPr/>
            </p:nvSpPr>
            <p:spPr>
              <a:xfrm>
                <a:off x="4694388" y="5993274"/>
                <a:ext cx="1406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40F4BD-8E8C-4BF9-B071-1B68A74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88" y="5993274"/>
                <a:ext cx="14069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775AD4-2888-4BA4-966B-96B593D189CE}"/>
                  </a:ext>
                </a:extLst>
              </p:cNvPr>
              <p:cNvSpPr txBox="1"/>
              <p:nvPr/>
            </p:nvSpPr>
            <p:spPr>
              <a:xfrm>
                <a:off x="4988438" y="3349752"/>
                <a:ext cx="2243343" cy="1404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is the union of all matching subgraphs in</a:t>
                </a:r>
                <a:r>
                  <a:rPr lang="en-US" sz="32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775AD4-2888-4BA4-966B-96B593D1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438" y="3349752"/>
                <a:ext cx="2243343" cy="1404423"/>
              </a:xfrm>
              <a:prstGeom prst="rect">
                <a:avLst/>
              </a:prstGeom>
              <a:blipFill>
                <a:blip r:embed="rId8"/>
                <a:stretch>
                  <a:fillRect l="-9511" t="-3913" r="-9783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A3A33B-4770-46B9-831A-320BDF3EC9A3}"/>
                  </a:ext>
                </a:extLst>
              </p:cNvPr>
              <p:cNvSpPr txBox="1"/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+mj-lt"/>
                  </a:rPr>
                  <a:t>Solution graph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A3A33B-4770-46B9-831A-320BDF3E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blipFill>
                <a:blip r:embed="rId10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0E8E76C-7387-4D1D-BF18-CF0B5BE125E0}"/>
              </a:ext>
            </a:extLst>
          </p:cNvPr>
          <p:cNvGrpSpPr/>
          <p:nvPr/>
        </p:nvGrpSpPr>
        <p:grpSpPr>
          <a:xfrm>
            <a:off x="5371599" y="1486918"/>
            <a:ext cx="5940055" cy="5234557"/>
            <a:chOff x="5371599" y="1486918"/>
            <a:chExt cx="5940055" cy="523455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8194B9-C7DE-4131-93C6-123FBCB00EE9}"/>
                </a:ext>
              </a:extLst>
            </p:cNvPr>
            <p:cNvSpPr txBox="1"/>
            <p:nvPr/>
          </p:nvSpPr>
          <p:spPr>
            <a:xfrm>
              <a:off x="5371599" y="2487579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Enumeration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8F12A53-355B-4513-AF8D-8A82CD34569D}"/>
                </a:ext>
              </a:extLst>
            </p:cNvPr>
            <p:cNvSpPr txBox="1"/>
            <p:nvPr/>
          </p:nvSpPr>
          <p:spPr>
            <a:xfrm>
              <a:off x="8842021" y="6198255"/>
              <a:ext cx="246963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 Exists?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0DACC8-D4C8-49FF-A6CB-36EED9126322}"/>
                </a:ext>
              </a:extLst>
            </p:cNvPr>
            <p:cNvSpPr txBox="1"/>
            <p:nvPr/>
          </p:nvSpPr>
          <p:spPr>
            <a:xfrm>
              <a:off x="8835774" y="4845654"/>
              <a:ext cx="2469633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Set of Matching Vertices and Edges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E51A5A-DF18-4C97-B5E0-CF262EC64CB7}"/>
                </a:ext>
              </a:extLst>
            </p:cNvPr>
            <p:cNvSpPr txBox="1"/>
            <p:nvPr/>
          </p:nvSpPr>
          <p:spPr>
            <a:xfrm>
              <a:off x="8848268" y="148691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b="1" dirty="0">
                  <a:latin typeface="+mj-lt"/>
                </a:rPr>
                <a:t>Counting</a:t>
              </a:r>
            </a:p>
          </p:txBody>
        </p: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1D3DBE87-FFF4-45E4-9775-C1CEBDC8CFD1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7834985" y="2749189"/>
              <a:ext cx="1007036" cy="371067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FF2ADF90-EAED-4FF9-9EEB-4BA31DF64273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>
              <a:off x="7834985" y="2749189"/>
              <a:ext cx="1000789" cy="25119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AB3EF0-E462-4CC5-B76A-2823A4FEAF21}"/>
                </a:ext>
              </a:extLst>
            </p:cNvPr>
            <p:cNvSpPr txBox="1"/>
            <p:nvPr/>
          </p:nvSpPr>
          <p:spPr>
            <a:xfrm>
              <a:off x="8835774" y="248952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Top-k Query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468FC5-B033-46F8-9604-D7C82515D468}"/>
                </a:ext>
              </a:extLst>
            </p:cNvPr>
            <p:cNvSpPr txBox="1"/>
            <p:nvPr/>
          </p:nvSpPr>
          <p:spPr>
            <a:xfrm>
              <a:off x="8848268" y="3493054"/>
              <a:ext cx="2463386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Centrality-based Ranking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B9E8A08D-A24D-4940-B73C-D333E097FAA8}"/>
                </a:ext>
              </a:extLst>
            </p:cNvPr>
            <p:cNvCxnSpPr>
              <a:cxnSpLocks/>
              <a:stCxn id="50" idx="3"/>
              <a:endCxn id="57" idx="1"/>
            </p:cNvCxnSpPr>
            <p:nvPr/>
          </p:nvCxnSpPr>
          <p:spPr>
            <a:xfrm>
              <a:off x="7834985" y="2749189"/>
              <a:ext cx="1000789" cy="19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EFEB35D7-868D-47DC-A0AB-5C22FF6913CD}"/>
                </a:ext>
              </a:extLst>
            </p:cNvPr>
            <p:cNvCxnSpPr>
              <a:cxnSpLocks/>
              <a:stCxn id="50" idx="3"/>
              <a:endCxn id="58" idx="1"/>
            </p:cNvCxnSpPr>
            <p:nvPr/>
          </p:nvCxnSpPr>
          <p:spPr>
            <a:xfrm>
              <a:off x="7834985" y="2749189"/>
              <a:ext cx="1013283" cy="11593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E357921B-A874-46A5-8F46-DE92484D316E}"/>
                </a:ext>
              </a:extLst>
            </p:cNvPr>
            <p:cNvCxnSpPr>
              <a:cxnSpLocks/>
              <a:stCxn id="50" idx="3"/>
              <a:endCxn id="53" idx="1"/>
            </p:cNvCxnSpPr>
            <p:nvPr/>
          </p:nvCxnSpPr>
          <p:spPr>
            <a:xfrm flipV="1">
              <a:off x="7834985" y="1748528"/>
              <a:ext cx="1013283" cy="10006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0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5BB192A-9A32-416C-BEB9-2DA7FD8570DE}"/>
              </a:ext>
            </a:extLst>
          </p:cNvPr>
          <p:cNvGrpSpPr/>
          <p:nvPr/>
        </p:nvGrpSpPr>
        <p:grpSpPr>
          <a:xfrm>
            <a:off x="3959779" y="538418"/>
            <a:ext cx="3361031" cy="1051441"/>
            <a:chOff x="4113439" y="1066380"/>
            <a:chExt cx="3361031" cy="1051441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DD70E92-3A14-40D6-B3CE-C8D7F2379F50}"/>
                </a:ext>
              </a:extLst>
            </p:cNvPr>
            <p:cNvSpPr/>
            <p:nvPr/>
          </p:nvSpPr>
          <p:spPr>
            <a:xfrm>
              <a:off x="4113439" y="1066380"/>
              <a:ext cx="3361031" cy="1051441"/>
            </a:xfrm>
            <a:prstGeom prst="wedgeRoundRectCallout">
              <a:avLst>
                <a:gd name="adj1" fmla="val -50549"/>
                <a:gd name="adj2" fmla="val 9044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Do not scale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266CB0-670D-490C-96C8-4D352E943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23" r="52905" b="21886"/>
            <a:stretch/>
          </p:blipFill>
          <p:spPr>
            <a:xfrm>
              <a:off x="6355138" y="1171311"/>
              <a:ext cx="943228" cy="781375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6" y="607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Big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5CC7B4-BADE-4F0C-A090-BD096299ADE8}"/>
              </a:ext>
            </a:extLst>
          </p:cNvPr>
          <p:cNvCxnSpPr>
            <a:cxnSpLocks/>
            <a:stCxn id="97" idx="3"/>
            <a:endCxn id="52" idx="1"/>
          </p:cNvCxnSpPr>
          <p:nvPr/>
        </p:nvCxnSpPr>
        <p:spPr>
          <a:xfrm flipV="1">
            <a:off x="1860550" y="2749189"/>
            <a:ext cx="3511049" cy="56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5837E-26CC-4992-89A3-D684F2698372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5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9E72071-470C-4BFE-A538-F218409EC218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8992E-4932-4C9C-8E08-99B5A28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13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BEB045-641F-43F3-BD74-E94EB9E06EF9}"/>
              </a:ext>
            </a:extLst>
          </p:cNvPr>
          <p:cNvSpPr txBox="1"/>
          <p:nvPr/>
        </p:nvSpPr>
        <p:spPr>
          <a:xfrm>
            <a:off x="2112039" y="2069311"/>
            <a:ext cx="291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Techniques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930E2C5-436B-4D83-9FD5-0128CE8798BB}"/>
              </a:ext>
            </a:extLst>
          </p:cNvPr>
          <p:cNvCxnSpPr>
            <a:cxnSpLocks/>
            <a:stCxn id="97" idx="2"/>
            <a:endCxn id="25" idx="1"/>
          </p:cNvCxnSpPr>
          <p:nvPr/>
        </p:nvCxnSpPr>
        <p:spPr>
          <a:xfrm rot="16200000" flipH="1">
            <a:off x="1852367" y="2515374"/>
            <a:ext cx="2127482" cy="337058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FE2BA8-DBBF-4CA3-BBDC-A4A93677FA19}"/>
              </a:ext>
            </a:extLst>
          </p:cNvPr>
          <p:cNvSpPr/>
          <p:nvPr/>
        </p:nvSpPr>
        <p:spPr>
          <a:xfrm>
            <a:off x="4601401" y="4892407"/>
            <a:ext cx="1502516" cy="7440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14B9C-3DDA-404D-94A0-234E87C32251}"/>
              </a:ext>
            </a:extLst>
          </p:cNvPr>
          <p:cNvSpPr txBox="1"/>
          <p:nvPr/>
        </p:nvSpPr>
        <p:spPr>
          <a:xfrm>
            <a:off x="1417987" y="3800068"/>
            <a:ext cx="275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Our Approach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Graph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244F36-4CFC-4DFE-8F7D-B3F07607F480}"/>
                  </a:ext>
                </a:extLst>
              </p:cNvPr>
              <p:cNvSpPr txBox="1"/>
              <p:nvPr/>
            </p:nvSpPr>
            <p:spPr>
              <a:xfrm>
                <a:off x="4988438" y="3349752"/>
                <a:ext cx="2243343" cy="1404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+mj-lt"/>
                  </a:rPr>
                  <a:t>is the union of all matching subgraphs in</a:t>
                </a:r>
                <a:r>
                  <a:rPr lang="en-US" sz="32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244F36-4CFC-4DFE-8F7D-B3F07607F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438" y="3349752"/>
                <a:ext cx="2243343" cy="1404423"/>
              </a:xfrm>
              <a:prstGeom prst="rect">
                <a:avLst/>
              </a:prstGeom>
              <a:blipFill>
                <a:blip r:embed="rId6"/>
                <a:stretch>
                  <a:fillRect l="-9511" t="-3913" r="-9783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/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/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+mj-lt"/>
                  </a:rPr>
                  <a:t>Solution graph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blipFill>
                <a:blip r:embed="rId8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0D9B075-909A-4566-9C68-DAB9E3C90743}"/>
              </a:ext>
            </a:extLst>
          </p:cNvPr>
          <p:cNvGrpSpPr/>
          <p:nvPr/>
        </p:nvGrpSpPr>
        <p:grpSpPr>
          <a:xfrm>
            <a:off x="5371599" y="1486918"/>
            <a:ext cx="5940055" cy="5234557"/>
            <a:chOff x="5371599" y="1486918"/>
            <a:chExt cx="5940055" cy="523455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899727-4563-48E8-AF1D-C38A17F4F612}"/>
                </a:ext>
              </a:extLst>
            </p:cNvPr>
            <p:cNvSpPr txBox="1"/>
            <p:nvPr/>
          </p:nvSpPr>
          <p:spPr>
            <a:xfrm>
              <a:off x="5371599" y="2487579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Enumeration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D3C669-F98A-4DD5-A4D9-CB92C9086FDD}"/>
                </a:ext>
              </a:extLst>
            </p:cNvPr>
            <p:cNvSpPr txBox="1"/>
            <p:nvPr/>
          </p:nvSpPr>
          <p:spPr>
            <a:xfrm>
              <a:off x="8842021" y="6198255"/>
              <a:ext cx="2469633" cy="5232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 Exists?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F3200F-2922-442E-8915-93C37FE6E7CE}"/>
                </a:ext>
              </a:extLst>
            </p:cNvPr>
            <p:cNvSpPr txBox="1"/>
            <p:nvPr/>
          </p:nvSpPr>
          <p:spPr>
            <a:xfrm>
              <a:off x="8835774" y="4845654"/>
              <a:ext cx="2469633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Set of Matching Vertices and Edges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947F5A-2307-41FC-B4BC-5ABB72C57FF3}"/>
                </a:ext>
              </a:extLst>
            </p:cNvPr>
            <p:cNvSpPr txBox="1"/>
            <p:nvPr/>
          </p:nvSpPr>
          <p:spPr>
            <a:xfrm>
              <a:off x="8848268" y="148691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b="1" dirty="0">
                  <a:latin typeface="+mj-lt"/>
                </a:rPr>
                <a:t>Counting</a:t>
              </a: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4E9AC152-3B27-4E46-8858-79FFF9741826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834985" y="2749189"/>
              <a:ext cx="1007036" cy="371067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4E0DFD48-3DC7-40F1-9E9A-AEFEDD2610FB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>
            <a:xfrm>
              <a:off x="7834985" y="2749189"/>
              <a:ext cx="1000789" cy="25119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598043-F1B0-48E0-8456-91D61F9A7120}"/>
                </a:ext>
              </a:extLst>
            </p:cNvPr>
            <p:cNvSpPr txBox="1"/>
            <p:nvPr/>
          </p:nvSpPr>
          <p:spPr>
            <a:xfrm>
              <a:off x="8835774" y="2489528"/>
              <a:ext cx="24633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Top-k Query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0CC2D1-9E50-4F82-BE3C-124FEB6BA239}"/>
                </a:ext>
              </a:extLst>
            </p:cNvPr>
            <p:cNvSpPr txBox="1"/>
            <p:nvPr/>
          </p:nvSpPr>
          <p:spPr>
            <a:xfrm>
              <a:off x="8848268" y="3493054"/>
              <a:ext cx="2463386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Centrality-based Ranking</a:t>
              </a:r>
            </a:p>
          </p:txBody>
        </p: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E2152FAF-AB31-43C8-85AD-4F8200CA99FE}"/>
                </a:ext>
              </a:extLst>
            </p:cNvPr>
            <p:cNvCxnSpPr>
              <a:cxnSpLocks/>
              <a:stCxn id="52" idx="3"/>
              <a:endCxn id="58" idx="1"/>
            </p:cNvCxnSpPr>
            <p:nvPr/>
          </p:nvCxnSpPr>
          <p:spPr>
            <a:xfrm>
              <a:off x="7834985" y="2749189"/>
              <a:ext cx="1000789" cy="19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5C6D9F9B-1B4B-43FF-94A5-44573B872801}"/>
                </a:ext>
              </a:extLst>
            </p:cNvPr>
            <p:cNvCxnSpPr>
              <a:cxnSpLocks/>
              <a:stCxn id="52" idx="3"/>
              <a:endCxn id="59" idx="1"/>
            </p:cNvCxnSpPr>
            <p:nvPr/>
          </p:nvCxnSpPr>
          <p:spPr>
            <a:xfrm>
              <a:off x="7834985" y="2749189"/>
              <a:ext cx="1013283" cy="11593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1B0A120-339C-46AA-B319-9954C0BC143C}"/>
                </a:ext>
              </a:extLst>
            </p:cNvPr>
            <p:cNvCxnSpPr>
              <a:cxnSpLocks/>
              <a:stCxn id="52" idx="3"/>
              <a:endCxn id="55" idx="1"/>
            </p:cNvCxnSpPr>
            <p:nvPr/>
          </p:nvCxnSpPr>
          <p:spPr>
            <a:xfrm flipV="1">
              <a:off x="7834985" y="1748528"/>
              <a:ext cx="1013283" cy="10006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8FC7324-7692-411B-95D9-91018CE54137}"/>
              </a:ext>
            </a:extLst>
          </p:cNvPr>
          <p:cNvCxnSpPr>
            <a:cxnSpLocks/>
            <a:stCxn id="25" idx="3"/>
            <a:endCxn id="54" idx="1"/>
          </p:cNvCxnSpPr>
          <p:nvPr/>
        </p:nvCxnSpPr>
        <p:spPr>
          <a:xfrm flipV="1">
            <a:off x="6103917" y="5261153"/>
            <a:ext cx="2731857" cy="32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691031F-DB33-41D8-AD18-5C32D8E34A56}"/>
              </a:ext>
            </a:extLst>
          </p:cNvPr>
          <p:cNvCxnSpPr>
            <a:cxnSpLocks/>
            <a:stCxn id="25" idx="3"/>
            <a:endCxn id="53" idx="1"/>
          </p:cNvCxnSpPr>
          <p:nvPr/>
        </p:nvCxnSpPr>
        <p:spPr>
          <a:xfrm>
            <a:off x="6103917" y="5264408"/>
            <a:ext cx="2738104" cy="119545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75EA83D-8D87-49FA-A734-CFD28506E6C8}"/>
              </a:ext>
            </a:extLst>
          </p:cNvPr>
          <p:cNvCxnSpPr>
            <a:cxnSpLocks/>
            <a:stCxn id="25" idx="3"/>
            <a:endCxn id="59" idx="1"/>
          </p:cNvCxnSpPr>
          <p:nvPr/>
        </p:nvCxnSpPr>
        <p:spPr>
          <a:xfrm flipV="1">
            <a:off x="6103917" y="3908553"/>
            <a:ext cx="2744351" cy="13558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4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6" y="607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Big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5837E-26CC-4992-89A3-D684F2698372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5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9E72071-470C-4BFE-A538-F218409EC218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8992E-4932-4C9C-8E08-99B5A28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930E2C5-436B-4D83-9FD5-0128CE8798BB}"/>
              </a:ext>
            </a:extLst>
          </p:cNvPr>
          <p:cNvCxnSpPr>
            <a:cxnSpLocks/>
            <a:stCxn id="97" idx="2"/>
            <a:endCxn id="25" idx="1"/>
          </p:cNvCxnSpPr>
          <p:nvPr/>
        </p:nvCxnSpPr>
        <p:spPr>
          <a:xfrm rot="16200000" flipH="1">
            <a:off x="1852367" y="2515374"/>
            <a:ext cx="2127482" cy="337058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FE2BA8-DBBF-4CA3-BBDC-A4A93677FA19}"/>
              </a:ext>
            </a:extLst>
          </p:cNvPr>
          <p:cNvSpPr/>
          <p:nvPr/>
        </p:nvSpPr>
        <p:spPr>
          <a:xfrm>
            <a:off x="4601401" y="4892407"/>
            <a:ext cx="1502516" cy="7440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14B9C-3DDA-404D-94A0-234E87C32251}"/>
              </a:ext>
            </a:extLst>
          </p:cNvPr>
          <p:cNvSpPr txBox="1"/>
          <p:nvPr/>
        </p:nvSpPr>
        <p:spPr>
          <a:xfrm>
            <a:off x="1417987" y="3800068"/>
            <a:ext cx="275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Our Approach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Graph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/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/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+mj-lt"/>
                  </a:rPr>
                  <a:t>Solution graph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blipFill>
                <a:blip r:embed="rId8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0D9B075-909A-4566-9C68-DAB9E3C90743}"/>
              </a:ext>
            </a:extLst>
          </p:cNvPr>
          <p:cNvGrpSpPr/>
          <p:nvPr/>
        </p:nvGrpSpPr>
        <p:grpSpPr>
          <a:xfrm>
            <a:off x="8835774" y="481308"/>
            <a:ext cx="2475880" cy="6240167"/>
            <a:chOff x="8835774" y="481308"/>
            <a:chExt cx="2475880" cy="62401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899727-4563-48E8-AF1D-C38A17F4F612}"/>
                </a:ext>
              </a:extLst>
            </p:cNvPr>
            <p:cNvSpPr txBox="1"/>
            <p:nvPr/>
          </p:nvSpPr>
          <p:spPr>
            <a:xfrm>
              <a:off x="8848268" y="48130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Enumeration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D3C669-F98A-4DD5-A4D9-CB92C9086FDD}"/>
                </a:ext>
              </a:extLst>
            </p:cNvPr>
            <p:cNvSpPr txBox="1"/>
            <p:nvPr/>
          </p:nvSpPr>
          <p:spPr>
            <a:xfrm>
              <a:off x="8842021" y="6198255"/>
              <a:ext cx="2469633" cy="5232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 Exists?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F3200F-2922-442E-8915-93C37FE6E7CE}"/>
                </a:ext>
              </a:extLst>
            </p:cNvPr>
            <p:cNvSpPr txBox="1"/>
            <p:nvPr/>
          </p:nvSpPr>
          <p:spPr>
            <a:xfrm>
              <a:off x="8835774" y="4845654"/>
              <a:ext cx="2469633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Set of Matching Vertices and Edges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947F5A-2307-41FC-B4BC-5ABB72C57FF3}"/>
                </a:ext>
              </a:extLst>
            </p:cNvPr>
            <p:cNvSpPr txBox="1"/>
            <p:nvPr/>
          </p:nvSpPr>
          <p:spPr>
            <a:xfrm>
              <a:off x="8848268" y="148691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b="1" dirty="0">
                  <a:latin typeface="+mj-lt"/>
                </a:rPr>
                <a:t>Counting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598043-F1B0-48E0-8456-91D61F9A7120}"/>
                </a:ext>
              </a:extLst>
            </p:cNvPr>
            <p:cNvSpPr txBox="1"/>
            <p:nvPr/>
          </p:nvSpPr>
          <p:spPr>
            <a:xfrm>
              <a:off x="8835774" y="248952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Top-k Query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0CC2D1-9E50-4F82-BE3C-124FEB6BA239}"/>
                </a:ext>
              </a:extLst>
            </p:cNvPr>
            <p:cNvSpPr txBox="1"/>
            <p:nvPr/>
          </p:nvSpPr>
          <p:spPr>
            <a:xfrm>
              <a:off x="8848268" y="3493054"/>
              <a:ext cx="2463386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Centrality-based Ranking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8FC7324-7692-411B-95D9-91018CE54137}"/>
              </a:ext>
            </a:extLst>
          </p:cNvPr>
          <p:cNvCxnSpPr>
            <a:cxnSpLocks/>
            <a:stCxn id="25" idx="3"/>
            <a:endCxn id="54" idx="1"/>
          </p:cNvCxnSpPr>
          <p:nvPr/>
        </p:nvCxnSpPr>
        <p:spPr>
          <a:xfrm flipV="1">
            <a:off x="6103917" y="5261153"/>
            <a:ext cx="2731857" cy="32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691031F-DB33-41D8-AD18-5C32D8E34A56}"/>
              </a:ext>
            </a:extLst>
          </p:cNvPr>
          <p:cNvCxnSpPr>
            <a:cxnSpLocks/>
            <a:stCxn id="25" idx="3"/>
            <a:endCxn id="53" idx="1"/>
          </p:cNvCxnSpPr>
          <p:nvPr/>
        </p:nvCxnSpPr>
        <p:spPr>
          <a:xfrm>
            <a:off x="6103917" y="5264408"/>
            <a:ext cx="2738104" cy="119545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A752B0F-9013-49D3-8EE4-D2FCD1695B04}"/>
              </a:ext>
            </a:extLst>
          </p:cNvPr>
          <p:cNvCxnSpPr>
            <a:cxnSpLocks/>
            <a:stCxn id="25" idx="3"/>
            <a:endCxn id="59" idx="1"/>
          </p:cNvCxnSpPr>
          <p:nvPr/>
        </p:nvCxnSpPr>
        <p:spPr>
          <a:xfrm flipV="1">
            <a:off x="6103917" y="3908553"/>
            <a:ext cx="2744351" cy="13558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A624277-B4F0-4CE3-B7EA-C77E769B6A6B}"/>
              </a:ext>
            </a:extLst>
          </p:cNvPr>
          <p:cNvCxnSpPr>
            <a:cxnSpLocks/>
            <a:stCxn id="25" idx="0"/>
            <a:endCxn id="58" idx="1"/>
          </p:cNvCxnSpPr>
          <p:nvPr/>
        </p:nvCxnSpPr>
        <p:spPr>
          <a:xfrm rot="5400000" flipH="1" flipV="1">
            <a:off x="6023582" y="2080216"/>
            <a:ext cx="2141269" cy="3483115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0C087E6-4238-4060-85CD-78F05F443085}"/>
              </a:ext>
            </a:extLst>
          </p:cNvPr>
          <p:cNvCxnSpPr>
            <a:cxnSpLocks/>
            <a:stCxn id="25" idx="0"/>
            <a:endCxn id="55" idx="1"/>
          </p:cNvCxnSpPr>
          <p:nvPr/>
        </p:nvCxnSpPr>
        <p:spPr>
          <a:xfrm rot="5400000" flipH="1" flipV="1">
            <a:off x="5528524" y="1572664"/>
            <a:ext cx="3143879" cy="3495609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0EEC2A1-F9FF-435A-AAED-5F5166C5529A}"/>
              </a:ext>
            </a:extLst>
          </p:cNvPr>
          <p:cNvCxnSpPr>
            <a:cxnSpLocks/>
            <a:stCxn id="25" idx="0"/>
            <a:endCxn id="52" idx="1"/>
          </p:cNvCxnSpPr>
          <p:nvPr/>
        </p:nvCxnSpPr>
        <p:spPr>
          <a:xfrm rot="5400000" flipH="1" flipV="1">
            <a:off x="5025719" y="1069859"/>
            <a:ext cx="4149489" cy="3495609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D2E626C-75D1-4B1C-8FCB-AA22A202320E}"/>
                  </a:ext>
                </a:extLst>
              </p:cNvPr>
              <p:cNvSpPr txBox="1"/>
              <p:nvPr/>
            </p:nvSpPr>
            <p:spPr>
              <a:xfrm>
                <a:off x="2884024" y="2495781"/>
                <a:ext cx="24703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Operating on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D2E626C-75D1-4B1C-8FCB-AA22A202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024" y="2495781"/>
                <a:ext cx="2470328" cy="492443"/>
              </a:xfrm>
              <a:prstGeom prst="rect">
                <a:avLst/>
              </a:prstGeom>
              <a:blipFill>
                <a:blip r:embed="rId9"/>
                <a:stretch>
                  <a:fillRect l="-8642" t="-11111" b="-4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1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6" y="607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Big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5837E-26CC-4992-89A3-D684F2698372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5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9E72071-470C-4BFE-A538-F218409EC218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8992E-4932-4C9C-8E08-99B5A28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930E2C5-436B-4D83-9FD5-0128CE8798BB}"/>
              </a:ext>
            </a:extLst>
          </p:cNvPr>
          <p:cNvCxnSpPr>
            <a:cxnSpLocks/>
            <a:stCxn id="97" idx="2"/>
            <a:endCxn id="25" idx="1"/>
          </p:cNvCxnSpPr>
          <p:nvPr/>
        </p:nvCxnSpPr>
        <p:spPr>
          <a:xfrm rot="16200000" flipH="1">
            <a:off x="1852367" y="2515374"/>
            <a:ext cx="2127482" cy="337058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FE2BA8-DBBF-4CA3-BBDC-A4A93677FA19}"/>
              </a:ext>
            </a:extLst>
          </p:cNvPr>
          <p:cNvSpPr/>
          <p:nvPr/>
        </p:nvSpPr>
        <p:spPr>
          <a:xfrm>
            <a:off x="4601401" y="4892407"/>
            <a:ext cx="1502516" cy="7440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14B9C-3DDA-404D-94A0-234E87C32251}"/>
              </a:ext>
            </a:extLst>
          </p:cNvPr>
          <p:cNvSpPr txBox="1"/>
          <p:nvPr/>
        </p:nvSpPr>
        <p:spPr>
          <a:xfrm>
            <a:off x="1417987" y="3800068"/>
            <a:ext cx="275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Our Approach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Graph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/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9DFDC-3731-42D8-9BBC-E5BED155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04" y="5020456"/>
                <a:ext cx="53739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/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+mj-lt"/>
                  </a:rPr>
                  <a:t>Solution graph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95DAD7-02FE-4237-B47C-AFECC3793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" y="5565338"/>
                <a:ext cx="3755934" cy="1292662"/>
              </a:xfrm>
              <a:prstGeom prst="rect">
                <a:avLst/>
              </a:prstGeom>
              <a:blipFill>
                <a:blip r:embed="rId8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0D9B075-909A-4566-9C68-DAB9E3C90743}"/>
              </a:ext>
            </a:extLst>
          </p:cNvPr>
          <p:cNvGrpSpPr/>
          <p:nvPr/>
        </p:nvGrpSpPr>
        <p:grpSpPr>
          <a:xfrm>
            <a:off x="8835774" y="481308"/>
            <a:ext cx="2475880" cy="6240167"/>
            <a:chOff x="8835774" y="481308"/>
            <a:chExt cx="2475880" cy="62401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899727-4563-48E8-AF1D-C38A17F4F612}"/>
                </a:ext>
              </a:extLst>
            </p:cNvPr>
            <p:cNvSpPr txBox="1"/>
            <p:nvPr/>
          </p:nvSpPr>
          <p:spPr>
            <a:xfrm>
              <a:off x="8848268" y="48130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Enumeration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D3C669-F98A-4DD5-A4D9-CB92C9086FDD}"/>
                </a:ext>
              </a:extLst>
            </p:cNvPr>
            <p:cNvSpPr txBox="1"/>
            <p:nvPr/>
          </p:nvSpPr>
          <p:spPr>
            <a:xfrm>
              <a:off x="8842021" y="6198255"/>
              <a:ext cx="2469633" cy="5232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 Exists?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F3200F-2922-442E-8915-93C37FE6E7CE}"/>
                </a:ext>
              </a:extLst>
            </p:cNvPr>
            <p:cNvSpPr txBox="1"/>
            <p:nvPr/>
          </p:nvSpPr>
          <p:spPr>
            <a:xfrm>
              <a:off x="8835774" y="4845654"/>
              <a:ext cx="2469633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Set of Matching Vertices and Edges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947F5A-2307-41FC-B4BC-5ABB72C57FF3}"/>
                </a:ext>
              </a:extLst>
            </p:cNvPr>
            <p:cNvSpPr txBox="1"/>
            <p:nvPr/>
          </p:nvSpPr>
          <p:spPr>
            <a:xfrm>
              <a:off x="8848268" y="148691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Match</a:t>
              </a:r>
              <a:r>
                <a:rPr lang="en-US" sz="2800" dirty="0">
                  <a:latin typeface="+mj-lt"/>
                </a:rPr>
                <a:t> </a:t>
              </a:r>
              <a:r>
                <a:rPr lang="en-US" sz="2800" b="1" dirty="0">
                  <a:latin typeface="+mj-lt"/>
                </a:rPr>
                <a:t>Counting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598043-F1B0-48E0-8456-91D61F9A7120}"/>
                </a:ext>
              </a:extLst>
            </p:cNvPr>
            <p:cNvSpPr txBox="1"/>
            <p:nvPr/>
          </p:nvSpPr>
          <p:spPr>
            <a:xfrm>
              <a:off x="8835774" y="2489528"/>
              <a:ext cx="2463386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Top-k Query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0CC2D1-9E50-4F82-BE3C-124FEB6BA239}"/>
                </a:ext>
              </a:extLst>
            </p:cNvPr>
            <p:cNvSpPr txBox="1"/>
            <p:nvPr/>
          </p:nvSpPr>
          <p:spPr>
            <a:xfrm>
              <a:off x="8848268" y="3493054"/>
              <a:ext cx="2463386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Centrality-based Ranking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8FC7324-7692-411B-95D9-91018CE54137}"/>
              </a:ext>
            </a:extLst>
          </p:cNvPr>
          <p:cNvCxnSpPr>
            <a:cxnSpLocks/>
            <a:stCxn id="25" idx="3"/>
            <a:endCxn id="54" idx="1"/>
          </p:cNvCxnSpPr>
          <p:nvPr/>
        </p:nvCxnSpPr>
        <p:spPr>
          <a:xfrm flipV="1">
            <a:off x="6103917" y="5261153"/>
            <a:ext cx="2731857" cy="32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691031F-DB33-41D8-AD18-5C32D8E34A56}"/>
              </a:ext>
            </a:extLst>
          </p:cNvPr>
          <p:cNvCxnSpPr>
            <a:cxnSpLocks/>
            <a:stCxn id="25" idx="3"/>
            <a:endCxn id="53" idx="1"/>
          </p:cNvCxnSpPr>
          <p:nvPr/>
        </p:nvCxnSpPr>
        <p:spPr>
          <a:xfrm>
            <a:off x="6103917" y="5264408"/>
            <a:ext cx="2738104" cy="119545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A752B0F-9013-49D3-8EE4-D2FCD1695B04}"/>
              </a:ext>
            </a:extLst>
          </p:cNvPr>
          <p:cNvCxnSpPr>
            <a:cxnSpLocks/>
            <a:stCxn id="25" idx="3"/>
            <a:endCxn id="59" idx="1"/>
          </p:cNvCxnSpPr>
          <p:nvPr/>
        </p:nvCxnSpPr>
        <p:spPr>
          <a:xfrm flipV="1">
            <a:off x="6103917" y="3908553"/>
            <a:ext cx="2744351" cy="135585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A624277-B4F0-4CE3-B7EA-C77E769B6A6B}"/>
              </a:ext>
            </a:extLst>
          </p:cNvPr>
          <p:cNvCxnSpPr>
            <a:cxnSpLocks/>
            <a:stCxn id="25" idx="0"/>
            <a:endCxn id="58" idx="1"/>
          </p:cNvCxnSpPr>
          <p:nvPr/>
        </p:nvCxnSpPr>
        <p:spPr>
          <a:xfrm rot="5400000" flipH="1" flipV="1">
            <a:off x="6023582" y="2080216"/>
            <a:ext cx="2141269" cy="3483115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0C087E6-4238-4060-85CD-78F05F443085}"/>
              </a:ext>
            </a:extLst>
          </p:cNvPr>
          <p:cNvCxnSpPr>
            <a:cxnSpLocks/>
            <a:stCxn id="25" idx="0"/>
            <a:endCxn id="55" idx="1"/>
          </p:cNvCxnSpPr>
          <p:nvPr/>
        </p:nvCxnSpPr>
        <p:spPr>
          <a:xfrm rot="5400000" flipH="1" flipV="1">
            <a:off x="5528524" y="1572664"/>
            <a:ext cx="3143879" cy="3495609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0EEC2A1-F9FF-435A-AAED-5F5166C5529A}"/>
              </a:ext>
            </a:extLst>
          </p:cNvPr>
          <p:cNvCxnSpPr>
            <a:cxnSpLocks/>
            <a:stCxn id="25" idx="0"/>
            <a:endCxn id="52" idx="1"/>
          </p:cNvCxnSpPr>
          <p:nvPr/>
        </p:nvCxnSpPr>
        <p:spPr>
          <a:xfrm rot="5400000" flipH="1" flipV="1">
            <a:off x="5025719" y="1069859"/>
            <a:ext cx="4149489" cy="3495609"/>
          </a:xfrm>
          <a:prstGeom prst="bentConnector2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D2E626C-75D1-4B1C-8FCB-AA22A202320E}"/>
                  </a:ext>
                </a:extLst>
              </p:cNvPr>
              <p:cNvSpPr txBox="1"/>
              <p:nvPr/>
            </p:nvSpPr>
            <p:spPr>
              <a:xfrm>
                <a:off x="2884024" y="2495781"/>
                <a:ext cx="24703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Operating on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D2E626C-75D1-4B1C-8FCB-AA22A202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024" y="2495781"/>
                <a:ext cx="2470328" cy="492443"/>
              </a:xfrm>
              <a:prstGeom prst="rect">
                <a:avLst/>
              </a:prstGeom>
              <a:blipFill>
                <a:blip r:embed="rId9"/>
                <a:stretch>
                  <a:fillRect l="-8642" t="-11111" b="-4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3741D6-5375-4C82-B707-30F9100ECF7E}"/>
              </a:ext>
            </a:extLst>
          </p:cNvPr>
          <p:cNvCxnSpPr>
            <a:cxnSpLocks/>
            <a:stCxn id="78" idx="3"/>
            <a:endCxn id="73" idx="1"/>
          </p:cNvCxnSpPr>
          <p:nvPr/>
        </p:nvCxnSpPr>
        <p:spPr>
          <a:xfrm flipV="1">
            <a:off x="1860550" y="2749189"/>
            <a:ext cx="3511049" cy="56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28E9046-069F-46CA-96CF-256ABC626E22}"/>
              </a:ext>
            </a:extLst>
          </p:cNvPr>
          <p:cNvSpPr txBox="1"/>
          <p:nvPr/>
        </p:nvSpPr>
        <p:spPr>
          <a:xfrm>
            <a:off x="5371599" y="2487579"/>
            <a:ext cx="2463386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Enumeration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74F3FB-5701-4FB2-B194-340D86D72E65}"/>
              </a:ext>
            </a:extLst>
          </p:cNvPr>
          <p:cNvSpPr txBox="1"/>
          <p:nvPr/>
        </p:nvSpPr>
        <p:spPr>
          <a:xfrm>
            <a:off x="8858946" y="4100748"/>
            <a:ext cx="246963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Match Exists?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9A25CC-3B28-4CAD-B8BD-9763AF164451}"/>
              </a:ext>
            </a:extLst>
          </p:cNvPr>
          <p:cNvSpPr txBox="1"/>
          <p:nvPr/>
        </p:nvSpPr>
        <p:spPr>
          <a:xfrm>
            <a:off x="8865193" y="2494137"/>
            <a:ext cx="2463386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Match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Counting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F5035A-9497-4B02-9BA4-28E902C4398A}"/>
              </a:ext>
            </a:extLst>
          </p:cNvPr>
          <p:cNvGrpSpPr/>
          <p:nvPr/>
        </p:nvGrpSpPr>
        <p:grpSpPr>
          <a:xfrm>
            <a:off x="601082" y="2372800"/>
            <a:ext cx="1259468" cy="764126"/>
            <a:chOff x="505832" y="2717725"/>
            <a:chExt cx="1259468" cy="7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6F3F92C-98EE-4325-AD61-C48D2E31407F}"/>
                    </a:ext>
                  </a:extLst>
                </p:cNvPr>
                <p:cNvSpPr txBox="1"/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F97220-9ACC-4B0F-BE77-9FC12C9C0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36" y="2853567"/>
                  <a:ext cx="902363" cy="481094"/>
                </a:xfrm>
                <a:prstGeom prst="rect">
                  <a:avLst/>
                </a:prstGeom>
                <a:blipFill>
                  <a:blip r:embed="rId10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072AA43-70E4-4770-ACBC-3E96D4F28CEC}"/>
                </a:ext>
              </a:extLst>
            </p:cNvPr>
            <p:cNvSpPr/>
            <p:nvPr/>
          </p:nvSpPr>
          <p:spPr>
            <a:xfrm>
              <a:off x="505832" y="2717725"/>
              <a:ext cx="1259468" cy="7641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54A1C662-C131-4584-B8B8-E57E0ABB2658}"/>
              </a:ext>
            </a:extLst>
          </p:cNvPr>
          <p:cNvSpPr txBox="1"/>
          <p:nvPr/>
        </p:nvSpPr>
        <p:spPr>
          <a:xfrm>
            <a:off x="2112039" y="2069311"/>
            <a:ext cx="291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Techniques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AE0663-FF3E-4775-868D-13C73C71F698}"/>
              </a:ext>
            </a:extLst>
          </p:cNvPr>
          <p:cNvSpPr txBox="1"/>
          <p:nvPr/>
        </p:nvSpPr>
        <p:spPr>
          <a:xfrm>
            <a:off x="1417987" y="3800068"/>
            <a:ext cx="275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Our Approach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Graph pruning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23D03FA6-8BA8-401B-AB6D-652E0AF25F2D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7834985" y="2749189"/>
            <a:ext cx="1023961" cy="161316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3700B9A-BDA8-44EB-8A71-CC1BD5817FF2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>
            <a:off x="7834985" y="2749189"/>
            <a:ext cx="1030208" cy="655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8811BFD-2385-41D9-B55B-9E198C0BDD8F}"/>
                  </a:ext>
                </a:extLst>
              </p:cNvPr>
              <p:cNvSpPr txBox="1"/>
              <p:nvPr/>
            </p:nvSpPr>
            <p:spPr>
              <a:xfrm>
                <a:off x="5604354" y="4260115"/>
                <a:ext cx="24703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Operating on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8811BFD-2385-41D9-B55B-9E198C0BD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54" y="4260115"/>
                <a:ext cx="2470328" cy="492443"/>
              </a:xfrm>
              <a:prstGeom prst="rect">
                <a:avLst/>
              </a:prstGeom>
              <a:blipFill>
                <a:blip r:embed="rId11"/>
                <a:stretch>
                  <a:fillRect l="-8621" t="-11111"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14968B74-40EA-4C0B-8B18-20EFDC0D0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						</a:t>
            </a:r>
          </a:p>
        </p:txBody>
      </p:sp>
      <p:sp>
        <p:nvSpPr>
          <p:cNvPr id="85" name="Arrow: Pentagon 84">
            <a:extLst>
              <a:ext uri="{FF2B5EF4-FFF2-40B4-BE49-F238E27FC236}">
                <a16:creationId xmlns:a16="http://schemas.microsoft.com/office/drawing/2014/main" id="{E02081D3-6B3F-4BE6-90E8-84987CD2B88F}"/>
              </a:ext>
            </a:extLst>
          </p:cNvPr>
          <p:cNvSpPr/>
          <p:nvPr/>
        </p:nvSpPr>
        <p:spPr>
          <a:xfrm>
            <a:off x="160031" y="2646644"/>
            <a:ext cx="2890157" cy="1506073"/>
          </a:xfrm>
          <a:prstGeom prst="homePlate">
            <a:avLst>
              <a:gd name="adj" fmla="val 17626"/>
            </a:avLst>
          </a:prstGeom>
          <a:solidFill>
            <a:schemeClr val="bg1"/>
          </a:solidFill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Design Objectives</a:t>
            </a:r>
          </a:p>
        </p:txBody>
      </p: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2CFA6DBF-90FE-4A1F-A6B0-723E3C23C617}"/>
              </a:ext>
            </a:extLst>
          </p:cNvPr>
          <p:cNvSpPr/>
          <p:nvPr/>
        </p:nvSpPr>
        <p:spPr>
          <a:xfrm>
            <a:off x="3164489" y="2646644"/>
            <a:ext cx="2890157" cy="1506073"/>
          </a:xfrm>
          <a:prstGeom prst="homePlate">
            <a:avLst>
              <a:gd name="adj" fmla="val 17626"/>
            </a:avLst>
          </a:prstGeom>
          <a:solidFill>
            <a:schemeClr val="bg1"/>
          </a:solidFill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Graph Pruning for Pattern Matching</a:t>
            </a:r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59DE0927-6323-4621-A887-3E3FF0781579}"/>
              </a:ext>
            </a:extLst>
          </p:cNvPr>
          <p:cNvSpPr/>
          <p:nvPr/>
        </p:nvSpPr>
        <p:spPr>
          <a:xfrm>
            <a:off x="6168947" y="2646644"/>
            <a:ext cx="2890157" cy="1506073"/>
          </a:xfrm>
          <a:prstGeom prst="homePlate">
            <a:avLst>
              <a:gd name="adj" fmla="val 17626"/>
            </a:avLst>
          </a:prstGeom>
          <a:solidFill>
            <a:schemeClr val="bg1"/>
          </a:solidFill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Evaluation Methodology</a:t>
            </a: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470764AA-DC9D-4D95-B690-FE10DA40D5D9}"/>
              </a:ext>
            </a:extLst>
          </p:cNvPr>
          <p:cNvSpPr/>
          <p:nvPr/>
        </p:nvSpPr>
        <p:spPr>
          <a:xfrm>
            <a:off x="9173405" y="2646642"/>
            <a:ext cx="2890157" cy="1506073"/>
          </a:xfrm>
          <a:prstGeom prst="homePlate">
            <a:avLst>
              <a:gd name="adj" fmla="val 17626"/>
            </a:avLst>
          </a:prstGeom>
          <a:solidFill>
            <a:schemeClr val="bg1"/>
          </a:solidFill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Experiment Results</a:t>
            </a:r>
          </a:p>
        </p:txBody>
      </p:sp>
    </p:spTree>
    <p:extLst>
      <p:ext uri="{BB962C8B-B14F-4D97-AF65-F5344CB8AC3E}">
        <p14:creationId xmlns:p14="http://schemas.microsoft.com/office/powerpoint/2010/main" val="28309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Design Objectives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D23B3-ADDA-4D2E-B756-7D4C224BD72E}"/>
              </a:ext>
            </a:extLst>
          </p:cNvPr>
          <p:cNvGrpSpPr/>
          <p:nvPr/>
        </p:nvGrpSpPr>
        <p:grpSpPr>
          <a:xfrm>
            <a:off x="916629" y="1459662"/>
            <a:ext cx="5015173" cy="1361091"/>
            <a:chOff x="916629" y="1509108"/>
            <a:chExt cx="5015173" cy="13610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8B41DB5-C32D-4702-AAF6-3829BF73E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682" t="29408" r="29234" b="21434"/>
            <a:stretch/>
          </p:blipFill>
          <p:spPr>
            <a:xfrm>
              <a:off x="2430922" y="1929429"/>
              <a:ext cx="853318" cy="8397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F8A26D-4832-4761-8089-07777EF2B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7" t="31599" r="58812" b="22316"/>
            <a:stretch/>
          </p:blipFill>
          <p:spPr>
            <a:xfrm>
              <a:off x="1065099" y="1951052"/>
              <a:ext cx="1094131" cy="7722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85E4C6-B5A5-4F46-BB92-FB9A175EC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820" t="18852" r="3207" b="27527"/>
            <a:stretch/>
          </p:blipFill>
          <p:spPr>
            <a:xfrm>
              <a:off x="4616075" y="1988092"/>
              <a:ext cx="1178232" cy="74044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EF0B396-A9F5-42DB-A5F2-84D2B721E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71" t="34968" r="75060" b="27799"/>
            <a:stretch/>
          </p:blipFill>
          <p:spPr>
            <a:xfrm>
              <a:off x="3561517" y="1988269"/>
              <a:ext cx="777061" cy="740443"/>
            </a:xfrm>
            <a:prstGeom prst="rect">
              <a:avLst/>
            </a:prstGeom>
          </p:spPr>
        </p:pic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1AED95E2-F933-4D6C-A77C-868CB2BB6F96}"/>
                </a:ext>
              </a:extLst>
            </p:cNvPr>
            <p:cNvSpPr/>
            <p:nvPr/>
          </p:nvSpPr>
          <p:spPr>
            <a:xfrm>
              <a:off x="916629" y="1509108"/>
              <a:ext cx="5015173" cy="1361091"/>
            </a:xfrm>
            <a:prstGeom prst="roundRect">
              <a:avLst>
                <a:gd name="adj" fmla="val 9669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Arbitrary Patterns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5C181E-4EAE-4664-8C91-FB6ADD1A6E79}"/>
              </a:ext>
            </a:extLst>
          </p:cNvPr>
          <p:cNvGrpSpPr/>
          <p:nvPr/>
        </p:nvGrpSpPr>
        <p:grpSpPr>
          <a:xfrm>
            <a:off x="4584700" y="5048794"/>
            <a:ext cx="6688126" cy="1457318"/>
            <a:chOff x="2755900" y="5098240"/>
            <a:chExt cx="6688126" cy="1457318"/>
          </a:xfrm>
        </p:grpSpPr>
        <p:pic>
          <p:nvPicPr>
            <p:cNvPr id="124" name="Picture 2" descr="https://www.bigdatareviews.org/wp-content/uploads/2016/08/giraph.jpg">
              <a:extLst>
                <a:ext uri="{FF2B5EF4-FFF2-40B4-BE49-F238E27FC236}">
                  <a16:creationId xmlns:a16="http://schemas.microsoft.com/office/drawing/2014/main" id="{BB0D7393-ADE8-49D5-9FEB-3A732B635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602" y="5376551"/>
              <a:ext cx="862831" cy="104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Image result for graphlab">
              <a:extLst>
                <a:ext uri="{FF2B5EF4-FFF2-40B4-BE49-F238E27FC236}">
                  <a16:creationId xmlns:a16="http://schemas.microsoft.com/office/drawing/2014/main" id="{6BC93AB4-3795-49C9-9BCF-EA5DB0C30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613" y="5489112"/>
              <a:ext cx="1293963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920029-5823-4AFA-A999-909935D0C01C}"/>
                </a:ext>
              </a:extLst>
            </p:cNvPr>
            <p:cNvGrpSpPr/>
            <p:nvPr/>
          </p:nvGrpSpPr>
          <p:grpSpPr>
            <a:xfrm>
              <a:off x="3428998" y="5680268"/>
              <a:ext cx="1892876" cy="523220"/>
              <a:chOff x="1906154" y="4638822"/>
              <a:chExt cx="5001184" cy="1579704"/>
            </a:xfrm>
          </p:grpSpPr>
          <p:pic>
            <p:nvPicPr>
              <p:cNvPr id="127" name="Picture 6" descr="Image result for HavoqGT">
                <a:extLst>
                  <a:ext uri="{FF2B5EF4-FFF2-40B4-BE49-F238E27FC236}">
                    <a16:creationId xmlns:a16="http://schemas.microsoft.com/office/drawing/2014/main" id="{37A39962-40C1-49BD-9994-7BD827413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6154" y="4748691"/>
                <a:ext cx="1049303" cy="1175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84532F9-0695-405E-B6A3-322D2B2C37AC}"/>
                  </a:ext>
                </a:extLst>
              </p:cNvPr>
              <p:cNvSpPr txBox="1"/>
              <p:nvPr/>
            </p:nvSpPr>
            <p:spPr>
              <a:xfrm>
                <a:off x="2955457" y="4638822"/>
                <a:ext cx="3951881" cy="157970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HavoqGT</a:t>
                </a:r>
              </a:p>
            </p:txBody>
          </p:sp>
        </p:grp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D10566C1-32BE-44F8-A2D9-2857C53033BA}"/>
                </a:ext>
              </a:extLst>
            </p:cNvPr>
            <p:cNvSpPr/>
            <p:nvPr/>
          </p:nvSpPr>
          <p:spPr>
            <a:xfrm>
              <a:off x="2755900" y="5098240"/>
              <a:ext cx="6688126" cy="1457318"/>
            </a:xfrm>
            <a:prstGeom prst="roundRect">
              <a:avLst>
                <a:gd name="adj" fmla="val 882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Vertex-Centric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CEF15C0-3A49-4B44-889B-428624F75D86}"/>
              </a:ext>
            </a:extLst>
          </p:cNvPr>
          <p:cNvGrpSpPr/>
          <p:nvPr/>
        </p:nvGrpSpPr>
        <p:grpSpPr>
          <a:xfrm>
            <a:off x="6260201" y="3414782"/>
            <a:ext cx="5018544" cy="1387097"/>
            <a:chOff x="6260201" y="3464228"/>
            <a:chExt cx="5018544" cy="138709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62469CF-05BC-42BE-BB1C-88A7521BB40A}"/>
                </a:ext>
              </a:extLst>
            </p:cNvPr>
            <p:cNvGrpSpPr/>
            <p:nvPr/>
          </p:nvGrpSpPr>
          <p:grpSpPr>
            <a:xfrm>
              <a:off x="9432172" y="4021205"/>
              <a:ext cx="1607722" cy="571540"/>
              <a:chOff x="379964" y="4487645"/>
              <a:chExt cx="5225140" cy="1868330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B4666D40-4F58-4027-9735-6726A0E956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" t="47134" r="34988" b="14148"/>
              <a:stretch/>
            </p:blipFill>
            <p:spPr>
              <a:xfrm>
                <a:off x="2992534" y="4487645"/>
                <a:ext cx="2612570" cy="186833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EBF2916C-1C91-4561-A8B2-CC040C505D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" t="47134" r="34988" b="14148"/>
              <a:stretch/>
            </p:blipFill>
            <p:spPr>
              <a:xfrm>
                <a:off x="379964" y="4487645"/>
                <a:ext cx="2612570" cy="1868330"/>
              </a:xfrm>
              <a:prstGeom prst="rect">
                <a:avLst/>
              </a:prstGeom>
            </p:spPr>
          </p:pic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071A657F-0403-430E-AC86-389FAEDD1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2" t="47134" r="34988" b="14148"/>
            <a:stretch/>
          </p:blipFill>
          <p:spPr>
            <a:xfrm>
              <a:off x="6498710" y="4021205"/>
              <a:ext cx="402297" cy="57154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BF508FBD-F280-4EA3-9AED-EE5A65B5D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47134" r="34988" b="14148"/>
            <a:stretch/>
          </p:blipFill>
          <p:spPr>
            <a:xfrm>
              <a:off x="7759766" y="4021205"/>
              <a:ext cx="803861" cy="571540"/>
            </a:xfrm>
            <a:prstGeom prst="rect">
              <a:avLst/>
            </a:prstGeom>
          </p:spPr>
        </p:pic>
        <p:sp>
          <p:nvSpPr>
            <p:cNvPr id="134" name="Arrow: Right 133">
              <a:extLst>
                <a:ext uri="{FF2B5EF4-FFF2-40B4-BE49-F238E27FC236}">
                  <a16:creationId xmlns:a16="http://schemas.microsoft.com/office/drawing/2014/main" id="{2E1FD7A0-1EE9-4A21-80B0-FD15C06D5DD5}"/>
                </a:ext>
              </a:extLst>
            </p:cNvPr>
            <p:cNvSpPr/>
            <p:nvPr/>
          </p:nvSpPr>
          <p:spPr>
            <a:xfrm>
              <a:off x="7146773" y="4105529"/>
              <a:ext cx="357101" cy="393184"/>
            </a:xfrm>
            <a:prstGeom prst="rightArrow">
              <a:avLst>
                <a:gd name="adj1" fmla="val 55014"/>
                <a:gd name="adj2" fmla="val 53205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row: Right 136">
              <a:extLst>
                <a:ext uri="{FF2B5EF4-FFF2-40B4-BE49-F238E27FC236}">
                  <a16:creationId xmlns:a16="http://schemas.microsoft.com/office/drawing/2014/main" id="{8BC903B3-1157-4A12-B1F1-AE5D27E7AE68}"/>
                </a:ext>
              </a:extLst>
            </p:cNvPr>
            <p:cNvSpPr/>
            <p:nvPr/>
          </p:nvSpPr>
          <p:spPr>
            <a:xfrm>
              <a:off x="8816730" y="4105529"/>
              <a:ext cx="357101" cy="393184"/>
            </a:xfrm>
            <a:prstGeom prst="rightArrow">
              <a:avLst>
                <a:gd name="adj1" fmla="val 55014"/>
                <a:gd name="adj2" fmla="val 53205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32E50877-6531-4E05-8B50-2FE1BEA4D4F8}"/>
                </a:ext>
              </a:extLst>
            </p:cNvPr>
            <p:cNvSpPr/>
            <p:nvPr/>
          </p:nvSpPr>
          <p:spPr>
            <a:xfrm>
              <a:off x="6260201" y="3464228"/>
              <a:ext cx="5018544" cy="1387097"/>
            </a:xfrm>
            <a:prstGeom prst="roundRect">
              <a:avLst>
                <a:gd name="adj" fmla="val 8426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Horizontal Scalability, 10</a:t>
              </a:r>
              <a:r>
                <a:rPr lang="en-US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4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Cores</a:t>
              </a:r>
              <a:endPara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1797F7-8693-449E-9FFD-AB301C325417}"/>
              </a:ext>
            </a:extLst>
          </p:cNvPr>
          <p:cNvGrpSpPr/>
          <p:nvPr/>
        </p:nvGrpSpPr>
        <p:grpSpPr>
          <a:xfrm>
            <a:off x="908419" y="3067273"/>
            <a:ext cx="5023381" cy="1734607"/>
            <a:chOff x="908419" y="3116916"/>
            <a:chExt cx="5023381" cy="1734607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49593FA4-BD64-479C-9D4E-5AC2EEABBC86}"/>
                </a:ext>
              </a:extLst>
            </p:cNvPr>
            <p:cNvSpPr/>
            <p:nvPr/>
          </p:nvSpPr>
          <p:spPr>
            <a:xfrm>
              <a:off x="908419" y="3116916"/>
              <a:ext cx="5023381" cy="1734607"/>
            </a:xfrm>
            <a:prstGeom prst="roundRect">
              <a:avLst>
                <a:gd name="adj" fmla="val 788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Fast Time-to-Solution</a:t>
              </a:r>
            </a:p>
          </p:txBody>
        </p:sp>
        <p:pic>
          <p:nvPicPr>
            <p:cNvPr id="1036" name="Picture 12" descr="Image result for stop watch icon png">
              <a:extLst>
                <a:ext uri="{FF2B5EF4-FFF2-40B4-BE49-F238E27FC236}">
                  <a16:creationId xmlns:a16="http://schemas.microsoft.com/office/drawing/2014/main" id="{86F89E60-527A-4183-9B76-C661BD1F4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337" y="3758937"/>
              <a:ext cx="742425" cy="75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4B86419-6BB8-42B7-9DA5-E24146F68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47134" r="34988" b="14148"/>
            <a:stretch/>
          </p:blipFill>
          <p:spPr>
            <a:xfrm>
              <a:off x="4795356" y="3657483"/>
              <a:ext cx="803861" cy="5715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5CED96-FD79-40B6-A7E8-A6AFBF1E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47" y="3464425"/>
              <a:ext cx="988394" cy="988394"/>
            </a:xfrm>
            <a:prstGeom prst="rect">
              <a:avLst/>
            </a:prstGeom>
          </p:spPr>
        </p:pic>
        <p:sp>
          <p:nvSpPr>
            <p:cNvPr id="147" name="Arrow: Circular 146">
              <a:extLst>
                <a:ext uri="{FF2B5EF4-FFF2-40B4-BE49-F238E27FC236}">
                  <a16:creationId xmlns:a16="http://schemas.microsoft.com/office/drawing/2014/main" id="{93DD90D3-6369-49A7-A1B9-ADDA08A32A22}"/>
                </a:ext>
              </a:extLst>
            </p:cNvPr>
            <p:cNvSpPr/>
            <p:nvPr/>
          </p:nvSpPr>
          <p:spPr>
            <a:xfrm rot="10800000">
              <a:off x="3976497" y="3963170"/>
              <a:ext cx="1187232" cy="856756"/>
            </a:xfrm>
            <a:prstGeom prst="circularArrow">
              <a:avLst>
                <a:gd name="adj1" fmla="val 9307"/>
                <a:gd name="adj2" fmla="val 1142319"/>
                <a:gd name="adj3" fmla="val 20295112"/>
                <a:gd name="adj4" fmla="val 10800000"/>
                <a:gd name="adj5" fmla="val 125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Arrow: Circular 147">
              <a:extLst>
                <a:ext uri="{FF2B5EF4-FFF2-40B4-BE49-F238E27FC236}">
                  <a16:creationId xmlns:a16="http://schemas.microsoft.com/office/drawing/2014/main" id="{1AAB2CC5-E01C-4AE0-A8A5-E681E152E3F6}"/>
                </a:ext>
              </a:extLst>
            </p:cNvPr>
            <p:cNvSpPr/>
            <p:nvPr/>
          </p:nvSpPr>
          <p:spPr>
            <a:xfrm>
              <a:off x="3976496" y="3155670"/>
              <a:ext cx="1187232" cy="856756"/>
            </a:xfrm>
            <a:prstGeom prst="circularArrow">
              <a:avLst>
                <a:gd name="adj1" fmla="val 9307"/>
                <a:gd name="adj2" fmla="val 1142319"/>
                <a:gd name="adj3" fmla="val 20295112"/>
                <a:gd name="adj4" fmla="val 10800000"/>
                <a:gd name="adj5" fmla="val 125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F98BB16-2B37-46CC-9F9E-3DB279858368}"/>
              </a:ext>
            </a:extLst>
          </p:cNvPr>
          <p:cNvGrpSpPr/>
          <p:nvPr/>
        </p:nvGrpSpPr>
        <p:grpSpPr>
          <a:xfrm>
            <a:off x="6260201" y="1459265"/>
            <a:ext cx="5018544" cy="1727271"/>
            <a:chOff x="6260201" y="1508711"/>
            <a:chExt cx="5018544" cy="1727271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42CACFCB-917E-4328-AC0F-34E66C205BED}"/>
                </a:ext>
              </a:extLst>
            </p:cNvPr>
            <p:cNvSpPr/>
            <p:nvPr/>
          </p:nvSpPr>
          <p:spPr>
            <a:xfrm>
              <a:off x="6260201" y="1508711"/>
              <a:ext cx="5018544" cy="1727271"/>
            </a:xfrm>
            <a:prstGeom prst="roundRect">
              <a:avLst>
                <a:gd name="adj" fmla="val 784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5098786-9DB7-40F6-94CA-0D11A06CEF8C}"/>
                </a:ext>
              </a:extLst>
            </p:cNvPr>
            <p:cNvSpPr/>
            <p:nvPr/>
          </p:nvSpPr>
          <p:spPr>
            <a:xfrm>
              <a:off x="8822913" y="1909757"/>
              <a:ext cx="1665264" cy="923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Large Graphs</a:t>
              </a:r>
            </a:p>
            <a:p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10</a:t>
              </a:r>
              <a:r>
                <a:rPr lang="en-US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9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– 10</a:t>
              </a:r>
              <a:r>
                <a:rPr lang="en-US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12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edges</a:t>
              </a: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813C51BA-0A13-41E4-BADE-8A8C5DCE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622" y="1741983"/>
              <a:ext cx="1790559" cy="1255759"/>
            </a:xfrm>
            <a:prstGeom prst="rect">
              <a:avLst/>
            </a:prstGeom>
          </p:spPr>
        </p:pic>
      </p:grp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7D7F9568-A5D3-443E-8117-B3F0BEB5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3B546B-4D87-47AB-BA8F-EF6CF54F9266}"/>
              </a:ext>
            </a:extLst>
          </p:cNvPr>
          <p:cNvGrpSpPr/>
          <p:nvPr/>
        </p:nvGrpSpPr>
        <p:grpSpPr>
          <a:xfrm>
            <a:off x="916629" y="5048794"/>
            <a:ext cx="3358332" cy="1457318"/>
            <a:chOff x="916629" y="5048794"/>
            <a:chExt cx="3358332" cy="145731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295779F-389B-4DC7-8C9B-1480ED99D1CF}"/>
                </a:ext>
              </a:extLst>
            </p:cNvPr>
            <p:cNvSpPr/>
            <p:nvPr/>
          </p:nvSpPr>
          <p:spPr>
            <a:xfrm>
              <a:off x="916629" y="5048794"/>
              <a:ext cx="3358332" cy="1457318"/>
            </a:xfrm>
            <a:prstGeom prst="roundRect">
              <a:avLst>
                <a:gd name="adj" fmla="val 882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2964F5-CE67-46B8-8B09-0F8E4FEAF72E}"/>
                </a:ext>
              </a:extLst>
            </p:cNvPr>
            <p:cNvSpPr/>
            <p:nvPr/>
          </p:nvSpPr>
          <p:spPr>
            <a:xfrm>
              <a:off x="1473429" y="5346566"/>
              <a:ext cx="2244731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100% Precision and Recall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4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528701" y="3046937"/>
            <a:ext cx="1259468" cy="764126"/>
            <a:chOff x="486617" y="3175600"/>
            <a:chExt cx="1259468" cy="764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solidFill>
              <a:srgbClr val="CC99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788169" y="342900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493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817225" y="342900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4468199" y="2614835"/>
            <a:ext cx="1378082" cy="1628329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46281" y="342900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6497255" y="2614835"/>
            <a:ext cx="3704829" cy="16283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8031962" y="359304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0202084" y="342900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10853058" y="3056999"/>
            <a:ext cx="870857" cy="744002"/>
            <a:chOff x="10810974" y="3185662"/>
            <a:chExt cx="870857" cy="74400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solidFill>
              <a:srgbClr val="FFCCCC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Overview of the Graph Pruning Pipeline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6653880" y="3075969"/>
            <a:ext cx="1378082" cy="1034142"/>
          </a:xfrm>
          <a:prstGeom prst="roundRect">
            <a:avLst/>
          </a:prstGeom>
          <a:solidFill>
            <a:srgbClr val="00FF99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8682936" y="3075969"/>
            <a:ext cx="1378082" cy="1034142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/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 Solution graph, union of all matching subgraphs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blipFill>
                <a:blip r:embed="rId6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7" grpId="0" animBg="1"/>
      <p:bldP spid="36" grpId="0" animBg="1"/>
      <p:bldP spid="3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528701" y="3046937"/>
            <a:ext cx="1259468" cy="764126"/>
            <a:chOff x="486617" y="3175600"/>
            <a:chExt cx="1259468" cy="764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solidFill>
              <a:srgbClr val="F2F2F2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788169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493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817225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4468199" y="2614835"/>
            <a:ext cx="1378082" cy="1628329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46281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6497255" y="2614835"/>
            <a:ext cx="3704829" cy="1628329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8031962" y="359304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0202084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10853058" y="3056999"/>
            <a:ext cx="870857" cy="744002"/>
            <a:chOff x="10810974" y="3185662"/>
            <a:chExt cx="870857" cy="744002"/>
          </a:xfrm>
          <a:solidFill>
            <a:srgbClr val="F2F2F2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Constraint Generation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6653880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8682936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/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 Solution graph, union of all matching subgraphs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blipFill>
                <a:blip r:embed="rId6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34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Local constraints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  <a:blipFill>
                <a:blip r:embed="rId3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5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F7B410-A34B-452A-B40D-5F6D6AB42E41}"/>
              </a:ext>
            </a:extLst>
          </p:cNvPr>
          <p:cNvGrpSpPr/>
          <p:nvPr/>
        </p:nvGrpSpPr>
        <p:grpSpPr>
          <a:xfrm>
            <a:off x="5162314" y="2352179"/>
            <a:ext cx="1967404" cy="2373947"/>
            <a:chOff x="4288944" y="2198274"/>
            <a:chExt cx="1967404" cy="237394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7A4E921-E1D5-4E25-B361-2316A1A624E9}"/>
                </a:ext>
              </a:extLst>
            </p:cNvPr>
            <p:cNvGrpSpPr/>
            <p:nvPr/>
          </p:nvGrpSpPr>
          <p:grpSpPr>
            <a:xfrm>
              <a:off x="4288944" y="2198274"/>
              <a:ext cx="1967404" cy="2373947"/>
              <a:chOff x="9589068" y="1197751"/>
              <a:chExt cx="1967404" cy="23739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A4E50E6-1BF8-4FCE-8287-80FF96003C4D}"/>
                  </a:ext>
                </a:extLst>
              </p:cNvPr>
              <p:cNvSpPr/>
              <p:nvPr/>
            </p:nvSpPr>
            <p:spPr>
              <a:xfrm>
                <a:off x="10376098" y="1935905"/>
                <a:ext cx="372771" cy="38460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94" name="Hexagon 93">
                <a:extLst>
                  <a:ext uri="{FF2B5EF4-FFF2-40B4-BE49-F238E27FC236}">
                    <a16:creationId xmlns:a16="http://schemas.microsoft.com/office/drawing/2014/main" id="{29692591-E191-4567-822A-F22494D7D870}"/>
                  </a:ext>
                </a:extLst>
              </p:cNvPr>
              <p:cNvSpPr/>
              <p:nvPr/>
            </p:nvSpPr>
            <p:spPr>
              <a:xfrm>
                <a:off x="11120440" y="2335516"/>
                <a:ext cx="436032" cy="39997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F625A71-DA39-420D-B0C1-71F0033B386E}"/>
                  </a:ext>
                </a:extLst>
              </p:cNvPr>
              <p:cNvSpPr/>
              <p:nvPr/>
            </p:nvSpPr>
            <p:spPr>
              <a:xfrm>
                <a:off x="9589068" y="2303284"/>
                <a:ext cx="407755" cy="39997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7627669-6D0E-4A73-A876-7BF5770F334D}"/>
                  </a:ext>
                </a:extLst>
              </p:cNvPr>
              <p:cNvSpPr/>
              <p:nvPr/>
            </p:nvSpPr>
            <p:spPr>
              <a:xfrm>
                <a:off x="10380611" y="1197751"/>
                <a:ext cx="372771" cy="38460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A2C6076-25D5-4765-B573-33AE7007649C}"/>
                  </a:ext>
                </a:extLst>
              </p:cNvPr>
              <p:cNvSpPr/>
              <p:nvPr/>
            </p:nvSpPr>
            <p:spPr>
              <a:xfrm>
                <a:off x="10372246" y="2674059"/>
                <a:ext cx="372771" cy="38460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3747078-3B89-421C-9CEF-3F86FC16A9F7}"/>
                  </a:ext>
                </a:extLst>
              </p:cNvPr>
              <p:cNvCxnSpPr>
                <a:cxnSpLocks/>
                <a:stCxn id="96" idx="2"/>
                <a:endCxn id="93" idx="0"/>
              </p:cNvCxnSpPr>
              <p:nvPr/>
            </p:nvCxnSpPr>
            <p:spPr>
              <a:xfrm flipH="1">
                <a:off x="10562484" y="1582353"/>
                <a:ext cx="4513" cy="3535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98B7298-1D9B-437F-AE24-48A74CD955D4}"/>
                  </a:ext>
                </a:extLst>
              </p:cNvPr>
              <p:cNvSpPr txBox="1"/>
              <p:nvPr/>
            </p:nvSpPr>
            <p:spPr>
              <a:xfrm>
                <a:off x="9993282" y="3171588"/>
                <a:ext cx="1147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Template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A0BF6B8-388A-4D40-B3BA-2530A0254327}"/>
                  </a:ext>
                </a:extLst>
              </p:cNvPr>
              <p:cNvCxnSpPr>
                <a:cxnSpLocks/>
                <a:stCxn id="93" idx="2"/>
                <a:endCxn id="97" idx="0"/>
              </p:cNvCxnSpPr>
              <p:nvPr/>
            </p:nvCxnSpPr>
            <p:spPr>
              <a:xfrm flipH="1">
                <a:off x="10558632" y="2320507"/>
                <a:ext cx="3852" cy="3535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A803CA8-6923-4B5D-B311-6C98AA5D25B1}"/>
                  </a:ext>
                </a:extLst>
              </p:cNvPr>
              <p:cNvCxnSpPr>
                <a:cxnSpLocks/>
                <a:stCxn id="93" idx="1"/>
                <a:endCxn id="95" idx="0"/>
              </p:cNvCxnSpPr>
              <p:nvPr/>
            </p:nvCxnSpPr>
            <p:spPr>
              <a:xfrm flipH="1">
                <a:off x="9792946" y="2128206"/>
                <a:ext cx="583152" cy="175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C00BAD3-2B03-4CCC-92F5-551936FABBB6}"/>
                  </a:ext>
                </a:extLst>
              </p:cNvPr>
              <p:cNvCxnSpPr>
                <a:cxnSpLocks/>
                <a:stCxn id="95" idx="4"/>
                <a:endCxn id="97" idx="1"/>
              </p:cNvCxnSpPr>
              <p:nvPr/>
            </p:nvCxnSpPr>
            <p:spPr>
              <a:xfrm>
                <a:off x="9792946" y="2703262"/>
                <a:ext cx="579300" cy="1630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6D74711-0D92-4054-9198-EB0F6C93C0A5}"/>
                  </a:ext>
                </a:extLst>
              </p:cNvPr>
              <p:cNvCxnSpPr>
                <a:cxnSpLocks/>
                <a:stCxn id="93" idx="3"/>
                <a:endCxn id="94" idx="4"/>
              </p:cNvCxnSpPr>
              <p:nvPr/>
            </p:nvCxnSpPr>
            <p:spPr>
              <a:xfrm>
                <a:off x="10748869" y="2128206"/>
                <a:ext cx="471565" cy="2073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0971D32-6E0A-4D53-A951-EDFCA64B1E66}"/>
                  </a:ext>
                </a:extLst>
              </p:cNvPr>
              <p:cNvCxnSpPr>
                <a:cxnSpLocks/>
                <a:stCxn id="94" idx="2"/>
                <a:endCxn id="97" idx="3"/>
              </p:cNvCxnSpPr>
              <p:nvPr/>
            </p:nvCxnSpPr>
            <p:spPr>
              <a:xfrm flipH="1">
                <a:off x="10745017" y="2735493"/>
                <a:ext cx="475417" cy="1308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029D6B2E-C3B2-42C9-B58F-5E0692D23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6987" y="2869142"/>
              <a:ext cx="693878" cy="261326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40E703D-D84A-45C4-906A-9115B60148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2345" y="3878946"/>
              <a:ext cx="688520" cy="224817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C24DAEB-51FD-47F7-9F5B-D78B5BDCF504}"/>
              </a:ext>
            </a:extLst>
          </p:cNvPr>
          <p:cNvSpPr/>
          <p:nvPr/>
        </p:nvSpPr>
        <p:spPr>
          <a:xfrm>
            <a:off x="4879729" y="2182628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11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16F8A0-9631-4243-862D-F398034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9" y="315262"/>
            <a:ext cx="11279845" cy="674901"/>
          </a:xfrm>
        </p:spPr>
        <p:txBody>
          <a:bodyPr>
            <a:noAutofit/>
          </a:bodyPr>
          <a:lstStyle/>
          <a:p>
            <a:r>
              <a:rPr lang="en-US" sz="3200" dirty="0"/>
              <a:t>An Application of Pattern Matching in a Large Social Network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CAD1-492D-4217-8D5E-F69FFBC5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2C8E5F-F0A1-4560-AB3B-B29744C85B18}"/>
              </a:ext>
            </a:extLst>
          </p:cNvPr>
          <p:cNvGrpSpPr/>
          <p:nvPr/>
        </p:nvGrpSpPr>
        <p:grpSpPr>
          <a:xfrm>
            <a:off x="357675" y="1021714"/>
            <a:ext cx="8368366" cy="5751530"/>
            <a:chOff x="357675" y="1021714"/>
            <a:chExt cx="8368366" cy="5751530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B66A028-2CA9-41E4-A770-84B1AAA22336}"/>
                </a:ext>
              </a:extLst>
            </p:cNvPr>
            <p:cNvGrpSpPr/>
            <p:nvPr/>
          </p:nvGrpSpPr>
          <p:grpSpPr>
            <a:xfrm>
              <a:off x="357675" y="1021714"/>
              <a:ext cx="8368366" cy="5048285"/>
              <a:chOff x="3139623" y="891404"/>
              <a:chExt cx="8368366" cy="504828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0D8B2B-BDCE-4B01-A4AC-2B386F002B35}"/>
                  </a:ext>
                </a:extLst>
              </p:cNvPr>
              <p:cNvSpPr/>
              <p:nvPr/>
            </p:nvSpPr>
            <p:spPr>
              <a:xfrm>
                <a:off x="6212353" y="2024891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33439B-1317-4C9D-8D4E-79A3BCA90374}"/>
                  </a:ext>
                </a:extLst>
              </p:cNvPr>
              <p:cNvSpPr/>
              <p:nvPr/>
            </p:nvSpPr>
            <p:spPr>
              <a:xfrm>
                <a:off x="3877331" y="2031925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E4C1E406-C8C9-4FD5-B8A8-8A4241052D07}"/>
                  </a:ext>
                </a:extLst>
              </p:cNvPr>
              <p:cNvSpPr/>
              <p:nvPr/>
            </p:nvSpPr>
            <p:spPr>
              <a:xfrm>
                <a:off x="4991980" y="891404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93C74D-B868-435F-979B-F70DB1190191}"/>
                  </a:ext>
                </a:extLst>
              </p:cNvPr>
              <p:cNvSpPr/>
              <p:nvPr/>
            </p:nvSpPr>
            <p:spPr>
              <a:xfrm>
                <a:off x="8304335" y="2024891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B25323-F3BC-4644-AEFA-48A80A4B4FFF}"/>
                  </a:ext>
                </a:extLst>
              </p:cNvPr>
              <p:cNvSpPr/>
              <p:nvPr/>
            </p:nvSpPr>
            <p:spPr>
              <a:xfrm>
                <a:off x="7407519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27DB5B7-C419-4352-BBF9-35B80CF0272D}"/>
                  </a:ext>
                </a:extLst>
              </p:cNvPr>
              <p:cNvSpPr/>
              <p:nvPr/>
            </p:nvSpPr>
            <p:spPr>
              <a:xfrm>
                <a:off x="5009272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1981BF-D62E-4620-A7DA-52FCDF44CD1F}"/>
                  </a:ext>
                </a:extLst>
              </p:cNvPr>
              <p:cNvSpPr/>
              <p:nvPr/>
            </p:nvSpPr>
            <p:spPr>
              <a:xfrm>
                <a:off x="8304335" y="5339798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FEF123-F5AD-4A50-A1F5-408D579263F5}"/>
                  </a:ext>
                </a:extLst>
              </p:cNvPr>
              <p:cNvSpPr/>
              <p:nvPr/>
            </p:nvSpPr>
            <p:spPr>
              <a:xfrm>
                <a:off x="9564531" y="5313050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3779C-6326-430B-8A13-C8A5C873E0D6}"/>
                  </a:ext>
                </a:extLst>
              </p:cNvPr>
              <p:cNvSpPr/>
              <p:nvPr/>
            </p:nvSpPr>
            <p:spPr>
              <a:xfrm>
                <a:off x="9564531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88FD31A-F4A6-4DEA-9502-40B52CBBD8D9}"/>
                  </a:ext>
                </a:extLst>
              </p:cNvPr>
              <p:cNvCxnSpPr>
                <a:stCxn id="2" idx="3"/>
                <a:endCxn id="8" idx="1"/>
              </p:cNvCxnSpPr>
              <p:nvPr/>
            </p:nvCxnSpPr>
            <p:spPr>
              <a:xfrm>
                <a:off x="6824883" y="2315037"/>
                <a:ext cx="14794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25DA0B-E5CE-4021-9817-5B9E7AF48E8D}"/>
                  </a:ext>
                </a:extLst>
              </p:cNvPr>
              <p:cNvSpPr txBox="1"/>
              <p:nvPr/>
            </p:nvSpPr>
            <p:spPr>
              <a:xfrm>
                <a:off x="7173315" y="2130371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3D079F7-1F4C-4B9D-8FC0-C62D192CE737}"/>
                  </a:ext>
                </a:extLst>
              </p:cNvPr>
              <p:cNvCxnSpPr>
                <a:cxnSpLocks/>
                <a:stCxn id="2" idx="2"/>
                <a:endCxn id="9" idx="0"/>
              </p:cNvCxnSpPr>
              <p:nvPr/>
            </p:nvCxnSpPr>
            <p:spPr>
              <a:xfrm>
                <a:off x="6518618" y="2605183"/>
                <a:ext cx="1195166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A7E70-4363-47F7-B3A2-4AFF5C70E3BD}"/>
                  </a:ext>
                </a:extLst>
              </p:cNvPr>
              <p:cNvSpPr txBox="1"/>
              <p:nvPr/>
            </p:nvSpPr>
            <p:spPr>
              <a:xfrm>
                <a:off x="6724907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D5F6475-C9AB-43C3-BF78-D49E4711F1EA}"/>
                  </a:ext>
                </a:extLst>
              </p:cNvPr>
              <p:cNvCxnSpPr>
                <a:cxnSpLocks/>
                <a:stCxn id="9" idx="2"/>
                <a:endCxn id="12" idx="0"/>
              </p:cNvCxnSpPr>
              <p:nvPr/>
            </p:nvCxnSpPr>
            <p:spPr>
              <a:xfrm>
                <a:off x="7713784" y="4236646"/>
                <a:ext cx="896816" cy="1103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D8B5F-29D9-4B66-978A-566A8E51A043}"/>
                  </a:ext>
                </a:extLst>
              </p:cNvPr>
              <p:cNvSpPr txBox="1"/>
              <p:nvPr/>
            </p:nvSpPr>
            <p:spPr>
              <a:xfrm>
                <a:off x="7761426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6E7551-7549-42E8-9DB1-E9D53ACBEE6E}"/>
                  </a:ext>
                </a:extLst>
              </p:cNvPr>
              <p:cNvCxnSpPr>
                <a:cxnSpLocks/>
                <a:stCxn id="8" idx="2"/>
                <a:endCxn id="14" idx="0"/>
              </p:cNvCxnSpPr>
              <p:nvPr/>
            </p:nvCxnSpPr>
            <p:spPr>
              <a:xfrm>
                <a:off x="8610600" y="2605183"/>
                <a:ext cx="1260196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CD8076-CD9C-4324-8BE0-4EE7C531ED85}"/>
                  </a:ext>
                </a:extLst>
              </p:cNvPr>
              <p:cNvSpPr txBox="1"/>
              <p:nvPr/>
            </p:nvSpPr>
            <p:spPr>
              <a:xfrm>
                <a:off x="8916865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AC090-884F-4F51-903F-BB9A01547FCF}"/>
                  </a:ext>
                </a:extLst>
              </p:cNvPr>
              <p:cNvCxnSpPr>
                <a:cxnSpLocks/>
                <a:stCxn id="14" idx="2"/>
                <a:endCxn id="12" idx="0"/>
              </p:cNvCxnSpPr>
              <p:nvPr/>
            </p:nvCxnSpPr>
            <p:spPr>
              <a:xfrm flipH="1">
                <a:off x="8610600" y="4236646"/>
                <a:ext cx="1260196" cy="1103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780534-FCE3-49AD-B02B-9448D27C0960}"/>
                  </a:ext>
                </a:extLst>
              </p:cNvPr>
              <p:cNvSpPr txBox="1"/>
              <p:nvPr/>
            </p:nvSpPr>
            <p:spPr>
              <a:xfrm>
                <a:off x="8728388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A6F933-3C09-4DF1-A133-EEC0158E9261}"/>
                  </a:ext>
                </a:extLst>
              </p:cNvPr>
              <p:cNvCxnSpPr>
                <a:cxnSpLocks/>
                <a:stCxn id="2" idx="2"/>
                <a:endCxn id="10" idx="0"/>
              </p:cNvCxnSpPr>
              <p:nvPr/>
            </p:nvCxnSpPr>
            <p:spPr>
              <a:xfrm flipH="1">
                <a:off x="5315537" y="2605183"/>
                <a:ext cx="1203081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9D1BB4-D8B8-4EDC-9393-86DD49963419}"/>
                  </a:ext>
                </a:extLst>
              </p:cNvPr>
              <p:cNvSpPr txBox="1"/>
              <p:nvPr/>
            </p:nvSpPr>
            <p:spPr>
              <a:xfrm>
                <a:off x="5536773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1000323-02FE-41BB-BC7B-0588F37B64F4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V="1">
                <a:off x="9870796" y="4236646"/>
                <a:ext cx="0" cy="1076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F06CB-3501-498A-A499-68979BE44F75}"/>
                  </a:ext>
                </a:extLst>
              </p:cNvPr>
              <p:cNvSpPr txBox="1"/>
              <p:nvPr/>
            </p:nvSpPr>
            <p:spPr>
              <a:xfrm>
                <a:off x="9479502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6DD735-1F40-4EF7-9AAD-3F2F2B616BAD}"/>
                  </a:ext>
                </a:extLst>
              </p:cNvPr>
              <p:cNvCxnSpPr>
                <a:cxnSpLocks/>
                <a:stCxn id="2" idx="0"/>
                <a:endCxn id="6" idx="0"/>
              </p:cNvCxnSpPr>
              <p:nvPr/>
            </p:nvCxnSpPr>
            <p:spPr>
              <a:xfrm flipH="1" flipV="1">
                <a:off x="5639093" y="1162208"/>
                <a:ext cx="879525" cy="862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7369FB9-18A8-4F63-8158-834B069BF7BF}"/>
                  </a:ext>
                </a:extLst>
              </p:cNvPr>
              <p:cNvCxnSpPr>
                <a:cxnSpLocks/>
                <a:stCxn id="2" idx="1"/>
                <a:endCxn id="4" idx="6"/>
              </p:cNvCxnSpPr>
              <p:nvPr/>
            </p:nvCxnSpPr>
            <p:spPr>
              <a:xfrm flipH="1">
                <a:off x="4478724" y="2315037"/>
                <a:ext cx="1733629" cy="35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32E188-4C9C-4E16-B560-31F79EE2D1CD}"/>
                  </a:ext>
                </a:extLst>
              </p:cNvPr>
              <p:cNvSpPr txBox="1"/>
              <p:nvPr/>
            </p:nvSpPr>
            <p:spPr>
              <a:xfrm>
                <a:off x="5686225" y="1444599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BBBA2C-9420-4AAF-84B8-0F6E93250A22}"/>
                  </a:ext>
                </a:extLst>
              </p:cNvPr>
              <p:cNvSpPr txBox="1"/>
              <p:nvPr/>
            </p:nvSpPr>
            <p:spPr>
              <a:xfrm>
                <a:off x="5013553" y="2133888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FC2009CE-6154-44A1-80E9-2EDBED952FC0}"/>
                  </a:ext>
                </a:extLst>
              </p:cNvPr>
              <p:cNvCxnSpPr>
                <a:cxnSpLocks/>
                <a:stCxn id="10" idx="1"/>
                <a:endCxn id="6" idx="3"/>
              </p:cNvCxnSpPr>
              <p:nvPr/>
            </p:nvCxnSpPr>
            <p:spPr>
              <a:xfrm rot="10800000">
                <a:off x="4991980" y="1162208"/>
                <a:ext cx="17292" cy="2784292"/>
              </a:xfrm>
              <a:prstGeom prst="bentConnector3">
                <a:avLst>
                  <a:gd name="adj1" fmla="val 78851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A5260-F9D4-45BE-A5BB-3D3ADB54C69A}"/>
                  </a:ext>
                </a:extLst>
              </p:cNvPr>
              <p:cNvSpPr txBox="1"/>
              <p:nvPr/>
            </p:nvSpPr>
            <p:spPr>
              <a:xfrm>
                <a:off x="3139623" y="1472833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C6A16F1-DDDE-4420-A078-AA482CC65EF4}"/>
                  </a:ext>
                </a:extLst>
              </p:cNvPr>
              <p:cNvCxnSpPr>
                <a:cxnSpLocks/>
                <a:stCxn id="10" idx="0"/>
                <a:endCxn id="4" idx="4"/>
              </p:cNvCxnSpPr>
              <p:nvPr/>
            </p:nvCxnSpPr>
            <p:spPr>
              <a:xfrm flipH="1" flipV="1">
                <a:off x="4178028" y="2605183"/>
                <a:ext cx="1137509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5F95591-D73A-4234-8663-AA0FD9A83603}"/>
                  </a:ext>
                </a:extLst>
              </p:cNvPr>
              <p:cNvSpPr txBox="1"/>
              <p:nvPr/>
            </p:nvSpPr>
            <p:spPr>
              <a:xfrm>
                <a:off x="4395352" y="2895329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46127D9A-560C-4276-8EE1-59DD91CBFD2E}"/>
                  </a:ext>
                </a:extLst>
              </p:cNvPr>
              <p:cNvSpPr/>
              <p:nvPr/>
            </p:nvSpPr>
            <p:spPr>
              <a:xfrm>
                <a:off x="10777541" y="2044233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D2364D3-1FB2-4BB9-A361-6437FD0295D3}"/>
                  </a:ext>
                </a:extLst>
              </p:cNvPr>
              <p:cNvCxnSpPr>
                <a:cxnSpLocks/>
                <a:stCxn id="8" idx="3"/>
                <a:endCxn id="75" idx="3"/>
              </p:cNvCxnSpPr>
              <p:nvPr/>
            </p:nvCxnSpPr>
            <p:spPr>
              <a:xfrm>
                <a:off x="8916865" y="2315037"/>
                <a:ext cx="18606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5966314-FD31-4E9C-837F-E12BD5FDD256}"/>
                  </a:ext>
                </a:extLst>
              </p:cNvPr>
              <p:cNvSpPr txBox="1"/>
              <p:nvPr/>
            </p:nvSpPr>
            <p:spPr>
              <a:xfrm>
                <a:off x="9354440" y="2123819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99F83E9-24A9-4B73-AFBA-392A57CF995C}"/>
                  </a:ext>
                </a:extLst>
              </p:cNvPr>
              <p:cNvCxnSpPr>
                <a:cxnSpLocks/>
                <a:stCxn id="75" idx="2"/>
                <a:endCxn id="14" idx="0"/>
              </p:cNvCxnSpPr>
              <p:nvPr/>
            </p:nvCxnSpPr>
            <p:spPr>
              <a:xfrm flipH="1">
                <a:off x="9870796" y="2585840"/>
                <a:ext cx="1042147" cy="10705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9D0ADA2-B8F4-4B2A-8213-39AAC9EC1770}"/>
                  </a:ext>
                </a:extLst>
              </p:cNvPr>
              <p:cNvSpPr txBox="1"/>
              <p:nvPr/>
            </p:nvSpPr>
            <p:spPr>
              <a:xfrm>
                <a:off x="9968584" y="2958366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2C082AD-096E-4421-8A85-C95D081494B7}"/>
                  </a:ext>
                </a:extLst>
              </p:cNvPr>
              <p:cNvSpPr/>
              <p:nvPr/>
            </p:nvSpPr>
            <p:spPr>
              <a:xfrm>
                <a:off x="10906596" y="5312578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E288661-EB29-4C15-A439-ABDAF82B0C95}"/>
                  </a:ext>
                </a:extLst>
              </p:cNvPr>
              <p:cNvCxnSpPr>
                <a:cxnSpLocks/>
                <a:stCxn id="88" idx="1"/>
                <a:endCxn id="14" idx="2"/>
              </p:cNvCxnSpPr>
              <p:nvPr/>
            </p:nvCxnSpPr>
            <p:spPr>
              <a:xfrm flipH="1" flipV="1">
                <a:off x="9870796" y="4236646"/>
                <a:ext cx="1123872" cy="11598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47AF63C-22A5-4A18-8103-266F80B611BA}"/>
                  </a:ext>
                </a:extLst>
              </p:cNvPr>
              <p:cNvSpPr txBox="1"/>
              <p:nvPr/>
            </p:nvSpPr>
            <p:spPr>
              <a:xfrm>
                <a:off x="10309733" y="4801601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08" name="Hexagon 107">
                <a:extLst>
                  <a:ext uri="{FF2B5EF4-FFF2-40B4-BE49-F238E27FC236}">
                    <a16:creationId xmlns:a16="http://schemas.microsoft.com/office/drawing/2014/main" id="{AA443699-F932-446E-B5BE-D2F2E5BB9CC7}"/>
                  </a:ext>
                </a:extLst>
              </p:cNvPr>
              <p:cNvSpPr/>
              <p:nvPr/>
            </p:nvSpPr>
            <p:spPr>
              <a:xfrm>
                <a:off x="3877331" y="5382257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FC54447-6680-4D38-A5DC-599DF00742CA}"/>
                  </a:ext>
                </a:extLst>
              </p:cNvPr>
              <p:cNvCxnSpPr>
                <a:cxnSpLocks/>
                <a:stCxn id="108" idx="5"/>
                <a:endCxn id="10" idx="2"/>
              </p:cNvCxnSpPr>
              <p:nvPr/>
            </p:nvCxnSpPr>
            <p:spPr>
              <a:xfrm flipV="1">
                <a:off x="4389042" y="4236646"/>
                <a:ext cx="926495" cy="1145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E1649A3-5D65-46E6-949A-0B68EFF83D9B}"/>
                  </a:ext>
                </a:extLst>
              </p:cNvPr>
              <p:cNvSpPr txBox="1"/>
              <p:nvPr/>
            </p:nvSpPr>
            <p:spPr>
              <a:xfrm>
                <a:off x="4300559" y="4708285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1220FF3-76EC-46E6-9346-933133D40E38}"/>
                  </a:ext>
                </a:extLst>
              </p:cNvPr>
              <p:cNvSpPr/>
              <p:nvPr/>
            </p:nvSpPr>
            <p:spPr>
              <a:xfrm>
                <a:off x="9546506" y="947409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43442E2-7AED-40B1-9F29-3AE16893B785}"/>
                  </a:ext>
                </a:extLst>
              </p:cNvPr>
              <p:cNvCxnSpPr>
                <a:cxnSpLocks/>
                <a:stCxn id="116" idx="3"/>
                <a:endCxn id="8" idx="0"/>
              </p:cNvCxnSpPr>
              <p:nvPr/>
            </p:nvCxnSpPr>
            <p:spPr>
              <a:xfrm flipH="1">
                <a:off x="8610600" y="1436715"/>
                <a:ext cx="1023978" cy="588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458C275-9336-4BC1-9C49-920DC4AB239F}"/>
                  </a:ext>
                </a:extLst>
              </p:cNvPr>
              <p:cNvSpPr txBox="1"/>
              <p:nvPr/>
            </p:nvSpPr>
            <p:spPr>
              <a:xfrm>
                <a:off x="8862000" y="1528319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D5B25E2-57D2-427F-9663-236D48CD5C2B}"/>
                  </a:ext>
                </a:extLst>
              </p:cNvPr>
              <p:cNvSpPr/>
              <p:nvPr/>
            </p:nvSpPr>
            <p:spPr>
              <a:xfrm>
                <a:off x="6223490" y="5366431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4F19CFF-A0A3-4018-8651-BDCC171B1DED}"/>
                  </a:ext>
                </a:extLst>
              </p:cNvPr>
              <p:cNvCxnSpPr>
                <a:cxnSpLocks/>
                <a:stCxn id="121" idx="1"/>
                <a:endCxn id="10" idx="2"/>
              </p:cNvCxnSpPr>
              <p:nvPr/>
            </p:nvCxnSpPr>
            <p:spPr>
              <a:xfrm flipH="1" flipV="1">
                <a:off x="5315537" y="4236646"/>
                <a:ext cx="996025" cy="12137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781B9C8-6E8F-4B7D-878F-C0826D52E89E}"/>
                  </a:ext>
                </a:extLst>
              </p:cNvPr>
              <p:cNvCxnSpPr>
                <a:cxnSpLocks/>
                <a:stCxn id="121" idx="7"/>
                <a:endCxn id="9" idx="2"/>
              </p:cNvCxnSpPr>
              <p:nvPr/>
            </p:nvCxnSpPr>
            <p:spPr>
              <a:xfrm flipV="1">
                <a:off x="6736811" y="4236646"/>
                <a:ext cx="976973" cy="12137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B80763B-48D9-4E35-9F97-D60DB3EC27C0}"/>
                  </a:ext>
                </a:extLst>
              </p:cNvPr>
              <p:cNvSpPr txBox="1"/>
              <p:nvPr/>
            </p:nvSpPr>
            <p:spPr>
              <a:xfrm>
                <a:off x="5551273" y="4718165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C9D65D-3221-49D8-8027-4BADF58B0238}"/>
                  </a:ext>
                </a:extLst>
              </p:cNvPr>
              <p:cNvSpPr txBox="1"/>
              <p:nvPr/>
            </p:nvSpPr>
            <p:spPr>
              <a:xfrm>
                <a:off x="6854631" y="4718165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BD045E6-4167-4E51-8E84-FDA9247AF9E8}"/>
                </a:ext>
              </a:extLst>
            </p:cNvPr>
            <p:cNvSpPr txBox="1"/>
            <p:nvPr/>
          </p:nvSpPr>
          <p:spPr>
            <a:xfrm>
              <a:off x="4472709" y="6373134"/>
              <a:ext cx="1747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Social Network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50FD0-9A33-4572-A231-944B59AD465A}"/>
              </a:ext>
            </a:extLst>
          </p:cNvPr>
          <p:cNvGrpSpPr/>
          <p:nvPr/>
        </p:nvGrpSpPr>
        <p:grpSpPr>
          <a:xfrm>
            <a:off x="9967844" y="4597551"/>
            <a:ext cx="1352221" cy="1472448"/>
            <a:chOff x="9839485" y="4763167"/>
            <a:chExt cx="1352221" cy="14724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5A3682-85BB-476A-9498-9DAA4B294C81}"/>
                </a:ext>
              </a:extLst>
            </p:cNvPr>
            <p:cNvSpPr/>
            <p:nvPr/>
          </p:nvSpPr>
          <p:spPr>
            <a:xfrm>
              <a:off x="9871116" y="4763167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636746EC-F891-4991-9DA7-FF37B6D1732F}"/>
                </a:ext>
              </a:extLst>
            </p:cNvPr>
            <p:cNvSpPr/>
            <p:nvPr/>
          </p:nvSpPr>
          <p:spPr>
            <a:xfrm>
              <a:off x="9839485" y="526813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836F36-A361-4203-920E-5183BE38CC37}"/>
                </a:ext>
              </a:extLst>
            </p:cNvPr>
            <p:cNvSpPr/>
            <p:nvPr/>
          </p:nvSpPr>
          <p:spPr>
            <a:xfrm>
              <a:off x="9859289" y="5819165"/>
              <a:ext cx="410929" cy="3999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B255BE-9B87-4BCE-A8BA-414C5F0B1822}"/>
                </a:ext>
              </a:extLst>
            </p:cNvPr>
            <p:cNvSpPr txBox="1"/>
            <p:nvPr/>
          </p:nvSpPr>
          <p:spPr>
            <a:xfrm>
              <a:off x="10486192" y="478208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8282ED0-39A2-4E0B-8068-CA145143E470}"/>
                </a:ext>
              </a:extLst>
            </p:cNvPr>
            <p:cNvSpPr txBox="1"/>
            <p:nvPr/>
          </p:nvSpPr>
          <p:spPr>
            <a:xfrm>
              <a:off x="10486192" y="5304074"/>
              <a:ext cx="70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BB56CE-505D-466F-9FBF-5FF7241940ED}"/>
                </a:ext>
              </a:extLst>
            </p:cNvPr>
            <p:cNvSpPr txBox="1"/>
            <p:nvPr/>
          </p:nvSpPr>
          <p:spPr>
            <a:xfrm>
              <a:off x="10492270" y="5866283"/>
              <a:ext cx="63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C3C59B7D-6962-4CEA-89CB-66570851B0E3}"/>
              </a:ext>
            </a:extLst>
          </p:cNvPr>
          <p:cNvSpPr txBox="1"/>
          <p:nvPr/>
        </p:nvSpPr>
        <p:spPr>
          <a:xfrm>
            <a:off x="77341" y="650502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[Ching 2015]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878A77E9-2E09-4FCB-B247-281ED2753B1F}"/>
              </a:ext>
            </a:extLst>
          </p:cNvPr>
          <p:cNvCxnSpPr>
            <a:cxnSpLocks/>
            <a:stCxn id="12" idx="2"/>
            <a:endCxn id="108" idx="1"/>
          </p:cNvCxnSpPr>
          <p:nvPr/>
        </p:nvCxnSpPr>
        <p:spPr>
          <a:xfrm rot="5400000">
            <a:off x="3715986" y="3941508"/>
            <a:ext cx="3774" cy="4221558"/>
          </a:xfrm>
          <a:prstGeom prst="bentConnector3">
            <a:avLst>
              <a:gd name="adj1" fmla="val 61572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4A1AA2-1F49-4F65-8E40-BDCC42371199}"/>
              </a:ext>
            </a:extLst>
          </p:cNvPr>
          <p:cNvSpPr txBox="1"/>
          <p:nvPr/>
        </p:nvSpPr>
        <p:spPr>
          <a:xfrm>
            <a:off x="3441542" y="6109498"/>
            <a:ext cx="6372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39028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Non-local constraints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  <a:blipFill>
                <a:blip r:embed="rId3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5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7A4E921-E1D5-4E25-B361-2316A1A624E9}"/>
              </a:ext>
            </a:extLst>
          </p:cNvPr>
          <p:cNvGrpSpPr/>
          <p:nvPr/>
        </p:nvGrpSpPr>
        <p:grpSpPr>
          <a:xfrm>
            <a:off x="5165244" y="2350674"/>
            <a:ext cx="1967404" cy="2373947"/>
            <a:chOff x="9589068" y="1197751"/>
            <a:chExt cx="1967404" cy="2373947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A4E50E6-1BF8-4FCE-8287-80FF96003C4D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29692591-E191-4567-822A-F22494D7D870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F625A71-DA39-420D-B0C1-71F0033B386E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7627669-6D0E-4A73-A876-7BF5770F334D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A2C6076-25D5-4765-B573-33AE7007649C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3747078-3B89-421C-9CEF-3F86FC16A9F7}"/>
                </a:ext>
              </a:extLst>
            </p:cNvPr>
            <p:cNvCxnSpPr>
              <a:cxnSpLocks/>
              <a:stCxn id="96" idx="2"/>
              <a:endCxn id="93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8B7298-1D9B-437F-AE24-48A74CD955D4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A0BF6B8-388A-4D40-B3BA-2530A0254327}"/>
                </a:ext>
              </a:extLst>
            </p:cNvPr>
            <p:cNvCxnSpPr>
              <a:cxnSpLocks/>
              <a:stCxn id="93" idx="2"/>
              <a:endCxn id="97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A803CA8-6923-4B5D-B311-6C98AA5D25B1}"/>
                </a:ext>
              </a:extLst>
            </p:cNvPr>
            <p:cNvCxnSpPr>
              <a:cxnSpLocks/>
              <a:stCxn id="93" idx="1"/>
              <a:endCxn id="9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C00BAD3-2B03-4CCC-92F5-551936FABBB6}"/>
                </a:ext>
              </a:extLst>
            </p:cNvPr>
            <p:cNvCxnSpPr>
              <a:cxnSpLocks/>
              <a:stCxn id="95" idx="4"/>
              <a:endCxn id="97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6D74711-0D92-4054-9198-EB0F6C93C0A5}"/>
                </a:ext>
              </a:extLst>
            </p:cNvPr>
            <p:cNvCxnSpPr>
              <a:cxnSpLocks/>
              <a:stCxn id="93" idx="3"/>
              <a:endCxn id="9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971D32-6E0A-4D53-A951-EDFCA64B1E66}"/>
                </a:ext>
              </a:extLst>
            </p:cNvPr>
            <p:cNvCxnSpPr>
              <a:cxnSpLocks/>
              <a:stCxn id="94" idx="2"/>
              <a:endCxn id="97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34B5D96-AA93-449F-9B6B-105C44821885}"/>
              </a:ext>
            </a:extLst>
          </p:cNvPr>
          <p:cNvSpPr/>
          <p:nvPr/>
        </p:nvSpPr>
        <p:spPr>
          <a:xfrm>
            <a:off x="4879729" y="2182628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90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528701" y="3046937"/>
            <a:ext cx="1259468" cy="764126"/>
            <a:chOff x="486617" y="3175600"/>
            <a:chExt cx="1259468" cy="764126"/>
          </a:xfrm>
          <a:solidFill>
            <a:srgbClr val="F2F2F2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solidFill>
              <a:srgbClr val="F2F2F2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788169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solidFill>
                <a:srgbClr val="F2F2F2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493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817225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4468199" y="2614835"/>
            <a:ext cx="1378082" cy="1628329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46281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6497255" y="2614835"/>
            <a:ext cx="3704829" cy="16283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8031962" y="359304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0202084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10853058" y="3056999"/>
            <a:ext cx="870857" cy="744002"/>
            <a:chOff x="10810974" y="3185662"/>
            <a:chExt cx="870857" cy="744002"/>
          </a:xfrm>
          <a:solidFill>
            <a:schemeClr val="bg1">
              <a:lumMod val="95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6653880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8682936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/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 Solution graph, union of all matching subgraphs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blipFill>
                <a:blip r:embed="rId6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A11F2DDA-93F7-489B-A589-B0E73235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1407486" cy="535206"/>
          </a:xfrm>
        </p:spPr>
        <p:txBody>
          <a:bodyPr>
            <a:noAutofit/>
          </a:bodyPr>
          <a:lstStyle/>
          <a:p>
            <a:r>
              <a:rPr lang="en-US" sz="3600" dirty="0"/>
              <a:t>Local Constraint Checking – Eliminates vertices and edges</a:t>
            </a:r>
          </a:p>
        </p:txBody>
      </p:sp>
    </p:spTree>
    <p:extLst>
      <p:ext uri="{BB962C8B-B14F-4D97-AF65-F5344CB8AC3E}">
        <p14:creationId xmlns:p14="http://schemas.microsoft.com/office/powerpoint/2010/main" val="366844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1407486" cy="535206"/>
          </a:xfrm>
        </p:spPr>
        <p:txBody>
          <a:bodyPr>
            <a:noAutofit/>
          </a:bodyPr>
          <a:lstStyle/>
          <a:p>
            <a:r>
              <a:rPr lang="en-US" sz="3600" dirty="0"/>
              <a:t>Local Constraint Checking – Eliminates vertices and edges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4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8D5800-B9CC-433C-AE0E-91C080AD9EA2}"/>
              </a:ext>
            </a:extLst>
          </p:cNvPr>
          <p:cNvGrpSpPr/>
          <p:nvPr/>
        </p:nvGrpSpPr>
        <p:grpSpPr>
          <a:xfrm>
            <a:off x="9546744" y="2198274"/>
            <a:ext cx="1967404" cy="2373947"/>
            <a:chOff x="9589068" y="1197751"/>
            <a:chExt cx="1967404" cy="23739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BAB7DA-5E5A-426A-AACD-C461C5348176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E37B6EEB-F2E8-47AA-8202-75D44C48F252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AA26674-BD28-4D89-9608-89D3058FF590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AE6CA0-A7C3-4080-947A-BC2C59C889D5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FF496B-0947-46AA-948A-5BFFC3B4ADC9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530F6C-ABC7-4168-9715-9851BEECB5FF}"/>
                </a:ext>
              </a:extLst>
            </p:cNvPr>
            <p:cNvCxnSpPr>
              <a:cxnSpLocks/>
              <a:stCxn id="35" idx="2"/>
              <a:endCxn id="32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BDF3F9-0E79-41C0-A6E5-3E054427ECC1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612FC0-F5D1-4DDD-9784-ED97DC375516}"/>
                </a:ext>
              </a:extLst>
            </p:cNvPr>
            <p:cNvCxnSpPr>
              <a:cxnSpLocks/>
              <a:stCxn id="32" idx="2"/>
              <a:endCxn id="40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82EC1E-7B42-40C1-848C-44F68CB0346B}"/>
                </a:ext>
              </a:extLst>
            </p:cNvPr>
            <p:cNvCxnSpPr>
              <a:cxnSpLocks/>
              <a:stCxn id="32" idx="1"/>
              <a:endCxn id="3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336C89-52C1-498E-AE75-597A4D8E9355}"/>
                </a:ext>
              </a:extLst>
            </p:cNvPr>
            <p:cNvCxnSpPr>
              <a:cxnSpLocks/>
              <a:stCxn id="34" idx="4"/>
              <a:endCxn id="40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A87707-C6C5-4D5E-AF9E-14778D746AE0}"/>
                </a:ext>
              </a:extLst>
            </p:cNvPr>
            <p:cNvCxnSpPr>
              <a:cxnSpLocks/>
              <a:stCxn id="32" idx="3"/>
              <a:endCxn id="3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3638B7D-2E55-414A-8EE1-1D76BDB0C4BD}"/>
                </a:ext>
              </a:extLst>
            </p:cNvPr>
            <p:cNvCxnSpPr>
              <a:cxnSpLocks/>
              <a:stCxn id="33" idx="2"/>
              <a:endCxn id="40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4880A0-48E1-4BE2-92A3-5245D9500F21}"/>
              </a:ext>
            </a:extLst>
          </p:cNvPr>
          <p:cNvGrpSpPr/>
          <p:nvPr/>
        </p:nvGrpSpPr>
        <p:grpSpPr>
          <a:xfrm>
            <a:off x="2230934" y="1490082"/>
            <a:ext cx="5755761" cy="3697987"/>
            <a:chOff x="3877331" y="891404"/>
            <a:chExt cx="7630658" cy="504828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87219E-4B64-4B3D-91A7-741D02BCA285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1056AAA-931C-4E55-87F1-9250A91C86C0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EB586A23-20B9-4504-BE7A-1DCEA8CEDEE4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A4C355-3871-4893-A8B0-6B403E6FCD59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21BB05-62B4-41A7-B2A7-B6794779D4F4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899783-6D6B-4D76-8093-290405652A17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7A3AD9-13EC-412C-8BD9-61AB0831E288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BEEC187-402D-4A75-B7B3-48502849B920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1DFA7F-10C3-48BB-8599-16F3558896E2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8996FA2-5C92-4CC9-9F5A-2587695E447A}"/>
                </a:ext>
              </a:extLst>
            </p:cNvPr>
            <p:cNvCxnSpPr>
              <a:stCxn id="53" idx="3"/>
              <a:endCxn id="56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56EADA-00A5-4CC9-8000-1EFB9C6D3B2C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2BBBFF-C566-4331-BFED-80B06C7763BD}"/>
                </a:ext>
              </a:extLst>
            </p:cNvPr>
            <p:cNvCxnSpPr>
              <a:cxnSpLocks/>
              <a:stCxn id="57" idx="2"/>
              <a:endCxn id="59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F7D4038-5949-4E68-BAE5-8B7EC2D92624}"/>
                </a:ext>
              </a:extLst>
            </p:cNvPr>
            <p:cNvCxnSpPr>
              <a:cxnSpLocks/>
              <a:stCxn id="56" idx="2"/>
              <a:endCxn id="61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6CFF05-D83B-4F64-AFF3-5DD21956C939}"/>
                </a:ext>
              </a:extLst>
            </p:cNvPr>
            <p:cNvCxnSpPr>
              <a:cxnSpLocks/>
              <a:stCxn id="61" idx="2"/>
              <a:endCxn id="59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9CC2A0-EB3F-407F-8055-D1699E832501}"/>
                </a:ext>
              </a:extLst>
            </p:cNvPr>
            <p:cNvCxnSpPr>
              <a:cxnSpLocks/>
              <a:stCxn id="53" idx="2"/>
              <a:endCxn id="58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FC69C5F-3272-478A-AB7F-651139A2062E}"/>
                </a:ext>
              </a:extLst>
            </p:cNvPr>
            <p:cNvCxnSpPr>
              <a:cxnSpLocks/>
              <a:stCxn id="60" idx="0"/>
              <a:endCxn id="61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BE3DFA2-F8FB-4AE4-912C-383D3C1E1D95}"/>
                </a:ext>
              </a:extLst>
            </p:cNvPr>
            <p:cNvCxnSpPr>
              <a:cxnSpLocks/>
              <a:stCxn id="53" idx="0"/>
              <a:endCxn id="55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26EE83-B66F-449D-B4DA-077C87005591}"/>
                </a:ext>
              </a:extLst>
            </p:cNvPr>
            <p:cNvCxnSpPr>
              <a:cxnSpLocks/>
              <a:stCxn id="53" idx="1"/>
              <a:endCxn id="5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F8D20DD6-C46A-41AD-BDA0-7FECC7E384F8}"/>
                </a:ext>
              </a:extLst>
            </p:cNvPr>
            <p:cNvCxnSpPr>
              <a:cxnSpLocks/>
              <a:stCxn id="58" idx="1"/>
              <a:endCxn id="55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2BF6B70-A3CC-4AE2-9BD5-D0D68D116C5D}"/>
                </a:ext>
              </a:extLst>
            </p:cNvPr>
            <p:cNvCxnSpPr>
              <a:cxnSpLocks/>
              <a:stCxn id="58" idx="0"/>
              <a:endCxn id="5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8FCAF386-27B8-4FE0-B0ED-8117C537FF8E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43317C8-9818-485C-A562-4ECCD2D43418}"/>
                </a:ext>
              </a:extLst>
            </p:cNvPr>
            <p:cNvCxnSpPr>
              <a:cxnSpLocks/>
              <a:stCxn id="56" idx="3"/>
              <a:endCxn id="75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33EBBF9-703B-4772-A168-F6CA74561C2E}"/>
                </a:ext>
              </a:extLst>
            </p:cNvPr>
            <p:cNvCxnSpPr>
              <a:cxnSpLocks/>
              <a:stCxn id="75" idx="2"/>
              <a:endCxn id="61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107DBF-9503-43FA-8DB2-59FBA669E0C9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610306F-6E2F-4C60-9165-8675A7B5C9B6}"/>
                </a:ext>
              </a:extLst>
            </p:cNvPr>
            <p:cNvCxnSpPr>
              <a:cxnSpLocks/>
              <a:stCxn id="78" idx="1"/>
              <a:endCxn id="61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87B075AF-D341-4D51-BA25-FE403FB47722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0ED957-6F63-4A43-A60F-D41D3624A40C}"/>
                </a:ext>
              </a:extLst>
            </p:cNvPr>
            <p:cNvCxnSpPr>
              <a:cxnSpLocks/>
              <a:stCxn id="80" idx="5"/>
              <a:endCxn id="58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360D6-42A5-4B04-AD3F-365FCDBB2C8E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C941A7E-55D7-4D3D-BEE0-8E31CA2F9F34}"/>
                </a:ext>
              </a:extLst>
            </p:cNvPr>
            <p:cNvCxnSpPr>
              <a:cxnSpLocks/>
              <a:stCxn id="82" idx="3"/>
              <a:endCxn id="56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720C0BD-FC96-4490-BD1A-64F009B57DA8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71A785-7673-42F0-B512-C23CC90CDE8F}"/>
                </a:ext>
              </a:extLst>
            </p:cNvPr>
            <p:cNvCxnSpPr>
              <a:cxnSpLocks/>
              <a:stCxn id="84" idx="1"/>
              <a:endCxn id="58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BA239C-D5E8-4530-B60B-D1093A320BAD}"/>
                </a:ext>
              </a:extLst>
            </p:cNvPr>
            <p:cNvCxnSpPr>
              <a:cxnSpLocks/>
              <a:stCxn id="84" idx="7"/>
              <a:endCxn id="57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0D145DF-5960-4F6E-9BB2-A6113F4C2A57}"/>
              </a:ext>
            </a:extLst>
          </p:cNvPr>
          <p:cNvCxnSpPr>
            <a:cxnSpLocks/>
          </p:cNvCxnSpPr>
          <p:nvPr/>
        </p:nvCxnSpPr>
        <p:spPr>
          <a:xfrm flipH="1">
            <a:off x="9574787" y="2869142"/>
            <a:ext cx="693878" cy="261326"/>
          </a:xfrm>
          <a:prstGeom prst="straightConnector1">
            <a:avLst/>
          </a:prstGeom>
          <a:ln w="28575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5212628-4F8A-4094-A2DA-749D1B9FD839}"/>
              </a:ext>
            </a:extLst>
          </p:cNvPr>
          <p:cNvCxnSpPr>
            <a:cxnSpLocks/>
          </p:cNvCxnSpPr>
          <p:nvPr/>
        </p:nvCxnSpPr>
        <p:spPr>
          <a:xfrm flipH="1" flipV="1">
            <a:off x="9580145" y="3878946"/>
            <a:ext cx="688520" cy="224817"/>
          </a:xfrm>
          <a:prstGeom prst="straightConnector1">
            <a:avLst/>
          </a:prstGeom>
          <a:ln w="28575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E384310-D7DA-4C97-ABFD-9CFE7B55B473}"/>
              </a:ext>
            </a:extLst>
          </p:cNvPr>
          <p:cNvSpPr/>
          <p:nvPr/>
        </p:nvSpPr>
        <p:spPr>
          <a:xfrm>
            <a:off x="926415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28912947-30DC-499F-AD83-973446853DBF}"/>
              </a:ext>
            </a:extLst>
          </p:cNvPr>
          <p:cNvCxnSpPr>
            <a:cxnSpLocks/>
            <a:stCxn id="59" idx="2"/>
            <a:endCxn id="80" idx="1"/>
          </p:cNvCxnSpPr>
          <p:nvPr/>
        </p:nvCxnSpPr>
        <p:spPr>
          <a:xfrm rot="5400000">
            <a:off x="42091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1407486" cy="535206"/>
          </a:xfrm>
        </p:spPr>
        <p:txBody>
          <a:bodyPr>
            <a:noAutofit/>
          </a:bodyPr>
          <a:lstStyle/>
          <a:p>
            <a:r>
              <a:rPr lang="en-US" sz="3600" dirty="0"/>
              <a:t>Local Constraint Checking – Eliminates vertices and edges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4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56E90B-5BD1-43A6-8FB8-2E23C9406D7B}"/>
              </a:ext>
            </a:extLst>
          </p:cNvPr>
          <p:cNvGrpSpPr/>
          <p:nvPr/>
        </p:nvGrpSpPr>
        <p:grpSpPr>
          <a:xfrm>
            <a:off x="9546744" y="2198274"/>
            <a:ext cx="1967404" cy="2373947"/>
            <a:chOff x="9589068" y="1197751"/>
            <a:chExt cx="1967404" cy="237394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2617E96-91E6-4463-8870-E14F930E782E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34DF4513-1CAA-41AD-A47D-2B2AE6679BC5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F3B34BD-9263-4E29-B286-AA4BA5BFC892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F14A4DA-94E4-4565-AC2F-D35EC857BFFE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424BB3-F227-4169-8323-9FB600FA85B2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61DCC8-2DC3-48EC-A8D8-D47A905A06BF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2EB709-85A0-4A89-94CB-6468EBA9A49A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5A96E86-ADE6-450B-B022-1B7FD37B95B9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B8DBE4-AE33-41AA-B32E-D956AFE7EAAB}"/>
                </a:ext>
              </a:extLst>
            </p:cNvPr>
            <p:cNvCxnSpPr>
              <a:cxnSpLocks/>
              <a:stCxn id="53" idx="1"/>
              <a:endCxn id="5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8CA5F91-602F-4501-8723-FBF6E03D8220}"/>
                </a:ext>
              </a:extLst>
            </p:cNvPr>
            <p:cNvCxnSpPr>
              <a:cxnSpLocks/>
              <a:stCxn id="55" idx="4"/>
              <a:endCxn id="57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76FCFD-2053-4FBF-A5DA-B9771D38918E}"/>
                </a:ext>
              </a:extLst>
            </p:cNvPr>
            <p:cNvCxnSpPr>
              <a:cxnSpLocks/>
              <a:stCxn id="53" idx="3"/>
              <a:endCxn id="5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102DC1-D971-4CCA-B679-08D4229D2E64}"/>
                </a:ext>
              </a:extLst>
            </p:cNvPr>
            <p:cNvCxnSpPr>
              <a:cxnSpLocks/>
              <a:stCxn id="54" idx="2"/>
              <a:endCxn id="57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B4088B-F170-4B4A-92DE-5374C4B83980}"/>
              </a:ext>
            </a:extLst>
          </p:cNvPr>
          <p:cNvGrpSpPr/>
          <p:nvPr/>
        </p:nvGrpSpPr>
        <p:grpSpPr>
          <a:xfrm>
            <a:off x="2230934" y="1490082"/>
            <a:ext cx="5755761" cy="3697987"/>
            <a:chOff x="3877331" y="891404"/>
            <a:chExt cx="7630658" cy="5048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C0D8D30-98A0-4D3E-82C1-DEB82CF976E2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F749814-6D6F-4AA4-A728-E3D671EDDF27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828EA6E3-5D30-47D9-AD39-DB79E9F6F516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EF2B7DC-D1F9-481E-8C0E-590006B718E6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22136E-ACA1-479E-8619-09D22CE84BA0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AC9A203-74BF-46FA-B290-F6F4E056F543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7754555-6BBC-4B08-8C6E-A03F35411119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3B6A205-EA6E-45CA-8DFA-8A9D89E119B9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3D3EA2D-96B2-46AE-88EF-ED1ABD4DFE0C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356BF3-1B22-470F-B9DA-46687596D3B5}"/>
                </a:ext>
              </a:extLst>
            </p:cNvPr>
            <p:cNvCxnSpPr>
              <a:stCxn id="67" idx="3"/>
              <a:endCxn id="72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7812953-3A9F-4CD8-A2DC-55A3AD1B463F}"/>
                </a:ext>
              </a:extLst>
            </p:cNvPr>
            <p:cNvCxnSpPr>
              <a:cxnSpLocks/>
              <a:stCxn id="67" idx="2"/>
              <a:endCxn id="73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4DA0699-C415-4FE6-A030-819119019411}"/>
                </a:ext>
              </a:extLst>
            </p:cNvPr>
            <p:cNvCxnSpPr>
              <a:cxnSpLocks/>
              <a:stCxn id="73" idx="2"/>
              <a:endCxn id="75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E8404AB-0533-4306-BE01-A6A52B6500C8}"/>
                </a:ext>
              </a:extLst>
            </p:cNvPr>
            <p:cNvCxnSpPr>
              <a:cxnSpLocks/>
              <a:stCxn id="72" idx="2"/>
              <a:endCxn id="77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4C580A6-6759-4810-86DC-96D4729797FD}"/>
                </a:ext>
              </a:extLst>
            </p:cNvPr>
            <p:cNvCxnSpPr>
              <a:cxnSpLocks/>
              <a:stCxn id="77" idx="2"/>
              <a:endCxn id="75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C5C7EB8-8BBF-44E9-9A5E-4833099869C2}"/>
                </a:ext>
              </a:extLst>
            </p:cNvPr>
            <p:cNvCxnSpPr>
              <a:cxnSpLocks/>
              <a:stCxn id="67" idx="2"/>
              <a:endCxn id="74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770158-4765-4D86-BADE-2B23BEEE836D}"/>
                </a:ext>
              </a:extLst>
            </p:cNvPr>
            <p:cNvCxnSpPr>
              <a:cxnSpLocks/>
              <a:stCxn id="76" idx="0"/>
              <a:endCxn id="77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7AF013-927E-4A82-96BE-BE9B6505D774}"/>
                </a:ext>
              </a:extLst>
            </p:cNvPr>
            <p:cNvCxnSpPr>
              <a:cxnSpLocks/>
              <a:stCxn id="67" idx="0"/>
              <a:endCxn id="71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27CFDE7-685D-4AE7-9746-5E12E623C04C}"/>
                </a:ext>
              </a:extLst>
            </p:cNvPr>
            <p:cNvCxnSpPr>
              <a:cxnSpLocks/>
              <a:stCxn id="67" idx="1"/>
              <a:endCxn id="70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17487ADE-7AFD-4EAF-A307-B2C69CE3EBA0}"/>
                </a:ext>
              </a:extLst>
            </p:cNvPr>
            <p:cNvCxnSpPr>
              <a:cxnSpLocks/>
              <a:stCxn id="74" idx="1"/>
              <a:endCxn id="71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A5276A-7813-43A8-9E9A-D6147EF43D86}"/>
                </a:ext>
              </a:extLst>
            </p:cNvPr>
            <p:cNvCxnSpPr>
              <a:cxnSpLocks/>
              <a:stCxn id="74" idx="0"/>
              <a:endCxn id="70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07D354DB-A611-47D0-9B02-9CF577DE7439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6105440-3616-42F5-998C-1749C92C9A34}"/>
                </a:ext>
              </a:extLst>
            </p:cNvPr>
            <p:cNvCxnSpPr>
              <a:cxnSpLocks/>
              <a:stCxn id="72" idx="3"/>
              <a:endCxn id="90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50B6B07-6B56-41DC-BC8B-5D97832CA9B0}"/>
                </a:ext>
              </a:extLst>
            </p:cNvPr>
            <p:cNvCxnSpPr>
              <a:cxnSpLocks/>
              <a:stCxn id="90" idx="2"/>
              <a:endCxn id="77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83E7494-8953-4850-A38E-F03A2B490E1A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AED8544-3A85-4263-A98D-4076CF9B0A4B}"/>
                </a:ext>
              </a:extLst>
            </p:cNvPr>
            <p:cNvCxnSpPr>
              <a:cxnSpLocks/>
              <a:stCxn id="93" idx="1"/>
              <a:endCxn id="77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2E361BDF-70D3-4A8F-BECD-C211CC64C572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0647389-AA7C-4D05-9327-813B9CEAE80E}"/>
                </a:ext>
              </a:extLst>
            </p:cNvPr>
            <p:cNvCxnSpPr>
              <a:cxnSpLocks/>
              <a:stCxn id="95" idx="5"/>
              <a:endCxn id="74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A6B09BB-2E7D-4193-B065-E5DB853046E1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9BF9617-EF1A-4E7A-B9ED-A3E4BF2A5E77}"/>
                </a:ext>
              </a:extLst>
            </p:cNvPr>
            <p:cNvCxnSpPr>
              <a:cxnSpLocks/>
              <a:stCxn id="97" idx="3"/>
              <a:endCxn id="72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37ED239-E986-4BEF-B652-138B59DA7E08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918B31-BBFB-4455-AB44-55A1542737A3}"/>
                </a:ext>
              </a:extLst>
            </p:cNvPr>
            <p:cNvCxnSpPr>
              <a:cxnSpLocks/>
              <a:stCxn id="99" idx="1"/>
              <a:endCxn id="74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9A91CCE-CD6A-4641-9E89-8A6533C7B293}"/>
                </a:ext>
              </a:extLst>
            </p:cNvPr>
            <p:cNvCxnSpPr>
              <a:cxnSpLocks/>
              <a:stCxn id="99" idx="7"/>
              <a:endCxn id="73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EC3C322-56FD-4C1E-8773-CAA5E08F6945}"/>
              </a:ext>
            </a:extLst>
          </p:cNvPr>
          <p:cNvCxnSpPr>
            <a:cxnSpLocks/>
          </p:cNvCxnSpPr>
          <p:nvPr/>
        </p:nvCxnSpPr>
        <p:spPr>
          <a:xfrm flipH="1">
            <a:off x="9574787" y="2869142"/>
            <a:ext cx="693878" cy="261326"/>
          </a:xfrm>
          <a:prstGeom prst="straightConnector1">
            <a:avLst/>
          </a:prstGeom>
          <a:ln w="28575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BD0A2AA-201E-4E13-8EB6-3B52F9BFE99E}"/>
              </a:ext>
            </a:extLst>
          </p:cNvPr>
          <p:cNvCxnSpPr>
            <a:cxnSpLocks/>
          </p:cNvCxnSpPr>
          <p:nvPr/>
        </p:nvCxnSpPr>
        <p:spPr>
          <a:xfrm flipH="1" flipV="1">
            <a:off x="9580145" y="3878946"/>
            <a:ext cx="688520" cy="224817"/>
          </a:xfrm>
          <a:prstGeom prst="straightConnector1">
            <a:avLst/>
          </a:prstGeom>
          <a:ln w="28575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96E94BA-5CAC-4D4C-A32F-46CB0B672522}"/>
              </a:ext>
            </a:extLst>
          </p:cNvPr>
          <p:cNvSpPr/>
          <p:nvPr/>
        </p:nvSpPr>
        <p:spPr>
          <a:xfrm>
            <a:off x="926415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D045777F-ED7E-498B-B4E7-F2DEDE797E1C}"/>
              </a:ext>
            </a:extLst>
          </p:cNvPr>
          <p:cNvCxnSpPr>
            <a:cxnSpLocks/>
            <a:stCxn id="75" idx="2"/>
            <a:endCxn id="95" idx="1"/>
          </p:cNvCxnSpPr>
          <p:nvPr/>
        </p:nvCxnSpPr>
        <p:spPr>
          <a:xfrm rot="5400000">
            <a:off x="42091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9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528701" y="3046937"/>
            <a:ext cx="1259468" cy="764126"/>
            <a:chOff x="486617" y="3175600"/>
            <a:chExt cx="1259468" cy="764126"/>
          </a:xfrm>
          <a:solidFill>
            <a:srgbClr val="F2F2F2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788169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solidFill>
                <a:srgbClr val="F2F2F2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493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817225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4468199" y="2614835"/>
            <a:ext cx="1378082" cy="1628329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46281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6497255" y="2614835"/>
            <a:ext cx="3704829" cy="16283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8031962" y="3593040"/>
            <a:ext cx="65097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0202084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10853058" y="3056999"/>
            <a:ext cx="870857" cy="744002"/>
            <a:chOff x="10810974" y="3185662"/>
            <a:chExt cx="870857" cy="744002"/>
          </a:xfrm>
          <a:solidFill>
            <a:schemeClr val="bg1">
              <a:lumMod val="95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6653880" y="3075969"/>
            <a:ext cx="1378082" cy="1034142"/>
          </a:xfrm>
          <a:prstGeom prst="roundRect">
            <a:avLst/>
          </a:prstGeom>
          <a:solidFill>
            <a:srgbClr val="00FF99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8682936" y="3075969"/>
            <a:ext cx="1378082" cy="1034142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/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 Solution graph, union of all matching subgraphs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blipFill>
                <a:blip r:embed="rId6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7DE21BF2-6D8C-4884-A66D-39CA48E8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Non-local Constraint Checking – Eliminates vertices</a:t>
            </a:r>
          </a:p>
        </p:txBody>
      </p:sp>
    </p:spTree>
    <p:extLst>
      <p:ext uri="{BB962C8B-B14F-4D97-AF65-F5344CB8AC3E}">
        <p14:creationId xmlns:p14="http://schemas.microsoft.com/office/powerpoint/2010/main" val="224452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Non-local constraints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  <a:blipFill>
                <a:blip r:embed="rId3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669100-1400-4F3F-B7BF-4854413DC764}"/>
              </a:ext>
            </a:extLst>
          </p:cNvPr>
          <p:cNvGrpSpPr/>
          <p:nvPr/>
        </p:nvGrpSpPr>
        <p:grpSpPr>
          <a:xfrm>
            <a:off x="892613" y="2063558"/>
            <a:ext cx="1967404" cy="2373947"/>
            <a:chOff x="9589068" y="1197751"/>
            <a:chExt cx="1967404" cy="23739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55DD36-597C-45DF-9560-5101BAE232C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110D46D8-9077-4D11-BB01-552029845B33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B2868B-D095-452D-B6B0-7DCD9B8C7CDB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CBD73F-A412-4863-BC00-A5EE0E03AFA0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DF69803-7707-47C6-A8A5-E3DE05D90133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793AD2-959C-479C-A099-CED1A6E5E3B2}"/>
                </a:ext>
              </a:extLst>
            </p:cNvPr>
            <p:cNvCxnSpPr>
              <a:cxnSpLocks/>
              <a:stCxn id="35" idx="2"/>
              <a:endCxn id="32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F90B09-8A1B-41E9-986C-9506F18A7283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10EC42-7BCD-493C-8339-57C81F11D4E0}"/>
                </a:ext>
              </a:extLst>
            </p:cNvPr>
            <p:cNvCxnSpPr>
              <a:cxnSpLocks/>
              <a:stCxn id="32" idx="2"/>
              <a:endCxn id="40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2322F2-F451-4AE4-B022-8B2DEDABC3AA}"/>
                </a:ext>
              </a:extLst>
            </p:cNvPr>
            <p:cNvCxnSpPr>
              <a:cxnSpLocks/>
              <a:stCxn id="32" idx="1"/>
              <a:endCxn id="3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E286378-CB7D-409D-A6E0-D8950CD9B797}"/>
                </a:ext>
              </a:extLst>
            </p:cNvPr>
            <p:cNvCxnSpPr>
              <a:cxnSpLocks/>
              <a:stCxn id="34" idx="4"/>
              <a:endCxn id="40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E4714E-E806-4CF9-A6CB-602347709813}"/>
                </a:ext>
              </a:extLst>
            </p:cNvPr>
            <p:cNvCxnSpPr>
              <a:cxnSpLocks/>
              <a:stCxn id="32" idx="3"/>
              <a:endCxn id="3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5C5A3D-77CF-450D-AC2F-D45197591FBE}"/>
                </a:ext>
              </a:extLst>
            </p:cNvPr>
            <p:cNvCxnSpPr>
              <a:cxnSpLocks/>
              <a:stCxn id="33" idx="2"/>
              <a:endCxn id="40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B3F3401-ED4E-4076-A49A-0C7BDE3E76D7}"/>
              </a:ext>
            </a:extLst>
          </p:cNvPr>
          <p:cNvSpPr/>
          <p:nvPr/>
        </p:nvSpPr>
        <p:spPr>
          <a:xfrm>
            <a:off x="3680066" y="2853586"/>
            <a:ext cx="997863" cy="1090083"/>
          </a:xfrm>
          <a:prstGeom prst="rightArrow">
            <a:avLst>
              <a:gd name="adj1" fmla="val 55014"/>
              <a:gd name="adj2" fmla="val 53205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917416-6A86-422A-8E3D-FE2BB5A5D8A9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FE0E10-34EC-4D2D-B73A-BA1A449CBAE6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BAA6BDE-48FD-45CA-936D-46E78A35268F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B8B33AA-9940-4ED2-B25C-9B39D61B3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B8B33AA-9940-4ED2-B25C-9B39D61B39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E70231-2D5D-40B4-B484-CA09769076A0}"/>
                </a:ext>
              </a:extLst>
            </p:cNvPr>
            <p:cNvCxnSpPr>
              <a:cxnSpLocks/>
              <a:stCxn id="70" idx="3"/>
              <a:endCxn id="56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AF42BE4-AA23-4167-B60A-5341770D69C6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AF42BE4-AA23-4167-B60A-5341770D6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5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94A9B57-188D-4C8B-B045-C66C00F431E4}"/>
                </a:ext>
              </a:extLst>
            </p:cNvPr>
            <p:cNvCxnSpPr>
              <a:cxnSpLocks/>
              <a:stCxn id="56" idx="3"/>
              <a:endCxn id="58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5F75293-6546-4C5D-9A85-342FAE3EA076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8443F92-18FF-4AE0-BAF9-DD89A9F7FEBF}"/>
                </a:ext>
              </a:extLst>
            </p:cNvPr>
            <p:cNvCxnSpPr>
              <a:cxnSpLocks/>
              <a:stCxn id="58" idx="3"/>
              <a:endCxn id="60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9573E8E-5C04-4440-8811-C71BAB7BEC84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8697A9-B23E-45C4-ADFD-96869B19475D}"/>
                </a:ext>
              </a:extLst>
            </p:cNvPr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E7A2082-DE42-42F8-B140-30367E7E4A97}"/>
                </a:ext>
              </a:extLst>
            </p:cNvPr>
            <p:cNvCxnSpPr>
              <a:cxnSpLocks/>
              <a:stCxn id="60" idx="3"/>
              <a:endCxn id="66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781EFF3-3CEC-4052-BCAC-D429D79CD5CB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0853150-109E-4564-BD3E-3FFEC0531C5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90687F1-2FED-4EF0-AEF9-D3DC5B68EF2E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90687F1-2FED-4EF0-AEF9-D3DC5B68EF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2C57DBE-4FCD-448A-9154-0D6AB66E1B68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156DC6F-A8A7-4D62-BA8D-214C99B84F14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AD1279-F60B-4AA0-AB3D-7013B4184AC5}"/>
              </a:ext>
            </a:extLst>
          </p:cNvPr>
          <p:cNvGrpSpPr/>
          <p:nvPr/>
        </p:nvGrpSpPr>
        <p:grpSpPr>
          <a:xfrm>
            <a:off x="5850286" y="1979227"/>
            <a:ext cx="1159801" cy="1122756"/>
            <a:chOff x="9589068" y="1935905"/>
            <a:chExt cx="1159801" cy="112275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C295E13-2BF0-4388-8FB3-EA8E24A42718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F22E2B5-9046-48F0-AFF9-2C3D40AEE7B7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892F64-69AD-41D2-82EF-155D7461D37C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75AF7B0-0E78-459E-AB4E-BCDEC1B321E1}"/>
                </a:ext>
              </a:extLst>
            </p:cNvPr>
            <p:cNvCxnSpPr>
              <a:cxnSpLocks/>
              <a:stCxn id="73" idx="2"/>
              <a:endCxn id="77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5AFF5E1-9FF1-4A28-B05D-8C8571A7FA0E}"/>
                </a:ext>
              </a:extLst>
            </p:cNvPr>
            <p:cNvCxnSpPr>
              <a:cxnSpLocks/>
              <a:stCxn id="73" idx="1"/>
              <a:endCxn id="7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2C683D5-43BB-4408-8A99-2FAAA57EE3DF}"/>
                </a:ext>
              </a:extLst>
            </p:cNvPr>
            <p:cNvCxnSpPr>
              <a:cxnSpLocks/>
              <a:stCxn id="75" idx="4"/>
              <a:endCxn id="77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6592061-2BA9-419C-A357-B84FBCD0CCFE}"/>
              </a:ext>
            </a:extLst>
          </p:cNvPr>
          <p:cNvGrpSpPr/>
          <p:nvPr/>
        </p:nvGrpSpPr>
        <p:grpSpPr>
          <a:xfrm>
            <a:off x="9083610" y="1979227"/>
            <a:ext cx="1184226" cy="1122756"/>
            <a:chOff x="10372246" y="1935905"/>
            <a:chExt cx="1184226" cy="112275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D284ED-E8E5-48FE-B12C-6AF5C00E6C1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78A3D61B-4965-40A2-9231-60BA2E0EDFB0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C6479C-0223-41E2-B8C1-711C77D52945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74538CD-B290-4A61-9766-7A8BDCDE13B5}"/>
                </a:ext>
              </a:extLst>
            </p:cNvPr>
            <p:cNvCxnSpPr>
              <a:cxnSpLocks/>
              <a:stCxn id="86" idx="2"/>
              <a:endCxn id="91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631D59-E240-4C61-AFA2-F85BD49E27B7}"/>
                </a:ext>
              </a:extLst>
            </p:cNvPr>
            <p:cNvCxnSpPr>
              <a:cxnSpLocks/>
              <a:stCxn id="86" idx="3"/>
              <a:endCxn id="87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F5E818F-41AC-43C7-8BA4-CF533943D794}"/>
                </a:ext>
              </a:extLst>
            </p:cNvPr>
            <p:cNvCxnSpPr>
              <a:cxnSpLocks/>
              <a:stCxn id="87" idx="2"/>
              <a:endCxn id="91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D03E5BC-604D-4594-944F-EAA651A73872}"/>
              </a:ext>
            </a:extLst>
          </p:cNvPr>
          <p:cNvGrpSpPr/>
          <p:nvPr/>
        </p:nvGrpSpPr>
        <p:grpSpPr>
          <a:xfrm>
            <a:off x="5850286" y="3636346"/>
            <a:ext cx="1967404" cy="1122756"/>
            <a:chOff x="9589068" y="1935905"/>
            <a:chExt cx="1967404" cy="112275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DF0C7BC-0C60-4A6C-A480-8635AF937A00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8A29991C-1810-4F4E-A4F3-BC67FA27B40C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4DAF917-C589-43A6-A0F6-CA96E4B26834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5815461-C73F-4EB2-9EEA-848A20923AD4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564218E-8525-4AFD-8ACB-80BC99D1B4D2}"/>
                </a:ext>
              </a:extLst>
            </p:cNvPr>
            <p:cNvCxnSpPr>
              <a:cxnSpLocks/>
              <a:stCxn id="100" idx="1"/>
              <a:endCxn id="102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44C43A-F59E-4460-909E-685E6231656E}"/>
                </a:ext>
              </a:extLst>
            </p:cNvPr>
            <p:cNvCxnSpPr>
              <a:cxnSpLocks/>
              <a:stCxn id="102" idx="4"/>
              <a:endCxn id="104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9A5EE2F-516B-4B1E-92BC-162DAFAF2381}"/>
                </a:ext>
              </a:extLst>
            </p:cNvPr>
            <p:cNvCxnSpPr>
              <a:cxnSpLocks/>
              <a:stCxn id="100" idx="3"/>
              <a:endCxn id="101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302A986-D39E-4B21-8332-462B4E8F6EA3}"/>
                </a:ext>
              </a:extLst>
            </p:cNvPr>
            <p:cNvCxnSpPr>
              <a:cxnSpLocks/>
              <a:stCxn id="101" idx="2"/>
              <a:endCxn id="104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8DA3F95-A938-4F71-BA12-90AE72EADAC6}"/>
              </a:ext>
            </a:extLst>
          </p:cNvPr>
          <p:cNvGrpSpPr/>
          <p:nvPr/>
        </p:nvGrpSpPr>
        <p:grpSpPr>
          <a:xfrm>
            <a:off x="8294237" y="3636346"/>
            <a:ext cx="1967404" cy="1122756"/>
            <a:chOff x="9589068" y="1935905"/>
            <a:chExt cx="1967404" cy="1122756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1A887DF-F7CB-462E-9FCD-548A2EA27CC5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094A3070-D717-4D68-9DB1-289CA2A3DE7E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0B69A70-095A-4BFE-99DE-00D551CFA074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0265CE6-F1A8-4E86-8769-D0AC94697631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5695DE1-48D5-472B-A8E3-429A1E82A9BA}"/>
                </a:ext>
              </a:extLst>
            </p:cNvPr>
            <p:cNvCxnSpPr>
              <a:cxnSpLocks/>
              <a:stCxn id="126" idx="1"/>
              <a:endCxn id="128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5E645C-0520-4DAF-9B92-25AD80FFED3E}"/>
                </a:ext>
              </a:extLst>
            </p:cNvPr>
            <p:cNvCxnSpPr>
              <a:cxnSpLocks/>
              <a:stCxn id="128" idx="4"/>
              <a:endCxn id="129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10C206-EF09-4728-B2EC-3B91F6D3C396}"/>
                </a:ext>
              </a:extLst>
            </p:cNvPr>
            <p:cNvCxnSpPr>
              <a:cxnSpLocks/>
              <a:stCxn id="126" idx="3"/>
              <a:endCxn id="127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40B01D6-7AA5-40FD-90F7-97A94771E4A9}"/>
                </a:ext>
              </a:extLst>
            </p:cNvPr>
            <p:cNvCxnSpPr>
              <a:cxnSpLocks/>
              <a:stCxn id="127" idx="2"/>
              <a:endCxn id="129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764B916-476B-42EC-8012-2628D760593C}"/>
              </a:ext>
            </a:extLst>
          </p:cNvPr>
          <p:cNvCxnSpPr>
            <a:cxnSpLocks/>
            <a:stCxn id="126" idx="2"/>
            <a:endCxn id="129" idx="0"/>
          </p:cNvCxnSpPr>
          <p:nvPr/>
        </p:nvCxnSpPr>
        <p:spPr>
          <a:xfrm flipH="1">
            <a:off x="9263801" y="4020948"/>
            <a:ext cx="3852" cy="353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89B6B8C-9444-4FAB-8814-A1530850DE9F}"/>
              </a:ext>
            </a:extLst>
          </p:cNvPr>
          <p:cNvSpPr/>
          <p:nvPr/>
        </p:nvSpPr>
        <p:spPr>
          <a:xfrm>
            <a:off x="8069009" y="3383093"/>
            <a:ext cx="2432541" cy="1610632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1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Non-local Constraint Checking – Eliminates vertices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4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rgbClr val="00FF99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1A9881-AC4F-497F-9A3D-C3B53A5D8227}"/>
              </a:ext>
            </a:extLst>
          </p:cNvPr>
          <p:cNvGrpSpPr/>
          <p:nvPr/>
        </p:nvGrpSpPr>
        <p:grpSpPr>
          <a:xfrm>
            <a:off x="129849" y="1500269"/>
            <a:ext cx="1159801" cy="1122756"/>
            <a:chOff x="9589068" y="1935905"/>
            <a:chExt cx="1159801" cy="1122756"/>
          </a:xfrm>
          <a:solidFill>
            <a:schemeClr val="bg1">
              <a:lumMod val="6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4C943E-113A-4F29-896C-95E5AA0258F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890FF6-8094-46CD-BB47-3104EA8AFB12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A5812B-8AF8-4E60-96CD-5D1369CCE07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147683-15DB-40EB-ADAC-6EAA80DA1F1C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4D809C-6D20-4579-876C-04A0FEDE2ABE}"/>
                </a:ext>
              </a:extLst>
            </p:cNvPr>
            <p:cNvCxnSpPr>
              <a:cxnSpLocks/>
              <a:stCxn id="32" idx="1"/>
              <a:endCxn id="33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408D00-2764-4FEA-AF61-E683D7059A1E}"/>
                </a:ext>
              </a:extLst>
            </p:cNvPr>
            <p:cNvCxnSpPr>
              <a:cxnSpLocks/>
              <a:stCxn id="33" idx="4"/>
              <a:endCxn id="34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EF2367-7A9D-4B1D-ADB3-10AF923D0DAF}"/>
              </a:ext>
            </a:extLst>
          </p:cNvPr>
          <p:cNvGrpSpPr/>
          <p:nvPr/>
        </p:nvGrpSpPr>
        <p:grpSpPr>
          <a:xfrm>
            <a:off x="916879" y="2867202"/>
            <a:ext cx="1184226" cy="1122756"/>
            <a:chOff x="10372246" y="1935905"/>
            <a:chExt cx="1184226" cy="11227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861D2-9608-4BB1-A251-5BA648C732D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D3EAB84A-9EB2-485A-9F46-69A09246230C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C760D56-9314-42F7-B993-6F7B890D8D0E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515881-0824-4C7D-967D-387178E9B777}"/>
                </a:ext>
              </a:extLst>
            </p:cNvPr>
            <p:cNvCxnSpPr>
              <a:cxnSpLocks/>
              <a:stCxn id="43" idx="2"/>
              <a:endCxn id="46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AC68C9-DF40-4326-BA7E-E77517A6E2CC}"/>
                </a:ext>
              </a:extLst>
            </p:cNvPr>
            <p:cNvCxnSpPr>
              <a:cxnSpLocks/>
              <a:stCxn id="43" idx="3"/>
              <a:endCxn id="45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1C4F8D-DBDC-454C-9C89-F5AD6D6FE66C}"/>
                </a:ext>
              </a:extLst>
            </p:cNvPr>
            <p:cNvCxnSpPr>
              <a:cxnSpLocks/>
              <a:stCxn id="45" idx="2"/>
              <a:endCxn id="4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4E905-CC05-423B-8314-2CE0B515E5C5}"/>
              </a:ext>
            </a:extLst>
          </p:cNvPr>
          <p:cNvGrpSpPr/>
          <p:nvPr/>
        </p:nvGrpSpPr>
        <p:grpSpPr>
          <a:xfrm>
            <a:off x="122201" y="4202812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5FF70F-BEE2-49E1-A929-0BDD0C54DD9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2308B6C7-E75C-43E1-B0C9-A73BF6ED9814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00FA1E-426A-4713-91CA-C2D432E8CE81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0033CD-72CB-428D-9FA9-81C92EF7461F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A178F4-71CD-4CF8-9DC9-0D9D4F71AE78}"/>
                </a:ext>
              </a:extLst>
            </p:cNvPr>
            <p:cNvCxnSpPr>
              <a:cxnSpLocks/>
              <a:stCxn id="53" idx="1"/>
              <a:endCxn id="5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CFBDE1-A957-4403-B6CE-8D28C5640634}"/>
                </a:ext>
              </a:extLst>
            </p:cNvPr>
            <p:cNvCxnSpPr>
              <a:cxnSpLocks/>
              <a:stCxn id="55" idx="4"/>
              <a:endCxn id="56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CEB762B-9DA7-4313-8FB2-4362678215D9}"/>
                </a:ext>
              </a:extLst>
            </p:cNvPr>
            <p:cNvCxnSpPr>
              <a:cxnSpLocks/>
              <a:stCxn id="53" idx="3"/>
              <a:endCxn id="5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608DE0-1CFA-4387-A24A-A5E245749FFF}"/>
                </a:ext>
              </a:extLst>
            </p:cNvPr>
            <p:cNvCxnSpPr>
              <a:cxnSpLocks/>
              <a:stCxn id="54" idx="2"/>
              <a:endCxn id="5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05474B9-5F12-4A15-A12C-D0D2B95FB841}"/>
              </a:ext>
            </a:extLst>
          </p:cNvPr>
          <p:cNvGrpSpPr/>
          <p:nvPr/>
        </p:nvGrpSpPr>
        <p:grpSpPr>
          <a:xfrm>
            <a:off x="123162" y="5559135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459F2F9-3A11-42EF-8810-694C86E0563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AA3E829-93E4-4D7D-B02F-8DA9A77DF998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AA5E2B-0031-4598-9639-2EDC12821463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AC68CA-6844-4F71-AE90-7E0B96E5CAD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616CE2-9B11-46E5-939E-6367E673F671}"/>
                </a:ext>
              </a:extLst>
            </p:cNvPr>
            <p:cNvCxnSpPr>
              <a:cxnSpLocks/>
              <a:stCxn id="62" idx="1"/>
              <a:endCxn id="6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E630F48-AFCB-4852-816F-9D5F2EBD34D2}"/>
                </a:ext>
              </a:extLst>
            </p:cNvPr>
            <p:cNvCxnSpPr>
              <a:cxnSpLocks/>
              <a:stCxn id="64" idx="4"/>
              <a:endCxn id="65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C581A6-3E75-4334-BC1E-B273249F8088}"/>
                </a:ext>
              </a:extLst>
            </p:cNvPr>
            <p:cNvCxnSpPr>
              <a:cxnSpLocks/>
              <a:stCxn id="62" idx="3"/>
              <a:endCxn id="6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297BB78-F8F3-4F71-8E79-7628283B5345}"/>
                </a:ext>
              </a:extLst>
            </p:cNvPr>
            <p:cNvCxnSpPr>
              <a:cxnSpLocks/>
              <a:stCxn id="63" idx="2"/>
              <a:endCxn id="65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D796CB-119A-4D6E-BA08-FB2374F6CAC0}"/>
              </a:ext>
            </a:extLst>
          </p:cNvPr>
          <p:cNvCxnSpPr>
            <a:cxnSpLocks/>
            <a:stCxn id="62" idx="2"/>
            <a:endCxn id="65" idx="0"/>
          </p:cNvCxnSpPr>
          <p:nvPr/>
        </p:nvCxnSpPr>
        <p:spPr>
          <a:xfrm flipH="1">
            <a:off x="1092726" y="5943737"/>
            <a:ext cx="3852" cy="3535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AFEADA-2727-4815-8EA7-1CCBA8726A7E}"/>
              </a:ext>
            </a:extLst>
          </p:cNvPr>
          <p:cNvGrpSpPr/>
          <p:nvPr/>
        </p:nvGrpSpPr>
        <p:grpSpPr>
          <a:xfrm>
            <a:off x="9794394" y="2198274"/>
            <a:ext cx="1967404" cy="2373947"/>
            <a:chOff x="9589068" y="1197751"/>
            <a:chExt cx="1967404" cy="237394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5A82F96-30B7-4FCC-A5A5-391669E1AA5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0" name="Hexagon 169">
              <a:extLst>
                <a:ext uri="{FF2B5EF4-FFF2-40B4-BE49-F238E27FC236}">
                  <a16:creationId xmlns:a16="http://schemas.microsoft.com/office/drawing/2014/main" id="{002242A4-BDEA-40AA-BA41-E9EA87770E2E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72F8604-6743-4F1E-8D1D-A27F1902BC9A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7C98442-502A-4074-8878-E15874B00018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17E11BA-0872-4A1F-8854-06163262A24C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2E0EFD-C9DD-4C23-8419-F569D75D367F}"/>
                </a:ext>
              </a:extLst>
            </p:cNvPr>
            <p:cNvCxnSpPr>
              <a:cxnSpLocks/>
              <a:stCxn id="172" idx="2"/>
              <a:endCxn id="169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63A5D39-E5FA-4FDA-B20A-7233FBDBBF7C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3FC7253-2AE5-4070-9066-680E0160ED44}"/>
                </a:ext>
              </a:extLst>
            </p:cNvPr>
            <p:cNvCxnSpPr>
              <a:cxnSpLocks/>
              <a:stCxn id="169" idx="2"/>
              <a:endCxn id="173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B1BE6EF-D5B3-4292-A17A-2D0038DF9522}"/>
                </a:ext>
              </a:extLst>
            </p:cNvPr>
            <p:cNvCxnSpPr>
              <a:cxnSpLocks/>
              <a:stCxn id="169" idx="1"/>
              <a:endCxn id="171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80A3397-1138-4847-AC23-2F413BF78FD5}"/>
                </a:ext>
              </a:extLst>
            </p:cNvPr>
            <p:cNvCxnSpPr>
              <a:cxnSpLocks/>
              <a:stCxn id="171" idx="4"/>
              <a:endCxn id="173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329BD38-7596-4528-B787-A170BB54AD13}"/>
                </a:ext>
              </a:extLst>
            </p:cNvPr>
            <p:cNvCxnSpPr>
              <a:cxnSpLocks/>
              <a:stCxn id="169" idx="3"/>
              <a:endCxn id="170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3C8D4F9-CD75-4ADD-B432-CBDE899F736F}"/>
                </a:ext>
              </a:extLst>
            </p:cNvPr>
            <p:cNvCxnSpPr>
              <a:cxnSpLocks/>
              <a:stCxn id="170" idx="2"/>
              <a:endCxn id="173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C8DF3F-AF87-48D6-8A95-9E214DEABA8C}"/>
              </a:ext>
            </a:extLst>
          </p:cNvPr>
          <p:cNvGrpSpPr/>
          <p:nvPr/>
        </p:nvGrpSpPr>
        <p:grpSpPr>
          <a:xfrm>
            <a:off x="2954834" y="1490082"/>
            <a:ext cx="5755761" cy="3697987"/>
            <a:chOff x="3877331" y="891404"/>
            <a:chExt cx="7630658" cy="5048285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612F4C-1F95-413F-8FB3-9A286C1BF8EF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C2EE254-67F0-4245-A66C-E74041E8D710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85" name="Hexagon 184">
              <a:extLst>
                <a:ext uri="{FF2B5EF4-FFF2-40B4-BE49-F238E27FC236}">
                  <a16:creationId xmlns:a16="http://schemas.microsoft.com/office/drawing/2014/main" id="{D565F4F7-DE82-4089-8120-9ABC54C9CEF2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236F2F5-218B-48A5-A890-EA480340FDB7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6A6C57C-28CB-483D-BF50-731D7B1ABC84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43E1559-DB1F-4D77-8CE6-9FA19E5A2B68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03BD916-FFB1-4F42-BE50-8287B468D62D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70BAEFB-4EEF-4A18-8B77-C24C22310C13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C9D7272-FE0F-433E-BD1C-D1A1E0BB8501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15819B-91C7-408B-8983-099C7037BF94}"/>
                </a:ext>
              </a:extLst>
            </p:cNvPr>
            <p:cNvCxnSpPr>
              <a:stCxn id="183" idx="3"/>
              <a:endCxn id="186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FD621F-8DFF-402E-A107-CCF06B6B1E0A}"/>
                </a:ext>
              </a:extLst>
            </p:cNvPr>
            <p:cNvCxnSpPr>
              <a:cxnSpLocks/>
              <a:stCxn id="183" idx="2"/>
              <a:endCxn id="187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42D46F-E3FB-4352-91BD-FCFBE11EBFFC}"/>
                </a:ext>
              </a:extLst>
            </p:cNvPr>
            <p:cNvCxnSpPr>
              <a:cxnSpLocks/>
              <a:stCxn id="187" idx="2"/>
              <a:endCxn id="189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3310777-5F9B-443B-965C-582E5E71C6CB}"/>
                </a:ext>
              </a:extLst>
            </p:cNvPr>
            <p:cNvCxnSpPr>
              <a:cxnSpLocks/>
              <a:stCxn id="186" idx="2"/>
              <a:endCxn id="191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C23D259-F041-42BB-A135-09B5CA47C9A8}"/>
                </a:ext>
              </a:extLst>
            </p:cNvPr>
            <p:cNvCxnSpPr>
              <a:cxnSpLocks/>
              <a:stCxn id="191" idx="2"/>
              <a:endCxn id="189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292F893-3038-4CE1-9AB5-A5ACEDD94A0A}"/>
                </a:ext>
              </a:extLst>
            </p:cNvPr>
            <p:cNvCxnSpPr>
              <a:cxnSpLocks/>
              <a:stCxn id="183" idx="2"/>
              <a:endCxn id="188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B354391-190A-426E-86B1-2CD2E80AA82A}"/>
                </a:ext>
              </a:extLst>
            </p:cNvPr>
            <p:cNvCxnSpPr>
              <a:cxnSpLocks/>
              <a:stCxn id="190" idx="0"/>
              <a:endCxn id="191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C6A9F15-3D59-4CE3-BA4A-66873F284EA9}"/>
                </a:ext>
              </a:extLst>
            </p:cNvPr>
            <p:cNvCxnSpPr>
              <a:cxnSpLocks/>
              <a:stCxn id="183" idx="0"/>
              <a:endCxn id="185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2ABED10-55B5-4DAA-9079-33F6F331FAA8}"/>
                </a:ext>
              </a:extLst>
            </p:cNvPr>
            <p:cNvCxnSpPr>
              <a:cxnSpLocks/>
              <a:stCxn id="183" idx="1"/>
              <a:endCxn id="18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or: Elbow 200">
              <a:extLst>
                <a:ext uri="{FF2B5EF4-FFF2-40B4-BE49-F238E27FC236}">
                  <a16:creationId xmlns:a16="http://schemas.microsoft.com/office/drawing/2014/main" id="{6990C2CF-6D43-4F0C-99B3-3E29DD5480A3}"/>
                </a:ext>
              </a:extLst>
            </p:cNvPr>
            <p:cNvCxnSpPr>
              <a:cxnSpLocks/>
              <a:stCxn id="188" idx="1"/>
              <a:endCxn id="185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C83D8C4-6E15-4668-8344-F2A557396482}"/>
                </a:ext>
              </a:extLst>
            </p:cNvPr>
            <p:cNvCxnSpPr>
              <a:cxnSpLocks/>
              <a:stCxn id="188" idx="0"/>
              <a:endCxn id="18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Hexagon 202">
              <a:extLst>
                <a:ext uri="{FF2B5EF4-FFF2-40B4-BE49-F238E27FC236}">
                  <a16:creationId xmlns:a16="http://schemas.microsoft.com/office/drawing/2014/main" id="{5187EAAC-42D0-4993-B3B5-BF04D5F43B10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E1DF0F-0368-4E96-8C99-3B8341D2FB5C}"/>
                </a:ext>
              </a:extLst>
            </p:cNvPr>
            <p:cNvCxnSpPr>
              <a:cxnSpLocks/>
              <a:stCxn id="186" idx="3"/>
              <a:endCxn id="203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E23B89-226E-4585-95B7-55F7B0836FA8}"/>
                </a:ext>
              </a:extLst>
            </p:cNvPr>
            <p:cNvCxnSpPr>
              <a:cxnSpLocks/>
              <a:stCxn id="203" idx="2"/>
              <a:endCxn id="191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3726C21-ABAC-4632-B88A-E7D48FD4C373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35FE8D0-0226-4E80-B681-DA426EE604E1}"/>
                </a:ext>
              </a:extLst>
            </p:cNvPr>
            <p:cNvCxnSpPr>
              <a:cxnSpLocks/>
              <a:stCxn id="206" idx="1"/>
              <a:endCxn id="191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4F63DCA1-E080-4BCF-8D02-1043AB713CD8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5F7B5E6-D391-455C-91AB-16F81505F7E2}"/>
                </a:ext>
              </a:extLst>
            </p:cNvPr>
            <p:cNvCxnSpPr>
              <a:cxnSpLocks/>
              <a:stCxn id="208" idx="5"/>
              <a:endCxn id="188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7C0EE30-76D1-4ADC-A715-2906FAD9C966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8F7E78-636A-462D-82C7-DCE75B9AC9F0}"/>
                </a:ext>
              </a:extLst>
            </p:cNvPr>
            <p:cNvCxnSpPr>
              <a:cxnSpLocks/>
              <a:stCxn id="210" idx="3"/>
              <a:endCxn id="186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05BBD1C-169A-44EC-A073-9D24234C560E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08F420C-D52C-40E6-89A7-6F28B60C89D3}"/>
                </a:ext>
              </a:extLst>
            </p:cNvPr>
            <p:cNvCxnSpPr>
              <a:cxnSpLocks/>
              <a:stCxn id="212" idx="1"/>
              <a:endCxn id="188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E1582AE-C25D-46FA-8052-59557842CA42}"/>
                </a:ext>
              </a:extLst>
            </p:cNvPr>
            <p:cNvCxnSpPr>
              <a:cxnSpLocks/>
              <a:stCxn id="212" idx="7"/>
              <a:endCxn id="187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5CAC58D-CBA6-4BE5-BFD2-8CCE097964C8}"/>
              </a:ext>
            </a:extLst>
          </p:cNvPr>
          <p:cNvSpPr/>
          <p:nvPr/>
        </p:nvSpPr>
        <p:spPr>
          <a:xfrm>
            <a:off x="8082036" y="2543079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5F5F749-30C9-4A0F-A8BA-78837C48ADDA}"/>
              </a:ext>
            </a:extLst>
          </p:cNvPr>
          <p:cNvSpPr/>
          <p:nvPr/>
        </p:nvSpPr>
        <p:spPr>
          <a:xfrm>
            <a:off x="3433654" y="4683534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0607577-42E0-4109-93EF-1B755D2F5398}"/>
              </a:ext>
            </a:extLst>
          </p:cNvPr>
          <p:cNvSpPr/>
          <p:nvPr/>
        </p:nvSpPr>
        <p:spPr>
          <a:xfrm>
            <a:off x="1648577" y="3365525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71CA9A3-FDF4-4DE8-93C6-EAC197AE6686}"/>
              </a:ext>
            </a:extLst>
          </p:cNvPr>
          <p:cNvSpPr/>
          <p:nvPr/>
        </p:nvSpPr>
        <p:spPr>
          <a:xfrm>
            <a:off x="4204221" y="1694827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3737AFB-7394-49E4-9035-2DC35A0FEA32}"/>
              </a:ext>
            </a:extLst>
          </p:cNvPr>
          <p:cNvSpPr/>
          <p:nvPr/>
        </p:nvSpPr>
        <p:spPr>
          <a:xfrm>
            <a:off x="951180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E7BB6A8-3149-4972-8492-380094F8B1D0}"/>
              </a:ext>
            </a:extLst>
          </p:cNvPr>
          <p:cNvCxnSpPr>
            <a:cxnSpLocks/>
            <a:stCxn id="189" idx="2"/>
            <a:endCxn id="208" idx="1"/>
          </p:cNvCxnSpPr>
          <p:nvPr/>
        </p:nvCxnSpPr>
        <p:spPr>
          <a:xfrm rot="5400000">
            <a:off x="49330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1088 L 0.00182 0.01088 C -0.00117 0.01204 -0.0043 0.01273 -0.00716 0.01435 C -0.00821 0.01505 -0.00899 0.01713 -0.01016 0.01783 C -0.01133 0.01898 -0.01276 0.01898 -0.01406 0.01968 C -0.01498 0.02083 -0.01602 0.02222 -0.01706 0.02315 C -0.01901 0.025 -0.02305 0.02593 -0.02487 0.02662 C -0.03568 0.03935 -0.01901 0.0206 -0.03177 0.03195 C -0.03334 0.03333 -0.03438 0.03565 -0.03581 0.03727 C -0.03672 0.0382 -0.03776 0.0382 -0.0388 0.03889 C -0.04037 0.04005 -0.04206 0.04144 -0.04375 0.04236 C -0.04857 0.0456 -0.04492 0.04259 -0.04857 0.04607 L -0.04466 -0.05903 L -0.00222 -0.0187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93 L -0.00091 0.00093 C -0.00429 0.00672 -0.00833 0.01158 -0.01081 0.01852 C -0.01484 0.02917 -0.01041 0.01806 -0.01679 0.03079 C -0.01823 0.03357 -0.01927 0.03681 -0.0207 0.03959 C -0.022 0.04213 -0.02344 0.04422 -0.02474 0.04653 C -0.02995 0.05718 -0.0263 0.05394 -0.03164 0.05718 C -0.03359 0.06227 -0.0345 0.06945 -0.0375 0.07292 C -0.03854 0.07408 -0.03958 0.075 -0.04049 0.07639 C -0.04544 0.08426 -0.04857 0.09098 -0.05234 0.10093 C -0.05651 0.11204 -0.0539 0.11135 -0.05729 0.11135 L -0.12734 -0.00069 L -0.08203 -0.00416 L -0.00091 0.00093 Z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93 L 0.00039 -0.00393 C 0.00235 -0.00856 0.00417 -0.01342 0.00625 -0.01805 C 0.00677 -0.01921 0.00768 -0.02014 0.00821 -0.02153 C 0.00964 -0.025 0.01081 -0.02847 0.01211 -0.03194 L 0.01406 -0.03727 C 0.01485 -0.03912 0.0155 -0.04074 0.01615 -0.04259 L 0.01901 -0.05139 C 0.01979 -0.05694 0.02005 -0.06042 0.02201 -0.06551 C 0.02461 -0.07176 0.02487 -0.06967 0.02787 -0.07407 C 0.03112 -0.07893 0.0306 -0.07893 0.03281 -0.08472 C 0.03386 -0.08704 0.03464 -0.08981 0.03581 -0.09167 C 0.03763 -0.09444 0.04167 -0.09884 0.04167 -0.09884 C 0.04297 -0.10509 0.04271 -0.10208 0.04271 -0.10741 L 0.04271 -0.10741 C 0.04401 -0.10278 0.04492 -0.09768 0.04662 -0.09352 C 0.0474 -0.09167 0.0487 -0.09143 0.04961 -0.09005 C 0.05209 -0.08611 0.05365 -0.08241 0.05547 -0.07778 C 0.06485 -0.0544 0.05117 -0.08889 0.05847 -0.06713 C 0.05899 -0.06574 0.0599 -0.06481 0.06042 -0.06366 C 0.06146 -0.06134 0.0625 -0.05903 0.06341 -0.05671 C 0.06706 -0.04653 0.06328 -0.05208 0.06836 -0.04606 C 0.07005 -0.04143 0.07123 -0.03819 0.07331 -0.0338 C 0.07383 -0.03264 0.07474 -0.03171 0.07526 -0.03032 C 0.07669 -0.02685 0.07735 -0.02245 0.07917 -0.01967 C 0.08125 -0.0169 0.08529 -0.01157 0.08711 -0.00741 C 0.08854 -0.00417 0.08906 0.0007 0.09102 0.00301 C 0.09727 0.01042 0.09688 0.01435 0.09688 0.00833 L 0.09688 0.00833 L 0.09688 0.00833 " pathEditMode="relative" ptsTypes="AAAAAAAAAAAAAAAAAAAAAAAAAAAAAA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1 L -0.00208 0.00394 C 0.00065 0.00672 0.00339 0.00949 0.00586 0.01297 C 0.00664 0.01412 0.00716 0.01574 0.00782 0.0169 C 0.00977 0.01945 0.01381 0.02431 0.01381 0.02454 C 0.0181 0.03658 0.01276 0.02361 0.01966 0.0338 C 0.02969 0.04861 0.02097 0.03704 0.02657 0.0507 C 0.028 0.05417 0.02995 0.05718 0.03151 0.05996 L 0.03347 0.06366 C 0.03412 0.06621 0.03464 0.06898 0.03542 0.07153 C 0.03672 0.07477 0.03868 0.07662 0.04037 0.07894 C 0.0418 0.08056 0.0431 0.08241 0.0444 0.08473 C 0.0461 0.08773 0.04766 0.09098 0.04935 0.09398 L 0.05131 0.09792 C 0.05339 0.10996 0.05183 0.10625 0.0543 0.11088 L -0.04153 0.25996 L -0.11744 0.25996 L -0.11744 -0.0037 L -0.00208 0.00371 Z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 animBg="1"/>
      <p:bldP spid="110" grpId="0" animBg="1"/>
      <p:bldP spid="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Non-local Constraint Checking – Eliminates vertices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4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rgbClr val="00FF99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1A9881-AC4F-497F-9A3D-C3B53A5D8227}"/>
              </a:ext>
            </a:extLst>
          </p:cNvPr>
          <p:cNvGrpSpPr/>
          <p:nvPr/>
        </p:nvGrpSpPr>
        <p:grpSpPr>
          <a:xfrm>
            <a:off x="129849" y="1500269"/>
            <a:ext cx="1159801" cy="1122756"/>
            <a:chOff x="9589068" y="1935905"/>
            <a:chExt cx="1159801" cy="1122756"/>
          </a:xfrm>
          <a:solidFill>
            <a:schemeClr val="bg1">
              <a:lumMod val="6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4C943E-113A-4F29-896C-95E5AA0258F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890FF6-8094-46CD-BB47-3104EA8AFB12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A5812B-8AF8-4E60-96CD-5D1369CCE07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147683-15DB-40EB-ADAC-6EAA80DA1F1C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4D809C-6D20-4579-876C-04A0FEDE2ABE}"/>
                </a:ext>
              </a:extLst>
            </p:cNvPr>
            <p:cNvCxnSpPr>
              <a:cxnSpLocks/>
              <a:stCxn id="32" idx="1"/>
              <a:endCxn id="33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408D00-2764-4FEA-AF61-E683D7059A1E}"/>
                </a:ext>
              </a:extLst>
            </p:cNvPr>
            <p:cNvCxnSpPr>
              <a:cxnSpLocks/>
              <a:stCxn id="33" idx="4"/>
              <a:endCxn id="34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EF2367-7A9D-4B1D-ADB3-10AF923D0DAF}"/>
              </a:ext>
            </a:extLst>
          </p:cNvPr>
          <p:cNvGrpSpPr/>
          <p:nvPr/>
        </p:nvGrpSpPr>
        <p:grpSpPr>
          <a:xfrm>
            <a:off x="916879" y="2867202"/>
            <a:ext cx="1184226" cy="1122756"/>
            <a:chOff x="10372246" y="1935905"/>
            <a:chExt cx="1184226" cy="11227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861D2-9608-4BB1-A251-5BA648C732D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D3EAB84A-9EB2-485A-9F46-69A09246230C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C760D56-9314-42F7-B993-6F7B890D8D0E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515881-0824-4C7D-967D-387178E9B777}"/>
                </a:ext>
              </a:extLst>
            </p:cNvPr>
            <p:cNvCxnSpPr>
              <a:cxnSpLocks/>
              <a:stCxn id="43" idx="2"/>
              <a:endCxn id="46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AC68C9-DF40-4326-BA7E-E77517A6E2CC}"/>
                </a:ext>
              </a:extLst>
            </p:cNvPr>
            <p:cNvCxnSpPr>
              <a:cxnSpLocks/>
              <a:stCxn id="43" idx="3"/>
              <a:endCxn id="45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1C4F8D-DBDC-454C-9C89-F5AD6D6FE66C}"/>
                </a:ext>
              </a:extLst>
            </p:cNvPr>
            <p:cNvCxnSpPr>
              <a:cxnSpLocks/>
              <a:stCxn id="45" idx="2"/>
              <a:endCxn id="4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4E905-CC05-423B-8314-2CE0B515E5C5}"/>
              </a:ext>
            </a:extLst>
          </p:cNvPr>
          <p:cNvGrpSpPr/>
          <p:nvPr/>
        </p:nvGrpSpPr>
        <p:grpSpPr>
          <a:xfrm>
            <a:off x="122201" y="4202812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5FF70F-BEE2-49E1-A929-0BDD0C54DD9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2308B6C7-E75C-43E1-B0C9-A73BF6ED9814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00FA1E-426A-4713-91CA-C2D432E8CE81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0033CD-72CB-428D-9FA9-81C92EF7461F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A178F4-71CD-4CF8-9DC9-0D9D4F71AE78}"/>
                </a:ext>
              </a:extLst>
            </p:cNvPr>
            <p:cNvCxnSpPr>
              <a:cxnSpLocks/>
              <a:stCxn id="53" idx="1"/>
              <a:endCxn id="5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CFBDE1-A957-4403-B6CE-8D28C5640634}"/>
                </a:ext>
              </a:extLst>
            </p:cNvPr>
            <p:cNvCxnSpPr>
              <a:cxnSpLocks/>
              <a:stCxn id="55" idx="4"/>
              <a:endCxn id="56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CEB762B-9DA7-4313-8FB2-4362678215D9}"/>
                </a:ext>
              </a:extLst>
            </p:cNvPr>
            <p:cNvCxnSpPr>
              <a:cxnSpLocks/>
              <a:stCxn id="53" idx="3"/>
              <a:endCxn id="5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608DE0-1CFA-4387-A24A-A5E245749FFF}"/>
                </a:ext>
              </a:extLst>
            </p:cNvPr>
            <p:cNvCxnSpPr>
              <a:cxnSpLocks/>
              <a:stCxn id="54" idx="2"/>
              <a:endCxn id="5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05474B9-5F12-4A15-A12C-D0D2B95FB841}"/>
              </a:ext>
            </a:extLst>
          </p:cNvPr>
          <p:cNvGrpSpPr/>
          <p:nvPr/>
        </p:nvGrpSpPr>
        <p:grpSpPr>
          <a:xfrm>
            <a:off x="123162" y="5559135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459F2F9-3A11-42EF-8810-694C86E0563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AA3E829-93E4-4D7D-B02F-8DA9A77DF998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AA5E2B-0031-4598-9639-2EDC12821463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AC68CA-6844-4F71-AE90-7E0B96E5CAD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616CE2-9B11-46E5-939E-6367E673F671}"/>
                </a:ext>
              </a:extLst>
            </p:cNvPr>
            <p:cNvCxnSpPr>
              <a:cxnSpLocks/>
              <a:stCxn id="62" idx="1"/>
              <a:endCxn id="6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E630F48-AFCB-4852-816F-9D5F2EBD34D2}"/>
                </a:ext>
              </a:extLst>
            </p:cNvPr>
            <p:cNvCxnSpPr>
              <a:cxnSpLocks/>
              <a:stCxn id="64" idx="4"/>
              <a:endCxn id="65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C581A6-3E75-4334-BC1E-B273249F8088}"/>
                </a:ext>
              </a:extLst>
            </p:cNvPr>
            <p:cNvCxnSpPr>
              <a:cxnSpLocks/>
              <a:stCxn id="62" idx="3"/>
              <a:endCxn id="6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297BB78-F8F3-4F71-8E79-7628283B5345}"/>
                </a:ext>
              </a:extLst>
            </p:cNvPr>
            <p:cNvCxnSpPr>
              <a:cxnSpLocks/>
              <a:stCxn id="63" idx="2"/>
              <a:endCxn id="65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D796CB-119A-4D6E-BA08-FB2374F6CAC0}"/>
              </a:ext>
            </a:extLst>
          </p:cNvPr>
          <p:cNvCxnSpPr>
            <a:cxnSpLocks/>
            <a:stCxn id="62" idx="2"/>
            <a:endCxn id="65" idx="0"/>
          </p:cNvCxnSpPr>
          <p:nvPr/>
        </p:nvCxnSpPr>
        <p:spPr>
          <a:xfrm flipH="1">
            <a:off x="1092726" y="5943737"/>
            <a:ext cx="3852" cy="3535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AFEADA-2727-4815-8EA7-1CCBA8726A7E}"/>
              </a:ext>
            </a:extLst>
          </p:cNvPr>
          <p:cNvGrpSpPr/>
          <p:nvPr/>
        </p:nvGrpSpPr>
        <p:grpSpPr>
          <a:xfrm>
            <a:off x="9794394" y="2198274"/>
            <a:ext cx="1967404" cy="2373947"/>
            <a:chOff x="9589068" y="1197751"/>
            <a:chExt cx="1967404" cy="237394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5A82F96-30B7-4FCC-A5A5-391669E1AA5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0" name="Hexagon 169">
              <a:extLst>
                <a:ext uri="{FF2B5EF4-FFF2-40B4-BE49-F238E27FC236}">
                  <a16:creationId xmlns:a16="http://schemas.microsoft.com/office/drawing/2014/main" id="{002242A4-BDEA-40AA-BA41-E9EA87770E2E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72F8604-6743-4F1E-8D1D-A27F1902BC9A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7C98442-502A-4074-8878-E15874B00018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17E11BA-0872-4A1F-8854-06163262A24C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2E0EFD-C9DD-4C23-8419-F569D75D367F}"/>
                </a:ext>
              </a:extLst>
            </p:cNvPr>
            <p:cNvCxnSpPr>
              <a:cxnSpLocks/>
              <a:stCxn id="172" idx="2"/>
              <a:endCxn id="169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63A5D39-E5FA-4FDA-B20A-7233FBDBBF7C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3FC7253-2AE5-4070-9066-680E0160ED44}"/>
                </a:ext>
              </a:extLst>
            </p:cNvPr>
            <p:cNvCxnSpPr>
              <a:cxnSpLocks/>
              <a:stCxn id="169" idx="2"/>
              <a:endCxn id="173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B1BE6EF-D5B3-4292-A17A-2D0038DF9522}"/>
                </a:ext>
              </a:extLst>
            </p:cNvPr>
            <p:cNvCxnSpPr>
              <a:cxnSpLocks/>
              <a:stCxn id="169" idx="1"/>
              <a:endCxn id="171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80A3397-1138-4847-AC23-2F413BF78FD5}"/>
                </a:ext>
              </a:extLst>
            </p:cNvPr>
            <p:cNvCxnSpPr>
              <a:cxnSpLocks/>
              <a:stCxn id="171" idx="4"/>
              <a:endCxn id="173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329BD38-7596-4528-B787-A170BB54AD13}"/>
                </a:ext>
              </a:extLst>
            </p:cNvPr>
            <p:cNvCxnSpPr>
              <a:cxnSpLocks/>
              <a:stCxn id="169" idx="3"/>
              <a:endCxn id="170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3C8D4F9-CD75-4ADD-B432-CBDE899F736F}"/>
                </a:ext>
              </a:extLst>
            </p:cNvPr>
            <p:cNvCxnSpPr>
              <a:cxnSpLocks/>
              <a:stCxn id="170" idx="2"/>
              <a:endCxn id="173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C8DF3F-AF87-48D6-8A95-9E214DEABA8C}"/>
              </a:ext>
            </a:extLst>
          </p:cNvPr>
          <p:cNvGrpSpPr/>
          <p:nvPr/>
        </p:nvGrpSpPr>
        <p:grpSpPr>
          <a:xfrm>
            <a:off x="2954834" y="1490082"/>
            <a:ext cx="5755761" cy="3697987"/>
            <a:chOff x="3877331" y="891404"/>
            <a:chExt cx="7630658" cy="5048285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612F4C-1F95-413F-8FB3-9A286C1BF8EF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C2EE254-67F0-4245-A66C-E74041E8D710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85" name="Hexagon 184">
              <a:extLst>
                <a:ext uri="{FF2B5EF4-FFF2-40B4-BE49-F238E27FC236}">
                  <a16:creationId xmlns:a16="http://schemas.microsoft.com/office/drawing/2014/main" id="{D565F4F7-DE82-4089-8120-9ABC54C9CEF2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236F2F5-218B-48A5-A890-EA480340FDB7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6A6C57C-28CB-483D-BF50-731D7B1ABC84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43E1559-DB1F-4D77-8CE6-9FA19E5A2B68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03BD916-FFB1-4F42-BE50-8287B468D62D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70BAEFB-4EEF-4A18-8B77-C24C22310C13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C9D7272-FE0F-433E-BD1C-D1A1E0BB8501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15819B-91C7-408B-8983-099C7037BF94}"/>
                </a:ext>
              </a:extLst>
            </p:cNvPr>
            <p:cNvCxnSpPr>
              <a:stCxn id="183" idx="3"/>
              <a:endCxn id="186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FD621F-8DFF-402E-A107-CCF06B6B1E0A}"/>
                </a:ext>
              </a:extLst>
            </p:cNvPr>
            <p:cNvCxnSpPr>
              <a:cxnSpLocks/>
              <a:stCxn id="183" idx="2"/>
              <a:endCxn id="187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42D46F-E3FB-4352-91BD-FCFBE11EBFFC}"/>
                </a:ext>
              </a:extLst>
            </p:cNvPr>
            <p:cNvCxnSpPr>
              <a:cxnSpLocks/>
              <a:stCxn id="187" idx="2"/>
              <a:endCxn id="189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3310777-5F9B-443B-965C-582E5E71C6CB}"/>
                </a:ext>
              </a:extLst>
            </p:cNvPr>
            <p:cNvCxnSpPr>
              <a:cxnSpLocks/>
              <a:stCxn id="186" idx="2"/>
              <a:endCxn id="191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C23D259-F041-42BB-A135-09B5CA47C9A8}"/>
                </a:ext>
              </a:extLst>
            </p:cNvPr>
            <p:cNvCxnSpPr>
              <a:cxnSpLocks/>
              <a:stCxn id="191" idx="2"/>
              <a:endCxn id="189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292F893-3038-4CE1-9AB5-A5ACEDD94A0A}"/>
                </a:ext>
              </a:extLst>
            </p:cNvPr>
            <p:cNvCxnSpPr>
              <a:cxnSpLocks/>
              <a:stCxn id="183" idx="2"/>
              <a:endCxn id="188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B354391-190A-426E-86B1-2CD2E80AA82A}"/>
                </a:ext>
              </a:extLst>
            </p:cNvPr>
            <p:cNvCxnSpPr>
              <a:cxnSpLocks/>
              <a:stCxn id="190" idx="0"/>
              <a:endCxn id="191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C6A9F15-3D59-4CE3-BA4A-66873F284EA9}"/>
                </a:ext>
              </a:extLst>
            </p:cNvPr>
            <p:cNvCxnSpPr>
              <a:cxnSpLocks/>
              <a:stCxn id="183" idx="0"/>
              <a:endCxn id="185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2ABED10-55B5-4DAA-9079-33F6F331FAA8}"/>
                </a:ext>
              </a:extLst>
            </p:cNvPr>
            <p:cNvCxnSpPr>
              <a:cxnSpLocks/>
              <a:stCxn id="183" idx="1"/>
              <a:endCxn id="18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or: Elbow 200">
              <a:extLst>
                <a:ext uri="{FF2B5EF4-FFF2-40B4-BE49-F238E27FC236}">
                  <a16:creationId xmlns:a16="http://schemas.microsoft.com/office/drawing/2014/main" id="{6990C2CF-6D43-4F0C-99B3-3E29DD5480A3}"/>
                </a:ext>
              </a:extLst>
            </p:cNvPr>
            <p:cNvCxnSpPr>
              <a:cxnSpLocks/>
              <a:stCxn id="188" idx="1"/>
              <a:endCxn id="185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C83D8C4-6E15-4668-8344-F2A557396482}"/>
                </a:ext>
              </a:extLst>
            </p:cNvPr>
            <p:cNvCxnSpPr>
              <a:cxnSpLocks/>
              <a:stCxn id="188" idx="0"/>
              <a:endCxn id="18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Hexagon 202">
              <a:extLst>
                <a:ext uri="{FF2B5EF4-FFF2-40B4-BE49-F238E27FC236}">
                  <a16:creationId xmlns:a16="http://schemas.microsoft.com/office/drawing/2014/main" id="{5187EAAC-42D0-4993-B3B5-BF04D5F43B10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E1DF0F-0368-4E96-8C99-3B8341D2FB5C}"/>
                </a:ext>
              </a:extLst>
            </p:cNvPr>
            <p:cNvCxnSpPr>
              <a:cxnSpLocks/>
              <a:stCxn id="186" idx="3"/>
              <a:endCxn id="203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E23B89-226E-4585-95B7-55F7B0836FA8}"/>
                </a:ext>
              </a:extLst>
            </p:cNvPr>
            <p:cNvCxnSpPr>
              <a:cxnSpLocks/>
              <a:stCxn id="203" idx="2"/>
              <a:endCxn id="191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3726C21-ABAC-4632-B88A-E7D48FD4C373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35FE8D0-0226-4E80-B681-DA426EE604E1}"/>
                </a:ext>
              </a:extLst>
            </p:cNvPr>
            <p:cNvCxnSpPr>
              <a:cxnSpLocks/>
              <a:stCxn id="206" idx="1"/>
              <a:endCxn id="191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4F63DCA1-E080-4BCF-8D02-1043AB713CD8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5F7B5E6-D391-455C-91AB-16F81505F7E2}"/>
                </a:ext>
              </a:extLst>
            </p:cNvPr>
            <p:cNvCxnSpPr>
              <a:cxnSpLocks/>
              <a:stCxn id="208" idx="5"/>
              <a:endCxn id="188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7C0EE30-76D1-4ADC-A715-2906FAD9C966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8F7E78-636A-462D-82C7-DCE75B9AC9F0}"/>
                </a:ext>
              </a:extLst>
            </p:cNvPr>
            <p:cNvCxnSpPr>
              <a:cxnSpLocks/>
              <a:stCxn id="210" idx="3"/>
              <a:endCxn id="186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05BBD1C-169A-44EC-A073-9D24234C560E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08F420C-D52C-40E6-89A7-6F28B60C89D3}"/>
                </a:ext>
              </a:extLst>
            </p:cNvPr>
            <p:cNvCxnSpPr>
              <a:cxnSpLocks/>
              <a:stCxn id="212" idx="1"/>
              <a:endCxn id="188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E1582AE-C25D-46FA-8052-59557842CA42}"/>
                </a:ext>
              </a:extLst>
            </p:cNvPr>
            <p:cNvCxnSpPr>
              <a:cxnSpLocks/>
              <a:stCxn id="212" idx="7"/>
              <a:endCxn id="187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5CAC58D-CBA6-4BE5-BFD2-8CCE097964C8}"/>
              </a:ext>
            </a:extLst>
          </p:cNvPr>
          <p:cNvSpPr/>
          <p:nvPr/>
        </p:nvSpPr>
        <p:spPr>
          <a:xfrm>
            <a:off x="8082036" y="2543079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0607577-42E0-4109-93EF-1B755D2F5398}"/>
              </a:ext>
            </a:extLst>
          </p:cNvPr>
          <p:cNvSpPr/>
          <p:nvPr/>
        </p:nvSpPr>
        <p:spPr>
          <a:xfrm>
            <a:off x="1648577" y="3365525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71CA9A3-FDF4-4DE8-93C6-EAC197AE6686}"/>
              </a:ext>
            </a:extLst>
          </p:cNvPr>
          <p:cNvSpPr/>
          <p:nvPr/>
        </p:nvSpPr>
        <p:spPr>
          <a:xfrm>
            <a:off x="4612997" y="4737469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6DAC020-200C-4EDE-BEFD-52375F34B392}"/>
              </a:ext>
            </a:extLst>
          </p:cNvPr>
          <p:cNvSpPr/>
          <p:nvPr/>
        </p:nvSpPr>
        <p:spPr>
          <a:xfrm>
            <a:off x="4204221" y="1694827"/>
            <a:ext cx="174932" cy="216573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5E1C319-386D-4954-8794-9A6FF0F577A1}"/>
              </a:ext>
            </a:extLst>
          </p:cNvPr>
          <p:cNvSpPr/>
          <p:nvPr/>
        </p:nvSpPr>
        <p:spPr>
          <a:xfrm>
            <a:off x="951180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A387EDF5-B7C2-4DD8-A0D5-4BEC319C946F}"/>
              </a:ext>
            </a:extLst>
          </p:cNvPr>
          <p:cNvCxnSpPr>
            <a:cxnSpLocks/>
            <a:stCxn id="189" idx="2"/>
            <a:endCxn id="208" idx="1"/>
          </p:cNvCxnSpPr>
          <p:nvPr/>
        </p:nvCxnSpPr>
        <p:spPr>
          <a:xfrm rot="5400000">
            <a:off x="49330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6DF9C9AA-6C63-4B2C-8124-168ADC0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4" y="641572"/>
            <a:ext cx="10515600" cy="535206"/>
          </a:xfrm>
        </p:spPr>
        <p:txBody>
          <a:bodyPr>
            <a:noAutofit/>
          </a:bodyPr>
          <a:lstStyle/>
          <a:p>
            <a:r>
              <a:rPr lang="en-US" sz="3600" dirty="0"/>
              <a:t>Non-local Constraint Checking – Eliminates vertices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4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42747" cy="403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82" r="-2273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rgbClr val="00FF99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1A9881-AC4F-497F-9A3D-C3B53A5D8227}"/>
              </a:ext>
            </a:extLst>
          </p:cNvPr>
          <p:cNvGrpSpPr/>
          <p:nvPr/>
        </p:nvGrpSpPr>
        <p:grpSpPr>
          <a:xfrm>
            <a:off x="129849" y="1500269"/>
            <a:ext cx="1159801" cy="1122756"/>
            <a:chOff x="9589068" y="1935905"/>
            <a:chExt cx="1159801" cy="1122756"/>
          </a:xfrm>
          <a:solidFill>
            <a:schemeClr val="bg1">
              <a:lumMod val="6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4C943E-113A-4F29-896C-95E5AA0258F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890FF6-8094-46CD-BB47-3104EA8AFB12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A5812B-8AF8-4E60-96CD-5D1369CCE07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147683-15DB-40EB-ADAC-6EAA80DA1F1C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4D809C-6D20-4579-876C-04A0FEDE2ABE}"/>
                </a:ext>
              </a:extLst>
            </p:cNvPr>
            <p:cNvCxnSpPr>
              <a:cxnSpLocks/>
              <a:stCxn id="32" idx="1"/>
              <a:endCxn id="33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408D00-2764-4FEA-AF61-E683D7059A1E}"/>
                </a:ext>
              </a:extLst>
            </p:cNvPr>
            <p:cNvCxnSpPr>
              <a:cxnSpLocks/>
              <a:stCxn id="33" idx="4"/>
              <a:endCxn id="34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EF2367-7A9D-4B1D-ADB3-10AF923D0DAF}"/>
              </a:ext>
            </a:extLst>
          </p:cNvPr>
          <p:cNvGrpSpPr/>
          <p:nvPr/>
        </p:nvGrpSpPr>
        <p:grpSpPr>
          <a:xfrm>
            <a:off x="916879" y="2867202"/>
            <a:ext cx="1184226" cy="1122756"/>
            <a:chOff x="10372246" y="1935905"/>
            <a:chExt cx="1184226" cy="11227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861D2-9608-4BB1-A251-5BA648C732D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D3EAB84A-9EB2-485A-9F46-69A09246230C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C760D56-9314-42F7-B993-6F7B890D8D0E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515881-0824-4C7D-967D-387178E9B777}"/>
                </a:ext>
              </a:extLst>
            </p:cNvPr>
            <p:cNvCxnSpPr>
              <a:cxnSpLocks/>
              <a:stCxn id="43" idx="2"/>
              <a:endCxn id="46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AC68C9-DF40-4326-BA7E-E77517A6E2CC}"/>
                </a:ext>
              </a:extLst>
            </p:cNvPr>
            <p:cNvCxnSpPr>
              <a:cxnSpLocks/>
              <a:stCxn id="43" idx="3"/>
              <a:endCxn id="45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1C4F8D-DBDC-454C-9C89-F5AD6D6FE66C}"/>
                </a:ext>
              </a:extLst>
            </p:cNvPr>
            <p:cNvCxnSpPr>
              <a:cxnSpLocks/>
              <a:stCxn id="45" idx="2"/>
              <a:endCxn id="4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4E905-CC05-423B-8314-2CE0B515E5C5}"/>
              </a:ext>
            </a:extLst>
          </p:cNvPr>
          <p:cNvGrpSpPr/>
          <p:nvPr/>
        </p:nvGrpSpPr>
        <p:grpSpPr>
          <a:xfrm>
            <a:off x="122201" y="4202812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5FF70F-BEE2-49E1-A929-0BDD0C54DD9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2308B6C7-E75C-43E1-B0C9-A73BF6ED9814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00FA1E-426A-4713-91CA-C2D432E8CE81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0033CD-72CB-428D-9FA9-81C92EF7461F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A178F4-71CD-4CF8-9DC9-0D9D4F71AE78}"/>
                </a:ext>
              </a:extLst>
            </p:cNvPr>
            <p:cNvCxnSpPr>
              <a:cxnSpLocks/>
              <a:stCxn id="53" idx="1"/>
              <a:endCxn id="5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CFBDE1-A957-4403-B6CE-8D28C5640634}"/>
                </a:ext>
              </a:extLst>
            </p:cNvPr>
            <p:cNvCxnSpPr>
              <a:cxnSpLocks/>
              <a:stCxn id="55" idx="4"/>
              <a:endCxn id="56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CEB762B-9DA7-4313-8FB2-4362678215D9}"/>
                </a:ext>
              </a:extLst>
            </p:cNvPr>
            <p:cNvCxnSpPr>
              <a:cxnSpLocks/>
              <a:stCxn id="53" idx="3"/>
              <a:endCxn id="5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608DE0-1CFA-4387-A24A-A5E245749FFF}"/>
                </a:ext>
              </a:extLst>
            </p:cNvPr>
            <p:cNvCxnSpPr>
              <a:cxnSpLocks/>
              <a:stCxn id="54" idx="2"/>
              <a:endCxn id="5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05474B9-5F12-4A15-A12C-D0D2B95FB841}"/>
              </a:ext>
            </a:extLst>
          </p:cNvPr>
          <p:cNvGrpSpPr/>
          <p:nvPr/>
        </p:nvGrpSpPr>
        <p:grpSpPr>
          <a:xfrm>
            <a:off x="123162" y="5559135"/>
            <a:ext cx="1967404" cy="1122756"/>
            <a:chOff x="9589068" y="1935905"/>
            <a:chExt cx="1967404" cy="1122756"/>
          </a:xfrm>
          <a:solidFill>
            <a:schemeClr val="bg1">
              <a:lumMod val="65000"/>
            </a:schemeClr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459F2F9-3A11-42EF-8810-694C86E0563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AA3E829-93E4-4D7D-B02F-8DA9A77DF998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AA5E2B-0031-4598-9639-2EDC12821463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AC68CA-6844-4F71-AE90-7E0B96E5CAD6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616CE2-9B11-46E5-939E-6367E673F671}"/>
                </a:ext>
              </a:extLst>
            </p:cNvPr>
            <p:cNvCxnSpPr>
              <a:cxnSpLocks/>
              <a:stCxn id="62" idx="1"/>
              <a:endCxn id="6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E630F48-AFCB-4852-816F-9D5F2EBD34D2}"/>
                </a:ext>
              </a:extLst>
            </p:cNvPr>
            <p:cNvCxnSpPr>
              <a:cxnSpLocks/>
              <a:stCxn id="64" idx="4"/>
              <a:endCxn id="65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C581A6-3E75-4334-BC1E-B273249F8088}"/>
                </a:ext>
              </a:extLst>
            </p:cNvPr>
            <p:cNvCxnSpPr>
              <a:cxnSpLocks/>
              <a:stCxn id="62" idx="3"/>
              <a:endCxn id="6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297BB78-F8F3-4F71-8E79-7628283B5345}"/>
                </a:ext>
              </a:extLst>
            </p:cNvPr>
            <p:cNvCxnSpPr>
              <a:cxnSpLocks/>
              <a:stCxn id="63" idx="2"/>
              <a:endCxn id="65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D796CB-119A-4D6E-BA08-FB2374F6CAC0}"/>
              </a:ext>
            </a:extLst>
          </p:cNvPr>
          <p:cNvCxnSpPr>
            <a:cxnSpLocks/>
            <a:stCxn id="62" idx="2"/>
            <a:endCxn id="65" idx="0"/>
          </p:cNvCxnSpPr>
          <p:nvPr/>
        </p:nvCxnSpPr>
        <p:spPr>
          <a:xfrm flipH="1">
            <a:off x="1092726" y="5943737"/>
            <a:ext cx="3852" cy="3535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AFEADA-2727-4815-8EA7-1CCBA8726A7E}"/>
              </a:ext>
            </a:extLst>
          </p:cNvPr>
          <p:cNvGrpSpPr/>
          <p:nvPr/>
        </p:nvGrpSpPr>
        <p:grpSpPr>
          <a:xfrm>
            <a:off x="9794394" y="2198274"/>
            <a:ext cx="1967404" cy="2373947"/>
            <a:chOff x="9589068" y="1197751"/>
            <a:chExt cx="1967404" cy="237394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5A82F96-30B7-4FCC-A5A5-391669E1AA5C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0" name="Hexagon 169">
              <a:extLst>
                <a:ext uri="{FF2B5EF4-FFF2-40B4-BE49-F238E27FC236}">
                  <a16:creationId xmlns:a16="http://schemas.microsoft.com/office/drawing/2014/main" id="{002242A4-BDEA-40AA-BA41-E9EA87770E2E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72F8604-6743-4F1E-8D1D-A27F1902BC9A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7C98442-502A-4074-8878-E15874B00018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17E11BA-0872-4A1F-8854-06163262A24C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2E0EFD-C9DD-4C23-8419-F569D75D367F}"/>
                </a:ext>
              </a:extLst>
            </p:cNvPr>
            <p:cNvCxnSpPr>
              <a:cxnSpLocks/>
              <a:stCxn id="172" idx="2"/>
              <a:endCxn id="169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63A5D39-E5FA-4FDA-B20A-7233FBDBBF7C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3FC7253-2AE5-4070-9066-680E0160ED44}"/>
                </a:ext>
              </a:extLst>
            </p:cNvPr>
            <p:cNvCxnSpPr>
              <a:cxnSpLocks/>
              <a:stCxn id="169" idx="2"/>
              <a:endCxn id="173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B1BE6EF-D5B3-4292-A17A-2D0038DF9522}"/>
                </a:ext>
              </a:extLst>
            </p:cNvPr>
            <p:cNvCxnSpPr>
              <a:cxnSpLocks/>
              <a:stCxn id="169" idx="1"/>
              <a:endCxn id="171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80A3397-1138-4847-AC23-2F413BF78FD5}"/>
                </a:ext>
              </a:extLst>
            </p:cNvPr>
            <p:cNvCxnSpPr>
              <a:cxnSpLocks/>
              <a:stCxn id="171" idx="4"/>
              <a:endCxn id="173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329BD38-7596-4528-B787-A170BB54AD13}"/>
                </a:ext>
              </a:extLst>
            </p:cNvPr>
            <p:cNvCxnSpPr>
              <a:cxnSpLocks/>
              <a:stCxn id="169" idx="3"/>
              <a:endCxn id="170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3C8D4F9-CD75-4ADD-B432-CBDE899F736F}"/>
                </a:ext>
              </a:extLst>
            </p:cNvPr>
            <p:cNvCxnSpPr>
              <a:cxnSpLocks/>
              <a:stCxn id="170" idx="2"/>
              <a:endCxn id="173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C8DF3F-AF87-48D6-8A95-9E214DEABA8C}"/>
              </a:ext>
            </a:extLst>
          </p:cNvPr>
          <p:cNvGrpSpPr/>
          <p:nvPr/>
        </p:nvGrpSpPr>
        <p:grpSpPr>
          <a:xfrm>
            <a:off x="2954834" y="1490082"/>
            <a:ext cx="5755761" cy="3697987"/>
            <a:chOff x="3877331" y="891404"/>
            <a:chExt cx="7630658" cy="5048285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612F4C-1F95-413F-8FB3-9A286C1BF8EF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C2EE254-67F0-4245-A66C-E74041E8D710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85" name="Hexagon 184">
              <a:extLst>
                <a:ext uri="{FF2B5EF4-FFF2-40B4-BE49-F238E27FC236}">
                  <a16:creationId xmlns:a16="http://schemas.microsoft.com/office/drawing/2014/main" id="{D565F4F7-DE82-4089-8120-9ABC54C9CEF2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236F2F5-218B-48A5-A890-EA480340FDB7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6A6C57C-28CB-483D-BF50-731D7B1ABC84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43E1559-DB1F-4D77-8CE6-9FA19E5A2B68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03BD916-FFB1-4F42-BE50-8287B468D62D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70BAEFB-4EEF-4A18-8B77-C24C22310C13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C9D7272-FE0F-433E-BD1C-D1A1E0BB8501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15819B-91C7-408B-8983-099C7037BF94}"/>
                </a:ext>
              </a:extLst>
            </p:cNvPr>
            <p:cNvCxnSpPr>
              <a:stCxn id="183" idx="3"/>
              <a:endCxn id="186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FD621F-8DFF-402E-A107-CCF06B6B1E0A}"/>
                </a:ext>
              </a:extLst>
            </p:cNvPr>
            <p:cNvCxnSpPr>
              <a:cxnSpLocks/>
              <a:stCxn id="183" idx="2"/>
              <a:endCxn id="187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42D46F-E3FB-4352-91BD-FCFBE11EBFFC}"/>
                </a:ext>
              </a:extLst>
            </p:cNvPr>
            <p:cNvCxnSpPr>
              <a:cxnSpLocks/>
              <a:stCxn id="187" idx="2"/>
              <a:endCxn id="189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3310777-5F9B-443B-965C-582E5E71C6CB}"/>
                </a:ext>
              </a:extLst>
            </p:cNvPr>
            <p:cNvCxnSpPr>
              <a:cxnSpLocks/>
              <a:stCxn id="186" idx="2"/>
              <a:endCxn id="191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C23D259-F041-42BB-A135-09B5CA47C9A8}"/>
                </a:ext>
              </a:extLst>
            </p:cNvPr>
            <p:cNvCxnSpPr>
              <a:cxnSpLocks/>
              <a:stCxn id="191" idx="2"/>
              <a:endCxn id="189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292F893-3038-4CE1-9AB5-A5ACEDD94A0A}"/>
                </a:ext>
              </a:extLst>
            </p:cNvPr>
            <p:cNvCxnSpPr>
              <a:cxnSpLocks/>
              <a:stCxn id="183" idx="2"/>
              <a:endCxn id="188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B354391-190A-426E-86B1-2CD2E80AA82A}"/>
                </a:ext>
              </a:extLst>
            </p:cNvPr>
            <p:cNvCxnSpPr>
              <a:cxnSpLocks/>
              <a:stCxn id="190" idx="0"/>
              <a:endCxn id="191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C6A9F15-3D59-4CE3-BA4A-66873F284EA9}"/>
                </a:ext>
              </a:extLst>
            </p:cNvPr>
            <p:cNvCxnSpPr>
              <a:cxnSpLocks/>
              <a:stCxn id="183" idx="0"/>
              <a:endCxn id="185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2ABED10-55B5-4DAA-9079-33F6F331FAA8}"/>
                </a:ext>
              </a:extLst>
            </p:cNvPr>
            <p:cNvCxnSpPr>
              <a:cxnSpLocks/>
              <a:stCxn id="183" idx="1"/>
              <a:endCxn id="18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or: Elbow 200">
              <a:extLst>
                <a:ext uri="{FF2B5EF4-FFF2-40B4-BE49-F238E27FC236}">
                  <a16:creationId xmlns:a16="http://schemas.microsoft.com/office/drawing/2014/main" id="{6990C2CF-6D43-4F0C-99B3-3E29DD5480A3}"/>
                </a:ext>
              </a:extLst>
            </p:cNvPr>
            <p:cNvCxnSpPr>
              <a:cxnSpLocks/>
              <a:stCxn id="188" idx="1"/>
              <a:endCxn id="185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C83D8C4-6E15-4668-8344-F2A557396482}"/>
                </a:ext>
              </a:extLst>
            </p:cNvPr>
            <p:cNvCxnSpPr>
              <a:cxnSpLocks/>
              <a:stCxn id="188" idx="0"/>
              <a:endCxn id="18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Hexagon 202">
              <a:extLst>
                <a:ext uri="{FF2B5EF4-FFF2-40B4-BE49-F238E27FC236}">
                  <a16:creationId xmlns:a16="http://schemas.microsoft.com/office/drawing/2014/main" id="{5187EAAC-42D0-4993-B3B5-BF04D5F43B10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E1DF0F-0368-4E96-8C99-3B8341D2FB5C}"/>
                </a:ext>
              </a:extLst>
            </p:cNvPr>
            <p:cNvCxnSpPr>
              <a:cxnSpLocks/>
              <a:stCxn id="186" idx="3"/>
              <a:endCxn id="203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E23B89-226E-4585-95B7-55F7B0836FA8}"/>
                </a:ext>
              </a:extLst>
            </p:cNvPr>
            <p:cNvCxnSpPr>
              <a:cxnSpLocks/>
              <a:stCxn id="203" idx="2"/>
              <a:endCxn id="191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3726C21-ABAC-4632-B88A-E7D48FD4C373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35FE8D0-0226-4E80-B681-DA426EE604E1}"/>
                </a:ext>
              </a:extLst>
            </p:cNvPr>
            <p:cNvCxnSpPr>
              <a:cxnSpLocks/>
              <a:stCxn id="206" idx="1"/>
              <a:endCxn id="191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4F63DCA1-E080-4BCF-8D02-1043AB713CD8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5F7B5E6-D391-455C-91AB-16F81505F7E2}"/>
                </a:ext>
              </a:extLst>
            </p:cNvPr>
            <p:cNvCxnSpPr>
              <a:cxnSpLocks/>
              <a:stCxn id="208" idx="5"/>
              <a:endCxn id="188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7C0EE30-76D1-4ADC-A715-2906FAD9C966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8F7E78-636A-462D-82C7-DCE75B9AC9F0}"/>
                </a:ext>
              </a:extLst>
            </p:cNvPr>
            <p:cNvCxnSpPr>
              <a:cxnSpLocks/>
              <a:stCxn id="210" idx="3"/>
              <a:endCxn id="186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05BBD1C-169A-44EC-A073-9D24234C560E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08F420C-D52C-40E6-89A7-6F28B60C89D3}"/>
                </a:ext>
              </a:extLst>
            </p:cNvPr>
            <p:cNvCxnSpPr>
              <a:cxnSpLocks/>
              <a:stCxn id="212" idx="1"/>
              <a:endCxn id="188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E1582AE-C25D-46FA-8052-59557842CA42}"/>
                </a:ext>
              </a:extLst>
            </p:cNvPr>
            <p:cNvCxnSpPr>
              <a:cxnSpLocks/>
              <a:stCxn id="212" idx="7"/>
              <a:endCxn id="187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B2D80A1-473B-40AF-AD73-3BBEAEC3A105}"/>
              </a:ext>
            </a:extLst>
          </p:cNvPr>
          <p:cNvSpPr/>
          <p:nvPr/>
        </p:nvSpPr>
        <p:spPr>
          <a:xfrm>
            <a:off x="951180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9357E73B-4357-4025-9201-95CD7B3EB5BD}"/>
              </a:ext>
            </a:extLst>
          </p:cNvPr>
          <p:cNvCxnSpPr>
            <a:cxnSpLocks/>
            <a:stCxn id="189" idx="2"/>
            <a:endCxn id="208" idx="1"/>
          </p:cNvCxnSpPr>
          <p:nvPr/>
        </p:nvCxnSpPr>
        <p:spPr>
          <a:xfrm rot="5400000">
            <a:off x="49330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48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29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528701" y="3046937"/>
            <a:ext cx="1259468" cy="764126"/>
            <a:chOff x="486617" y="3175600"/>
            <a:chExt cx="1259468" cy="764126"/>
          </a:xfrm>
          <a:solidFill>
            <a:srgbClr val="F2F2F2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788169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solidFill>
                <a:srgbClr val="F2F2F2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43" y="261483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493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817225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4468199" y="2614835"/>
            <a:ext cx="1378082" cy="1628329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46281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6497255" y="2614835"/>
            <a:ext cx="3704829" cy="1628329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8031962" y="359304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0202084" y="3429000"/>
            <a:ext cx="6509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10853058" y="3056999"/>
            <a:ext cx="870857" cy="744002"/>
            <a:chOff x="10810974" y="3185662"/>
            <a:chExt cx="870857" cy="744002"/>
          </a:xfrm>
          <a:solidFill>
            <a:srgbClr val="FFCCC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6653880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8682936" y="3075969"/>
            <a:ext cx="1378082" cy="1034142"/>
          </a:xfrm>
          <a:prstGeom prst="roundRect">
            <a:avLst/>
          </a:prstGeom>
          <a:solidFill>
            <a:srgbClr val="F2F2F2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Local Constraint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/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   Background graph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Template</a:t>
                </a:r>
                <a:endParaRPr lang="en-US" sz="28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j-lt"/>
                  </a:rPr>
                  <a:t> Solution graph, union of all matching subgraphs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9E1B73-6511-43A1-ABFC-6FBBEC1B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5211168"/>
                <a:ext cx="7608149" cy="1292662"/>
              </a:xfrm>
              <a:prstGeom prst="rect">
                <a:avLst/>
              </a:prstGeom>
              <a:blipFill>
                <a:blip r:embed="rId6"/>
                <a:stretch>
                  <a:fillRect t="-8019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E73BBB06-81DC-4A24-9061-84D46AE3F6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14" y="641572"/>
                <a:ext cx="10515600" cy="5352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/>
                  <a:t>Solution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, union of all matching subgraphs  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E73BBB06-81DC-4A24-9061-84D46AE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641572"/>
                <a:ext cx="10515600" cy="535206"/>
              </a:xfrm>
              <a:prstGeom prst="rect">
                <a:avLst/>
              </a:prstGeom>
              <a:blipFill>
                <a:blip r:embed="rId7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43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16F8A0-9631-4243-862D-F398034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9" y="315262"/>
            <a:ext cx="11279845" cy="674901"/>
          </a:xfrm>
        </p:spPr>
        <p:txBody>
          <a:bodyPr>
            <a:noAutofit/>
          </a:bodyPr>
          <a:lstStyle/>
          <a:p>
            <a:r>
              <a:rPr lang="en-US" sz="3200" dirty="0"/>
              <a:t>An Application of Pattern Matching in a Large Social Network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CAD1-492D-4217-8D5E-F69FFBC5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2C8E5F-F0A1-4560-AB3B-B29744C85B18}"/>
              </a:ext>
            </a:extLst>
          </p:cNvPr>
          <p:cNvGrpSpPr/>
          <p:nvPr/>
        </p:nvGrpSpPr>
        <p:grpSpPr>
          <a:xfrm>
            <a:off x="357675" y="1021714"/>
            <a:ext cx="8368366" cy="5719446"/>
            <a:chOff x="357675" y="1021714"/>
            <a:chExt cx="8368366" cy="571944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B66A028-2CA9-41E4-A770-84B1AAA22336}"/>
                </a:ext>
              </a:extLst>
            </p:cNvPr>
            <p:cNvGrpSpPr/>
            <p:nvPr/>
          </p:nvGrpSpPr>
          <p:grpSpPr>
            <a:xfrm>
              <a:off x="357675" y="1021714"/>
              <a:ext cx="8368366" cy="5048285"/>
              <a:chOff x="3139623" y="891404"/>
              <a:chExt cx="8368366" cy="504828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0D8B2B-BDCE-4B01-A4AC-2B386F002B35}"/>
                  </a:ext>
                </a:extLst>
              </p:cNvPr>
              <p:cNvSpPr/>
              <p:nvPr/>
            </p:nvSpPr>
            <p:spPr>
              <a:xfrm>
                <a:off x="6212353" y="2024891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33439B-1317-4C9D-8D4E-79A3BCA90374}"/>
                  </a:ext>
                </a:extLst>
              </p:cNvPr>
              <p:cNvSpPr/>
              <p:nvPr/>
            </p:nvSpPr>
            <p:spPr>
              <a:xfrm>
                <a:off x="3877331" y="2031925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E4C1E406-C8C9-4FD5-B8A8-8A4241052D07}"/>
                  </a:ext>
                </a:extLst>
              </p:cNvPr>
              <p:cNvSpPr/>
              <p:nvPr/>
            </p:nvSpPr>
            <p:spPr>
              <a:xfrm>
                <a:off x="4991980" y="891404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93C74D-B868-435F-979B-F70DB1190191}"/>
                  </a:ext>
                </a:extLst>
              </p:cNvPr>
              <p:cNvSpPr/>
              <p:nvPr/>
            </p:nvSpPr>
            <p:spPr>
              <a:xfrm>
                <a:off x="8304335" y="2024891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B25323-F3BC-4644-AEFA-48A80A4B4FFF}"/>
                  </a:ext>
                </a:extLst>
              </p:cNvPr>
              <p:cNvSpPr/>
              <p:nvPr/>
            </p:nvSpPr>
            <p:spPr>
              <a:xfrm>
                <a:off x="7407519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27DB5B7-C419-4352-BBF9-35B80CF0272D}"/>
                  </a:ext>
                </a:extLst>
              </p:cNvPr>
              <p:cNvSpPr/>
              <p:nvPr/>
            </p:nvSpPr>
            <p:spPr>
              <a:xfrm>
                <a:off x="5009272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1981BF-D62E-4620-A7DA-52FCDF44CD1F}"/>
                  </a:ext>
                </a:extLst>
              </p:cNvPr>
              <p:cNvSpPr/>
              <p:nvPr/>
            </p:nvSpPr>
            <p:spPr>
              <a:xfrm>
                <a:off x="8304335" y="5339798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FEF123-F5AD-4A50-A1F5-408D579263F5}"/>
                  </a:ext>
                </a:extLst>
              </p:cNvPr>
              <p:cNvSpPr/>
              <p:nvPr/>
            </p:nvSpPr>
            <p:spPr>
              <a:xfrm>
                <a:off x="9564531" y="5313050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D3779C-6326-430B-8A13-C8A5C873E0D6}"/>
                  </a:ext>
                </a:extLst>
              </p:cNvPr>
              <p:cNvSpPr/>
              <p:nvPr/>
            </p:nvSpPr>
            <p:spPr>
              <a:xfrm>
                <a:off x="9564531" y="3656354"/>
                <a:ext cx="612530" cy="5802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88FD31A-F4A6-4DEA-9502-40B52CBBD8D9}"/>
                  </a:ext>
                </a:extLst>
              </p:cNvPr>
              <p:cNvCxnSpPr>
                <a:stCxn id="2" idx="3"/>
                <a:endCxn id="8" idx="1"/>
              </p:cNvCxnSpPr>
              <p:nvPr/>
            </p:nvCxnSpPr>
            <p:spPr>
              <a:xfrm>
                <a:off x="6824883" y="2315037"/>
                <a:ext cx="14794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25DA0B-E5CE-4021-9817-5B9E7AF48E8D}"/>
                  </a:ext>
                </a:extLst>
              </p:cNvPr>
              <p:cNvSpPr txBox="1"/>
              <p:nvPr/>
            </p:nvSpPr>
            <p:spPr>
              <a:xfrm>
                <a:off x="7173315" y="2130371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3D079F7-1F4C-4B9D-8FC0-C62D192CE737}"/>
                  </a:ext>
                </a:extLst>
              </p:cNvPr>
              <p:cNvCxnSpPr>
                <a:cxnSpLocks/>
                <a:stCxn id="2" idx="2"/>
                <a:endCxn id="9" idx="0"/>
              </p:cNvCxnSpPr>
              <p:nvPr/>
            </p:nvCxnSpPr>
            <p:spPr>
              <a:xfrm>
                <a:off x="6518618" y="2605183"/>
                <a:ext cx="1195166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A7E70-4363-47F7-B3A2-4AFF5C70E3BD}"/>
                  </a:ext>
                </a:extLst>
              </p:cNvPr>
              <p:cNvSpPr txBox="1"/>
              <p:nvPr/>
            </p:nvSpPr>
            <p:spPr>
              <a:xfrm>
                <a:off x="6724907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D5F6475-C9AB-43C3-BF78-D49E4711F1EA}"/>
                  </a:ext>
                </a:extLst>
              </p:cNvPr>
              <p:cNvCxnSpPr>
                <a:cxnSpLocks/>
                <a:stCxn id="9" idx="2"/>
                <a:endCxn id="12" idx="0"/>
              </p:cNvCxnSpPr>
              <p:nvPr/>
            </p:nvCxnSpPr>
            <p:spPr>
              <a:xfrm>
                <a:off x="7713784" y="4236646"/>
                <a:ext cx="896816" cy="1103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D8B5F-29D9-4B66-978A-566A8E51A043}"/>
                  </a:ext>
                </a:extLst>
              </p:cNvPr>
              <p:cNvSpPr txBox="1"/>
              <p:nvPr/>
            </p:nvSpPr>
            <p:spPr>
              <a:xfrm>
                <a:off x="7761426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6E7551-7549-42E8-9DB1-E9D53ACBEE6E}"/>
                  </a:ext>
                </a:extLst>
              </p:cNvPr>
              <p:cNvCxnSpPr>
                <a:cxnSpLocks/>
                <a:stCxn id="8" idx="2"/>
                <a:endCxn id="14" idx="0"/>
              </p:cNvCxnSpPr>
              <p:nvPr/>
            </p:nvCxnSpPr>
            <p:spPr>
              <a:xfrm>
                <a:off x="8610600" y="2605183"/>
                <a:ext cx="1260196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CD8076-CD9C-4324-8BE0-4EE7C531ED85}"/>
                  </a:ext>
                </a:extLst>
              </p:cNvPr>
              <p:cNvSpPr txBox="1"/>
              <p:nvPr/>
            </p:nvSpPr>
            <p:spPr>
              <a:xfrm>
                <a:off x="8916865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AC090-884F-4F51-903F-BB9A01547FCF}"/>
                  </a:ext>
                </a:extLst>
              </p:cNvPr>
              <p:cNvCxnSpPr>
                <a:cxnSpLocks/>
                <a:stCxn id="14" idx="2"/>
                <a:endCxn id="12" idx="0"/>
              </p:cNvCxnSpPr>
              <p:nvPr/>
            </p:nvCxnSpPr>
            <p:spPr>
              <a:xfrm flipH="1">
                <a:off x="8610600" y="4236646"/>
                <a:ext cx="1260196" cy="1103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780534-FCE3-49AD-B02B-9448D27C0960}"/>
                  </a:ext>
                </a:extLst>
              </p:cNvPr>
              <p:cNvSpPr txBox="1"/>
              <p:nvPr/>
            </p:nvSpPr>
            <p:spPr>
              <a:xfrm>
                <a:off x="8728388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A6F933-3C09-4DF1-A133-EEC0158E9261}"/>
                  </a:ext>
                </a:extLst>
              </p:cNvPr>
              <p:cNvCxnSpPr>
                <a:cxnSpLocks/>
                <a:stCxn id="2" idx="2"/>
                <a:endCxn id="10" idx="0"/>
              </p:cNvCxnSpPr>
              <p:nvPr/>
            </p:nvCxnSpPr>
            <p:spPr>
              <a:xfrm flipH="1">
                <a:off x="5315537" y="2605183"/>
                <a:ext cx="1203081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9D1BB4-D8B8-4EDC-9393-86DD49963419}"/>
                  </a:ext>
                </a:extLst>
              </p:cNvPr>
              <p:cNvSpPr txBox="1"/>
              <p:nvPr/>
            </p:nvSpPr>
            <p:spPr>
              <a:xfrm>
                <a:off x="5536773" y="2958366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1000323-02FE-41BB-BC7B-0588F37B64F4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V="1">
                <a:off x="9870796" y="4236646"/>
                <a:ext cx="0" cy="1076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F06CB-3501-498A-A499-68979BE44F75}"/>
                  </a:ext>
                </a:extLst>
              </p:cNvPr>
              <p:cNvSpPr txBox="1"/>
              <p:nvPr/>
            </p:nvSpPr>
            <p:spPr>
              <a:xfrm>
                <a:off x="9479502" y="4589829"/>
                <a:ext cx="78258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Friend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6DD735-1F40-4EF7-9AAD-3F2F2B616BAD}"/>
                  </a:ext>
                </a:extLst>
              </p:cNvPr>
              <p:cNvCxnSpPr>
                <a:cxnSpLocks/>
                <a:stCxn id="2" idx="0"/>
                <a:endCxn id="6" idx="0"/>
              </p:cNvCxnSpPr>
              <p:nvPr/>
            </p:nvCxnSpPr>
            <p:spPr>
              <a:xfrm flipH="1" flipV="1">
                <a:off x="5639093" y="1162208"/>
                <a:ext cx="879525" cy="862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7369FB9-18A8-4F63-8158-834B069BF7BF}"/>
                  </a:ext>
                </a:extLst>
              </p:cNvPr>
              <p:cNvCxnSpPr>
                <a:cxnSpLocks/>
                <a:stCxn id="2" idx="1"/>
                <a:endCxn id="4" idx="6"/>
              </p:cNvCxnSpPr>
              <p:nvPr/>
            </p:nvCxnSpPr>
            <p:spPr>
              <a:xfrm flipH="1">
                <a:off x="4478724" y="2315037"/>
                <a:ext cx="1733629" cy="35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32E188-4C9C-4E16-B560-31F79EE2D1CD}"/>
                  </a:ext>
                </a:extLst>
              </p:cNvPr>
              <p:cNvSpPr txBox="1"/>
              <p:nvPr/>
            </p:nvSpPr>
            <p:spPr>
              <a:xfrm>
                <a:off x="5686225" y="1444599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BBBA2C-9420-4AAF-84B8-0F6E93250A22}"/>
                  </a:ext>
                </a:extLst>
              </p:cNvPr>
              <p:cNvSpPr txBox="1"/>
              <p:nvPr/>
            </p:nvSpPr>
            <p:spPr>
              <a:xfrm>
                <a:off x="5013553" y="2133888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FC2009CE-6154-44A1-80E9-2EDBED952FC0}"/>
                  </a:ext>
                </a:extLst>
              </p:cNvPr>
              <p:cNvCxnSpPr>
                <a:cxnSpLocks/>
                <a:stCxn id="10" idx="1"/>
                <a:endCxn id="6" idx="3"/>
              </p:cNvCxnSpPr>
              <p:nvPr/>
            </p:nvCxnSpPr>
            <p:spPr>
              <a:xfrm rot="10800000">
                <a:off x="4991980" y="1162208"/>
                <a:ext cx="17292" cy="2784292"/>
              </a:xfrm>
              <a:prstGeom prst="bentConnector3">
                <a:avLst>
                  <a:gd name="adj1" fmla="val 78851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A5260-F9D4-45BE-A5BB-3D3ADB54C69A}"/>
                  </a:ext>
                </a:extLst>
              </p:cNvPr>
              <p:cNvSpPr txBox="1"/>
              <p:nvPr/>
            </p:nvSpPr>
            <p:spPr>
              <a:xfrm>
                <a:off x="3139623" y="1472833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C6A16F1-DDDE-4420-A078-AA482CC65EF4}"/>
                  </a:ext>
                </a:extLst>
              </p:cNvPr>
              <p:cNvCxnSpPr>
                <a:cxnSpLocks/>
                <a:stCxn id="10" idx="0"/>
                <a:endCxn id="4" idx="4"/>
              </p:cNvCxnSpPr>
              <p:nvPr/>
            </p:nvCxnSpPr>
            <p:spPr>
              <a:xfrm flipH="1" flipV="1">
                <a:off x="4178028" y="2605183"/>
                <a:ext cx="1137509" cy="10511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5F95591-D73A-4234-8663-AA0FD9A83603}"/>
                  </a:ext>
                </a:extLst>
              </p:cNvPr>
              <p:cNvSpPr txBox="1"/>
              <p:nvPr/>
            </p:nvSpPr>
            <p:spPr>
              <a:xfrm>
                <a:off x="4395352" y="2895329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46127D9A-560C-4276-8EE1-59DD91CBFD2E}"/>
                  </a:ext>
                </a:extLst>
              </p:cNvPr>
              <p:cNvSpPr/>
              <p:nvPr/>
            </p:nvSpPr>
            <p:spPr>
              <a:xfrm>
                <a:off x="10777541" y="2044233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D2364D3-1FB2-4BB9-A361-6437FD0295D3}"/>
                  </a:ext>
                </a:extLst>
              </p:cNvPr>
              <p:cNvCxnSpPr>
                <a:cxnSpLocks/>
                <a:stCxn id="8" idx="3"/>
                <a:endCxn id="75" idx="3"/>
              </p:cNvCxnSpPr>
              <p:nvPr/>
            </p:nvCxnSpPr>
            <p:spPr>
              <a:xfrm>
                <a:off x="8916865" y="2315037"/>
                <a:ext cx="18606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5966314-FD31-4E9C-837F-E12BD5FDD256}"/>
                  </a:ext>
                </a:extLst>
              </p:cNvPr>
              <p:cNvSpPr txBox="1"/>
              <p:nvPr/>
            </p:nvSpPr>
            <p:spPr>
              <a:xfrm>
                <a:off x="9354440" y="2123819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99F83E9-24A9-4B73-AFBA-392A57CF995C}"/>
                  </a:ext>
                </a:extLst>
              </p:cNvPr>
              <p:cNvCxnSpPr>
                <a:cxnSpLocks/>
                <a:stCxn id="75" idx="2"/>
                <a:endCxn id="14" idx="0"/>
              </p:cNvCxnSpPr>
              <p:nvPr/>
            </p:nvCxnSpPr>
            <p:spPr>
              <a:xfrm flipH="1">
                <a:off x="9870796" y="2585840"/>
                <a:ext cx="1042147" cy="10705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9D0ADA2-B8F4-4B2A-8213-39AAC9EC1770}"/>
                  </a:ext>
                </a:extLst>
              </p:cNvPr>
              <p:cNvSpPr txBox="1"/>
              <p:nvPr/>
            </p:nvSpPr>
            <p:spPr>
              <a:xfrm>
                <a:off x="9968584" y="2958366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2C082AD-096E-4421-8A85-C95D081494B7}"/>
                  </a:ext>
                </a:extLst>
              </p:cNvPr>
              <p:cNvSpPr/>
              <p:nvPr/>
            </p:nvSpPr>
            <p:spPr>
              <a:xfrm>
                <a:off x="10906596" y="5312578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E288661-EB29-4C15-A439-ABDAF82B0C95}"/>
                  </a:ext>
                </a:extLst>
              </p:cNvPr>
              <p:cNvCxnSpPr>
                <a:cxnSpLocks/>
                <a:stCxn id="88" idx="1"/>
                <a:endCxn id="14" idx="2"/>
              </p:cNvCxnSpPr>
              <p:nvPr/>
            </p:nvCxnSpPr>
            <p:spPr>
              <a:xfrm flipH="1" flipV="1">
                <a:off x="9870796" y="4236646"/>
                <a:ext cx="1123872" cy="11598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47AF63C-22A5-4A18-8103-266F80B611BA}"/>
                  </a:ext>
                </a:extLst>
              </p:cNvPr>
              <p:cNvSpPr txBox="1"/>
              <p:nvPr/>
            </p:nvSpPr>
            <p:spPr>
              <a:xfrm>
                <a:off x="10309733" y="4801601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08" name="Hexagon 107">
                <a:extLst>
                  <a:ext uri="{FF2B5EF4-FFF2-40B4-BE49-F238E27FC236}">
                    <a16:creationId xmlns:a16="http://schemas.microsoft.com/office/drawing/2014/main" id="{AA443699-F932-446E-B5BE-D2F2E5BB9CC7}"/>
                  </a:ext>
                </a:extLst>
              </p:cNvPr>
              <p:cNvSpPr/>
              <p:nvPr/>
            </p:nvSpPr>
            <p:spPr>
              <a:xfrm>
                <a:off x="3877331" y="5382257"/>
                <a:ext cx="647113" cy="541607"/>
              </a:xfrm>
              <a:prstGeom prst="hexagon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FC54447-6680-4D38-A5DC-599DF00742CA}"/>
                  </a:ext>
                </a:extLst>
              </p:cNvPr>
              <p:cNvCxnSpPr>
                <a:cxnSpLocks/>
                <a:stCxn id="108" idx="5"/>
                <a:endCxn id="10" idx="2"/>
              </p:cNvCxnSpPr>
              <p:nvPr/>
            </p:nvCxnSpPr>
            <p:spPr>
              <a:xfrm flipV="1">
                <a:off x="4389042" y="4236646"/>
                <a:ext cx="926495" cy="1145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E1649A3-5D65-46E6-949A-0B68EFF83D9B}"/>
                  </a:ext>
                </a:extLst>
              </p:cNvPr>
              <p:cNvSpPr txBox="1"/>
              <p:nvPr/>
            </p:nvSpPr>
            <p:spPr>
              <a:xfrm>
                <a:off x="4300559" y="4708285"/>
                <a:ext cx="98552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Going to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1220FF3-76EC-46E6-9346-933133D40E38}"/>
                  </a:ext>
                </a:extLst>
              </p:cNvPr>
              <p:cNvSpPr/>
              <p:nvPr/>
            </p:nvSpPr>
            <p:spPr>
              <a:xfrm>
                <a:off x="9546506" y="947409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43442E2-7AED-40B1-9F29-3AE16893B785}"/>
                  </a:ext>
                </a:extLst>
              </p:cNvPr>
              <p:cNvCxnSpPr>
                <a:cxnSpLocks/>
                <a:stCxn id="116" idx="3"/>
                <a:endCxn id="8" idx="0"/>
              </p:cNvCxnSpPr>
              <p:nvPr/>
            </p:nvCxnSpPr>
            <p:spPr>
              <a:xfrm flipH="1">
                <a:off x="8610600" y="1436715"/>
                <a:ext cx="1023978" cy="588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458C275-9336-4BC1-9C49-920DC4AB239F}"/>
                  </a:ext>
                </a:extLst>
              </p:cNvPr>
              <p:cNvSpPr txBox="1"/>
              <p:nvPr/>
            </p:nvSpPr>
            <p:spPr>
              <a:xfrm>
                <a:off x="8862000" y="1528319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D5B25E2-57D2-427F-9663-236D48CD5C2B}"/>
                  </a:ext>
                </a:extLst>
              </p:cNvPr>
              <p:cNvSpPr/>
              <p:nvPr/>
            </p:nvSpPr>
            <p:spPr>
              <a:xfrm>
                <a:off x="6223490" y="5366431"/>
                <a:ext cx="601393" cy="57325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4F19CFF-A0A3-4018-8651-BDCC171B1DED}"/>
                  </a:ext>
                </a:extLst>
              </p:cNvPr>
              <p:cNvCxnSpPr>
                <a:cxnSpLocks/>
                <a:stCxn id="121" idx="1"/>
                <a:endCxn id="10" idx="2"/>
              </p:cNvCxnSpPr>
              <p:nvPr/>
            </p:nvCxnSpPr>
            <p:spPr>
              <a:xfrm flipH="1" flipV="1">
                <a:off x="5315537" y="4236646"/>
                <a:ext cx="996025" cy="12137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781B9C8-6E8F-4B7D-878F-C0826D52E89E}"/>
                  </a:ext>
                </a:extLst>
              </p:cNvPr>
              <p:cNvCxnSpPr>
                <a:cxnSpLocks/>
                <a:stCxn id="121" idx="7"/>
                <a:endCxn id="9" idx="2"/>
              </p:cNvCxnSpPr>
              <p:nvPr/>
            </p:nvCxnSpPr>
            <p:spPr>
              <a:xfrm flipV="1">
                <a:off x="6736811" y="4236646"/>
                <a:ext cx="976973" cy="12137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B80763B-48D9-4E35-9F97-D60DB3EC27C0}"/>
                  </a:ext>
                </a:extLst>
              </p:cNvPr>
              <p:cNvSpPr txBox="1"/>
              <p:nvPr/>
            </p:nvSpPr>
            <p:spPr>
              <a:xfrm>
                <a:off x="5551273" y="4718165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C9D65D-3221-49D8-8027-4BADF58B0238}"/>
                  </a:ext>
                </a:extLst>
              </p:cNvPr>
              <p:cNvSpPr txBox="1"/>
              <p:nvPr/>
            </p:nvSpPr>
            <p:spPr>
              <a:xfrm>
                <a:off x="6854631" y="4718165"/>
                <a:ext cx="63729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Likes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BD045E6-4167-4E51-8E84-FDA9247AF9E8}"/>
                </a:ext>
              </a:extLst>
            </p:cNvPr>
            <p:cNvSpPr txBox="1"/>
            <p:nvPr/>
          </p:nvSpPr>
          <p:spPr>
            <a:xfrm>
              <a:off x="4472709" y="6341050"/>
              <a:ext cx="1747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Social Network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50FD0-9A33-4572-A231-944B59AD465A}"/>
              </a:ext>
            </a:extLst>
          </p:cNvPr>
          <p:cNvGrpSpPr/>
          <p:nvPr/>
        </p:nvGrpSpPr>
        <p:grpSpPr>
          <a:xfrm>
            <a:off x="9967844" y="4597551"/>
            <a:ext cx="1352221" cy="1472448"/>
            <a:chOff x="9839485" y="4763167"/>
            <a:chExt cx="1352221" cy="14724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5A3682-85BB-476A-9498-9DAA4B294C81}"/>
                </a:ext>
              </a:extLst>
            </p:cNvPr>
            <p:cNvSpPr/>
            <p:nvPr/>
          </p:nvSpPr>
          <p:spPr>
            <a:xfrm>
              <a:off x="9871116" y="4763167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636746EC-F891-4991-9DA7-FF37B6D1732F}"/>
                </a:ext>
              </a:extLst>
            </p:cNvPr>
            <p:cNvSpPr/>
            <p:nvPr/>
          </p:nvSpPr>
          <p:spPr>
            <a:xfrm>
              <a:off x="9839485" y="526813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836F36-A361-4203-920E-5183BE38CC37}"/>
                </a:ext>
              </a:extLst>
            </p:cNvPr>
            <p:cNvSpPr/>
            <p:nvPr/>
          </p:nvSpPr>
          <p:spPr>
            <a:xfrm>
              <a:off x="9859289" y="5819165"/>
              <a:ext cx="410929" cy="3999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B255BE-9B87-4BCE-A8BA-414C5F0B1822}"/>
                </a:ext>
              </a:extLst>
            </p:cNvPr>
            <p:cNvSpPr txBox="1"/>
            <p:nvPr/>
          </p:nvSpPr>
          <p:spPr>
            <a:xfrm>
              <a:off x="10486192" y="478208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8282ED0-39A2-4E0B-8068-CA145143E470}"/>
                </a:ext>
              </a:extLst>
            </p:cNvPr>
            <p:cNvSpPr txBox="1"/>
            <p:nvPr/>
          </p:nvSpPr>
          <p:spPr>
            <a:xfrm>
              <a:off x="10486192" y="5304074"/>
              <a:ext cx="70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BB56CE-505D-466F-9FBF-5FF7241940ED}"/>
                </a:ext>
              </a:extLst>
            </p:cNvPr>
            <p:cNvSpPr txBox="1"/>
            <p:nvPr/>
          </p:nvSpPr>
          <p:spPr>
            <a:xfrm>
              <a:off x="10492270" y="5866283"/>
              <a:ext cx="63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ED067C9-F360-4B9B-9138-EEA71C06FE34}"/>
              </a:ext>
            </a:extLst>
          </p:cNvPr>
          <p:cNvSpPr/>
          <p:nvPr/>
        </p:nvSpPr>
        <p:spPr>
          <a:xfrm>
            <a:off x="431928" y="956909"/>
            <a:ext cx="8596776" cy="579451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</a:rPr>
              <a:t>Link Recommendation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C59B7D-6962-4CEA-89CB-66570851B0E3}"/>
              </a:ext>
            </a:extLst>
          </p:cNvPr>
          <p:cNvSpPr txBox="1"/>
          <p:nvPr/>
        </p:nvSpPr>
        <p:spPr>
          <a:xfrm>
            <a:off x="77341" y="650502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[Ching 2015]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47469E1-02F0-48A5-B2AB-617B60634528}"/>
              </a:ext>
            </a:extLst>
          </p:cNvPr>
          <p:cNvSpPr/>
          <p:nvPr/>
        </p:nvSpPr>
        <p:spPr>
          <a:xfrm>
            <a:off x="4930193" y="4946548"/>
            <a:ext cx="612530" cy="58029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E3FD59E-2A43-4A46-80F5-69E6998CE095}"/>
              </a:ext>
            </a:extLst>
          </p:cNvPr>
          <p:cNvSpPr/>
          <p:nvPr/>
        </p:nvSpPr>
        <p:spPr>
          <a:xfrm>
            <a:off x="3802315" y="4315438"/>
            <a:ext cx="601393" cy="5732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533F9B1C-C4D0-4AEC-AFE0-7BFEEA0044D4}"/>
              </a:ext>
            </a:extLst>
          </p:cNvPr>
          <p:cNvSpPr/>
          <p:nvPr/>
        </p:nvSpPr>
        <p:spPr>
          <a:xfrm>
            <a:off x="6146232" y="4333055"/>
            <a:ext cx="647113" cy="541607"/>
          </a:xfrm>
          <a:prstGeom prst="hex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B4006A3-AE88-44B1-AE9B-28D7C7EA2622}"/>
              </a:ext>
            </a:extLst>
          </p:cNvPr>
          <p:cNvSpPr/>
          <p:nvPr/>
        </p:nvSpPr>
        <p:spPr>
          <a:xfrm>
            <a:off x="4927750" y="2564481"/>
            <a:ext cx="612530" cy="58029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7D9238D-AAD1-4A68-918F-C4906FD6D88D}"/>
              </a:ext>
            </a:extLst>
          </p:cNvPr>
          <p:cNvSpPr/>
          <p:nvPr/>
        </p:nvSpPr>
        <p:spPr>
          <a:xfrm>
            <a:off x="4925307" y="3737142"/>
            <a:ext cx="612530" cy="58029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076E87-E7FC-43C4-B061-F3A9D47A568C}"/>
              </a:ext>
            </a:extLst>
          </p:cNvPr>
          <p:cNvCxnSpPr>
            <a:cxnSpLocks/>
            <a:stCxn id="86" idx="0"/>
            <a:endCxn id="85" idx="2"/>
          </p:cNvCxnSpPr>
          <p:nvPr/>
        </p:nvCxnSpPr>
        <p:spPr>
          <a:xfrm flipV="1">
            <a:off x="5231572" y="3144773"/>
            <a:ext cx="2443" cy="59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347F22-1550-4522-8B51-C4225E760D93}"/>
              </a:ext>
            </a:extLst>
          </p:cNvPr>
          <p:cNvCxnSpPr>
            <a:cxnSpLocks/>
            <a:stCxn id="69" idx="0"/>
            <a:endCxn id="86" idx="2"/>
          </p:cNvCxnSpPr>
          <p:nvPr/>
        </p:nvCxnSpPr>
        <p:spPr>
          <a:xfrm flipH="1" flipV="1">
            <a:off x="5231572" y="4317434"/>
            <a:ext cx="4886" cy="629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B89B206-0A9E-4651-BC31-A6D6C066705A}"/>
              </a:ext>
            </a:extLst>
          </p:cNvPr>
          <p:cNvCxnSpPr>
            <a:cxnSpLocks/>
            <a:stCxn id="86" idx="1"/>
            <a:endCxn id="71" idx="0"/>
          </p:cNvCxnSpPr>
          <p:nvPr/>
        </p:nvCxnSpPr>
        <p:spPr>
          <a:xfrm flipH="1">
            <a:off x="4103012" y="4027288"/>
            <a:ext cx="822295" cy="28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2A9413-F7C9-4CF2-8F24-FA5F8F3E136B}"/>
              </a:ext>
            </a:extLst>
          </p:cNvPr>
          <p:cNvCxnSpPr>
            <a:cxnSpLocks/>
            <a:stCxn id="69" idx="1"/>
            <a:endCxn id="71" idx="4"/>
          </p:cNvCxnSpPr>
          <p:nvPr/>
        </p:nvCxnSpPr>
        <p:spPr>
          <a:xfrm flipH="1" flipV="1">
            <a:off x="4103012" y="4888696"/>
            <a:ext cx="827181" cy="347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23D952A-8CD4-444D-AE21-FDD6D0FA845B}"/>
              </a:ext>
            </a:extLst>
          </p:cNvPr>
          <p:cNvCxnSpPr>
            <a:cxnSpLocks/>
            <a:stCxn id="86" idx="3"/>
            <a:endCxn id="72" idx="4"/>
          </p:cNvCxnSpPr>
          <p:nvPr/>
        </p:nvCxnSpPr>
        <p:spPr>
          <a:xfrm>
            <a:off x="5537837" y="4027288"/>
            <a:ext cx="743797" cy="305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E9B578D-EEFA-4F09-AE4A-BF1386F9C7B7}"/>
              </a:ext>
            </a:extLst>
          </p:cNvPr>
          <p:cNvCxnSpPr>
            <a:cxnSpLocks/>
            <a:stCxn id="72" idx="2"/>
            <a:endCxn id="69" idx="3"/>
          </p:cNvCxnSpPr>
          <p:nvPr/>
        </p:nvCxnSpPr>
        <p:spPr>
          <a:xfrm flipH="1">
            <a:off x="5542723" y="4874662"/>
            <a:ext cx="738911" cy="362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69643CA-77F2-48B1-8FA4-AF3DD44F9622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4103012" y="3144773"/>
            <a:ext cx="1131004" cy="1170665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29B137-C888-49E3-8F4D-F5D98996AE45}"/>
              </a:ext>
            </a:extLst>
          </p:cNvPr>
          <p:cNvCxnSpPr>
            <a:cxnSpLocks/>
            <a:stCxn id="85" idx="2"/>
            <a:endCxn id="72" idx="4"/>
          </p:cNvCxnSpPr>
          <p:nvPr/>
        </p:nvCxnSpPr>
        <p:spPr>
          <a:xfrm>
            <a:off x="5234015" y="3144773"/>
            <a:ext cx="1047619" cy="118828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ADD0FAC-C4E7-4EDB-B6CD-5D417F076A18}"/>
              </a:ext>
            </a:extLst>
          </p:cNvPr>
          <p:cNvSpPr txBox="1"/>
          <p:nvPr/>
        </p:nvSpPr>
        <p:spPr>
          <a:xfrm>
            <a:off x="4672207" y="6373134"/>
            <a:ext cx="114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2577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85" grpId="0" animBg="1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Solution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, union of all matching subgraphs  </a:t>
                </a:r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6DF9C9AA-6C63-4B2C-8124-168ADC061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  <a:blipFill>
                <a:blip r:embed="rId3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65698-9A6E-4D91-84FB-070DA85827F7}"/>
              </a:ext>
            </a:extLst>
          </p:cNvPr>
          <p:cNvGrpSpPr/>
          <p:nvPr/>
        </p:nvGrpSpPr>
        <p:grpSpPr>
          <a:xfrm>
            <a:off x="2758724" y="5684387"/>
            <a:ext cx="6816063" cy="992638"/>
            <a:chOff x="528701" y="2614835"/>
            <a:chExt cx="11195214" cy="16283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6F69CD5-39A0-4617-82F9-BFC04AF8150D}"/>
                </a:ext>
              </a:extLst>
            </p:cNvPr>
            <p:cNvGrpSpPr/>
            <p:nvPr/>
          </p:nvGrpSpPr>
          <p:grpSpPr>
            <a:xfrm>
              <a:off x="528701" y="3046937"/>
              <a:ext cx="1259468" cy="764126"/>
              <a:chOff x="486617" y="3175600"/>
              <a:chExt cx="1259468" cy="76412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4EBCA4-49CC-438A-A6E7-FFDA4BF8D088}"/>
                  </a:ext>
                </a:extLst>
              </p:cNvPr>
              <p:cNvSpPr/>
              <p:nvPr/>
            </p:nvSpPr>
            <p:spPr>
              <a:xfrm>
                <a:off x="486617" y="3175600"/>
                <a:ext cx="1259468" cy="764126"/>
              </a:xfrm>
              <a:prstGeom prst="roundRect">
                <a:avLst/>
              </a:prstGeom>
              <a:solidFill>
                <a:srgbClr val="CC99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9B99ADC-F857-4F02-8DD8-91C88336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267" y="3357272"/>
                    <a:ext cx="698165" cy="4007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942" r="-11594" b="-17500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C8BADF-1A39-43BF-A466-1A0E103104F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1788169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/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Identify Local and Non-local Constraints for </a:t>
                  </a:r>
                  <a14:m>
                    <m:oMath xmlns:m="http://schemas.openxmlformats.org/officeDocument/2006/math">
                      <m:r>
                        <a:rPr lang="en-US" sz="1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+mj-lt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3A18DB0F-EB48-4C51-9848-B2AA79E11C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43" y="2614835"/>
                  <a:ext cx="1378082" cy="1628329"/>
                </a:xfrm>
                <a:prstGeom prst="roundRect">
                  <a:avLst/>
                </a:prstGeom>
                <a:blipFill>
                  <a:blip r:embed="rId5"/>
                  <a:stretch>
                    <a:fillRect r="-719" b="-1220"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2E0C7-0B79-45B1-999D-289F60EC0860}"/>
                </a:ext>
              </a:extLst>
            </p:cNvPr>
            <p:cNvCxnSpPr>
              <a:cxnSpLocks/>
              <a:stCxn id="18" idx="3"/>
              <a:endCxn id="30" idx="1"/>
            </p:cNvCxnSpPr>
            <p:nvPr/>
          </p:nvCxnSpPr>
          <p:spPr>
            <a:xfrm>
              <a:off x="3817225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92262F-2631-43F1-B0FB-2C605FFB10E1}"/>
                </a:ext>
              </a:extLst>
            </p:cNvPr>
            <p:cNvSpPr/>
            <p:nvPr/>
          </p:nvSpPr>
          <p:spPr>
            <a:xfrm>
              <a:off x="4468199" y="2614835"/>
              <a:ext cx="1378082" cy="1628329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EDD518-C33D-4706-973D-A53B57CED414}"/>
                </a:ext>
              </a:extLst>
            </p:cNvPr>
            <p:cNvCxnSpPr>
              <a:cxnSpLocks/>
              <a:stCxn id="30" idx="3"/>
              <a:endCxn id="37" idx="1"/>
            </p:cNvCxnSpPr>
            <p:nvPr/>
          </p:nvCxnSpPr>
          <p:spPr>
            <a:xfrm>
              <a:off x="5846281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33BE92-F1C8-48B5-95D4-D8F05AB42D89}"/>
                </a:ext>
              </a:extLst>
            </p:cNvPr>
            <p:cNvSpPr/>
            <p:nvPr/>
          </p:nvSpPr>
          <p:spPr>
            <a:xfrm>
              <a:off x="6497255" y="2614835"/>
              <a:ext cx="3704829" cy="1628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For each non-local constraint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3F6C91-1091-48FA-AA94-751EE61BE537}"/>
                </a:ext>
              </a:extLst>
            </p:cNvPr>
            <p:cNvCxnSpPr>
              <a:cxnSpLocks/>
              <a:stCxn id="36" idx="3"/>
              <a:endCxn id="38" idx="1"/>
            </p:cNvCxnSpPr>
            <p:nvPr/>
          </p:nvCxnSpPr>
          <p:spPr>
            <a:xfrm>
              <a:off x="8031962" y="359304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1177C3-3599-48E7-9DFE-42CEA81EA680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10202084" y="3429000"/>
              <a:ext cx="6509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CAE45B2-AA66-47A0-9AA4-2A7D323181D0}"/>
                </a:ext>
              </a:extLst>
            </p:cNvPr>
            <p:cNvGrpSpPr/>
            <p:nvPr/>
          </p:nvGrpSpPr>
          <p:grpSpPr>
            <a:xfrm>
              <a:off x="10853058" y="3056999"/>
              <a:ext cx="870857" cy="744002"/>
              <a:chOff x="10810974" y="3185662"/>
              <a:chExt cx="870857" cy="74400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CFD857A-31EB-4664-85B8-B5514BCC5E85}"/>
                  </a:ext>
                </a:extLst>
              </p:cNvPr>
              <p:cNvSpPr/>
              <p:nvPr/>
            </p:nvSpPr>
            <p:spPr>
              <a:xfrm>
                <a:off x="10810974" y="3185662"/>
                <a:ext cx="870857" cy="744002"/>
              </a:xfrm>
              <a:prstGeom prst="roundRect">
                <a:avLst/>
              </a:prstGeom>
              <a:solidFill>
                <a:srgbClr val="FFCCCC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2061" y="3352570"/>
                    <a:ext cx="417866" cy="410178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949DF6A-8A2B-42F5-8067-581D37D0B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2061" y="3352570"/>
                    <a:ext cx="417866" cy="41017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429" r="-4762" b="-4878"/>
                    </a:stretch>
                  </a:blipFill>
                  <a:ln w="31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A62D30A-2C17-4C39-A1E9-7ABBE0A2EC10}"/>
                </a:ext>
              </a:extLst>
            </p:cNvPr>
            <p:cNvSpPr/>
            <p:nvPr/>
          </p:nvSpPr>
          <p:spPr>
            <a:xfrm>
              <a:off x="6653880" y="3075969"/>
              <a:ext cx="1378082" cy="1034142"/>
            </a:xfrm>
            <a:prstGeom prst="roundRect">
              <a:avLst/>
            </a:prstGeom>
            <a:solidFill>
              <a:srgbClr val="00FF99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Non-local Constraint Checking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86ECE0-92B0-4AF3-B447-974959904A93}"/>
                </a:ext>
              </a:extLst>
            </p:cNvPr>
            <p:cNvSpPr/>
            <p:nvPr/>
          </p:nvSpPr>
          <p:spPr>
            <a:xfrm>
              <a:off x="8682936" y="3075969"/>
              <a:ext cx="1378082" cy="1034142"/>
            </a:xfrm>
            <a:prstGeom prst="roundRect">
              <a:avLst/>
            </a:prstGeom>
            <a:solidFill>
              <a:srgbClr val="66CCF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</a:rPr>
                <a:t>Local Constraint Checking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160138-66B4-43D1-A2A0-9D5AB89845B4}"/>
              </a:ext>
            </a:extLst>
          </p:cNvPr>
          <p:cNvGrpSpPr/>
          <p:nvPr/>
        </p:nvGrpSpPr>
        <p:grpSpPr>
          <a:xfrm>
            <a:off x="9546744" y="2198274"/>
            <a:ext cx="1967404" cy="2373947"/>
            <a:chOff x="9589068" y="1197751"/>
            <a:chExt cx="1967404" cy="23739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D35A18-3DFE-4006-B1AB-A17319F4D16D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A585EA4A-6F9F-4C91-8463-DE833431E355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1E228D-CF4B-4E88-B1D9-74179D11F0E5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43236C-4888-416B-A154-4BAFA295102B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B30A77-AEF0-4A2F-B885-833E6B755C7A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FF90A3-94A9-41BF-A969-33620FE5A2BC}"/>
                </a:ext>
              </a:extLst>
            </p:cNvPr>
            <p:cNvCxnSpPr>
              <a:cxnSpLocks/>
              <a:stCxn id="40" idx="2"/>
              <a:endCxn id="33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B62959-906F-4BA8-A7BF-60F03DB46B2B}"/>
                </a:ext>
              </a:extLst>
            </p:cNvPr>
            <p:cNvSpPr txBox="1"/>
            <p:nvPr/>
          </p:nvSpPr>
          <p:spPr>
            <a:xfrm>
              <a:off x="9993282" y="3171588"/>
              <a:ext cx="114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Template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840B2B3-7CBF-46A9-BDE0-5CDF1AF840D8}"/>
                </a:ext>
              </a:extLst>
            </p:cNvPr>
            <p:cNvCxnSpPr>
              <a:cxnSpLocks/>
              <a:stCxn id="33" idx="2"/>
              <a:endCxn id="41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01E517-0613-4E8B-94B1-292FD8D611E9}"/>
                </a:ext>
              </a:extLst>
            </p:cNvPr>
            <p:cNvCxnSpPr>
              <a:cxnSpLocks/>
              <a:stCxn id="33" idx="1"/>
              <a:endCxn id="35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A1D9F88-DC0C-4BA6-98A2-4247EDAA9FD9}"/>
                </a:ext>
              </a:extLst>
            </p:cNvPr>
            <p:cNvCxnSpPr>
              <a:cxnSpLocks/>
              <a:stCxn id="35" idx="4"/>
              <a:endCxn id="41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80D689-702B-4AF2-B4EC-2F3E2EA33B44}"/>
                </a:ext>
              </a:extLst>
            </p:cNvPr>
            <p:cNvCxnSpPr>
              <a:cxnSpLocks/>
              <a:stCxn id="33" idx="3"/>
              <a:endCxn id="34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ECCB03D-B960-4354-9E56-EDBCD3E54A7D}"/>
                </a:ext>
              </a:extLst>
            </p:cNvPr>
            <p:cNvCxnSpPr>
              <a:cxnSpLocks/>
              <a:stCxn id="34" idx="2"/>
              <a:endCxn id="41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AA851E-9FDC-43A4-B1B0-D7E503070CB2}"/>
              </a:ext>
            </a:extLst>
          </p:cNvPr>
          <p:cNvGrpSpPr/>
          <p:nvPr/>
        </p:nvGrpSpPr>
        <p:grpSpPr>
          <a:xfrm>
            <a:off x="2230934" y="1490082"/>
            <a:ext cx="5755761" cy="3697987"/>
            <a:chOff x="3877331" y="891404"/>
            <a:chExt cx="7630658" cy="504828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D72A840-860E-440A-9B55-8BA9C20FB45F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986ED29-8CD5-4305-B204-282821EA396D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CEA19D5B-15D0-4448-99AD-CE7EDDA9B85A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8C656E-AB9C-455F-B849-5DC271663EDE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EDF5E6-5C31-4686-A9C6-869DA16AE883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2D93A9C-E071-45DC-938C-BA4A775EC9E8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044420-2318-4DB6-92F9-4648CB54FED9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D1624B-F08F-4337-9ACA-7FF94BEA1EF4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A7D4E6-12FE-4F23-A711-DB7C1DB7D833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8126B77-5B07-47D6-BFCC-36DCC937E344}"/>
                </a:ext>
              </a:extLst>
            </p:cNvPr>
            <p:cNvCxnSpPr>
              <a:stCxn id="54" idx="3"/>
              <a:endCxn id="57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7C3E009-3F35-4B67-9774-B8421D7E04DD}"/>
                </a:ext>
              </a:extLst>
            </p:cNvPr>
            <p:cNvCxnSpPr>
              <a:cxnSpLocks/>
              <a:stCxn id="54" idx="2"/>
              <a:endCxn id="58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42F59BE-C4CF-403A-AC39-021CB595F1ED}"/>
                </a:ext>
              </a:extLst>
            </p:cNvPr>
            <p:cNvCxnSpPr>
              <a:cxnSpLocks/>
              <a:stCxn id="58" idx="2"/>
              <a:endCxn id="60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51637A9-EB31-4ED3-BEBA-F5D2241140EA}"/>
                </a:ext>
              </a:extLst>
            </p:cNvPr>
            <p:cNvCxnSpPr>
              <a:cxnSpLocks/>
              <a:stCxn id="57" idx="2"/>
              <a:endCxn id="62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B7DF32-E983-4B94-881E-D1D4AEF1DE5A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80BD78-2F36-49DF-A0AD-74BBC4FF5425}"/>
                </a:ext>
              </a:extLst>
            </p:cNvPr>
            <p:cNvCxnSpPr>
              <a:cxnSpLocks/>
              <a:stCxn id="54" idx="2"/>
              <a:endCxn id="59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EFDD9B-0134-432D-80B8-CBC9A311A867}"/>
                </a:ext>
              </a:extLst>
            </p:cNvPr>
            <p:cNvCxnSpPr>
              <a:cxnSpLocks/>
              <a:stCxn id="61" idx="0"/>
              <a:endCxn id="62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DDA89B7-6480-4023-B770-854089C9AC74}"/>
                </a:ext>
              </a:extLst>
            </p:cNvPr>
            <p:cNvCxnSpPr>
              <a:cxnSpLocks/>
              <a:stCxn id="54" idx="0"/>
              <a:endCxn id="56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3F9C037-DE73-45B3-90C7-DA65731412E2}"/>
                </a:ext>
              </a:extLst>
            </p:cNvPr>
            <p:cNvCxnSpPr>
              <a:cxnSpLocks/>
              <a:stCxn id="54" idx="1"/>
              <a:endCxn id="55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9A2B2120-873E-4933-BA85-2BF4E4541446}"/>
                </a:ext>
              </a:extLst>
            </p:cNvPr>
            <p:cNvCxnSpPr>
              <a:cxnSpLocks/>
              <a:stCxn id="59" idx="1"/>
              <a:endCxn id="56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704B100-E0C0-4A8A-9364-67AF6F7EA1BB}"/>
                </a:ext>
              </a:extLst>
            </p:cNvPr>
            <p:cNvCxnSpPr>
              <a:cxnSpLocks/>
              <a:stCxn id="59" idx="0"/>
              <a:endCxn id="55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C6C6957-A239-49E4-B077-6E963409D166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CD8970-74C2-4346-B43C-12F948FFC375}"/>
                </a:ext>
              </a:extLst>
            </p:cNvPr>
            <p:cNvCxnSpPr>
              <a:cxnSpLocks/>
              <a:stCxn id="57" idx="3"/>
              <a:endCxn id="76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A101159-0255-4011-B2FA-82FC410FE985}"/>
                </a:ext>
              </a:extLst>
            </p:cNvPr>
            <p:cNvCxnSpPr>
              <a:cxnSpLocks/>
              <a:stCxn id="76" idx="2"/>
              <a:endCxn id="62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D9D2416-DA73-4C03-A0C6-A5CFE12E79BA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320974-5B54-4194-8DD9-461DEF00DE05}"/>
                </a:ext>
              </a:extLst>
            </p:cNvPr>
            <p:cNvCxnSpPr>
              <a:cxnSpLocks/>
              <a:stCxn id="79" idx="1"/>
              <a:endCxn id="62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D19ECDAB-1308-4C64-B4B1-793FC358317E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3852D78-6877-417B-A8CF-1BD019680C5C}"/>
                </a:ext>
              </a:extLst>
            </p:cNvPr>
            <p:cNvCxnSpPr>
              <a:cxnSpLocks/>
              <a:stCxn id="81" idx="5"/>
              <a:endCxn id="59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EAF0059-0846-4EA2-A76A-8D47B802BFD1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E0A126-168E-4139-B535-F44FA78297F2}"/>
                </a:ext>
              </a:extLst>
            </p:cNvPr>
            <p:cNvCxnSpPr>
              <a:cxnSpLocks/>
              <a:stCxn id="83" idx="3"/>
              <a:endCxn id="57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B87F6E0-241C-4328-87D7-5761C46E4D2D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CA5442-8430-47D7-B5F1-DAACE46CAEE4}"/>
                </a:ext>
              </a:extLst>
            </p:cNvPr>
            <p:cNvCxnSpPr>
              <a:cxnSpLocks/>
              <a:stCxn id="85" idx="1"/>
              <a:endCxn id="59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625ADDC-1021-4C41-84D3-9C9AC85C8ACF}"/>
                </a:ext>
              </a:extLst>
            </p:cNvPr>
            <p:cNvCxnSpPr>
              <a:cxnSpLocks/>
              <a:stCxn id="85" idx="7"/>
              <a:endCxn id="58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3A6D4BB-AAA8-4F1F-A48B-70308ED8DFBF}"/>
              </a:ext>
            </a:extLst>
          </p:cNvPr>
          <p:cNvSpPr/>
          <p:nvPr/>
        </p:nvSpPr>
        <p:spPr>
          <a:xfrm>
            <a:off x="9264159" y="2034289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D86D199-951A-46F7-800A-432F51D0AD4A}"/>
              </a:ext>
            </a:extLst>
          </p:cNvPr>
          <p:cNvCxnSpPr>
            <a:cxnSpLocks/>
            <a:stCxn id="60" idx="2"/>
            <a:endCxn id="81" idx="1"/>
          </p:cNvCxnSpPr>
          <p:nvPr/>
        </p:nvCxnSpPr>
        <p:spPr>
          <a:xfrm rot="5400000">
            <a:off x="4209155" y="3584420"/>
            <a:ext cx="2765" cy="3181348"/>
          </a:xfrm>
          <a:prstGeom prst="bentConnector3">
            <a:avLst>
              <a:gd name="adj1" fmla="val 836763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46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0956-97DE-4330-BF54-A854B85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2140-7D4D-4251-A6E6-AA4075DF993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4EBB4DD-122F-4663-B121-3D4695E64D2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06198D6-F36B-4878-9F67-57BEE9074D81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C8B084F-519A-4DF8-9EC5-A387F566231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0187B1F0-62C8-4380-83E9-236F290BA9B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F69CD5-39A0-4617-82F9-BFC04AF8150D}"/>
              </a:ext>
            </a:extLst>
          </p:cNvPr>
          <p:cNvGrpSpPr/>
          <p:nvPr/>
        </p:nvGrpSpPr>
        <p:grpSpPr>
          <a:xfrm>
            <a:off x="88625" y="2418287"/>
            <a:ext cx="1259468" cy="764126"/>
            <a:chOff x="486617" y="3175600"/>
            <a:chExt cx="1259468" cy="764126"/>
          </a:xfrm>
          <a:solidFill>
            <a:srgbClr val="CC99FF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4EBCA4-49CC-438A-A6E7-FFDA4BF8D088}"/>
                </a:ext>
              </a:extLst>
            </p:cNvPr>
            <p:cNvSpPr/>
            <p:nvPr/>
          </p:nvSpPr>
          <p:spPr>
            <a:xfrm>
              <a:off x="486617" y="3175600"/>
              <a:ext cx="1259468" cy="764126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/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B99ADC-F857-4F02-8DD8-91C883362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21" y="3311442"/>
                  <a:ext cx="902363" cy="481094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8BADF-1A39-43BF-A466-1A0E103104F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1348093" y="2800350"/>
            <a:ext cx="414672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/>
              <p:nvPr/>
            </p:nvSpPr>
            <p:spPr>
              <a:xfrm>
                <a:off x="1762765" y="1986185"/>
                <a:ext cx="1378082" cy="162832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Identify Local and Non-local Constraints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A18DB0F-EB48-4C51-9848-B2AA79E1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65" y="1986185"/>
                <a:ext cx="1378082" cy="1628329"/>
              </a:xfrm>
              <a:prstGeom prst="roundRect">
                <a:avLst/>
              </a:prstGeom>
              <a:blipFill>
                <a:blip r:embed="rId4"/>
                <a:stretch>
                  <a:fillRect l="-3084" t="-1866" r="-5286" b="-5970"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2E0C7-0B79-45B1-999D-289F60EC0860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>
            <a:off x="3140847" y="2800350"/>
            <a:ext cx="424943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2262F-2631-43F1-B0FB-2C605FFB10E1}"/>
              </a:ext>
            </a:extLst>
          </p:cNvPr>
          <p:cNvSpPr/>
          <p:nvPr/>
        </p:nvSpPr>
        <p:spPr>
          <a:xfrm>
            <a:off x="3565790" y="1986185"/>
            <a:ext cx="1378082" cy="1628329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EDD518-C33D-4706-973D-A53B57CED414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4943872" y="2800350"/>
            <a:ext cx="445490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33BE92-F1C8-48B5-95D4-D8F05AB42D89}"/>
              </a:ext>
            </a:extLst>
          </p:cNvPr>
          <p:cNvSpPr/>
          <p:nvPr/>
        </p:nvSpPr>
        <p:spPr>
          <a:xfrm>
            <a:off x="5389362" y="1986185"/>
            <a:ext cx="3383193" cy="16283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For each non-local constraint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3F6C91-1091-48FA-AA94-751EE61BE537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6852151" y="3015760"/>
            <a:ext cx="446990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77C3-3599-48E7-9DFE-42CEA81EA680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8772555" y="2800350"/>
            <a:ext cx="448627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AE45B2-AA66-47A0-9AA4-2A7D323181D0}"/>
              </a:ext>
            </a:extLst>
          </p:cNvPr>
          <p:cNvGrpSpPr/>
          <p:nvPr/>
        </p:nvGrpSpPr>
        <p:grpSpPr>
          <a:xfrm>
            <a:off x="9221182" y="2428349"/>
            <a:ext cx="870857" cy="744002"/>
            <a:chOff x="10810974" y="3185662"/>
            <a:chExt cx="870857" cy="744002"/>
          </a:xfrm>
          <a:solidFill>
            <a:srgbClr val="FFCCC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CFD857A-31EB-4664-85B8-B5514BCC5E85}"/>
                </a:ext>
              </a:extLst>
            </p:cNvPr>
            <p:cNvSpPr/>
            <p:nvPr/>
          </p:nvSpPr>
          <p:spPr>
            <a:xfrm>
              <a:off x="10810974" y="3185662"/>
              <a:ext cx="870857" cy="744002"/>
            </a:xfrm>
            <a:prstGeom prst="round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/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49DF6A-8A2B-42F5-8067-581D37D0B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60" y="3306612"/>
                  <a:ext cx="5373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B84466-2202-4214-A20B-239698AC946C}"/>
              </a:ext>
            </a:extLst>
          </p:cNvPr>
          <p:cNvCxnSpPr>
            <a:cxnSpLocks/>
          </p:cNvCxnSpPr>
          <p:nvPr/>
        </p:nvCxnSpPr>
        <p:spPr>
          <a:xfrm flipH="1">
            <a:off x="190500" y="1311726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62D30A-2C17-4C39-A1E9-7ABBE0A2EC10}"/>
              </a:ext>
            </a:extLst>
          </p:cNvPr>
          <p:cNvSpPr/>
          <p:nvPr/>
        </p:nvSpPr>
        <p:spPr>
          <a:xfrm>
            <a:off x="5474069" y="2498689"/>
            <a:ext cx="1378082" cy="1034142"/>
          </a:xfrm>
          <a:prstGeom prst="roundRect">
            <a:avLst/>
          </a:prstGeom>
          <a:solidFill>
            <a:srgbClr val="00FF99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Non-local Constraint Checking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86ECE0-92B0-4AF3-B447-974959904A93}"/>
              </a:ext>
            </a:extLst>
          </p:cNvPr>
          <p:cNvSpPr/>
          <p:nvPr/>
        </p:nvSpPr>
        <p:spPr>
          <a:xfrm>
            <a:off x="7299141" y="2498689"/>
            <a:ext cx="1378082" cy="1034142"/>
          </a:xfrm>
          <a:prstGeom prst="roundRect">
            <a:avLst/>
          </a:prstGeom>
          <a:solidFill>
            <a:srgbClr val="66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Local Constraint Checking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7F5A82-3AB2-4702-BBC1-E4637A8A0B08}"/>
              </a:ext>
            </a:extLst>
          </p:cNvPr>
          <p:cNvCxnSpPr>
            <a:cxnSpLocks/>
            <a:stCxn id="47" idx="3"/>
            <a:endCxn id="33" idx="1"/>
          </p:cNvCxnSpPr>
          <p:nvPr/>
        </p:nvCxnSpPr>
        <p:spPr>
          <a:xfrm>
            <a:off x="10092039" y="2800350"/>
            <a:ext cx="428079" cy="867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F4B54A7-4519-4AAC-AD95-033147204253}"/>
              </a:ext>
            </a:extLst>
          </p:cNvPr>
          <p:cNvSpPr/>
          <p:nvPr/>
        </p:nvSpPr>
        <p:spPr>
          <a:xfrm>
            <a:off x="10520118" y="2364128"/>
            <a:ext cx="1583257" cy="8741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Full Match Enumeration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C21ED3-4F6B-4F08-8343-8B2228E7B860}"/>
              </a:ext>
            </a:extLst>
          </p:cNvPr>
          <p:cNvSpPr/>
          <p:nvPr/>
        </p:nvSpPr>
        <p:spPr>
          <a:xfrm>
            <a:off x="581106" y="4274760"/>
            <a:ext cx="94040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Courier New" panose="02070309020205020404" pitchFamily="49" charset="0"/>
              </a:rPr>
              <a:t>Non-local constraint ordering influences performance</a:t>
            </a:r>
            <a:endParaRPr lang="en-US" sz="320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Courier New" panose="02070309020205020404" pitchFamily="49" charset="0"/>
              </a:rPr>
              <a:t>Constraint selection and ordering can be optimized </a:t>
            </a:r>
          </a:p>
          <a:p>
            <a:pPr marL="914400" lvl="1" indent="-457200" algn="just">
              <a:spcAft>
                <a:spcPts val="12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3200" dirty="0">
                <a:latin typeface="+mj-lt"/>
                <a:cs typeface="Courier New" panose="02070309020205020404" pitchFamily="49" charset="0"/>
              </a:rPr>
              <a:t>Exploratory work at IA^3 (2018)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CBC72AC-4BF7-4328-AFDC-1D9512DEE0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Full Match Enumeration on the Solution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 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CBC72AC-4BF7-4328-AFDC-1D9512DEE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4014" y="641572"/>
                <a:ext cx="10515600" cy="535206"/>
              </a:xfrm>
              <a:blipFill>
                <a:blip r:embed="rId6"/>
                <a:stretch>
                  <a:fillRect l="-1739" t="-3181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785493-3FDA-49CD-8395-A3C65F427B5E}"/>
              </a:ext>
            </a:extLst>
          </p:cNvPr>
          <p:cNvSpPr/>
          <p:nvPr/>
        </p:nvSpPr>
        <p:spPr>
          <a:xfrm>
            <a:off x="1776397" y="4038172"/>
            <a:ext cx="5973859" cy="10846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HavoqGT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Asynchronous Visitor Queue MPI Runtime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8C7D2-CFB9-4451-A2DD-E02FF3877898}"/>
              </a:ext>
            </a:extLst>
          </p:cNvPr>
          <p:cNvSpPr/>
          <p:nvPr/>
        </p:nvSpPr>
        <p:spPr>
          <a:xfrm>
            <a:off x="1776396" y="2832307"/>
            <a:ext cx="5973861" cy="10846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HavoqGT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Vertex-Centric API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06436-C167-4570-81F4-E78E48979498}"/>
              </a:ext>
            </a:extLst>
          </p:cNvPr>
          <p:cNvSpPr/>
          <p:nvPr/>
        </p:nvSpPr>
        <p:spPr>
          <a:xfrm>
            <a:off x="1776397" y="1649391"/>
            <a:ext cx="1493566" cy="1062238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Metadata Store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73E24B-A5B6-474D-BAE8-2EDC267841F7}"/>
              </a:ext>
            </a:extLst>
          </p:cNvPr>
          <p:cNvSpPr/>
          <p:nvPr/>
        </p:nvSpPr>
        <p:spPr>
          <a:xfrm>
            <a:off x="3365219" y="1649385"/>
            <a:ext cx="1186373" cy="1062238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LCC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18500-DC9F-4B09-A992-99D9BBD54252}"/>
              </a:ext>
            </a:extLst>
          </p:cNvPr>
          <p:cNvSpPr/>
          <p:nvPr/>
        </p:nvSpPr>
        <p:spPr>
          <a:xfrm rot="16200000">
            <a:off x="7365967" y="2128930"/>
            <a:ext cx="3473484" cy="251439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Logic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E8BB03-50DC-4984-B158-7A297BA1E153}"/>
              </a:ext>
            </a:extLst>
          </p:cNvPr>
          <p:cNvSpPr/>
          <p:nvPr/>
        </p:nvSpPr>
        <p:spPr>
          <a:xfrm>
            <a:off x="1776396" y="5235204"/>
            <a:ext cx="5973859" cy="8310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HavoqGT Delegate Partitioned Graph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D9F03-77E0-457E-A438-DE2BFF6855E8}"/>
              </a:ext>
            </a:extLst>
          </p:cNvPr>
          <p:cNvSpPr/>
          <p:nvPr/>
        </p:nvSpPr>
        <p:spPr>
          <a:xfrm>
            <a:off x="4654855" y="1649386"/>
            <a:ext cx="1186373" cy="1062238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NLCC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6CD3B-E57B-4FEA-ABF5-D64C74A8D34B}"/>
              </a:ext>
            </a:extLst>
          </p:cNvPr>
          <p:cNvSpPr/>
          <p:nvPr/>
        </p:nvSpPr>
        <p:spPr>
          <a:xfrm>
            <a:off x="7848383" y="5235203"/>
            <a:ext cx="2514390" cy="8310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Checkpointing and Load Balancing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98551-92DC-4C0F-BE71-5102EB18B59D}"/>
              </a:ext>
            </a:extLst>
          </p:cNvPr>
          <p:cNvSpPr/>
          <p:nvPr/>
        </p:nvSpPr>
        <p:spPr>
          <a:xfrm>
            <a:off x="5940074" y="1649388"/>
            <a:ext cx="1810184" cy="1062238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Enumeration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FA262-96E7-423C-9ECC-50AD80ED4507}"/>
              </a:ext>
            </a:extLst>
          </p:cNvPr>
          <p:cNvSpPr txBox="1"/>
          <p:nvPr/>
        </p:nvSpPr>
        <p:spPr>
          <a:xfrm>
            <a:off x="77341" y="6505024"/>
            <a:ext cx="10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[Pearce 2014]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A9FCD-C0B4-4119-8C0F-C544F34E8955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625D1A18-62DE-4E5F-A48F-2B5847531007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1D85469F-75A9-431F-9CBE-CBBCBA109080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034CCAB8-376B-4C37-9B06-FCE310187013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DC64D547-85E1-470D-B9AF-D4C6F14B354E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3356BBF9-7664-472D-9888-784D75E9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Distributed System Implementation on top of </a:t>
            </a:r>
            <a:r>
              <a:rPr lang="en-US" sz="4000" dirty="0" err="1"/>
              <a:t>HavoqGT</a:t>
            </a:r>
            <a:endParaRPr lang="en-US" sz="4000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96D6A9B5-92C6-4848-BF95-954A2FCC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DFEBA1-FF15-4B5D-A93D-923352C65771}" type="slidenum">
              <a:rPr lang="en-US" smtClean="0"/>
              <a:t>32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A99E5B-27D1-4331-9DDD-674E8A1D2E52}"/>
              </a:ext>
            </a:extLst>
          </p:cNvPr>
          <p:cNvCxnSpPr>
            <a:cxnSpLocks/>
          </p:cNvCxnSpPr>
          <p:nvPr/>
        </p:nvCxnSpPr>
        <p:spPr>
          <a:xfrm flipH="1">
            <a:off x="190500" y="13144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1021C6-55C6-41DB-AA6C-43265BB9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04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6436F-C3CF-4DD4-82E5-80C971BA349E}"/>
              </a:ext>
            </a:extLst>
          </p:cNvPr>
          <p:cNvSpPr txBox="1"/>
          <p:nvPr/>
        </p:nvSpPr>
        <p:spPr>
          <a:xfrm>
            <a:off x="838200" y="1400670"/>
            <a:ext cx="107732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Strong and weak scaling exp. for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pruning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Performance metrics</a:t>
            </a:r>
          </a:p>
          <a:p>
            <a:pPr marL="914400" lvl="1" indent="-457200">
              <a:spcAft>
                <a:spcPts val="12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3200" dirty="0">
                <a:latin typeface="+mj-lt"/>
              </a:rPr>
              <a:t>Search time for a single template</a:t>
            </a:r>
          </a:p>
          <a:p>
            <a:pPr marL="914400" lvl="1" indent="-457200">
              <a:spcAft>
                <a:spcPts val="12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3200" dirty="0">
                <a:latin typeface="+mj-lt"/>
              </a:rPr>
              <a:t>Pruning factor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Full match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enumeration</a:t>
            </a:r>
            <a:r>
              <a:rPr lang="en-US" sz="3600" dirty="0">
                <a:latin typeface="+mj-lt"/>
              </a:rPr>
              <a:t> on the pruned graph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Comparison with related work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Insights into 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2F93A-CFDE-4CCC-86E7-F524248D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AAB64F-F5D9-472F-A788-8A4A08DBAD0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60DDA77E-2718-4EE1-89BB-0E1326A9F42C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B54BD6-D616-4414-B8EA-1782A6B77625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5F86BBB7-4310-4CA4-9874-EC7FF7A71C90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75840EEB-B517-45A5-BA31-6674F435E6A8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E09E06-A9D1-4090-A29D-0C57BE0FA73B}"/>
              </a:ext>
            </a:extLst>
          </p:cNvPr>
          <p:cNvCxnSpPr>
            <a:cxnSpLocks/>
          </p:cNvCxnSpPr>
          <p:nvPr/>
        </p:nvCxnSpPr>
        <p:spPr>
          <a:xfrm flipH="1">
            <a:off x="190500" y="13144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59AB61-9982-4720-AC8D-7218713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Testbed – Quartz at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16" name="Content Placeholder 24" descr="Sample table with 4 columns, 7 rows." title="Sample table">
            <a:extLst>
              <a:ext uri="{FF2B5EF4-FFF2-40B4-BE49-F238E27FC236}">
                <a16:creationId xmlns:a16="http://schemas.microsoft.com/office/drawing/2014/main" id="{61AC2D80-2B15-4AB0-87BD-4C1E2A2C6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447293"/>
              </p:ext>
            </p:extLst>
          </p:nvPr>
        </p:nvGraphicFramePr>
        <p:xfrm>
          <a:off x="5181601" y="1746584"/>
          <a:ext cx="6879770" cy="38177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9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Quartz System Details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80010" marR="80010" marT="40008" marB="4000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CPU Arch.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Intel Xeon E5-2695 (2.1GHz)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Cores/Node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36    (2x CPU Sockets)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Memory/Node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128GB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Total Nodes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2,634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Peak Perf.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2.6PFlop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3505980342"/>
                  </a:ext>
                </a:extLst>
              </a:tr>
              <a:tr h="54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j-lt"/>
                        </a:rPr>
                        <a:t>Interconnect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Intel Omni-Path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392615882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F1E0B7-BA6D-4A12-995A-D75D5B70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746584"/>
            <a:ext cx="4917621" cy="3817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27C16-BDD4-43B9-8A7D-A91261603CBF}"/>
              </a:ext>
            </a:extLst>
          </p:cNvPr>
          <p:cNvSpPr txBox="1"/>
          <p:nvPr/>
        </p:nvSpPr>
        <p:spPr>
          <a:xfrm>
            <a:off x="5181601" y="5698890"/>
            <a:ext cx="687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TOSS3 kernel version 3.10 | </a:t>
            </a:r>
            <a:r>
              <a:rPr lang="en-US" sz="2000" dirty="0" err="1">
                <a:latin typeface="+mj-lt"/>
              </a:rPr>
              <a:t>OpenMPI</a:t>
            </a:r>
            <a:r>
              <a:rPr lang="en-US" sz="2000" dirty="0">
                <a:latin typeface="+mj-lt"/>
              </a:rPr>
              <a:t> 2.0 | GCC 4.9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701B47-C8B5-4E9C-9BC3-FC6860F4510E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3121931B-72E5-4954-AF80-99CCBBBEF619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3039DEE4-6BC2-4C66-8D44-D35805B692D9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F5C70BCA-F03D-4CC9-994E-91EC8513674A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B5D57348-D5F6-4AC0-A7E0-76AB8FD22C5D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12" name="Picture 4" descr="Image result for llnl">
            <a:extLst>
              <a:ext uri="{FF2B5EF4-FFF2-40B4-BE49-F238E27FC236}">
                <a16:creationId xmlns:a16="http://schemas.microsoft.com/office/drawing/2014/main" id="{CCED1A89-EB97-4DF0-BB56-0B795B43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37" y="531926"/>
            <a:ext cx="4453686" cy="8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9BFC2-AC88-4E81-8E42-BA7E95D5149E}"/>
              </a:ext>
            </a:extLst>
          </p:cNvPr>
          <p:cNvSpPr/>
          <p:nvPr/>
        </p:nvSpPr>
        <p:spPr>
          <a:xfrm>
            <a:off x="759993" y="5698890"/>
            <a:ext cx="339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D3C3F"/>
                </a:solidFill>
                <a:latin typeface="+mj-lt"/>
              </a:rPr>
              <a:t>63</a:t>
            </a:r>
            <a:r>
              <a:rPr lang="en-US" sz="2000" baseline="30000" dirty="0">
                <a:solidFill>
                  <a:srgbClr val="3D3C3F"/>
                </a:solidFill>
                <a:latin typeface="+mj-lt"/>
              </a:rPr>
              <a:t>rd</a:t>
            </a:r>
            <a:r>
              <a:rPr lang="en-US" sz="2000" dirty="0">
                <a:solidFill>
                  <a:srgbClr val="3D3C3F"/>
                </a:solidFill>
                <a:latin typeface="+mj-lt"/>
              </a:rPr>
              <a:t> in TOP500 List – June 2018</a:t>
            </a:r>
          </a:p>
        </p:txBody>
      </p:sp>
    </p:spTree>
    <p:extLst>
      <p:ext uri="{BB962C8B-B14F-4D97-AF65-F5344CB8AC3E}">
        <p14:creationId xmlns:p14="http://schemas.microsoft.com/office/powerpoint/2010/main" val="196855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59AB61-9982-4720-AC8D-7218713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Workloads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23" name="Content Placeholder 24" descr="Sample table with 4 columns, 7 rows." title="Sample table">
            <a:extLst>
              <a:ext uri="{FF2B5EF4-FFF2-40B4-BE49-F238E27FC236}">
                <a16:creationId xmlns:a16="http://schemas.microsoft.com/office/drawing/2014/main" id="{1D6B3F1D-35E1-4A9F-B9D8-7F7598F88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274303"/>
              </p:ext>
            </p:extLst>
          </p:nvPr>
        </p:nvGraphicFramePr>
        <p:xfrm>
          <a:off x="144236" y="1499506"/>
          <a:ext cx="11903528" cy="468312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6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153344342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3549643022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141571761"/>
                    </a:ext>
                  </a:extLst>
                </a:gridCol>
                <a:gridCol w="1464413">
                  <a:extLst>
                    <a:ext uri="{9D8B030D-6E8A-4147-A177-3AD203B41FA5}">
                      <a16:colId xmlns:a16="http://schemas.microsoft.com/office/drawing/2014/main" val="423391855"/>
                    </a:ext>
                  </a:extLst>
                </a:gridCol>
                <a:gridCol w="1411848">
                  <a:extLst>
                    <a:ext uri="{9D8B030D-6E8A-4147-A177-3AD203B41FA5}">
                      <a16:colId xmlns:a16="http://schemas.microsoft.com/office/drawing/2014/main" val="1300782221"/>
                    </a:ext>
                  </a:extLst>
                </a:gridCol>
              </a:tblGrid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Graphs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Type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|</a:t>
                      </a:r>
                      <a:r>
                        <a:rPr lang="en-US" sz="2800" i="1" dirty="0">
                          <a:latin typeface="+mj-lt"/>
                        </a:rPr>
                        <a:t>V</a:t>
                      </a:r>
                      <a:r>
                        <a:rPr lang="en-US" sz="2800" dirty="0">
                          <a:latin typeface="+mj-lt"/>
                        </a:rPr>
                        <a:t>|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2|</a:t>
                      </a:r>
                      <a:r>
                        <a:rPr lang="en-US" sz="2800" i="1" dirty="0">
                          <a:latin typeface="+mj-lt"/>
                        </a:rPr>
                        <a:t>E</a:t>
                      </a:r>
                      <a:r>
                        <a:rPr lang="en-US" sz="2800" dirty="0">
                          <a:latin typeface="+mj-lt"/>
                        </a:rPr>
                        <a:t>|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max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avg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stdev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Size</a:t>
                      </a:r>
                      <a:endParaRPr lang="en-US" sz="2800" b="1" i="1" kern="1200" baseline="-250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Web Data Commons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3.5B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257B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95M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72.25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3.6K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2.7TB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Reddit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3.9B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14B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19M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3.74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483.25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460GB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IMDb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29M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552K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5.83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342.64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Patent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2.7M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28M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789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10.17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10.80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443075217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Youtube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4.6M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88M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2.5K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19.16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21.67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889908638"/>
                  </a:ext>
                </a:extLst>
              </a:tr>
              <a:tr h="993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R-MAT up to </a:t>
                      </a:r>
                    </a:p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Scale 37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Synthetic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137B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4.4T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612M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32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4.9K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45TB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5770531-2DD2-4D31-B6B6-46DA168A461F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C6BAE88-4C21-4819-9C65-45C4B0B173E1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3A75973-7576-4B36-8CA2-0F1A33E4378C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EB156177-88BD-4BF6-9B62-81BFB54DC144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72630505-2CBE-4302-8555-BBFEEFEE28EB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11" name="Picture 4" descr="Image result for imdb logo">
            <a:extLst>
              <a:ext uri="{FF2B5EF4-FFF2-40B4-BE49-F238E27FC236}">
                <a16:creationId xmlns:a16="http://schemas.microsoft.com/office/drawing/2014/main" id="{EF753880-10D9-4E20-81B3-26BBC4D6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21956" r="10283" b="21575"/>
          <a:stretch/>
        </p:blipFill>
        <p:spPr bwMode="auto">
          <a:xfrm>
            <a:off x="866775" y="3604663"/>
            <a:ext cx="894347" cy="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youtube logo">
            <a:extLst>
              <a:ext uri="{FF2B5EF4-FFF2-40B4-BE49-F238E27FC236}">
                <a16:creationId xmlns:a16="http://schemas.microsoft.com/office/drawing/2014/main" id="{53F2FED1-E47E-4F12-8008-CBF422CE1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33498" r="58621" b="32443"/>
          <a:stretch/>
        </p:blipFill>
        <p:spPr bwMode="auto">
          <a:xfrm>
            <a:off x="692567" y="4685758"/>
            <a:ext cx="1260058" cy="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reddit logo">
            <a:extLst>
              <a:ext uri="{FF2B5EF4-FFF2-40B4-BE49-F238E27FC236}">
                <a16:creationId xmlns:a16="http://schemas.microsoft.com/office/drawing/2014/main" id="{620E9CA1-589B-44E0-A0F6-B93D7E7C8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17339" r="6791" b="25514"/>
          <a:stretch/>
        </p:blipFill>
        <p:spPr bwMode="auto">
          <a:xfrm>
            <a:off x="646321" y="3065359"/>
            <a:ext cx="1311067" cy="4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67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59AB61-9982-4720-AC8D-7218713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Workloads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23" name="Content Placeholder 24" descr="Sample table with 4 columns, 7 rows." title="Sample table">
            <a:extLst>
              <a:ext uri="{FF2B5EF4-FFF2-40B4-BE49-F238E27FC236}">
                <a16:creationId xmlns:a16="http://schemas.microsoft.com/office/drawing/2014/main" id="{1D6B3F1D-35E1-4A9F-B9D8-7F7598F88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56771"/>
              </p:ext>
            </p:extLst>
          </p:nvPr>
        </p:nvGraphicFramePr>
        <p:xfrm>
          <a:off x="144236" y="1499506"/>
          <a:ext cx="11903528" cy="468312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6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153344342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3549643022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141571761"/>
                    </a:ext>
                  </a:extLst>
                </a:gridCol>
                <a:gridCol w="1464413">
                  <a:extLst>
                    <a:ext uri="{9D8B030D-6E8A-4147-A177-3AD203B41FA5}">
                      <a16:colId xmlns:a16="http://schemas.microsoft.com/office/drawing/2014/main" val="423391855"/>
                    </a:ext>
                  </a:extLst>
                </a:gridCol>
                <a:gridCol w="1411848">
                  <a:extLst>
                    <a:ext uri="{9D8B030D-6E8A-4147-A177-3AD203B41FA5}">
                      <a16:colId xmlns:a16="http://schemas.microsoft.com/office/drawing/2014/main" val="1300782221"/>
                    </a:ext>
                  </a:extLst>
                </a:gridCol>
              </a:tblGrid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Graphs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Type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|</a:t>
                      </a:r>
                      <a:r>
                        <a:rPr lang="en-US" sz="2800" i="1" dirty="0">
                          <a:latin typeface="+mj-lt"/>
                        </a:rPr>
                        <a:t>V</a:t>
                      </a:r>
                      <a:r>
                        <a:rPr lang="en-US" sz="2800" dirty="0">
                          <a:latin typeface="+mj-lt"/>
                        </a:rPr>
                        <a:t>|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2|</a:t>
                      </a:r>
                      <a:r>
                        <a:rPr lang="en-US" sz="2800" i="1" dirty="0">
                          <a:latin typeface="+mj-lt"/>
                        </a:rPr>
                        <a:t>E</a:t>
                      </a:r>
                      <a:r>
                        <a:rPr lang="en-US" sz="2800" dirty="0">
                          <a:latin typeface="+mj-lt"/>
                        </a:rPr>
                        <a:t>|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max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avg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+mj-lt"/>
                        </a:rPr>
                        <a:t>d</a:t>
                      </a:r>
                      <a:r>
                        <a:rPr lang="en-US" sz="2800" i="1" baseline="-25000" dirty="0" err="1">
                          <a:latin typeface="+mj-lt"/>
                        </a:rPr>
                        <a:t>stdev</a:t>
                      </a:r>
                      <a:endParaRPr lang="en-US" sz="2800" b="1" i="1" baseline="-25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Size</a:t>
                      </a:r>
                      <a:endParaRPr lang="en-US" sz="2800" b="1" i="1" kern="1200" baseline="-250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Web Data Commons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3.5B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257B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95M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72.25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3.6K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</a:rPr>
                        <a:t>2.7TB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Reddit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3.9B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14B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19M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3.74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483.25</a:t>
                      </a: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</a:rPr>
                        <a:t>460GB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IMDb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29M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552K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5.83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342.64</a:t>
                      </a: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Patent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2.7M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28M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789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10.17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10.80</a:t>
                      </a: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3075217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Youtube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Real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4.6M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88M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2.5K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19.16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21.67</a:t>
                      </a: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&lt; 2GB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9908638"/>
                  </a:ext>
                </a:extLst>
              </a:tr>
              <a:tr h="993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R-MAT up to </a:t>
                      </a:r>
                    </a:p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Scale 37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Synthetic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137B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4.4T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</a:rPr>
                        <a:t>612M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32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+mj-lt"/>
                        </a:rPr>
                        <a:t>4.9K</a:t>
                      </a:r>
                    </a:p>
                  </a:txBody>
                  <a:tcPr marL="80010" marR="80010" marT="40008" marB="40008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</a:rPr>
                        <a:t>45TB</a:t>
                      </a:r>
                    </a:p>
                  </a:txBody>
                  <a:tcPr marL="80010" marR="80010" marT="40008" marB="40008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5770531-2DD2-4D31-B6B6-46DA168A461F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C6BAE88-4C21-4819-9C65-45C4B0B173E1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3A75973-7576-4B36-8CA2-0F1A33E4378C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EB156177-88BD-4BF6-9B62-81BFB54DC144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72630505-2CBE-4302-8555-BBFEEFEE28EB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11" name="Picture 4" descr="Image result for imdb logo">
            <a:extLst>
              <a:ext uri="{FF2B5EF4-FFF2-40B4-BE49-F238E27FC236}">
                <a16:creationId xmlns:a16="http://schemas.microsoft.com/office/drawing/2014/main" id="{EF83DFB1-6D8A-41CF-BD10-AF34AC752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21956" r="10283" b="21575"/>
          <a:stretch/>
        </p:blipFill>
        <p:spPr bwMode="auto">
          <a:xfrm>
            <a:off x="866775" y="3604663"/>
            <a:ext cx="894347" cy="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youtube logo">
            <a:extLst>
              <a:ext uri="{FF2B5EF4-FFF2-40B4-BE49-F238E27FC236}">
                <a16:creationId xmlns:a16="http://schemas.microsoft.com/office/drawing/2014/main" id="{667E2943-B788-4C6D-B837-0EF473D50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33498" r="58621" b="32443"/>
          <a:stretch/>
        </p:blipFill>
        <p:spPr bwMode="auto">
          <a:xfrm>
            <a:off x="692567" y="4685758"/>
            <a:ext cx="1260058" cy="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reddit logo">
            <a:extLst>
              <a:ext uri="{FF2B5EF4-FFF2-40B4-BE49-F238E27FC236}">
                <a16:creationId xmlns:a16="http://schemas.microsoft.com/office/drawing/2014/main" id="{F2A16217-272A-46B6-8583-5B5D4D60E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17339" r="6791" b="25514"/>
          <a:stretch/>
        </p:blipFill>
        <p:spPr bwMode="auto">
          <a:xfrm>
            <a:off x="646321" y="3065359"/>
            <a:ext cx="1311067" cy="4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5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055A6-3BB6-4BCB-BFE4-B72B0343D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7" t="27452" r="1020" b="13614"/>
          <a:stretch/>
        </p:blipFill>
        <p:spPr>
          <a:xfrm>
            <a:off x="1724025" y="2262699"/>
            <a:ext cx="8695824" cy="30489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728"/>
            <a:ext cx="10515600" cy="535206"/>
          </a:xfrm>
        </p:spPr>
        <p:txBody>
          <a:bodyPr>
            <a:noAutofit/>
          </a:bodyPr>
          <a:lstStyle/>
          <a:p>
            <a:r>
              <a:rPr lang="en-US" sz="3200" dirty="0"/>
              <a:t>Strong Scaling – Web Data Commons (WDC) Hyperlink Graph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09E906-0834-4871-AF56-4ACD2B4233B0}"/>
              </a:ext>
            </a:extLst>
          </p:cNvPr>
          <p:cNvSpPr/>
          <p:nvPr/>
        </p:nvSpPr>
        <p:spPr>
          <a:xfrm>
            <a:off x="838200" y="5407637"/>
            <a:ext cx="10391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These are the among the most frequent domains, covering ∼22% of the vertices in the WDC graph. </a:t>
            </a:r>
            <a:r>
              <a:rPr lang="en-US" sz="2400" i="1" dirty="0">
                <a:latin typeface="+mj-lt"/>
              </a:rPr>
              <a:t>org</a:t>
            </a:r>
            <a:r>
              <a:rPr lang="en-US" sz="2400" dirty="0">
                <a:latin typeface="+mj-lt"/>
              </a:rPr>
              <a:t> covers 220M vertices, the 2</a:t>
            </a:r>
            <a:r>
              <a:rPr lang="en-US" sz="2400" baseline="30000" dirty="0">
                <a:latin typeface="+mj-lt"/>
              </a:rPr>
              <a:t>nd</a:t>
            </a:r>
            <a:r>
              <a:rPr lang="en-US" sz="2400" dirty="0">
                <a:latin typeface="+mj-lt"/>
              </a:rPr>
              <a:t> most frequent after </a:t>
            </a:r>
            <a:r>
              <a:rPr lang="en-US" sz="2400" i="1" dirty="0">
                <a:latin typeface="+mj-lt"/>
              </a:rPr>
              <a:t>com.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ECC409-1873-4B00-9B27-83F3AA4BE334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96EE655-B77A-4ADB-B953-6A361FEA19C8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49CFFDDE-A473-47F5-9A4B-60F38D79E338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F1B8081-AD56-44E0-B8CC-F4AFA296F2F5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1C118EC-A92E-4EE7-AD22-0C455AC4F823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2C75B9-6F55-49EE-8E3E-13AFD3C2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D46AD-897B-40F6-9CD7-5892BB804508}"/>
              </a:ext>
            </a:extLst>
          </p:cNvPr>
          <p:cNvSpPr/>
          <p:nvPr/>
        </p:nvSpPr>
        <p:spPr>
          <a:xfrm>
            <a:off x="838199" y="1198858"/>
            <a:ext cx="11223172" cy="1031051"/>
          </a:xfrm>
          <a:prstGeom prst="rect">
            <a:avLst/>
          </a:prstGeom>
          <a:ln>
            <a:noFill/>
          </a:ln>
        </p:spPr>
        <p:txBody>
          <a:bodyPr wrap="square" spc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3.5 billion vertices and 128 billion directed edges (2.7TB)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Vertex labels – top-level domain names, e.g., </a:t>
            </a:r>
            <a:r>
              <a:rPr lang="en-US" sz="2800" i="1" dirty="0">
                <a:latin typeface="+mj-lt"/>
              </a:rPr>
              <a:t>gov</a:t>
            </a:r>
            <a:r>
              <a:rPr lang="en-US" sz="2800" dirty="0">
                <a:latin typeface="+mj-lt"/>
              </a:rPr>
              <a:t>, ca, </a:t>
            </a:r>
            <a:r>
              <a:rPr lang="en-US" sz="2800" i="1" dirty="0">
                <a:latin typeface="+mj-lt"/>
              </a:rPr>
              <a:t>and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edu</a:t>
            </a:r>
            <a:r>
              <a:rPr lang="en-US" sz="2800" i="1" dirty="0">
                <a:latin typeface="+mj-lt"/>
              </a:rPr>
              <a:t>,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2903</a:t>
            </a:r>
            <a:r>
              <a:rPr lang="en-US" sz="2800" dirty="0">
                <a:latin typeface="+mj-lt"/>
              </a:rPr>
              <a:t> labels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0151A-F23C-4B21-83AB-E0D60D519F6D}"/>
              </a:ext>
            </a:extLst>
          </p:cNvPr>
          <p:cNvSpPr/>
          <p:nvPr/>
        </p:nvSpPr>
        <p:spPr>
          <a:xfrm>
            <a:off x="157840" y="6444476"/>
            <a:ext cx="3727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http://webdatacommons.org/hyperlinkgraph/index.html</a:t>
            </a:r>
          </a:p>
        </p:txBody>
      </p:sp>
    </p:spTree>
    <p:extLst>
      <p:ext uri="{BB962C8B-B14F-4D97-AF65-F5344CB8AC3E}">
        <p14:creationId xmlns:p14="http://schemas.microsoft.com/office/powerpoint/2010/main" val="17024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EE3A91B-CBD0-4D33-900D-7854844C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930" r="9239" b="2005"/>
          <a:stretch/>
        </p:blipFill>
        <p:spPr>
          <a:xfrm>
            <a:off x="767153" y="984413"/>
            <a:ext cx="8684638" cy="5838839"/>
          </a:xfrm>
          <a:prstGeom prst="rect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87"/>
            <a:ext cx="10515600" cy="535206"/>
          </a:xfrm>
        </p:spPr>
        <p:txBody>
          <a:bodyPr>
            <a:noAutofit/>
          </a:bodyPr>
          <a:lstStyle/>
          <a:p>
            <a:r>
              <a:rPr lang="en-US" sz="3200" dirty="0"/>
              <a:t>Strong Scaling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848AA-BA5B-4CB8-9E83-BBC31BD3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38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09551-469A-4DCD-9535-1933A3D1C78C}"/>
              </a:ext>
            </a:extLst>
          </p:cNvPr>
          <p:cNvSpPr/>
          <p:nvPr/>
        </p:nvSpPr>
        <p:spPr>
          <a:xfrm>
            <a:off x="740650" y="6274462"/>
            <a:ext cx="8684638" cy="5306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6B637-158D-447B-8862-5B2D9E828375}"/>
              </a:ext>
            </a:extLst>
          </p:cNvPr>
          <p:cNvSpPr/>
          <p:nvPr/>
        </p:nvSpPr>
        <p:spPr>
          <a:xfrm>
            <a:off x="1618841" y="1051321"/>
            <a:ext cx="2186878" cy="440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734E01-3141-41C1-88BF-DF22F986B129}"/>
              </a:ext>
            </a:extLst>
          </p:cNvPr>
          <p:cNvSpPr/>
          <p:nvPr/>
        </p:nvSpPr>
        <p:spPr>
          <a:xfrm>
            <a:off x="4517686" y="1010917"/>
            <a:ext cx="2214418" cy="444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A5995-707A-45C5-A3BB-AB7290BA5147}"/>
              </a:ext>
            </a:extLst>
          </p:cNvPr>
          <p:cNvSpPr/>
          <p:nvPr/>
        </p:nvSpPr>
        <p:spPr>
          <a:xfrm>
            <a:off x="7444071" y="1010917"/>
            <a:ext cx="2058471" cy="447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FDB1-7D4B-43BB-AD5E-46540698BB70}"/>
              </a:ext>
            </a:extLst>
          </p:cNvPr>
          <p:cNvSpPr txBox="1"/>
          <p:nvPr/>
        </p:nvSpPr>
        <p:spPr>
          <a:xfrm>
            <a:off x="101570" y="5556857"/>
            <a:ext cx="165500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45720" rtlCol="0">
            <a:spAutoFit/>
          </a:bodyPr>
          <a:lstStyle/>
          <a:p>
            <a:r>
              <a:rPr lang="en-US" dirty="0"/>
              <a:t># Compute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77E3B-64A7-4F5E-83DE-8A696512C7BB}"/>
              </a:ext>
            </a:extLst>
          </p:cNvPr>
          <p:cNvSpPr txBox="1"/>
          <p:nvPr/>
        </p:nvSpPr>
        <p:spPr>
          <a:xfrm>
            <a:off x="873348" y="5949386"/>
            <a:ext cx="8645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A17FD-9208-4168-B29C-88030086B3CC}"/>
              </a:ext>
            </a:extLst>
          </p:cNvPr>
          <p:cNvSpPr/>
          <p:nvPr/>
        </p:nvSpPr>
        <p:spPr>
          <a:xfrm>
            <a:off x="1834548" y="5538148"/>
            <a:ext cx="7472037" cy="4017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A4736E-E457-423A-BA72-0CF18D6E3C97}"/>
              </a:ext>
            </a:extLst>
          </p:cNvPr>
          <p:cNvSpPr/>
          <p:nvPr/>
        </p:nvSpPr>
        <p:spPr>
          <a:xfrm>
            <a:off x="1834548" y="5975507"/>
            <a:ext cx="7472037" cy="2572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13724-E902-4016-8EA7-7A3393000E72}"/>
              </a:ext>
            </a:extLst>
          </p:cNvPr>
          <p:cNvSpPr/>
          <p:nvPr/>
        </p:nvSpPr>
        <p:spPr>
          <a:xfrm>
            <a:off x="740651" y="974243"/>
            <a:ext cx="821586" cy="45994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F2950-CB92-45B4-A256-8E7E9882EEBD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35819E66-201A-42A6-8C79-838F6476E16C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52EFFF13-59D9-4F8D-8FB0-E8EB3FB07AB4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A2FA9930-848F-4DDA-A8C4-3F3753662AEE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523F202F-8EE4-4A80-AD77-EE325EB31070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A709379-78D0-41DF-8FFA-58C5718E1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2" t="27452" r="29234" b="13614"/>
          <a:stretch/>
        </p:blipFill>
        <p:spPr>
          <a:xfrm>
            <a:off x="10214604" y="2368315"/>
            <a:ext cx="1618207" cy="19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EE3A91B-CBD0-4D33-900D-7854844C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930" r="9239" b="2005"/>
          <a:stretch/>
        </p:blipFill>
        <p:spPr>
          <a:xfrm>
            <a:off x="767153" y="984413"/>
            <a:ext cx="8684638" cy="5838839"/>
          </a:xfrm>
          <a:prstGeom prst="rect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87"/>
            <a:ext cx="10515600" cy="535206"/>
          </a:xfrm>
        </p:spPr>
        <p:txBody>
          <a:bodyPr>
            <a:noAutofit/>
          </a:bodyPr>
          <a:lstStyle/>
          <a:p>
            <a:r>
              <a:rPr lang="en-US" sz="3200" dirty="0"/>
              <a:t>Strong Scaling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848AA-BA5B-4CB8-9E83-BBC31BD3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39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09551-469A-4DCD-9535-1933A3D1C78C}"/>
              </a:ext>
            </a:extLst>
          </p:cNvPr>
          <p:cNvSpPr/>
          <p:nvPr/>
        </p:nvSpPr>
        <p:spPr>
          <a:xfrm>
            <a:off x="740650" y="6274462"/>
            <a:ext cx="8684638" cy="5306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6B637-158D-447B-8862-5B2D9E828375}"/>
              </a:ext>
            </a:extLst>
          </p:cNvPr>
          <p:cNvSpPr/>
          <p:nvPr/>
        </p:nvSpPr>
        <p:spPr>
          <a:xfrm>
            <a:off x="1618841" y="1051321"/>
            <a:ext cx="2186878" cy="440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FDB1-7D4B-43BB-AD5E-46540698BB70}"/>
              </a:ext>
            </a:extLst>
          </p:cNvPr>
          <p:cNvSpPr txBox="1"/>
          <p:nvPr/>
        </p:nvSpPr>
        <p:spPr>
          <a:xfrm>
            <a:off x="101570" y="5556857"/>
            <a:ext cx="165500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45720" rtlCol="0">
            <a:spAutoFit/>
          </a:bodyPr>
          <a:lstStyle/>
          <a:p>
            <a:r>
              <a:rPr lang="en-US" dirty="0"/>
              <a:t># Compute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77E3B-64A7-4F5E-83DE-8A696512C7BB}"/>
              </a:ext>
            </a:extLst>
          </p:cNvPr>
          <p:cNvSpPr txBox="1"/>
          <p:nvPr/>
        </p:nvSpPr>
        <p:spPr>
          <a:xfrm>
            <a:off x="873348" y="5949386"/>
            <a:ext cx="8645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A17FD-9208-4168-B29C-88030086B3CC}"/>
              </a:ext>
            </a:extLst>
          </p:cNvPr>
          <p:cNvSpPr/>
          <p:nvPr/>
        </p:nvSpPr>
        <p:spPr>
          <a:xfrm>
            <a:off x="1834548" y="5538148"/>
            <a:ext cx="7472037" cy="4017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A4736E-E457-423A-BA72-0CF18D6E3C97}"/>
              </a:ext>
            </a:extLst>
          </p:cNvPr>
          <p:cNvSpPr/>
          <p:nvPr/>
        </p:nvSpPr>
        <p:spPr>
          <a:xfrm>
            <a:off x="1834548" y="5975507"/>
            <a:ext cx="7472037" cy="2572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13724-E902-4016-8EA7-7A3393000E72}"/>
              </a:ext>
            </a:extLst>
          </p:cNvPr>
          <p:cNvSpPr/>
          <p:nvPr/>
        </p:nvSpPr>
        <p:spPr>
          <a:xfrm>
            <a:off x="740651" y="974243"/>
            <a:ext cx="821586" cy="45994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662F87F-B3B8-4BAD-B10C-20F654F1C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96" t="27452" r="1020" b="13614"/>
          <a:stretch/>
        </p:blipFill>
        <p:spPr>
          <a:xfrm>
            <a:off x="10163794" y="4326798"/>
            <a:ext cx="1656047" cy="1953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344231-C0D9-48E4-A3AF-AEA5CEDCE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2" t="27452" r="29234" b="13614"/>
          <a:stretch/>
        </p:blipFill>
        <p:spPr>
          <a:xfrm>
            <a:off x="10214604" y="2368315"/>
            <a:ext cx="1618207" cy="19092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DCEC4A-0407-4353-B73B-E5C1FDE4651C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7DBDA1FA-BC30-4618-B905-BF1BFFECF4C9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6F6AF664-C97E-4454-BD0A-C5F37E972AD5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C586B945-E2FA-4BE2-A6AD-77AE3C2BEC87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D82544B0-B9D2-4348-BB26-212307C75FDC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44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16F8A0-9631-4243-862D-F398034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9" y="315262"/>
            <a:ext cx="11279845" cy="674901"/>
          </a:xfrm>
        </p:spPr>
        <p:txBody>
          <a:bodyPr>
            <a:noAutofit/>
          </a:bodyPr>
          <a:lstStyle/>
          <a:p>
            <a:r>
              <a:rPr lang="en-US" sz="3200" dirty="0"/>
              <a:t>An Application of Pattern Matching in a Large Social Network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CAD1-492D-4217-8D5E-F69FFBC5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</a:t>
            </a:fld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B66A028-2CA9-41E4-A770-84B1AAA22336}"/>
              </a:ext>
            </a:extLst>
          </p:cNvPr>
          <p:cNvGrpSpPr/>
          <p:nvPr/>
        </p:nvGrpSpPr>
        <p:grpSpPr>
          <a:xfrm>
            <a:off x="357675" y="1021714"/>
            <a:ext cx="8368366" cy="5048285"/>
            <a:chOff x="3139623" y="891404"/>
            <a:chExt cx="8368366" cy="50482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0D8B2B-BDCE-4B01-A4AC-2B386F002B35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33439B-1317-4C9D-8D4E-79A3BCA90374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E4C1E406-C8C9-4FD5-B8A8-8A4241052D07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93C74D-B868-435F-979B-F70DB1190191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B25323-F3BC-4644-AEFA-48A80A4B4FFF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7DB5B7-C419-4352-BBF9-35B80CF0272D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1981BF-D62E-4620-A7DA-52FCDF44CD1F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FEF123-F5AD-4A50-A1F5-408D579263F5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D3779C-6326-430B-8A13-C8A5C873E0D6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8FD31A-F4A6-4DEA-9502-40B52CBBD8D9}"/>
                </a:ext>
              </a:extLst>
            </p:cNvPr>
            <p:cNvCxnSpPr>
              <a:stCxn id="2" idx="3"/>
              <a:endCxn id="8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5DA0B-E5CE-4021-9817-5B9E7AF48E8D}"/>
                </a:ext>
              </a:extLst>
            </p:cNvPr>
            <p:cNvSpPr txBox="1"/>
            <p:nvPr/>
          </p:nvSpPr>
          <p:spPr>
            <a:xfrm>
              <a:off x="7173315" y="2130371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D079F7-1F4C-4B9D-8FC0-C62D192CE737}"/>
                </a:ext>
              </a:extLst>
            </p:cNvPr>
            <p:cNvCxnSpPr>
              <a:cxnSpLocks/>
              <a:stCxn id="2" idx="2"/>
              <a:endCxn id="9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AA7E70-4363-47F7-B3A2-4AFF5C70E3BD}"/>
                </a:ext>
              </a:extLst>
            </p:cNvPr>
            <p:cNvSpPr txBox="1"/>
            <p:nvPr/>
          </p:nvSpPr>
          <p:spPr>
            <a:xfrm>
              <a:off x="6724907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F6475-C9AB-43C3-BF78-D49E4711F1EA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3D8B5F-29D9-4B66-978A-566A8E51A043}"/>
                </a:ext>
              </a:extLst>
            </p:cNvPr>
            <p:cNvSpPr txBox="1"/>
            <p:nvPr/>
          </p:nvSpPr>
          <p:spPr>
            <a:xfrm>
              <a:off x="7761426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6E7551-7549-42E8-9DB1-E9D53ACBEE6E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CD8076-CD9C-4324-8BE0-4EE7C531ED85}"/>
                </a:ext>
              </a:extLst>
            </p:cNvPr>
            <p:cNvSpPr txBox="1"/>
            <p:nvPr/>
          </p:nvSpPr>
          <p:spPr>
            <a:xfrm>
              <a:off x="8916865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7AC090-884F-4F51-903F-BB9A01547FCF}"/>
                </a:ext>
              </a:extLst>
            </p:cNvPr>
            <p:cNvCxnSpPr>
              <a:cxnSpLocks/>
              <a:stCxn id="14" idx="2"/>
              <a:endCxn id="12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780534-FCE3-49AD-B02B-9448D27C0960}"/>
                </a:ext>
              </a:extLst>
            </p:cNvPr>
            <p:cNvSpPr txBox="1"/>
            <p:nvPr/>
          </p:nvSpPr>
          <p:spPr>
            <a:xfrm>
              <a:off x="8728388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A6F933-3C09-4DF1-A133-EEC0158E9261}"/>
                </a:ext>
              </a:extLst>
            </p:cNvPr>
            <p:cNvCxnSpPr>
              <a:cxnSpLocks/>
              <a:stCxn id="2" idx="2"/>
              <a:endCxn id="10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9D1BB4-D8B8-4EDC-9393-86DD49963419}"/>
                </a:ext>
              </a:extLst>
            </p:cNvPr>
            <p:cNvSpPr txBox="1"/>
            <p:nvPr/>
          </p:nvSpPr>
          <p:spPr>
            <a:xfrm>
              <a:off x="5536773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000323-02FE-41BB-BC7B-0588F37B64F4}"/>
                </a:ext>
              </a:extLst>
            </p:cNvPr>
            <p:cNvCxnSpPr>
              <a:cxnSpLocks/>
              <a:stCxn id="13" idx="0"/>
              <a:endCxn id="14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FF06CB-3501-498A-A499-68979BE44F75}"/>
                </a:ext>
              </a:extLst>
            </p:cNvPr>
            <p:cNvSpPr txBox="1"/>
            <p:nvPr/>
          </p:nvSpPr>
          <p:spPr>
            <a:xfrm>
              <a:off x="9479502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6DD735-1F40-4EF7-9AAD-3F2F2B616BAD}"/>
                </a:ext>
              </a:extLst>
            </p:cNvPr>
            <p:cNvCxnSpPr>
              <a:cxnSpLocks/>
              <a:stCxn id="2" idx="0"/>
              <a:endCxn id="6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369FB9-18A8-4F63-8158-834B069BF7BF}"/>
                </a:ext>
              </a:extLst>
            </p:cNvPr>
            <p:cNvCxnSpPr>
              <a:cxnSpLocks/>
              <a:stCxn id="2" idx="1"/>
              <a:endCxn id="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32E188-4C9C-4E16-B560-31F79EE2D1CD}"/>
                </a:ext>
              </a:extLst>
            </p:cNvPr>
            <p:cNvSpPr txBox="1"/>
            <p:nvPr/>
          </p:nvSpPr>
          <p:spPr>
            <a:xfrm>
              <a:off x="5686225" y="1444599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BBBA2C-9420-4AAF-84B8-0F6E93250A22}"/>
                </a:ext>
              </a:extLst>
            </p:cNvPr>
            <p:cNvSpPr txBox="1"/>
            <p:nvPr/>
          </p:nvSpPr>
          <p:spPr>
            <a:xfrm>
              <a:off x="5013553" y="2133888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C2009CE-6154-44A1-80E9-2EDBED952FC0}"/>
                </a:ext>
              </a:extLst>
            </p:cNvPr>
            <p:cNvCxnSpPr>
              <a:cxnSpLocks/>
              <a:stCxn id="10" idx="1"/>
              <a:endCxn id="6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3A5260-F9D4-45BE-A5BB-3D3ADB54C69A}"/>
                </a:ext>
              </a:extLst>
            </p:cNvPr>
            <p:cNvSpPr txBox="1"/>
            <p:nvPr/>
          </p:nvSpPr>
          <p:spPr>
            <a:xfrm>
              <a:off x="3139623" y="1472833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6A16F1-DDDE-4420-A078-AA482CC65EF4}"/>
                </a:ext>
              </a:extLst>
            </p:cNvPr>
            <p:cNvCxnSpPr>
              <a:cxnSpLocks/>
              <a:stCxn id="10" idx="0"/>
              <a:endCxn id="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F95591-D73A-4234-8663-AA0FD9A83603}"/>
                </a:ext>
              </a:extLst>
            </p:cNvPr>
            <p:cNvSpPr txBox="1"/>
            <p:nvPr/>
          </p:nvSpPr>
          <p:spPr>
            <a:xfrm>
              <a:off x="4395352" y="2895329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46127D9A-560C-4276-8EE1-59DD91CBFD2E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D2364D3-1FB2-4BB9-A361-6437FD0295D3}"/>
                </a:ext>
              </a:extLst>
            </p:cNvPr>
            <p:cNvCxnSpPr>
              <a:cxnSpLocks/>
              <a:stCxn id="8" idx="3"/>
              <a:endCxn id="75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966314-FD31-4E9C-837F-E12BD5FDD256}"/>
                </a:ext>
              </a:extLst>
            </p:cNvPr>
            <p:cNvSpPr txBox="1"/>
            <p:nvPr/>
          </p:nvSpPr>
          <p:spPr>
            <a:xfrm>
              <a:off x="9354440" y="2123819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99F83E9-24A9-4B73-AFBA-392A57CF995C}"/>
                </a:ext>
              </a:extLst>
            </p:cNvPr>
            <p:cNvCxnSpPr>
              <a:cxnSpLocks/>
              <a:stCxn id="75" idx="2"/>
              <a:endCxn id="14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9D0ADA2-B8F4-4B2A-8213-39AAC9EC1770}"/>
                </a:ext>
              </a:extLst>
            </p:cNvPr>
            <p:cNvSpPr txBox="1"/>
            <p:nvPr/>
          </p:nvSpPr>
          <p:spPr>
            <a:xfrm>
              <a:off x="9968584" y="2958366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2C082AD-096E-4421-8A85-C95D081494B7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E288661-EB29-4C15-A439-ABDAF82B0C95}"/>
                </a:ext>
              </a:extLst>
            </p:cNvPr>
            <p:cNvCxnSpPr>
              <a:cxnSpLocks/>
              <a:stCxn id="88" idx="1"/>
              <a:endCxn id="14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47AF63C-22A5-4A18-8103-266F80B611BA}"/>
                </a:ext>
              </a:extLst>
            </p:cNvPr>
            <p:cNvSpPr txBox="1"/>
            <p:nvPr/>
          </p:nvSpPr>
          <p:spPr>
            <a:xfrm>
              <a:off x="10309733" y="4801601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AA443699-F932-446E-B5BE-D2F2E5BB9CC7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FC54447-6680-4D38-A5DC-599DF00742CA}"/>
                </a:ext>
              </a:extLst>
            </p:cNvPr>
            <p:cNvCxnSpPr>
              <a:cxnSpLocks/>
              <a:stCxn id="108" idx="5"/>
              <a:endCxn id="10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E1649A3-5D65-46E6-949A-0B68EFF83D9B}"/>
                </a:ext>
              </a:extLst>
            </p:cNvPr>
            <p:cNvSpPr txBox="1"/>
            <p:nvPr/>
          </p:nvSpPr>
          <p:spPr>
            <a:xfrm>
              <a:off x="4300559" y="4708285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220FF3-76EC-46E6-9346-933133D40E38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3442E2-7AED-40B1-9F29-3AE16893B785}"/>
                </a:ext>
              </a:extLst>
            </p:cNvPr>
            <p:cNvCxnSpPr>
              <a:cxnSpLocks/>
              <a:stCxn id="116" idx="3"/>
              <a:endCxn id="8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458C275-9336-4BC1-9C49-920DC4AB239F}"/>
                </a:ext>
              </a:extLst>
            </p:cNvPr>
            <p:cNvSpPr txBox="1"/>
            <p:nvPr/>
          </p:nvSpPr>
          <p:spPr>
            <a:xfrm>
              <a:off x="8862000" y="1528319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D5B25E2-57D2-427F-9663-236D48CD5C2B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4F19CFF-A0A3-4018-8651-BDCC171B1DED}"/>
                </a:ext>
              </a:extLst>
            </p:cNvPr>
            <p:cNvCxnSpPr>
              <a:cxnSpLocks/>
              <a:stCxn id="121" idx="1"/>
              <a:endCxn id="10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781B9C8-6E8F-4B7D-878F-C0826D52E89E}"/>
                </a:ext>
              </a:extLst>
            </p:cNvPr>
            <p:cNvCxnSpPr>
              <a:cxnSpLocks/>
              <a:stCxn id="121" idx="7"/>
              <a:endCxn id="9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B80763B-48D9-4E35-9F97-D60DB3EC27C0}"/>
                </a:ext>
              </a:extLst>
            </p:cNvPr>
            <p:cNvSpPr txBox="1"/>
            <p:nvPr/>
          </p:nvSpPr>
          <p:spPr>
            <a:xfrm>
              <a:off x="5551273" y="4718165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C9D65D-3221-49D8-8027-4BADF58B0238}"/>
                </a:ext>
              </a:extLst>
            </p:cNvPr>
            <p:cNvSpPr txBox="1"/>
            <p:nvPr/>
          </p:nvSpPr>
          <p:spPr>
            <a:xfrm>
              <a:off x="6854631" y="4718165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BD045E6-4167-4E51-8E84-FDA9247AF9E8}"/>
              </a:ext>
            </a:extLst>
          </p:cNvPr>
          <p:cNvSpPr txBox="1"/>
          <p:nvPr/>
        </p:nvSpPr>
        <p:spPr>
          <a:xfrm>
            <a:off x="4472705" y="6373134"/>
            <a:ext cx="174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Social Network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D4C7A46-D7FE-430F-902F-B205A22FD421}"/>
              </a:ext>
            </a:extLst>
          </p:cNvPr>
          <p:cNvSpPr/>
          <p:nvPr/>
        </p:nvSpPr>
        <p:spPr>
          <a:xfrm>
            <a:off x="10376098" y="1935905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48" name="Hexagon 147">
            <a:extLst>
              <a:ext uri="{FF2B5EF4-FFF2-40B4-BE49-F238E27FC236}">
                <a16:creationId xmlns:a16="http://schemas.microsoft.com/office/drawing/2014/main" id="{C61F9EBF-687C-4323-823C-CFDD165B338C}"/>
              </a:ext>
            </a:extLst>
          </p:cNvPr>
          <p:cNvSpPr/>
          <p:nvPr/>
        </p:nvSpPr>
        <p:spPr>
          <a:xfrm>
            <a:off x="11120440" y="2335516"/>
            <a:ext cx="436032" cy="399977"/>
          </a:xfrm>
          <a:prstGeom prst="hex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6F70453-899A-4E3B-B8BC-03A5DE93C47A}"/>
              </a:ext>
            </a:extLst>
          </p:cNvPr>
          <p:cNvSpPr/>
          <p:nvPr/>
        </p:nvSpPr>
        <p:spPr>
          <a:xfrm>
            <a:off x="9589068" y="2303284"/>
            <a:ext cx="407755" cy="3999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B9BF494-1DE0-400F-97FF-F631A841E777}"/>
              </a:ext>
            </a:extLst>
          </p:cNvPr>
          <p:cNvSpPr/>
          <p:nvPr/>
        </p:nvSpPr>
        <p:spPr>
          <a:xfrm>
            <a:off x="10380611" y="1197751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296F1-E6D3-4E75-9D7F-82C53401A11E}"/>
              </a:ext>
            </a:extLst>
          </p:cNvPr>
          <p:cNvSpPr/>
          <p:nvPr/>
        </p:nvSpPr>
        <p:spPr>
          <a:xfrm>
            <a:off x="10372246" y="2674059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5189F9B-AD30-45E9-92F2-5A61EF612BEF}"/>
              </a:ext>
            </a:extLst>
          </p:cNvPr>
          <p:cNvCxnSpPr>
            <a:cxnSpLocks/>
            <a:stCxn id="169" idx="2"/>
            <a:endCxn id="145" idx="0"/>
          </p:cNvCxnSpPr>
          <p:nvPr/>
        </p:nvCxnSpPr>
        <p:spPr>
          <a:xfrm flipH="1">
            <a:off x="10562484" y="1582353"/>
            <a:ext cx="4513" cy="353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A78A4DA-C942-41D3-A0E4-6068B6977603}"/>
              </a:ext>
            </a:extLst>
          </p:cNvPr>
          <p:cNvSpPr txBox="1"/>
          <p:nvPr/>
        </p:nvSpPr>
        <p:spPr>
          <a:xfrm>
            <a:off x="9993282" y="3171588"/>
            <a:ext cx="114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Template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50FD0-9A33-4572-A231-944B59AD465A}"/>
              </a:ext>
            </a:extLst>
          </p:cNvPr>
          <p:cNvGrpSpPr/>
          <p:nvPr/>
        </p:nvGrpSpPr>
        <p:grpSpPr>
          <a:xfrm>
            <a:off x="9967844" y="4597551"/>
            <a:ext cx="1352221" cy="1472448"/>
            <a:chOff x="9839485" y="4763167"/>
            <a:chExt cx="1352221" cy="14724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5A3682-85BB-476A-9498-9DAA4B294C81}"/>
                </a:ext>
              </a:extLst>
            </p:cNvPr>
            <p:cNvSpPr/>
            <p:nvPr/>
          </p:nvSpPr>
          <p:spPr>
            <a:xfrm>
              <a:off x="9871116" y="4763167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636746EC-F891-4991-9DA7-FF37B6D1732F}"/>
                </a:ext>
              </a:extLst>
            </p:cNvPr>
            <p:cNvSpPr/>
            <p:nvPr/>
          </p:nvSpPr>
          <p:spPr>
            <a:xfrm>
              <a:off x="9839485" y="526813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836F36-A361-4203-920E-5183BE38CC37}"/>
                </a:ext>
              </a:extLst>
            </p:cNvPr>
            <p:cNvSpPr/>
            <p:nvPr/>
          </p:nvSpPr>
          <p:spPr>
            <a:xfrm>
              <a:off x="9859289" y="5819165"/>
              <a:ext cx="410929" cy="3999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B255BE-9B87-4BCE-A8BA-414C5F0B1822}"/>
                </a:ext>
              </a:extLst>
            </p:cNvPr>
            <p:cNvSpPr txBox="1"/>
            <p:nvPr/>
          </p:nvSpPr>
          <p:spPr>
            <a:xfrm>
              <a:off x="10486192" y="478208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8282ED0-39A2-4E0B-8068-CA145143E470}"/>
                </a:ext>
              </a:extLst>
            </p:cNvPr>
            <p:cNvSpPr txBox="1"/>
            <p:nvPr/>
          </p:nvSpPr>
          <p:spPr>
            <a:xfrm>
              <a:off x="10486192" y="5304074"/>
              <a:ext cx="70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BB56CE-505D-466F-9FBF-5FF7241940ED}"/>
                </a:ext>
              </a:extLst>
            </p:cNvPr>
            <p:cNvSpPr txBox="1"/>
            <p:nvPr/>
          </p:nvSpPr>
          <p:spPr>
            <a:xfrm>
              <a:off x="10492270" y="5866283"/>
              <a:ext cx="63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D258FE4-CDDB-4E9B-BAF3-A1DD81AEF345}"/>
              </a:ext>
            </a:extLst>
          </p:cNvPr>
          <p:cNvSpPr txBox="1"/>
          <p:nvPr/>
        </p:nvSpPr>
        <p:spPr>
          <a:xfrm>
            <a:off x="77341" y="650502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[Ching 2015]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9776DD-F456-40FA-9C5F-6EB3D8DB9020}"/>
              </a:ext>
            </a:extLst>
          </p:cNvPr>
          <p:cNvCxnSpPr>
            <a:cxnSpLocks/>
            <a:stCxn id="145" idx="2"/>
            <a:endCxn id="172" idx="0"/>
          </p:cNvCxnSpPr>
          <p:nvPr/>
        </p:nvCxnSpPr>
        <p:spPr>
          <a:xfrm flipH="1">
            <a:off x="10558632" y="2320507"/>
            <a:ext cx="3852" cy="353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FA7FD1F-9CA1-4E8D-AA75-509D459D5C31}"/>
              </a:ext>
            </a:extLst>
          </p:cNvPr>
          <p:cNvCxnSpPr>
            <a:cxnSpLocks/>
            <a:stCxn id="145" idx="1"/>
            <a:endCxn id="153" idx="0"/>
          </p:cNvCxnSpPr>
          <p:nvPr/>
        </p:nvCxnSpPr>
        <p:spPr>
          <a:xfrm flipH="1">
            <a:off x="9792946" y="2128206"/>
            <a:ext cx="583152" cy="175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512515-9DED-40B4-8D21-0CB3530C7651}"/>
              </a:ext>
            </a:extLst>
          </p:cNvPr>
          <p:cNvCxnSpPr>
            <a:cxnSpLocks/>
            <a:stCxn id="153" idx="4"/>
            <a:endCxn id="172" idx="1"/>
          </p:cNvCxnSpPr>
          <p:nvPr/>
        </p:nvCxnSpPr>
        <p:spPr>
          <a:xfrm>
            <a:off x="9792946" y="2703262"/>
            <a:ext cx="579300" cy="163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D33C86B-01E2-48CD-9E0E-2B6AE53EFDC3}"/>
              </a:ext>
            </a:extLst>
          </p:cNvPr>
          <p:cNvCxnSpPr>
            <a:cxnSpLocks/>
            <a:stCxn id="145" idx="3"/>
            <a:endCxn id="148" idx="4"/>
          </p:cNvCxnSpPr>
          <p:nvPr/>
        </p:nvCxnSpPr>
        <p:spPr>
          <a:xfrm>
            <a:off x="10748869" y="2128206"/>
            <a:ext cx="471565" cy="207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2C7BB9D-82CA-43E9-8063-0BA9B9E90C69}"/>
              </a:ext>
            </a:extLst>
          </p:cNvPr>
          <p:cNvCxnSpPr>
            <a:cxnSpLocks/>
            <a:stCxn id="148" idx="2"/>
            <a:endCxn id="172" idx="3"/>
          </p:cNvCxnSpPr>
          <p:nvPr/>
        </p:nvCxnSpPr>
        <p:spPr>
          <a:xfrm flipH="1">
            <a:off x="10745017" y="2735493"/>
            <a:ext cx="475417" cy="130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8B4B55A-3618-45C0-A57D-C7D9D56D546D}"/>
              </a:ext>
            </a:extLst>
          </p:cNvPr>
          <p:cNvSpPr/>
          <p:nvPr/>
        </p:nvSpPr>
        <p:spPr>
          <a:xfrm>
            <a:off x="9306483" y="1021715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2E052761-67B2-4053-908D-2841FF9EE5BA}"/>
              </a:ext>
            </a:extLst>
          </p:cNvPr>
          <p:cNvCxnSpPr>
            <a:cxnSpLocks/>
            <a:stCxn id="12" idx="2"/>
            <a:endCxn id="108" idx="1"/>
          </p:cNvCxnSpPr>
          <p:nvPr/>
        </p:nvCxnSpPr>
        <p:spPr>
          <a:xfrm rot="5400000">
            <a:off x="3715986" y="3941508"/>
            <a:ext cx="3774" cy="4221558"/>
          </a:xfrm>
          <a:prstGeom prst="bentConnector3">
            <a:avLst>
              <a:gd name="adj1" fmla="val 61572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15B4BF2-F180-4F77-B0E8-3CC49D5486EC}"/>
              </a:ext>
            </a:extLst>
          </p:cNvPr>
          <p:cNvSpPr txBox="1"/>
          <p:nvPr/>
        </p:nvSpPr>
        <p:spPr>
          <a:xfrm>
            <a:off x="3441542" y="6109498"/>
            <a:ext cx="6372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1978709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EE3A91B-CBD0-4D33-900D-7854844C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930" r="9239" b="2005"/>
          <a:stretch/>
        </p:blipFill>
        <p:spPr>
          <a:xfrm>
            <a:off x="767153" y="984413"/>
            <a:ext cx="8684638" cy="5838839"/>
          </a:xfrm>
          <a:prstGeom prst="rect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87"/>
            <a:ext cx="10515600" cy="535206"/>
          </a:xfrm>
        </p:spPr>
        <p:txBody>
          <a:bodyPr>
            <a:noAutofit/>
          </a:bodyPr>
          <a:lstStyle/>
          <a:p>
            <a:r>
              <a:rPr lang="en-US" sz="3200" dirty="0"/>
              <a:t>Strong Scaling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848AA-BA5B-4CB8-9E83-BBC31BD3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40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09551-469A-4DCD-9535-1933A3D1C78C}"/>
              </a:ext>
            </a:extLst>
          </p:cNvPr>
          <p:cNvSpPr/>
          <p:nvPr/>
        </p:nvSpPr>
        <p:spPr>
          <a:xfrm>
            <a:off x="740650" y="6274462"/>
            <a:ext cx="8684638" cy="5306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FDB1-7D4B-43BB-AD5E-46540698BB70}"/>
              </a:ext>
            </a:extLst>
          </p:cNvPr>
          <p:cNvSpPr txBox="1"/>
          <p:nvPr/>
        </p:nvSpPr>
        <p:spPr>
          <a:xfrm>
            <a:off x="101570" y="5556857"/>
            <a:ext cx="165500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45720" rtlCol="0">
            <a:spAutoFit/>
          </a:bodyPr>
          <a:lstStyle/>
          <a:p>
            <a:r>
              <a:rPr lang="en-US" dirty="0"/>
              <a:t># Compute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77E3B-64A7-4F5E-83DE-8A696512C7BB}"/>
              </a:ext>
            </a:extLst>
          </p:cNvPr>
          <p:cNvSpPr txBox="1"/>
          <p:nvPr/>
        </p:nvSpPr>
        <p:spPr>
          <a:xfrm>
            <a:off x="873348" y="5949386"/>
            <a:ext cx="8645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A17FD-9208-4168-B29C-88030086B3CC}"/>
              </a:ext>
            </a:extLst>
          </p:cNvPr>
          <p:cNvSpPr/>
          <p:nvPr/>
        </p:nvSpPr>
        <p:spPr>
          <a:xfrm>
            <a:off x="1834548" y="5538148"/>
            <a:ext cx="7472037" cy="4017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A4736E-E457-423A-BA72-0CF18D6E3C97}"/>
              </a:ext>
            </a:extLst>
          </p:cNvPr>
          <p:cNvSpPr/>
          <p:nvPr/>
        </p:nvSpPr>
        <p:spPr>
          <a:xfrm>
            <a:off x="1834548" y="5975507"/>
            <a:ext cx="7472037" cy="2572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13724-E902-4016-8EA7-7A3393000E72}"/>
              </a:ext>
            </a:extLst>
          </p:cNvPr>
          <p:cNvSpPr/>
          <p:nvPr/>
        </p:nvSpPr>
        <p:spPr>
          <a:xfrm>
            <a:off x="740651" y="974243"/>
            <a:ext cx="821586" cy="45994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662F87F-B3B8-4BAD-B10C-20F654F1C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96" t="27452" r="1020" b="13614"/>
          <a:stretch/>
        </p:blipFill>
        <p:spPr>
          <a:xfrm>
            <a:off x="10163794" y="4326798"/>
            <a:ext cx="1656047" cy="1953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8D14BA-BBAD-4986-B448-21B5A17C7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2" t="27452" r="29234" b="13614"/>
          <a:stretch/>
        </p:blipFill>
        <p:spPr>
          <a:xfrm>
            <a:off x="10214604" y="2368315"/>
            <a:ext cx="1618207" cy="190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111A9E-2BAD-469C-B751-2B8DF1255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7" t="27452" r="58812" b="13614"/>
          <a:stretch/>
        </p:blipFill>
        <p:spPr>
          <a:xfrm>
            <a:off x="9946033" y="547424"/>
            <a:ext cx="2115338" cy="190922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CECAA4-4551-4F4D-AE97-455E39B59184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BBA225F0-2D21-42B3-970B-21520D8F6405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F1EA4245-AEF6-482F-82AF-F2140FAE52FD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51A81061-48E9-4212-AEFB-14801FB8AE84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8D312179-86F4-43D1-BE11-EE323EC95059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88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EE3A91B-CBD0-4D33-900D-7854844C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930" r="9239" b="2005"/>
          <a:stretch/>
        </p:blipFill>
        <p:spPr>
          <a:xfrm>
            <a:off x="767153" y="984413"/>
            <a:ext cx="8684638" cy="5838839"/>
          </a:xfrm>
          <a:prstGeom prst="rect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87"/>
            <a:ext cx="10515600" cy="535206"/>
          </a:xfrm>
        </p:spPr>
        <p:txBody>
          <a:bodyPr>
            <a:noAutofit/>
          </a:bodyPr>
          <a:lstStyle/>
          <a:p>
            <a:r>
              <a:rPr lang="en-US" sz="3200" dirty="0"/>
              <a:t>Strong Scaling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848AA-BA5B-4CB8-9E83-BBC31BD3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41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09551-469A-4DCD-9535-1933A3D1C78C}"/>
              </a:ext>
            </a:extLst>
          </p:cNvPr>
          <p:cNvSpPr/>
          <p:nvPr/>
        </p:nvSpPr>
        <p:spPr>
          <a:xfrm>
            <a:off x="740650" y="6274462"/>
            <a:ext cx="8684638" cy="5306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FDB1-7D4B-43BB-AD5E-46540698BB70}"/>
              </a:ext>
            </a:extLst>
          </p:cNvPr>
          <p:cNvSpPr txBox="1"/>
          <p:nvPr/>
        </p:nvSpPr>
        <p:spPr>
          <a:xfrm>
            <a:off x="101570" y="5556857"/>
            <a:ext cx="165500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45720" rtlCol="0">
            <a:spAutoFit/>
          </a:bodyPr>
          <a:lstStyle/>
          <a:p>
            <a:r>
              <a:rPr lang="en-US" dirty="0"/>
              <a:t># Compute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77E3B-64A7-4F5E-83DE-8A696512C7BB}"/>
              </a:ext>
            </a:extLst>
          </p:cNvPr>
          <p:cNvSpPr txBox="1"/>
          <p:nvPr/>
        </p:nvSpPr>
        <p:spPr>
          <a:xfrm>
            <a:off x="873348" y="5949386"/>
            <a:ext cx="8645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A17FD-9208-4168-B29C-88030086B3CC}"/>
              </a:ext>
            </a:extLst>
          </p:cNvPr>
          <p:cNvSpPr/>
          <p:nvPr/>
        </p:nvSpPr>
        <p:spPr>
          <a:xfrm>
            <a:off x="1834548" y="5538148"/>
            <a:ext cx="7472037" cy="4017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A4736E-E457-423A-BA72-0CF18D6E3C97}"/>
              </a:ext>
            </a:extLst>
          </p:cNvPr>
          <p:cNvSpPr/>
          <p:nvPr/>
        </p:nvSpPr>
        <p:spPr>
          <a:xfrm>
            <a:off x="1834548" y="5975507"/>
            <a:ext cx="7472037" cy="2572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13724-E902-4016-8EA7-7A3393000E72}"/>
              </a:ext>
            </a:extLst>
          </p:cNvPr>
          <p:cNvSpPr/>
          <p:nvPr/>
        </p:nvSpPr>
        <p:spPr>
          <a:xfrm>
            <a:off x="740651" y="974243"/>
            <a:ext cx="821586" cy="45994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662F87F-B3B8-4BAD-B10C-20F654F1C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96" t="27452" r="1020" b="13614"/>
          <a:stretch/>
        </p:blipFill>
        <p:spPr>
          <a:xfrm>
            <a:off x="10163794" y="4326798"/>
            <a:ext cx="1656047" cy="1953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8D14BA-BBAD-4986-B448-21B5A17C7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2" t="27452" r="29234" b="13614"/>
          <a:stretch/>
        </p:blipFill>
        <p:spPr>
          <a:xfrm>
            <a:off x="10214604" y="2368315"/>
            <a:ext cx="1618207" cy="190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111A9E-2BAD-469C-B751-2B8DF1255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7" t="27452" r="58812" b="13614"/>
          <a:stretch/>
        </p:blipFill>
        <p:spPr>
          <a:xfrm>
            <a:off x="9946033" y="547424"/>
            <a:ext cx="2115338" cy="1909225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FF8881A-3AAE-48F2-BB70-BD7D9861967C}"/>
              </a:ext>
            </a:extLst>
          </p:cNvPr>
          <p:cNvSpPr/>
          <p:nvPr/>
        </p:nvSpPr>
        <p:spPr>
          <a:xfrm>
            <a:off x="838198" y="902656"/>
            <a:ext cx="10510390" cy="4799996"/>
          </a:xfrm>
          <a:prstGeom prst="wedgeRoundRectCallout">
            <a:avLst>
              <a:gd name="adj1" fmla="val 365"/>
              <a:gd name="adj2" fmla="val 62883"/>
              <a:gd name="adj3" fmla="val 16667"/>
            </a:avLst>
          </a:prstGeom>
          <a:solidFill>
            <a:srgbClr val="FFFFFF">
              <a:alpha val="8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Good strong scaling for cyclic and acyclic templates, up to 90% efficient </a:t>
            </a:r>
          </a:p>
          <a:p>
            <a:pPr marL="857250" indent="-8572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LCC shows near perfect strong scaling</a:t>
            </a:r>
          </a:p>
          <a:p>
            <a:pPr marL="857250" indent="-8572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NLCC is the bottleneck – topology, match distribution, load imbalance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D4C430-6269-45B8-A56A-FBC16C9F1BF2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8607475-C127-4B06-9DDB-87BA64C8059B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3509A78D-94F1-4994-ADFD-C2AA97BD24E4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DEEDF120-9855-4D7C-9519-C467C84BB03A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6F12D0D7-4783-4C12-B29B-0E4E433B40F7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51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10" name="Content Placeholder 24" descr="Sample table with 4 columns, 7 rows." title="Sample table">
            <a:extLst>
              <a:ext uri="{FF2B5EF4-FFF2-40B4-BE49-F238E27FC236}">
                <a16:creationId xmlns:a16="http://schemas.microsoft.com/office/drawing/2014/main" id="{DE7A0BBC-B21F-4098-9896-E6EDD0C5E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47492"/>
              </p:ext>
            </p:extLst>
          </p:nvPr>
        </p:nvGraphicFramePr>
        <p:xfrm>
          <a:off x="924182" y="1499508"/>
          <a:ext cx="10372470" cy="38589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9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987">
                  <a:extLst>
                    <a:ext uri="{9D8B030D-6E8A-4147-A177-3AD203B41FA5}">
                      <a16:colId xmlns:a16="http://schemas.microsoft.com/office/drawing/2014/main" val="1740173477"/>
                    </a:ext>
                  </a:extLst>
                </a:gridCol>
              </a:tblGrid>
              <a:tr h="246499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39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10" marR="80010" marT="40008" marB="4000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Count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668M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2,444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1.49B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Time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4min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1.84s</a:t>
                      </a:r>
                    </a:p>
                  </a:txBody>
                  <a:tcPr marL="80010" marR="80010" marT="40008" marB="40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40h</a:t>
                      </a:r>
                    </a:p>
                  </a:txBody>
                  <a:tcPr marL="80010" marR="80010" marT="40008" marB="400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712DE8EB-C2E2-4695-B7B3-89C6F373B362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5238FD43-25A9-46C9-8C08-785090564055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8FE5B40D-6FC0-4E60-868F-2A335F978300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534FFC95-0D25-4132-BBE9-1BB792A8CCFD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63" name="Arrow: Pentagon 62">
              <a:extLst>
                <a:ext uri="{FF2B5EF4-FFF2-40B4-BE49-F238E27FC236}">
                  <a16:creationId xmlns:a16="http://schemas.microsoft.com/office/drawing/2014/main" id="{13A6580C-71B8-4AD9-B166-2D3E1EBE3162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BA334C0-5F31-4740-9670-DDFBF882B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96" t="27452" r="1020" b="13614"/>
          <a:stretch/>
        </p:blipFill>
        <p:spPr>
          <a:xfrm>
            <a:off x="9155962" y="1734426"/>
            <a:ext cx="1656047" cy="19538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8DF6555-66BE-4892-9E2D-52C8E29DF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82" t="27452" r="29234" b="13614"/>
          <a:stretch/>
        </p:blipFill>
        <p:spPr>
          <a:xfrm>
            <a:off x="6659855" y="1779071"/>
            <a:ext cx="1618207" cy="19092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73A5CE4-0531-45E0-B0EF-A72D4BCBC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7" t="27452" r="58812" b="13614"/>
          <a:stretch/>
        </p:blipFill>
        <p:spPr>
          <a:xfrm>
            <a:off x="3361817" y="1779070"/>
            <a:ext cx="2115338" cy="1909225"/>
          </a:xfrm>
          <a:prstGeom prst="rect">
            <a:avLst/>
          </a:prstGeom>
        </p:spPr>
      </p:pic>
      <p:sp>
        <p:nvSpPr>
          <p:cNvPr id="68" name="Title 1">
            <a:extLst>
              <a:ext uri="{FF2B5EF4-FFF2-40B4-BE49-F238E27FC236}">
                <a16:creationId xmlns:a16="http://schemas.microsoft.com/office/drawing/2014/main" id="{318FEC01-0C27-4208-94E6-41D3B0F2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81588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Match Enumeration on the Pruned Graph</a:t>
            </a:r>
          </a:p>
        </p:txBody>
      </p:sp>
    </p:spTree>
    <p:extLst>
      <p:ext uri="{BB962C8B-B14F-4D97-AF65-F5344CB8AC3E}">
        <p14:creationId xmlns:p14="http://schemas.microsoft.com/office/powerpoint/2010/main" val="675074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663728-A790-40FC-A015-B53EF91438EB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B88EDBF7-E981-4CD4-BD6C-E48605827DD4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A1D66C82-E4B1-4A43-BD50-DEA181E447B6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A05C1E6-37DE-4AEC-B7C7-7B09B96D2684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8B06BCD4-6D83-45CF-A984-164FDAA9AFE6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D9B83CA-9331-42AE-B8E3-6F3F6CC48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96" t="27452" r="1020" b="13614"/>
          <a:stretch/>
        </p:blipFill>
        <p:spPr>
          <a:xfrm>
            <a:off x="390167" y="2927477"/>
            <a:ext cx="1656047" cy="19538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45A6A4-C451-44CE-8F96-B615D2C19679}"/>
              </a:ext>
            </a:extLst>
          </p:cNvPr>
          <p:cNvSpPr txBox="1"/>
          <p:nvPr/>
        </p:nvSpPr>
        <p:spPr>
          <a:xfrm>
            <a:off x="2277375" y="1805614"/>
            <a:ext cx="9914626" cy="405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&lt; 1 </a:t>
            </a:r>
            <a:r>
              <a:rPr lang="en-US" sz="4000" dirty="0">
                <a:latin typeface="+mj-lt"/>
              </a:rPr>
              <a:t>min. to prune the 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128B</a:t>
            </a:r>
            <a:r>
              <a:rPr lang="en-US" sz="4000" dirty="0">
                <a:latin typeface="+mj-lt"/>
              </a:rPr>
              <a:t> webgraph</a:t>
            </a:r>
            <a:r>
              <a:rPr lang="en-US" sz="4000" baseline="30000" dirty="0">
                <a:latin typeface="+mj-lt"/>
              </a:rPr>
              <a:t>1</a:t>
            </a:r>
            <a:r>
              <a:rPr lang="en-US" sz="4000" dirty="0">
                <a:latin typeface="+mj-lt"/>
              </a:rPr>
              <a:t> by 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</a:rPr>
              <a:t>5</a:t>
            </a:r>
          </a:p>
          <a:p>
            <a:pPr marL="1028700" lvl="1" indent="-571500">
              <a:lnSpc>
                <a:spcPct val="150000"/>
              </a:lnSpc>
              <a:spcAft>
                <a:spcPts val="12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3600" dirty="0">
                <a:latin typeface="+mj-lt"/>
              </a:rPr>
              <a:t>|</a:t>
            </a:r>
            <a:r>
              <a:rPr lang="en-US" sz="3600" i="1" dirty="0">
                <a:latin typeface="+mj-lt"/>
              </a:rPr>
              <a:t>V*</a:t>
            </a:r>
            <a:r>
              <a:rPr lang="en-US" sz="3600" dirty="0">
                <a:latin typeface="+mj-lt"/>
              </a:rPr>
              <a:t>| = 81,913,    2|</a:t>
            </a:r>
            <a:r>
              <a:rPr lang="en-US" sz="3600" i="1" dirty="0">
                <a:latin typeface="+mj-lt"/>
              </a:rPr>
              <a:t>E*</a:t>
            </a:r>
            <a:r>
              <a:rPr lang="en-US" sz="3600" dirty="0">
                <a:latin typeface="+mj-lt"/>
              </a:rPr>
              <a:t>| = 255,022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40+ </a:t>
            </a:r>
            <a:r>
              <a:rPr lang="en-US" sz="4000" dirty="0">
                <a:latin typeface="+mj-lt"/>
              </a:rPr>
              <a:t>hours to enumerate the pruned graph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1.49+ </a:t>
            </a:r>
            <a:r>
              <a:rPr lang="en-US" sz="4000" dirty="0">
                <a:latin typeface="+mj-lt"/>
              </a:rPr>
              <a:t>billion matches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BE78306-31A6-418C-962A-C37FA3A2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81588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Match Enumeration on the Pruned Graph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2338B8-BD0D-458B-8099-540A51C00F52}"/>
              </a:ext>
            </a:extLst>
          </p:cNvPr>
          <p:cNvCxnSpPr>
            <a:cxnSpLocks/>
          </p:cNvCxnSpPr>
          <p:nvPr/>
        </p:nvCxnSpPr>
        <p:spPr>
          <a:xfrm flipH="1">
            <a:off x="190500" y="13144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38AA13-63EC-46C6-8F0A-4874CB0909AD}"/>
              </a:ext>
            </a:extLst>
          </p:cNvPr>
          <p:cNvSpPr txBox="1"/>
          <p:nvPr/>
        </p:nvSpPr>
        <p:spPr>
          <a:xfrm>
            <a:off x="3559135" y="2659846"/>
            <a:ext cx="7736720" cy="2554545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FF0000"/>
                </a:solidFill>
                <a:latin typeface="+mj-lt"/>
              </a:rPr>
              <a:t>‘To Enumerate, or Not to Enumerate’</a:t>
            </a:r>
            <a:endParaRPr lang="en-US" sz="8000" b="1" i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12378-9166-44A1-868B-509649F66C6B}"/>
              </a:ext>
            </a:extLst>
          </p:cNvPr>
          <p:cNvSpPr/>
          <p:nvPr/>
        </p:nvSpPr>
        <p:spPr>
          <a:xfrm>
            <a:off x="96252" y="6429888"/>
            <a:ext cx="3386953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baseline="30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Web Data Commons Hyperlink graph  </a:t>
            </a:r>
          </a:p>
        </p:txBody>
      </p:sp>
    </p:spTree>
    <p:extLst>
      <p:ext uri="{BB962C8B-B14F-4D97-AF65-F5344CB8AC3E}">
        <p14:creationId xmlns:p14="http://schemas.microsoft.com/office/powerpoint/2010/main" val="41381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59AB61-9982-4720-AC8D-7218713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122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‘To Enumerate, or Not to Enumerate’</a:t>
            </a:r>
            <a:endParaRPr lang="en-US" sz="4000" i="1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BF73A-D43A-45AA-934C-D3B17786F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99" y="1462313"/>
            <a:ext cx="7213723" cy="4032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02155-19D9-49C8-B644-5C034DC3F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2" t="27452" r="29234" b="13614"/>
          <a:stretch/>
        </p:blipFill>
        <p:spPr>
          <a:xfrm>
            <a:off x="427385" y="2507359"/>
            <a:ext cx="1862320" cy="21972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DC72F9-AA5E-4A94-812D-8D075F0C37ED}"/>
              </a:ext>
            </a:extLst>
          </p:cNvPr>
          <p:cNvSpPr txBox="1"/>
          <p:nvPr/>
        </p:nvSpPr>
        <p:spPr>
          <a:xfrm>
            <a:off x="2635545" y="5670115"/>
            <a:ext cx="901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en-US" sz="2800" dirty="0">
                <a:latin typeface="+mj-lt"/>
              </a:rPr>
              <a:t>Output produced from the pruned subgraph using </a:t>
            </a:r>
            <a:r>
              <a:rPr lang="en-US" sz="2800" i="1" dirty="0">
                <a:latin typeface="+mj-lt"/>
              </a:rPr>
              <a:t>matplotlib</a:t>
            </a:r>
            <a:endParaRPr lang="en-US" sz="2800" dirty="0">
              <a:latin typeface="+mj-lt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BD2C08A-B8D6-4FA0-9846-6D06BD3F329D}"/>
              </a:ext>
            </a:extLst>
          </p:cNvPr>
          <p:cNvSpPr/>
          <p:nvPr/>
        </p:nvSpPr>
        <p:spPr>
          <a:xfrm>
            <a:off x="2755059" y="3129930"/>
            <a:ext cx="500701" cy="697472"/>
          </a:xfrm>
          <a:prstGeom prst="rightArrow">
            <a:avLst>
              <a:gd name="adj1" fmla="val 55014"/>
              <a:gd name="adj2" fmla="val 53205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663728-A790-40FC-A015-B53EF91438EB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B88EDBF7-E981-4CD4-BD6C-E48605827DD4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A1D66C82-E4B1-4A43-BD50-DEA181E447B6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A05C1E6-37DE-4AEC-B7C7-7B09B96D2684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8B06BCD4-6D83-45CF-A984-164FDAA9AFE6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F7C21-DE24-4BA1-97FC-10C935B40868}"/>
              </a:ext>
            </a:extLst>
          </p:cNvPr>
          <p:cNvSpPr/>
          <p:nvPr/>
        </p:nvSpPr>
        <p:spPr>
          <a:xfrm>
            <a:off x="1002736" y="4803411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389120">
              <a:defRPr/>
            </a:pPr>
            <a:r>
              <a:rPr lang="en-US" dirty="0">
                <a:latin typeface="+mj-lt"/>
              </a:rPr>
              <a:t>2,444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3312F-9228-4B88-AA98-B12E1CDFE1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2" t="12822" r="16251" b="55804"/>
          <a:stretch/>
        </p:blipFill>
        <p:spPr>
          <a:xfrm>
            <a:off x="9966261" y="5752783"/>
            <a:ext cx="1725246" cy="3784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86FFAF-4939-459E-88B6-277035B20D15}"/>
              </a:ext>
            </a:extLst>
          </p:cNvPr>
          <p:cNvCxnSpPr>
            <a:cxnSpLocks/>
          </p:cNvCxnSpPr>
          <p:nvPr/>
        </p:nvCxnSpPr>
        <p:spPr>
          <a:xfrm flipH="1">
            <a:off x="190500" y="13144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1B178-35A5-4899-B341-96EC64F4B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" t="15107" r="901" b="19425"/>
          <a:stretch/>
        </p:blipFill>
        <p:spPr>
          <a:xfrm>
            <a:off x="2423405" y="2903177"/>
            <a:ext cx="7176209" cy="26898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22" y="624183"/>
            <a:ext cx="11903531" cy="620647"/>
          </a:xfrm>
        </p:spPr>
        <p:txBody>
          <a:bodyPr>
            <a:noAutofit/>
          </a:bodyPr>
          <a:lstStyle/>
          <a:p>
            <a:r>
              <a:rPr lang="en-US" sz="3200" dirty="0"/>
              <a:t>Weak Scaling – Recursive Matrix (R-MAT), Graph500 Synthetic Graphs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FCDDA-62B1-4400-8F17-A4228B8C1D03}"/>
              </a:ext>
            </a:extLst>
          </p:cNvPr>
          <p:cNvSpPr/>
          <p:nvPr/>
        </p:nvSpPr>
        <p:spPr>
          <a:xfrm>
            <a:off x="454475" y="5584805"/>
            <a:ext cx="11195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These labels cover ∼30% of the vertices, with 2 being the most frequent label (14B instances in the Scale 37 graph)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01ECC-05C1-44E7-9DF9-012C9676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C353F9-D795-4AAD-B37C-F02CA9C7C772}"/>
                  </a:ext>
                </a:extLst>
              </p:cNvPr>
              <p:cNvSpPr/>
              <p:nvPr/>
            </p:nvSpPr>
            <p:spPr>
              <a:xfrm>
                <a:off x="454475" y="1333225"/>
                <a:ext cx="11195959" cy="1540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𝑆𝐶𝐴𝐿𝐸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𝑆𝐶𝐴𝐿𝐸</m:t>
                        </m:r>
                      </m:sup>
                    </m:sSup>
                  </m:oMath>
                </a14:m>
                <a:endParaRPr lang="en-US" sz="2800" baseline="30000" dirty="0">
                  <a:latin typeface="+mj-lt"/>
                </a:endParaRPr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Scale 28 (4.3B directed edges) to Scale 37 (2.2T directed edges, 45TB)</a:t>
                </a:r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latin typeface="+mj-lt"/>
                  </a:rPr>
                  <a:t>Vertex labels – degree based binning,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+mj-lt"/>
                  </a:rPr>
                  <a:t>, up to </a:t>
                </a:r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30</a:t>
                </a:r>
                <a:r>
                  <a:rPr lang="en-US" sz="2800" dirty="0">
                    <a:latin typeface="+mj-lt"/>
                  </a:rPr>
                  <a:t> labels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C353F9-D795-4AAD-B37C-F02CA9C7C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5" y="1333225"/>
                <a:ext cx="11195959" cy="1540293"/>
              </a:xfrm>
              <a:prstGeom prst="rect">
                <a:avLst/>
              </a:prstGeom>
              <a:blipFill>
                <a:blip r:embed="rId4"/>
                <a:stretch>
                  <a:fillRect l="-980" t="-396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25AB07B-9D51-469C-9D0E-C1CB57194B43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1BBED-48CA-41FC-84B5-99102E79BEF9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99C4062B-676B-447C-B171-B9DCE57C0399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2C8F4551-A2F5-43C6-95AD-6E491D470F07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56F43456-F0BE-4F52-8431-BC9E1330B5B7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F9D295F-7193-46B0-868B-88EBC6A87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" r="2500"/>
          <a:stretch/>
        </p:blipFill>
        <p:spPr>
          <a:xfrm>
            <a:off x="156096" y="1280981"/>
            <a:ext cx="8939777" cy="52040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254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Weak </a:t>
            </a:r>
            <a:r>
              <a:rPr lang="en-US" sz="4000"/>
              <a:t>Scaling Experiments 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1094B-B166-4791-A2C0-C2838513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97FB6-7255-42D6-A898-2B8F3DE54592}"/>
              </a:ext>
            </a:extLst>
          </p:cNvPr>
          <p:cNvSpPr/>
          <p:nvPr/>
        </p:nvSpPr>
        <p:spPr>
          <a:xfrm>
            <a:off x="5779193" y="1280979"/>
            <a:ext cx="3590309" cy="4020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31533-D9A1-430B-AD09-E11C818AC911}"/>
              </a:ext>
            </a:extLst>
          </p:cNvPr>
          <p:cNvSpPr/>
          <p:nvPr/>
        </p:nvSpPr>
        <p:spPr>
          <a:xfrm>
            <a:off x="1267463" y="1280981"/>
            <a:ext cx="3750764" cy="4020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12D42-C522-4BDD-B1F8-2E7B92A965F5}"/>
              </a:ext>
            </a:extLst>
          </p:cNvPr>
          <p:cNvSpPr/>
          <p:nvPr/>
        </p:nvSpPr>
        <p:spPr>
          <a:xfrm>
            <a:off x="1339550" y="5376597"/>
            <a:ext cx="3336499" cy="833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EB312-31D9-4F9C-B4E7-DA07026BC9D2}"/>
              </a:ext>
            </a:extLst>
          </p:cNvPr>
          <p:cNvSpPr/>
          <p:nvPr/>
        </p:nvSpPr>
        <p:spPr>
          <a:xfrm>
            <a:off x="5826701" y="5373219"/>
            <a:ext cx="3146028" cy="8353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53E3D0-8504-4107-A864-A1B4C2F3E4B1}"/>
              </a:ext>
            </a:extLst>
          </p:cNvPr>
          <p:cNvSpPr/>
          <p:nvPr/>
        </p:nvSpPr>
        <p:spPr>
          <a:xfrm>
            <a:off x="183239" y="1378422"/>
            <a:ext cx="999975" cy="399879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A954D-EB0D-4F3A-9372-9F4116EF7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15" t="15107" r="901" b="19425"/>
          <a:stretch/>
        </p:blipFill>
        <p:spPr>
          <a:xfrm>
            <a:off x="9685222" y="3513221"/>
            <a:ext cx="1888852" cy="18159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0FA873-3525-4583-A0F1-DE43C5B5F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" t="31994" r="39279" b="19425"/>
          <a:stretch/>
        </p:blipFill>
        <p:spPr>
          <a:xfrm>
            <a:off x="9263100" y="1527380"/>
            <a:ext cx="2733097" cy="124790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602B3E4-B532-46F2-96D6-4B9DD94F1543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4283ABDD-FED7-4247-A049-E28AC83E0FD4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484DCD04-B39B-489A-9455-30A40A869C93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D1C35CAA-F97B-4786-9D56-A251BAB11F69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4442B745-B763-4013-BD74-F5247A568D23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2AFB4601-5D04-4523-AB48-6362121381F4}"/>
              </a:ext>
            </a:extLst>
          </p:cNvPr>
          <p:cNvSpPr/>
          <p:nvPr/>
        </p:nvSpPr>
        <p:spPr>
          <a:xfrm>
            <a:off x="438911" y="1092308"/>
            <a:ext cx="11262021" cy="4255154"/>
          </a:xfrm>
          <a:prstGeom prst="wedgeRoundRectCallout">
            <a:avLst>
              <a:gd name="adj1" fmla="val 363"/>
              <a:gd name="adj2" fmla="val 69665"/>
              <a:gd name="adj3" fmla="val 16667"/>
            </a:avLst>
          </a:prstGeom>
          <a:solidFill>
            <a:srgbClr val="FFFFFF">
              <a:alpha val="8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Steady weak scaling</a:t>
            </a:r>
          </a:p>
          <a:p>
            <a:pPr marL="857250" indent="-8572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Prunes trillion edge graphs by 10</a:t>
            </a:r>
            <a:r>
              <a:rPr lang="en-US" sz="4400" b="1" baseline="30000" dirty="0">
                <a:solidFill>
                  <a:srgbClr val="FF0000"/>
                </a:solidFill>
                <a:latin typeface="+mj-lt"/>
              </a:rPr>
              <a:t>7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in &lt; 1 min. </a:t>
            </a:r>
            <a:endParaRPr lang="en-US" sz="4400" b="1" baseline="30000" dirty="0">
              <a:solidFill>
                <a:srgbClr val="FF0000"/>
              </a:solidFill>
              <a:latin typeface="+mj-lt"/>
            </a:endParaRPr>
          </a:p>
          <a:p>
            <a:pPr marL="857250" indent="-8572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Number of iterations depends on the topology, diameter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1115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59AB61-9982-4720-AC8D-7218713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26" y="675372"/>
            <a:ext cx="10372469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Comparison with Arabesque/</a:t>
            </a:r>
            <a:r>
              <a:rPr lang="en-US" sz="4000" dirty="0" err="1"/>
              <a:t>QFrag</a:t>
            </a:r>
            <a:r>
              <a:rPr lang="en-US" sz="4000" dirty="0"/>
              <a:t> [SOSP’15, SoCC’17]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D33FA-DE10-4C69-815C-004E3AC6F3FB}"/>
              </a:ext>
            </a:extLst>
          </p:cNvPr>
          <p:cNvSpPr txBox="1"/>
          <p:nvPr/>
        </p:nvSpPr>
        <p:spPr>
          <a:xfrm>
            <a:off x="3043536" y="5031536"/>
            <a:ext cx="792406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Speedup over </a:t>
            </a:r>
            <a:r>
              <a:rPr lang="en-US" sz="2800" dirty="0" err="1">
                <a:latin typeface="+mj-lt"/>
              </a:rPr>
              <a:t>QFrag</a:t>
            </a:r>
            <a:r>
              <a:rPr lang="en-US" sz="2800" dirty="0">
                <a:latin typeface="+mj-lt"/>
              </a:rPr>
              <a:t> on 60 cores, single node</a:t>
            </a:r>
          </a:p>
          <a:p>
            <a:pPr marL="514350" indent="-514350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Runtime for pruning + enumeration</a:t>
            </a:r>
          </a:p>
          <a:p>
            <a:pPr marL="514350" indent="-514350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Multithreaded shared memory – up to 100x speedup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E704B-F55A-4D36-928F-3B10EC7A134E}"/>
              </a:ext>
            </a:extLst>
          </p:cNvPr>
          <p:cNvGrpSpPr/>
          <p:nvPr/>
        </p:nvGrpSpPr>
        <p:grpSpPr>
          <a:xfrm>
            <a:off x="762621" y="1701852"/>
            <a:ext cx="10693970" cy="2935595"/>
            <a:chOff x="750541" y="1441241"/>
            <a:chExt cx="10693970" cy="2935595"/>
          </a:xfrm>
        </p:grpSpPr>
        <p:graphicFrame>
          <p:nvGraphicFramePr>
            <p:cNvPr id="10" name="Content Placeholder 24" descr="Sample table with 4 columns, 7 rows." title="Sample table">
              <a:extLst>
                <a:ext uri="{FF2B5EF4-FFF2-40B4-BE49-F238E27FC236}">
                  <a16:creationId xmlns:a16="http://schemas.microsoft.com/office/drawing/2014/main" id="{DE7A0BBC-B21F-4098-9896-E6EDD0C5E40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4106242"/>
                </p:ext>
              </p:extLst>
            </p:nvPr>
          </p:nvGraphicFramePr>
          <p:xfrm>
            <a:off x="750541" y="1441241"/>
            <a:ext cx="10693970" cy="2935595"/>
          </p:xfrm>
          <a:graphic>
            <a:graphicData uri="http://schemas.openxmlformats.org/drawingml/2006/table">
              <a:tbl>
                <a:tblPr firstRow="1" bandRow="1">
                  <a:tableStyleId>{F2DE63D5-997A-4646-A377-4702673A728D}</a:tableStyleId>
                </a:tblPr>
                <a:tblGrid>
                  <a:gridCol w="213879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3879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13879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138794">
                    <a:extLst>
                      <a:ext uri="{9D8B030D-6E8A-4147-A177-3AD203B41FA5}">
                        <a16:colId xmlns:a16="http://schemas.microsoft.com/office/drawing/2014/main" val="1740173477"/>
                      </a:ext>
                    </a:extLst>
                  </a:gridCol>
                  <a:gridCol w="2138794">
                    <a:extLst>
                      <a:ext uri="{9D8B030D-6E8A-4147-A177-3AD203B41FA5}">
                        <a16:colId xmlns:a16="http://schemas.microsoft.com/office/drawing/2014/main" val="2912166287"/>
                      </a:ext>
                    </a:extLst>
                  </a:gridCol>
                </a:tblGrid>
                <a:tr h="1875165">
                  <a:tc>
                    <a:txBody>
                      <a:bodyPr/>
                      <a:lstStyle/>
                      <a:p>
                        <a:pPr algn="ctr"/>
                        <a:endParaRPr lang="en-US" sz="2800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8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38393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28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38393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28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38393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28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3021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+mj-lt"/>
                          </a:rPr>
                          <a:t>Patent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3891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800" dirty="0">
                            <a:latin typeface="+mj-lt"/>
                          </a:rPr>
                          <a:t>9x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6.4x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10x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10x</a:t>
                        </a:r>
                      </a:p>
                    </a:txBody>
                    <a:tcPr marL="80010" marR="80010" marT="40008" marB="40008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3021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 err="1">
                            <a:solidFill>
                              <a:schemeClr val="tx1"/>
                            </a:solidFill>
                            <a:latin typeface="+mj-lt"/>
                          </a:rPr>
                          <a:t>Youtube</a:t>
                        </a:r>
                        <a:endParaRPr lang="en-US" sz="2800" b="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43891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800" dirty="0">
                            <a:latin typeface="+mj-lt"/>
                          </a:rPr>
                          <a:t>4.4x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3.9x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6.6x</a:t>
                        </a:r>
                      </a:p>
                    </a:txBody>
                    <a:tcPr marL="80010" marR="80010" marT="40008" marB="40008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dirty="0">
                            <a:latin typeface="+mj-lt"/>
                          </a:rPr>
                          <a:t>4.3x</a:t>
                        </a:r>
                      </a:p>
                    </a:txBody>
                    <a:tcPr marL="80010" marR="80010" marT="40008" marB="40008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921BDB-7671-4413-A10F-63BE13EA9ABC}"/>
                </a:ext>
              </a:extLst>
            </p:cNvPr>
            <p:cNvGrpSpPr/>
            <p:nvPr/>
          </p:nvGrpSpPr>
          <p:grpSpPr>
            <a:xfrm>
              <a:off x="3238678" y="1707600"/>
              <a:ext cx="1410522" cy="1312688"/>
              <a:chOff x="5774306" y="1682947"/>
              <a:chExt cx="1410522" cy="131268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C09AD4-9A60-46C3-ABDC-38300F92ECE0}"/>
                  </a:ext>
                </a:extLst>
              </p:cNvPr>
              <p:cNvSpPr/>
              <p:nvPr/>
            </p:nvSpPr>
            <p:spPr>
              <a:xfrm>
                <a:off x="6415166" y="1682947"/>
                <a:ext cx="321694" cy="33967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86AF9A-72FC-4263-A70B-659AAE7003CA}"/>
                  </a:ext>
                </a:extLst>
              </p:cNvPr>
              <p:cNvSpPr/>
              <p:nvPr/>
            </p:nvSpPr>
            <p:spPr>
              <a:xfrm>
                <a:off x="5774306" y="2655958"/>
                <a:ext cx="321694" cy="339677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B56215-FF7D-4904-9715-33B4C8A56645}"/>
                  </a:ext>
                </a:extLst>
              </p:cNvPr>
              <p:cNvSpPr/>
              <p:nvPr/>
            </p:nvSpPr>
            <p:spPr>
              <a:xfrm>
                <a:off x="6863134" y="2116112"/>
                <a:ext cx="321694" cy="339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0E84B-959C-4426-A4CC-670AAB38EDB2}"/>
                  </a:ext>
                </a:extLst>
              </p:cNvPr>
              <p:cNvSpPr/>
              <p:nvPr/>
            </p:nvSpPr>
            <p:spPr>
              <a:xfrm>
                <a:off x="5991309" y="2116113"/>
                <a:ext cx="321694" cy="339677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7CB469-7F20-414D-AC85-0E0B594EA649}"/>
                  </a:ext>
                </a:extLst>
              </p:cNvPr>
              <p:cNvCxnSpPr>
                <a:cxnSpLocks/>
                <a:stCxn id="18" idx="2"/>
                <a:endCxn id="21" idx="3"/>
              </p:cNvCxnSpPr>
              <p:nvPr/>
            </p:nvCxnSpPr>
            <p:spPr>
              <a:xfrm flipH="1">
                <a:off x="6313003" y="2022624"/>
                <a:ext cx="263010" cy="2633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F0C357D-FC1B-4EDC-8DC6-12A547A1272A}"/>
                  </a:ext>
                </a:extLst>
              </p:cNvPr>
              <p:cNvCxnSpPr>
                <a:cxnSpLocks/>
                <a:stCxn id="20" idx="1"/>
                <a:endCxn id="18" idx="2"/>
              </p:cNvCxnSpPr>
              <p:nvPr/>
            </p:nvCxnSpPr>
            <p:spPr>
              <a:xfrm flipH="1" flipV="1">
                <a:off x="6576013" y="2022624"/>
                <a:ext cx="287121" cy="26332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C164EA7-2AEC-4F09-88AC-47D5CB5C5CF6}"/>
                  </a:ext>
                </a:extLst>
              </p:cNvPr>
              <p:cNvCxnSpPr>
                <a:cxnSpLocks/>
                <a:stCxn id="21" idx="2"/>
                <a:endCxn id="19" idx="0"/>
              </p:cNvCxnSpPr>
              <p:nvPr/>
            </p:nvCxnSpPr>
            <p:spPr>
              <a:xfrm flipH="1">
                <a:off x="5935153" y="2455790"/>
                <a:ext cx="217003" cy="20016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92A23D-2BD4-4FF5-AAC9-4AAA7D4CF739}"/>
                  </a:ext>
                </a:extLst>
              </p:cNvPr>
              <p:cNvSpPr/>
              <p:nvPr/>
            </p:nvSpPr>
            <p:spPr>
              <a:xfrm>
                <a:off x="6229321" y="2655958"/>
                <a:ext cx="321694" cy="339677"/>
              </a:xfrm>
              <a:prstGeom prst="rect">
                <a:avLst/>
              </a:prstGeom>
              <a:solidFill>
                <a:srgbClr val="9900C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013D806-EBDD-4BA2-BC54-47767363D889}"/>
                  </a:ext>
                </a:extLst>
              </p:cNvPr>
              <p:cNvCxnSpPr>
                <a:cxnSpLocks/>
                <a:stCxn id="25" idx="0"/>
                <a:endCxn id="21" idx="2"/>
              </p:cNvCxnSpPr>
              <p:nvPr/>
            </p:nvCxnSpPr>
            <p:spPr>
              <a:xfrm flipH="1" flipV="1">
                <a:off x="6152156" y="2455790"/>
                <a:ext cx="238012" cy="20016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D2C53E-5EA6-4E7D-A001-B130C66FD62B}"/>
                </a:ext>
              </a:extLst>
            </p:cNvPr>
            <p:cNvGrpSpPr/>
            <p:nvPr/>
          </p:nvGrpSpPr>
          <p:grpSpPr>
            <a:xfrm>
              <a:off x="5399400" y="1661580"/>
              <a:ext cx="1307432" cy="1358708"/>
              <a:chOff x="5345591" y="3786016"/>
              <a:chExt cx="1307432" cy="13587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5EEE93C-BCF6-4E05-BBA3-1223B680B658}"/>
                  </a:ext>
                </a:extLst>
              </p:cNvPr>
              <p:cNvSpPr/>
              <p:nvPr/>
            </p:nvSpPr>
            <p:spPr>
              <a:xfrm>
                <a:off x="5838460" y="3786016"/>
                <a:ext cx="321694" cy="33967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A05D1A-1EA1-4FCA-8A0F-04F6BF2F8DCE}"/>
                  </a:ext>
                </a:extLst>
              </p:cNvPr>
              <p:cNvSpPr/>
              <p:nvPr/>
            </p:nvSpPr>
            <p:spPr>
              <a:xfrm>
                <a:off x="5837090" y="4805047"/>
                <a:ext cx="321694" cy="339677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4C4573-E5FF-4AA6-8EA5-4392081DD677}"/>
                  </a:ext>
                </a:extLst>
              </p:cNvPr>
              <p:cNvSpPr/>
              <p:nvPr/>
            </p:nvSpPr>
            <p:spPr>
              <a:xfrm>
                <a:off x="6331329" y="4295531"/>
                <a:ext cx="321694" cy="339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FAE165-977C-45EE-B458-0661E91CA183}"/>
                  </a:ext>
                </a:extLst>
              </p:cNvPr>
              <p:cNvSpPr/>
              <p:nvPr/>
            </p:nvSpPr>
            <p:spPr>
              <a:xfrm>
                <a:off x="5345591" y="4295530"/>
                <a:ext cx="321694" cy="339677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4B93274-3469-487D-89CE-6F4C81A3F930}"/>
                  </a:ext>
                </a:extLst>
              </p:cNvPr>
              <p:cNvCxnSpPr>
                <a:cxnSpLocks/>
                <a:stCxn id="28" idx="2"/>
                <a:endCxn id="31" idx="3"/>
              </p:cNvCxnSpPr>
              <p:nvPr/>
            </p:nvCxnSpPr>
            <p:spPr>
              <a:xfrm flipH="1">
                <a:off x="5667285" y="4125693"/>
                <a:ext cx="332022" cy="33967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6F7C373-0095-4F73-8FC8-115D5FA08189}"/>
                  </a:ext>
                </a:extLst>
              </p:cNvPr>
              <p:cNvCxnSpPr>
                <a:cxnSpLocks/>
                <a:stCxn id="30" idx="1"/>
                <a:endCxn id="28" idx="2"/>
              </p:cNvCxnSpPr>
              <p:nvPr/>
            </p:nvCxnSpPr>
            <p:spPr>
              <a:xfrm flipH="1" flipV="1">
                <a:off x="5999307" y="4125693"/>
                <a:ext cx="332022" cy="33967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3407099-6CB5-4471-8C2D-6186A79C5146}"/>
                  </a:ext>
                </a:extLst>
              </p:cNvPr>
              <p:cNvCxnSpPr>
                <a:cxnSpLocks/>
                <a:stCxn id="31" idx="3"/>
                <a:endCxn id="29" idx="0"/>
              </p:cNvCxnSpPr>
              <p:nvPr/>
            </p:nvCxnSpPr>
            <p:spPr>
              <a:xfrm>
                <a:off x="5667285" y="4465369"/>
                <a:ext cx="330652" cy="33967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C0060C3-BAEA-49C6-A626-4D21BD9F02C3}"/>
                  </a:ext>
                </a:extLst>
              </p:cNvPr>
              <p:cNvCxnSpPr>
                <a:cxnSpLocks/>
                <a:stCxn id="29" idx="0"/>
                <a:endCxn id="30" idx="1"/>
              </p:cNvCxnSpPr>
              <p:nvPr/>
            </p:nvCxnSpPr>
            <p:spPr>
              <a:xfrm flipV="1">
                <a:off x="5997937" y="4465370"/>
                <a:ext cx="333392" cy="33967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F28F1B2-8D0A-47D3-B15C-CCEB8CFCAC7B}"/>
                </a:ext>
              </a:extLst>
            </p:cNvPr>
            <p:cNvGrpSpPr/>
            <p:nvPr/>
          </p:nvGrpSpPr>
          <p:grpSpPr>
            <a:xfrm>
              <a:off x="7587323" y="1626929"/>
              <a:ext cx="1227521" cy="1393360"/>
              <a:chOff x="9232733" y="3220058"/>
              <a:chExt cx="1227521" cy="139336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4E9F00B-8C19-4C36-865D-FCCE978291AF}"/>
                  </a:ext>
                </a:extLst>
              </p:cNvPr>
              <p:cNvSpPr/>
              <p:nvPr/>
            </p:nvSpPr>
            <p:spPr>
              <a:xfrm>
                <a:off x="9686911" y="3220058"/>
                <a:ext cx="321694" cy="33967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192BFDE-640D-4FDA-8A64-1D704633C30B}"/>
                  </a:ext>
                </a:extLst>
              </p:cNvPr>
              <p:cNvSpPr/>
              <p:nvPr/>
            </p:nvSpPr>
            <p:spPr>
              <a:xfrm>
                <a:off x="10138560" y="4273741"/>
                <a:ext cx="321694" cy="339677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F35DA7C-40CF-4124-BE61-F1CCF9CBF350}"/>
                  </a:ext>
                </a:extLst>
              </p:cNvPr>
              <p:cNvSpPr/>
              <p:nvPr/>
            </p:nvSpPr>
            <p:spPr>
              <a:xfrm>
                <a:off x="9232733" y="4273740"/>
                <a:ext cx="321694" cy="339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4C00C4E-87F1-429B-A2D3-7FD8196C8D90}"/>
                  </a:ext>
                </a:extLst>
              </p:cNvPr>
              <p:cNvSpPr/>
              <p:nvPr/>
            </p:nvSpPr>
            <p:spPr>
              <a:xfrm>
                <a:off x="9690534" y="3786014"/>
                <a:ext cx="321694" cy="339677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87ADA09-080A-458A-81FD-4AF8F29FE7E3}"/>
                  </a:ext>
                </a:extLst>
              </p:cNvPr>
              <p:cNvCxnSpPr>
                <a:cxnSpLocks/>
                <a:stCxn id="37" idx="2"/>
                <a:endCxn id="40" idx="0"/>
              </p:cNvCxnSpPr>
              <p:nvPr/>
            </p:nvCxnSpPr>
            <p:spPr>
              <a:xfrm>
                <a:off x="9847758" y="3559735"/>
                <a:ext cx="3623" cy="22627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3AE7554-FF63-4BB5-B690-3BA15E0B7BBA}"/>
                  </a:ext>
                </a:extLst>
              </p:cNvPr>
              <p:cNvCxnSpPr>
                <a:cxnSpLocks/>
                <a:stCxn id="40" idx="2"/>
                <a:endCxn id="39" idx="3"/>
              </p:cNvCxnSpPr>
              <p:nvPr/>
            </p:nvCxnSpPr>
            <p:spPr>
              <a:xfrm flipH="1">
                <a:off x="9554427" y="4125691"/>
                <a:ext cx="296954" cy="3178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605D87C-3416-42C5-A3CF-E0371DB27C6C}"/>
                  </a:ext>
                </a:extLst>
              </p:cNvPr>
              <p:cNvCxnSpPr>
                <a:cxnSpLocks/>
                <a:stCxn id="40" idx="2"/>
                <a:endCxn id="38" idx="1"/>
              </p:cNvCxnSpPr>
              <p:nvPr/>
            </p:nvCxnSpPr>
            <p:spPr>
              <a:xfrm>
                <a:off x="9851381" y="4125691"/>
                <a:ext cx="287179" cy="31788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F4BC42D-AF3E-4909-B840-582CF24076F9}"/>
                  </a:ext>
                </a:extLst>
              </p:cNvPr>
              <p:cNvCxnSpPr>
                <a:cxnSpLocks/>
                <a:stCxn id="38" idx="1"/>
                <a:endCxn id="39" idx="3"/>
              </p:cNvCxnSpPr>
              <p:nvPr/>
            </p:nvCxnSpPr>
            <p:spPr>
              <a:xfrm flipH="1" flipV="1">
                <a:off x="9554427" y="4443579"/>
                <a:ext cx="584133" cy="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9FDF2EA-BE2E-48BF-9D81-BF1A7E844E50}"/>
                </a:ext>
              </a:extLst>
            </p:cNvPr>
            <p:cNvGrpSpPr/>
            <p:nvPr/>
          </p:nvGrpSpPr>
          <p:grpSpPr>
            <a:xfrm>
              <a:off x="9526375" y="1646641"/>
              <a:ext cx="1677256" cy="1373649"/>
              <a:chOff x="8715421" y="588016"/>
              <a:chExt cx="1677256" cy="137364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7678E77-50A7-4CA3-89BF-85C286DC312D}"/>
                  </a:ext>
                </a:extLst>
              </p:cNvPr>
              <p:cNvSpPr/>
              <p:nvPr/>
            </p:nvSpPr>
            <p:spPr>
              <a:xfrm>
                <a:off x="9393580" y="588016"/>
                <a:ext cx="321694" cy="33967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ECA5E6-D7D4-4FBB-BAB9-5080D351476C}"/>
                  </a:ext>
                </a:extLst>
              </p:cNvPr>
              <p:cNvSpPr/>
              <p:nvPr/>
            </p:nvSpPr>
            <p:spPr>
              <a:xfrm>
                <a:off x="10070983" y="1621988"/>
                <a:ext cx="321694" cy="339677"/>
              </a:xfrm>
              <a:prstGeom prst="rect">
                <a:avLst/>
              </a:prstGeom>
              <a:solidFill>
                <a:srgbClr val="00B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1F9E232-58D1-4196-9A98-ADB35C587F90}"/>
                  </a:ext>
                </a:extLst>
              </p:cNvPr>
              <p:cNvSpPr/>
              <p:nvPr/>
            </p:nvSpPr>
            <p:spPr>
              <a:xfrm>
                <a:off x="8715421" y="1621987"/>
                <a:ext cx="321694" cy="339677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C0C705E-DF81-425C-B12D-7E31177E8DB4}"/>
                  </a:ext>
                </a:extLst>
              </p:cNvPr>
              <p:cNvSpPr/>
              <p:nvPr/>
            </p:nvSpPr>
            <p:spPr>
              <a:xfrm>
                <a:off x="9886449" y="1082142"/>
                <a:ext cx="321694" cy="339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735D91-B492-4BF8-9A58-FB857F15D6A4}"/>
                  </a:ext>
                </a:extLst>
              </p:cNvPr>
              <p:cNvSpPr/>
              <p:nvPr/>
            </p:nvSpPr>
            <p:spPr>
              <a:xfrm>
                <a:off x="8900711" y="1082142"/>
                <a:ext cx="321694" cy="339677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AC9F33-F50A-43DF-9F63-4879E96D958A}"/>
                  </a:ext>
                </a:extLst>
              </p:cNvPr>
              <p:cNvCxnSpPr>
                <a:cxnSpLocks/>
                <a:stCxn id="46" idx="2"/>
                <a:endCxn id="50" idx="3"/>
              </p:cNvCxnSpPr>
              <p:nvPr/>
            </p:nvCxnSpPr>
            <p:spPr>
              <a:xfrm flipH="1">
                <a:off x="9222405" y="927693"/>
                <a:ext cx="332022" cy="3242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F7E7AF-8D3A-4EA6-A33F-614EA28300B1}"/>
                  </a:ext>
                </a:extLst>
              </p:cNvPr>
              <p:cNvCxnSpPr>
                <a:cxnSpLocks/>
                <a:stCxn id="49" idx="1"/>
                <a:endCxn id="46" idx="2"/>
              </p:cNvCxnSpPr>
              <p:nvPr/>
            </p:nvCxnSpPr>
            <p:spPr>
              <a:xfrm flipH="1" flipV="1">
                <a:off x="9554427" y="927693"/>
                <a:ext cx="332022" cy="3242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FA106DD-CDB6-461A-BFD1-3C2B21037BC6}"/>
                  </a:ext>
                </a:extLst>
              </p:cNvPr>
              <p:cNvCxnSpPr>
                <a:cxnSpLocks/>
                <a:stCxn id="50" idx="2"/>
                <a:endCxn id="48" idx="0"/>
              </p:cNvCxnSpPr>
              <p:nvPr/>
            </p:nvCxnSpPr>
            <p:spPr>
              <a:xfrm flipH="1">
                <a:off x="8876268" y="1421819"/>
                <a:ext cx="185290" cy="20016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1D8B6AE-41B0-406A-8346-D1B575CC4DAD}"/>
                  </a:ext>
                </a:extLst>
              </p:cNvPr>
              <p:cNvCxnSpPr>
                <a:cxnSpLocks/>
                <a:stCxn id="49" idx="1"/>
                <a:endCxn id="50" idx="3"/>
              </p:cNvCxnSpPr>
              <p:nvPr/>
            </p:nvCxnSpPr>
            <p:spPr>
              <a:xfrm flipH="1">
                <a:off x="9222405" y="1251981"/>
                <a:ext cx="664044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595CAA5-C7BA-493E-99DF-F373E9568973}"/>
                  </a:ext>
                </a:extLst>
              </p:cNvPr>
              <p:cNvSpPr/>
              <p:nvPr/>
            </p:nvSpPr>
            <p:spPr>
              <a:xfrm>
                <a:off x="9385582" y="1621987"/>
                <a:ext cx="321694" cy="339677"/>
              </a:xfrm>
              <a:prstGeom prst="rect">
                <a:avLst/>
              </a:prstGeom>
              <a:solidFill>
                <a:srgbClr val="9900C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53A71A-6A8A-4740-8C54-7B5721A9BF6B}"/>
                  </a:ext>
                </a:extLst>
              </p:cNvPr>
              <p:cNvCxnSpPr>
                <a:cxnSpLocks/>
                <a:stCxn id="55" idx="1"/>
                <a:endCxn id="48" idx="3"/>
              </p:cNvCxnSpPr>
              <p:nvPr/>
            </p:nvCxnSpPr>
            <p:spPr>
              <a:xfrm flipH="1">
                <a:off x="9037115" y="1791826"/>
                <a:ext cx="34846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B6CF808-8B25-4631-80FD-198E54D1DC83}"/>
                  </a:ext>
                </a:extLst>
              </p:cNvPr>
              <p:cNvCxnSpPr>
                <a:cxnSpLocks/>
                <a:stCxn id="49" idx="2"/>
                <a:endCxn id="47" idx="0"/>
              </p:cNvCxnSpPr>
              <p:nvPr/>
            </p:nvCxnSpPr>
            <p:spPr>
              <a:xfrm>
                <a:off x="10047296" y="1421819"/>
                <a:ext cx="184534" cy="20016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4C1F58-7B44-440D-8262-EB3BA65EC05B}"/>
                  </a:ext>
                </a:extLst>
              </p:cNvPr>
              <p:cNvCxnSpPr>
                <a:cxnSpLocks/>
                <a:stCxn id="47" idx="1"/>
                <a:endCxn id="55" idx="3"/>
              </p:cNvCxnSpPr>
              <p:nvPr/>
            </p:nvCxnSpPr>
            <p:spPr>
              <a:xfrm flipH="1" flipV="1">
                <a:off x="9707276" y="1791826"/>
                <a:ext cx="363707" cy="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2DE8EB-C2E2-4695-B7B3-89C6F373B362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5238FD43-25A9-46C9-8C08-785090564055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8FE5B40D-6FC0-4E60-868F-2A335F978300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534FFC95-0D25-4132-BBE9-1BB792A8CCFD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63" name="Arrow: Pentagon 62">
              <a:extLst>
                <a:ext uri="{FF2B5EF4-FFF2-40B4-BE49-F238E27FC236}">
                  <a16:creationId xmlns:a16="http://schemas.microsoft.com/office/drawing/2014/main" id="{13A6580C-71B8-4AD9-B166-2D3E1EBE3162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2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48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8AF5BC-BCFD-4C31-AF95-B3B4D7675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5000"/>
                    </a14:imgEffect>
                  </a14:imgLayer>
                </a14:imgProps>
              </a:ext>
            </a:extLst>
          </a:blip>
          <a:srcRect l="28627" t="929" r="28370" b="929"/>
          <a:stretch/>
        </p:blipFill>
        <p:spPr>
          <a:xfrm>
            <a:off x="8215153" y="1119090"/>
            <a:ext cx="3899218" cy="5240000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C7A741-F5EB-46E8-A03E-488BCFB0AA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7" t="27452" r="58812" b="13614"/>
          <a:stretch/>
        </p:blipFill>
        <p:spPr>
          <a:xfrm>
            <a:off x="5912680" y="2397407"/>
            <a:ext cx="2115338" cy="19092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DC8BA75-D335-44BA-AC84-8E75A96E88BA}"/>
              </a:ext>
            </a:extLst>
          </p:cNvPr>
          <p:cNvSpPr/>
          <p:nvPr/>
        </p:nvSpPr>
        <p:spPr>
          <a:xfrm>
            <a:off x="6667792" y="4372892"/>
            <a:ext cx="73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389120">
              <a:defRPr/>
            </a:pPr>
            <a:r>
              <a:rPr lang="en-US" dirty="0">
                <a:latin typeface="+mj-lt"/>
              </a:rPr>
              <a:t>668M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237E7-BCF5-4A2C-8CF8-DD47C9A3403A}"/>
              </a:ext>
            </a:extLst>
          </p:cNvPr>
          <p:cNvGrpSpPr/>
          <p:nvPr/>
        </p:nvGrpSpPr>
        <p:grpSpPr>
          <a:xfrm>
            <a:off x="157840" y="65313"/>
            <a:ext cx="11903531" cy="321130"/>
            <a:chOff x="288469" y="0"/>
            <a:chExt cx="11903531" cy="32113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62B33D03-02F5-4600-94B3-AD70DF1D346A}"/>
                </a:ext>
              </a:extLst>
            </p:cNvPr>
            <p:cNvSpPr/>
            <p:nvPr/>
          </p:nvSpPr>
          <p:spPr>
            <a:xfrm>
              <a:off x="288469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Design Objectives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B2FF8049-20C6-4161-AC50-A437B1BD06E3}"/>
                </a:ext>
              </a:extLst>
            </p:cNvPr>
            <p:cNvSpPr/>
            <p:nvPr/>
          </p:nvSpPr>
          <p:spPr>
            <a:xfrm>
              <a:off x="3292927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Graph Pruning for Pattern Matching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4CF61802-7B1B-4BBE-B5DE-CCA5654E3508}"/>
                </a:ext>
              </a:extLst>
            </p:cNvPr>
            <p:cNvSpPr/>
            <p:nvPr/>
          </p:nvSpPr>
          <p:spPr>
            <a:xfrm>
              <a:off x="6297385" y="1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Evaluation Methodology</a:t>
              </a: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50BB3E9F-40D9-4A13-9E0B-729589E7312A}"/>
                </a:ext>
              </a:extLst>
            </p:cNvPr>
            <p:cNvSpPr/>
            <p:nvPr/>
          </p:nvSpPr>
          <p:spPr>
            <a:xfrm>
              <a:off x="9301843" y="0"/>
              <a:ext cx="2890157" cy="321129"/>
            </a:xfrm>
            <a:prstGeom prst="homePlate">
              <a:avLst>
                <a:gd name="adj" fmla="val 176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Experiment Results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E51C5D2-95C0-4D75-9693-7F2633BC4208}"/>
              </a:ext>
            </a:extLst>
          </p:cNvPr>
          <p:cNvSpPr txBox="1"/>
          <p:nvPr/>
        </p:nvSpPr>
        <p:spPr>
          <a:xfrm>
            <a:off x="157838" y="2092061"/>
            <a:ext cx="5567707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Graph mutation</a:t>
            </a:r>
          </a:p>
          <a:p>
            <a:pPr marL="457200" indent="-457200">
              <a:spcAft>
                <a:spcPts val="1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Nonuniform distribution of matches in the bkg. graph</a:t>
            </a:r>
          </a:p>
          <a:p>
            <a:pPr marL="457200" indent="-457200">
              <a:spcAft>
                <a:spcPts val="16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latin typeface="+mj-lt"/>
            </a:endParaRPr>
          </a:p>
          <a:p>
            <a:pPr marL="457200" indent="-457200">
              <a:spcAft>
                <a:spcPts val="1600"/>
              </a:spcAft>
              <a:buClr>
                <a:srgbClr val="FF0000"/>
              </a:buClr>
              <a:buSzPct val="170000"/>
              <a:buFont typeface="Wingdings" panose="05000000000000000000" pitchFamily="2" charset="2"/>
              <a:buChar char="ð"/>
            </a:pPr>
            <a:r>
              <a:rPr lang="en-US" sz="3200" dirty="0">
                <a:latin typeface="+mj-lt"/>
              </a:rPr>
              <a:t>  Load imbalance</a:t>
            </a:r>
          </a:p>
          <a:p>
            <a:pPr marL="457200" indent="-457200">
              <a:spcAft>
                <a:spcPts val="1600"/>
              </a:spcAft>
              <a:buClr>
                <a:srgbClr val="FF0000"/>
              </a:buClr>
              <a:buSzPct val="170000"/>
              <a:buFont typeface="Wingdings" panose="05000000000000000000" pitchFamily="2" charset="2"/>
              <a:buChar char="ð"/>
            </a:pPr>
            <a:r>
              <a:rPr lang="en-US" sz="3200" dirty="0">
                <a:latin typeface="+mj-lt"/>
              </a:rPr>
              <a:t>  Loss of parallelism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3CCD1CF-0A2C-43B6-9C36-0C91C733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2" y="675372"/>
            <a:ext cx="10372469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Explaining Performance …</a:t>
            </a:r>
          </a:p>
        </p:txBody>
      </p:sp>
    </p:spTree>
    <p:extLst>
      <p:ext uri="{BB962C8B-B14F-4D97-AF65-F5344CB8AC3E}">
        <p14:creationId xmlns:p14="http://schemas.microsoft.com/office/powerpoint/2010/main" val="3171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A3AE2D-2489-44D8-9C6A-0937C656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370304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Takeaways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C6D2E-C1E1-407D-979F-37A9E37E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1CA68-C6F6-4D2E-A021-4CA54F9A4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07" y="5697438"/>
            <a:ext cx="948867" cy="9488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8E7636-6682-4EFD-A064-53064E755557}"/>
              </a:ext>
            </a:extLst>
          </p:cNvPr>
          <p:cNvSpPr/>
          <p:nvPr/>
        </p:nvSpPr>
        <p:spPr>
          <a:xfrm>
            <a:off x="7962244" y="5894685"/>
            <a:ext cx="405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computation.llnl.gov/</a:t>
            </a:r>
            <a:r>
              <a:rPr lang="en-US" sz="2400" dirty="0" err="1">
                <a:latin typeface="+mj-lt"/>
              </a:rPr>
              <a:t>casc</a:t>
            </a:r>
            <a:endParaRPr lang="en-US" sz="2400" dirty="0">
              <a:latin typeface="+mj-lt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B3107ADA-8A4B-4C9B-B3C2-5D0903EDA0D4}"/>
              </a:ext>
            </a:extLst>
          </p:cNvPr>
          <p:cNvSpPr txBox="1">
            <a:spLocks/>
          </p:cNvSpPr>
          <p:nvPr/>
        </p:nvSpPr>
        <p:spPr>
          <a:xfrm>
            <a:off x="2748166" y="5900737"/>
            <a:ext cx="3276384" cy="455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netsyslab.ece.ubc.ca</a:t>
            </a:r>
          </a:p>
        </p:txBody>
      </p:sp>
      <p:pic>
        <p:nvPicPr>
          <p:cNvPr id="9" name="Picture 2" descr="CASC logo">
            <a:extLst>
              <a:ext uri="{FF2B5EF4-FFF2-40B4-BE49-F238E27FC236}">
                <a16:creationId xmlns:a16="http://schemas.microsoft.com/office/drawing/2014/main" id="{CDA61B0E-0A5B-4F46-AB6C-AAC048EA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37" y="5642148"/>
            <a:ext cx="1843939" cy="10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3583B2-F2CE-46ED-B985-C15F920559B7}"/>
              </a:ext>
            </a:extLst>
          </p:cNvPr>
          <p:cNvSpPr/>
          <p:nvPr/>
        </p:nvSpPr>
        <p:spPr>
          <a:xfrm>
            <a:off x="4067774" y="4858480"/>
            <a:ext cx="405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Tahsin Reza    treza@ece.ubc.ca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E67E95-A221-4FC9-9F6B-C27C24959B1C}"/>
              </a:ext>
            </a:extLst>
          </p:cNvPr>
          <p:cNvCxnSpPr/>
          <p:nvPr/>
        </p:nvCxnSpPr>
        <p:spPr>
          <a:xfrm>
            <a:off x="709863" y="5501842"/>
            <a:ext cx="1077917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university of british columbia">
            <a:extLst>
              <a:ext uri="{FF2B5EF4-FFF2-40B4-BE49-F238E27FC236}">
                <a16:creationId xmlns:a16="http://schemas.microsoft.com/office/drawing/2014/main" id="{0923906F-0835-47B4-8896-F91BA416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96"/>
          <a:stretch/>
        </p:blipFill>
        <p:spPr bwMode="auto">
          <a:xfrm>
            <a:off x="1035398" y="5765915"/>
            <a:ext cx="663545" cy="8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C02292-AACB-414C-A017-0FEE0ADA6C28}"/>
              </a:ext>
            </a:extLst>
          </p:cNvPr>
          <p:cNvSpPr txBox="1"/>
          <p:nvPr/>
        </p:nvSpPr>
        <p:spPr>
          <a:xfrm>
            <a:off x="709865" y="1138773"/>
            <a:ext cx="10221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What makes a pruning-based approach promising?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92F712-3295-4ADB-AAEA-3B34A7757352}"/>
              </a:ext>
            </a:extLst>
          </p:cNvPr>
          <p:cNvCxnSpPr>
            <a:cxnSpLocks/>
          </p:cNvCxnSpPr>
          <p:nvPr/>
        </p:nvCxnSpPr>
        <p:spPr>
          <a:xfrm flipH="1">
            <a:off x="190500" y="1037052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2FE25B-548F-4615-B70F-4D5DD65C2F74}"/>
              </a:ext>
            </a:extLst>
          </p:cNvPr>
          <p:cNvGrpSpPr/>
          <p:nvPr/>
        </p:nvGrpSpPr>
        <p:grpSpPr>
          <a:xfrm>
            <a:off x="1444669" y="1797655"/>
            <a:ext cx="1270838" cy="1600890"/>
            <a:chOff x="9589068" y="1197751"/>
            <a:chExt cx="1967404" cy="24175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E708EE-53D6-42BF-834A-4E6F454CCCB5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601FA51-2755-4C59-8AF8-4B8337DAEC9D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9EBA32-FAA1-430D-B62F-BE911BB4FDA8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67A1EB-F038-4FFC-B744-90994D83CC23}"/>
                </a:ext>
              </a:extLst>
            </p:cNvPr>
            <p:cNvSpPr/>
            <p:nvPr/>
          </p:nvSpPr>
          <p:spPr>
            <a:xfrm>
              <a:off x="10380611" y="1197751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57E1F-7F0F-4ED7-83B2-100000133324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41F8F3-7854-411B-9819-D30ED0207FDC}"/>
                </a:ext>
              </a:extLst>
            </p:cNvPr>
            <p:cNvCxnSpPr>
              <a:cxnSpLocks/>
              <a:stCxn id="20" idx="2"/>
              <a:endCxn id="17" idx="0"/>
            </p:cNvCxnSpPr>
            <p:nvPr/>
          </p:nvCxnSpPr>
          <p:spPr>
            <a:xfrm flipH="1">
              <a:off x="10562484" y="1582353"/>
              <a:ext cx="4513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5571FF-D38F-4A60-9962-24AA760D80DE}"/>
                </a:ext>
              </a:extLst>
            </p:cNvPr>
            <p:cNvSpPr txBox="1"/>
            <p:nvPr/>
          </p:nvSpPr>
          <p:spPr>
            <a:xfrm>
              <a:off x="9841219" y="3150479"/>
              <a:ext cx="1434824" cy="46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8268F1-9892-415E-B4FA-9B6F27BDED7E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F153D0-3EE4-4B27-8E34-7DBE3166D57D}"/>
                </a:ext>
              </a:extLst>
            </p:cNvPr>
            <p:cNvCxnSpPr>
              <a:cxnSpLocks/>
              <a:stCxn id="17" idx="1"/>
              <a:endCxn id="19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133129-77A5-41EE-8E0C-F090130C3808}"/>
                </a:ext>
              </a:extLst>
            </p:cNvPr>
            <p:cNvCxnSpPr>
              <a:cxnSpLocks/>
              <a:stCxn id="19" idx="4"/>
              <a:endCxn id="21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391B69-4430-445C-90B3-BA07085BCD66}"/>
                </a:ext>
              </a:extLst>
            </p:cNvPr>
            <p:cNvCxnSpPr>
              <a:cxnSpLocks/>
              <a:stCxn id="17" idx="3"/>
              <a:endCxn id="18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0EF981-9776-4617-B9E9-1B798E4CBA66}"/>
                </a:ext>
              </a:extLst>
            </p:cNvPr>
            <p:cNvCxnSpPr>
              <a:cxnSpLocks/>
              <a:stCxn id="18" idx="2"/>
              <a:endCxn id="21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3DA2140-52FE-4BE5-BE82-4042AD8C53B7}"/>
              </a:ext>
            </a:extLst>
          </p:cNvPr>
          <p:cNvSpPr/>
          <p:nvPr/>
        </p:nvSpPr>
        <p:spPr>
          <a:xfrm>
            <a:off x="3079926" y="2371729"/>
            <a:ext cx="554937" cy="644286"/>
          </a:xfrm>
          <a:prstGeom prst="rightArrow">
            <a:avLst>
              <a:gd name="adj1" fmla="val 55014"/>
              <a:gd name="adj2" fmla="val 53205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9A0F9E-B298-4F58-9E72-E9FD6DD1598C}"/>
              </a:ext>
            </a:extLst>
          </p:cNvPr>
          <p:cNvGrpSpPr/>
          <p:nvPr/>
        </p:nvGrpSpPr>
        <p:grpSpPr>
          <a:xfrm>
            <a:off x="4003509" y="2296811"/>
            <a:ext cx="749169" cy="743499"/>
            <a:chOff x="9589068" y="1935905"/>
            <a:chExt cx="1159801" cy="112275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7CCF7F-A4D2-4716-8A10-64E83E8EAC15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41D78D0-16BC-45EF-B93D-364F1400D137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17BDB58-77B4-45CE-A6A8-CA2BC479EBEE}"/>
                </a:ext>
              </a:extLst>
            </p:cNvPr>
            <p:cNvSpPr/>
            <p:nvPr/>
          </p:nvSpPr>
          <p:spPr>
            <a:xfrm>
              <a:off x="10372248" y="2674060"/>
              <a:ext cx="372771" cy="38460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E8E2F1E-640D-4B88-BD1A-D6B0D1BE81DB}"/>
                </a:ext>
              </a:extLst>
            </p:cNvPr>
            <p:cNvCxnSpPr>
              <a:cxnSpLocks/>
              <a:stCxn id="65" idx="2"/>
              <a:endCxn id="69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0BCC889-8CA1-4FA8-A90A-0202318F63E1}"/>
                </a:ext>
              </a:extLst>
            </p:cNvPr>
            <p:cNvCxnSpPr>
              <a:cxnSpLocks/>
              <a:stCxn id="65" idx="1"/>
              <a:endCxn id="67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34F01E-A038-4D6B-94EA-A91F25BC2660}"/>
                </a:ext>
              </a:extLst>
            </p:cNvPr>
            <p:cNvCxnSpPr>
              <a:cxnSpLocks/>
              <a:stCxn id="67" idx="4"/>
              <a:endCxn id="69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7B42793-C49E-40C9-B7BD-686BDFF53C8F}"/>
              </a:ext>
            </a:extLst>
          </p:cNvPr>
          <p:cNvGrpSpPr/>
          <p:nvPr/>
        </p:nvGrpSpPr>
        <p:grpSpPr>
          <a:xfrm>
            <a:off x="5261216" y="2296812"/>
            <a:ext cx="764947" cy="743498"/>
            <a:chOff x="10372246" y="1935905"/>
            <a:chExt cx="1184226" cy="112275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CA5471-D961-43C6-B3B4-5F939DF24F28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B6AFB9FE-7201-4041-B3BE-D284062D9D22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1606B1-64C1-4694-B32E-51657932709E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6774179-7C7E-47D3-8AD1-9DD978244B65}"/>
                </a:ext>
              </a:extLst>
            </p:cNvPr>
            <p:cNvCxnSpPr>
              <a:cxnSpLocks/>
              <a:stCxn id="78" idx="2"/>
              <a:endCxn id="82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33ADD3-FBF2-44A1-8FB2-AF4AB85E215F}"/>
                </a:ext>
              </a:extLst>
            </p:cNvPr>
            <p:cNvCxnSpPr>
              <a:cxnSpLocks/>
              <a:stCxn id="78" idx="3"/>
              <a:endCxn id="79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78F7C89-A891-4BC4-9AAA-5A9E7C546335}"/>
                </a:ext>
              </a:extLst>
            </p:cNvPr>
            <p:cNvCxnSpPr>
              <a:cxnSpLocks/>
              <a:stCxn id="79" idx="2"/>
              <a:endCxn id="82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758E1C-1AC7-4650-B794-4E0FE99DA5C0}"/>
              </a:ext>
            </a:extLst>
          </p:cNvPr>
          <p:cNvGrpSpPr/>
          <p:nvPr/>
        </p:nvGrpSpPr>
        <p:grpSpPr>
          <a:xfrm>
            <a:off x="6399438" y="2296812"/>
            <a:ext cx="1270838" cy="743498"/>
            <a:chOff x="9589068" y="1935905"/>
            <a:chExt cx="1967404" cy="112275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4A6000E-D3BA-49A1-AAEB-1AB8AC86F5D7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58F3B224-D460-4657-A080-F5235C8FC10D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965D5C4-5839-4C2E-A1B0-B56B47B1F96D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C7F9D27-CF5F-49C9-A50A-35A17D282DEB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32FCB97-DB86-4B36-B34D-4EE7076F2E0F}"/>
                </a:ext>
              </a:extLst>
            </p:cNvPr>
            <p:cNvCxnSpPr>
              <a:cxnSpLocks/>
              <a:stCxn id="90" idx="1"/>
              <a:endCxn id="92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40BE94D-AA61-461F-9D6E-E60D4874E2D4}"/>
                </a:ext>
              </a:extLst>
            </p:cNvPr>
            <p:cNvCxnSpPr>
              <a:cxnSpLocks/>
              <a:stCxn id="92" idx="4"/>
              <a:endCxn id="94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F9C5929-C22A-4F62-B851-709460D085E1}"/>
                </a:ext>
              </a:extLst>
            </p:cNvPr>
            <p:cNvCxnSpPr>
              <a:cxnSpLocks/>
              <a:stCxn id="90" idx="3"/>
              <a:endCxn id="91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595398A-9760-426B-8AF3-ACE147A5778E}"/>
                </a:ext>
              </a:extLst>
            </p:cNvPr>
            <p:cNvCxnSpPr>
              <a:cxnSpLocks/>
              <a:stCxn id="91" idx="2"/>
              <a:endCxn id="94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B165A1-BB2C-44F4-B269-055910291326}"/>
              </a:ext>
            </a:extLst>
          </p:cNvPr>
          <p:cNvGrpSpPr/>
          <p:nvPr/>
        </p:nvGrpSpPr>
        <p:grpSpPr>
          <a:xfrm>
            <a:off x="8038922" y="2296812"/>
            <a:ext cx="1270838" cy="743498"/>
            <a:chOff x="9589068" y="1935905"/>
            <a:chExt cx="1967404" cy="112275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A424E33-86DF-423C-A3E8-D56DEC989803}"/>
                </a:ext>
              </a:extLst>
            </p:cNvPr>
            <p:cNvSpPr/>
            <p:nvPr/>
          </p:nvSpPr>
          <p:spPr>
            <a:xfrm>
              <a:off x="10376098" y="1935905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103" name="Hexagon 102">
              <a:extLst>
                <a:ext uri="{FF2B5EF4-FFF2-40B4-BE49-F238E27FC236}">
                  <a16:creationId xmlns:a16="http://schemas.microsoft.com/office/drawing/2014/main" id="{E7A586E5-F5B4-42C5-8516-1A097ED2C0F7}"/>
                </a:ext>
              </a:extLst>
            </p:cNvPr>
            <p:cNvSpPr/>
            <p:nvPr/>
          </p:nvSpPr>
          <p:spPr>
            <a:xfrm>
              <a:off x="11120440" y="233551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305097B-75BF-4D5C-AFCC-47CF063B8F87}"/>
                </a:ext>
              </a:extLst>
            </p:cNvPr>
            <p:cNvSpPr/>
            <p:nvPr/>
          </p:nvSpPr>
          <p:spPr>
            <a:xfrm>
              <a:off x="9589068" y="2303284"/>
              <a:ext cx="407755" cy="39997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D5AF17E-89F6-4452-B6ED-9E0AD538420F}"/>
                </a:ext>
              </a:extLst>
            </p:cNvPr>
            <p:cNvSpPr/>
            <p:nvPr/>
          </p:nvSpPr>
          <p:spPr>
            <a:xfrm>
              <a:off x="10372246" y="2674059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2D62B1B-CBAF-4C47-81C5-4CAC32493436}"/>
                </a:ext>
              </a:extLst>
            </p:cNvPr>
            <p:cNvCxnSpPr>
              <a:cxnSpLocks/>
              <a:stCxn id="102" idx="2"/>
              <a:endCxn id="106" idx="0"/>
            </p:cNvCxnSpPr>
            <p:nvPr/>
          </p:nvCxnSpPr>
          <p:spPr>
            <a:xfrm flipH="1">
              <a:off x="10558632" y="2320507"/>
              <a:ext cx="3852" cy="353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AA3460-32DC-4852-BFCB-32B09DC0C8F4}"/>
                </a:ext>
              </a:extLst>
            </p:cNvPr>
            <p:cNvCxnSpPr>
              <a:cxnSpLocks/>
              <a:stCxn id="102" idx="1"/>
              <a:endCxn id="104" idx="0"/>
            </p:cNvCxnSpPr>
            <p:nvPr/>
          </p:nvCxnSpPr>
          <p:spPr>
            <a:xfrm flipH="1">
              <a:off x="9792946" y="2128206"/>
              <a:ext cx="583152" cy="17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DAA2E8F-198C-42F9-AA8A-D9913EDF6B1A}"/>
                </a:ext>
              </a:extLst>
            </p:cNvPr>
            <p:cNvCxnSpPr>
              <a:cxnSpLocks/>
              <a:stCxn id="104" idx="4"/>
              <a:endCxn id="106" idx="1"/>
            </p:cNvCxnSpPr>
            <p:nvPr/>
          </p:nvCxnSpPr>
          <p:spPr>
            <a:xfrm>
              <a:off x="9792946" y="2703262"/>
              <a:ext cx="579300" cy="1630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9DB17E9-3013-4BE9-93FE-57CBF4FA3E4E}"/>
                </a:ext>
              </a:extLst>
            </p:cNvPr>
            <p:cNvCxnSpPr>
              <a:cxnSpLocks/>
              <a:stCxn id="102" idx="3"/>
              <a:endCxn id="103" idx="4"/>
            </p:cNvCxnSpPr>
            <p:nvPr/>
          </p:nvCxnSpPr>
          <p:spPr>
            <a:xfrm>
              <a:off x="10748869" y="2128206"/>
              <a:ext cx="471565" cy="207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1741864-BF0C-424F-8F37-01F4D9F11A53}"/>
                </a:ext>
              </a:extLst>
            </p:cNvPr>
            <p:cNvCxnSpPr>
              <a:cxnSpLocks/>
              <a:stCxn id="103" idx="2"/>
              <a:endCxn id="106" idx="3"/>
            </p:cNvCxnSpPr>
            <p:nvPr/>
          </p:nvCxnSpPr>
          <p:spPr>
            <a:xfrm flipH="1">
              <a:off x="10745017" y="2735493"/>
              <a:ext cx="475417" cy="1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84024D0-A188-464F-8C08-1FB7E0BDEE09}"/>
              </a:ext>
            </a:extLst>
          </p:cNvPr>
          <p:cNvSpPr txBox="1"/>
          <p:nvPr/>
        </p:nvSpPr>
        <p:spPr>
          <a:xfrm>
            <a:off x="1148004" y="3411014"/>
            <a:ext cx="10221838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6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2800" dirty="0">
                <a:latin typeface="+mj-lt"/>
              </a:rPr>
              <a:t>Smaller algorithm state – </a:t>
            </a:r>
            <a:r>
              <a:rPr lang="en-US" sz="2800" i="1" dirty="0">
                <a:latin typeface="+mj-lt"/>
              </a:rPr>
              <a:t>can prevent combinatorial explosion</a:t>
            </a:r>
          </a:p>
          <a:p>
            <a:pPr marL="457200" indent="-457200" algn="just">
              <a:spcAft>
                <a:spcPts val="1600"/>
              </a:spcAft>
              <a:buSzPct val="150000"/>
              <a:buFont typeface="Calibri Light" panose="020F0302020204030204" pitchFamily="34" charset="0"/>
              <a:buChar char="▫"/>
            </a:pPr>
            <a:r>
              <a:rPr lang="en-US" sz="2800" dirty="0">
                <a:latin typeface="+mj-lt"/>
              </a:rPr>
              <a:t>Search space reduction – </a:t>
            </a:r>
            <a:r>
              <a:rPr lang="en-US" sz="2800" i="1" dirty="0">
                <a:latin typeface="+mj-lt"/>
              </a:rPr>
              <a:t>enumeration is now less expensive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C1BB61B-F735-4B2A-B6DD-403F631DEAB9}"/>
              </a:ext>
            </a:extLst>
          </p:cNvPr>
          <p:cNvSpPr/>
          <p:nvPr/>
        </p:nvSpPr>
        <p:spPr>
          <a:xfrm>
            <a:off x="9643607" y="2314194"/>
            <a:ext cx="218056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No false positives or negatives</a:t>
            </a:r>
          </a:p>
        </p:txBody>
      </p:sp>
    </p:spTree>
    <p:extLst>
      <p:ext uri="{BB962C8B-B14F-4D97-AF65-F5344CB8AC3E}">
        <p14:creationId xmlns:p14="http://schemas.microsoft.com/office/powerpoint/2010/main" val="19949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29" grpId="0" animBg="1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16F8A0-9631-4243-862D-F398034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9" y="315262"/>
            <a:ext cx="11279845" cy="674901"/>
          </a:xfrm>
        </p:spPr>
        <p:txBody>
          <a:bodyPr>
            <a:noAutofit/>
          </a:bodyPr>
          <a:lstStyle/>
          <a:p>
            <a:r>
              <a:rPr lang="en-US" sz="3200" dirty="0"/>
              <a:t>An Application of Pattern Matching in a Large Social Network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CAD1-492D-4217-8D5E-F69FFBC5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B66A028-2CA9-41E4-A770-84B1AAA22336}"/>
              </a:ext>
            </a:extLst>
          </p:cNvPr>
          <p:cNvGrpSpPr/>
          <p:nvPr/>
        </p:nvGrpSpPr>
        <p:grpSpPr>
          <a:xfrm>
            <a:off x="357675" y="1021714"/>
            <a:ext cx="8368366" cy="5048285"/>
            <a:chOff x="3139623" y="891404"/>
            <a:chExt cx="8368366" cy="50482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0D8B2B-BDCE-4B01-A4AC-2B386F002B35}"/>
                </a:ext>
              </a:extLst>
            </p:cNvPr>
            <p:cNvSpPr/>
            <p:nvPr/>
          </p:nvSpPr>
          <p:spPr>
            <a:xfrm>
              <a:off x="6212353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33439B-1317-4C9D-8D4E-79A3BCA90374}"/>
                </a:ext>
              </a:extLst>
            </p:cNvPr>
            <p:cNvSpPr/>
            <p:nvPr/>
          </p:nvSpPr>
          <p:spPr>
            <a:xfrm>
              <a:off x="3877331" y="2031925"/>
              <a:ext cx="601393" cy="57325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E4C1E406-C8C9-4FD5-B8A8-8A4241052D07}"/>
                </a:ext>
              </a:extLst>
            </p:cNvPr>
            <p:cNvSpPr/>
            <p:nvPr/>
          </p:nvSpPr>
          <p:spPr>
            <a:xfrm>
              <a:off x="4991980" y="891404"/>
              <a:ext cx="647113" cy="54160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93C74D-B868-435F-979B-F70DB1190191}"/>
                </a:ext>
              </a:extLst>
            </p:cNvPr>
            <p:cNvSpPr/>
            <p:nvPr/>
          </p:nvSpPr>
          <p:spPr>
            <a:xfrm>
              <a:off x="8304335" y="2024891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B25323-F3BC-4644-AEFA-48A80A4B4FFF}"/>
                </a:ext>
              </a:extLst>
            </p:cNvPr>
            <p:cNvSpPr/>
            <p:nvPr/>
          </p:nvSpPr>
          <p:spPr>
            <a:xfrm>
              <a:off x="7407519" y="3656354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7DB5B7-C419-4352-BBF9-35B80CF0272D}"/>
                </a:ext>
              </a:extLst>
            </p:cNvPr>
            <p:cNvSpPr/>
            <p:nvPr/>
          </p:nvSpPr>
          <p:spPr>
            <a:xfrm>
              <a:off x="5009272" y="3656354"/>
              <a:ext cx="612530" cy="5802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1981BF-D62E-4620-A7DA-52FCDF44CD1F}"/>
                </a:ext>
              </a:extLst>
            </p:cNvPr>
            <p:cNvSpPr/>
            <p:nvPr/>
          </p:nvSpPr>
          <p:spPr>
            <a:xfrm>
              <a:off x="8304335" y="5339798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FEF123-F5AD-4A50-A1F5-408D579263F5}"/>
                </a:ext>
              </a:extLst>
            </p:cNvPr>
            <p:cNvSpPr/>
            <p:nvPr/>
          </p:nvSpPr>
          <p:spPr>
            <a:xfrm>
              <a:off x="9564531" y="5313050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D3779C-6326-430B-8A13-C8A5C873E0D6}"/>
                </a:ext>
              </a:extLst>
            </p:cNvPr>
            <p:cNvSpPr/>
            <p:nvPr/>
          </p:nvSpPr>
          <p:spPr>
            <a:xfrm>
              <a:off x="9564531" y="3656354"/>
              <a:ext cx="612530" cy="580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8FD31A-F4A6-4DEA-9502-40B52CBBD8D9}"/>
                </a:ext>
              </a:extLst>
            </p:cNvPr>
            <p:cNvCxnSpPr>
              <a:stCxn id="2" idx="3"/>
              <a:endCxn id="8" idx="1"/>
            </p:cNvCxnSpPr>
            <p:nvPr/>
          </p:nvCxnSpPr>
          <p:spPr>
            <a:xfrm>
              <a:off x="6824883" y="2315037"/>
              <a:ext cx="147945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5DA0B-E5CE-4021-9817-5B9E7AF48E8D}"/>
                </a:ext>
              </a:extLst>
            </p:cNvPr>
            <p:cNvSpPr txBox="1"/>
            <p:nvPr/>
          </p:nvSpPr>
          <p:spPr>
            <a:xfrm>
              <a:off x="7173315" y="2130371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D079F7-1F4C-4B9D-8FC0-C62D192CE737}"/>
                </a:ext>
              </a:extLst>
            </p:cNvPr>
            <p:cNvCxnSpPr>
              <a:cxnSpLocks/>
              <a:stCxn id="2" idx="2"/>
              <a:endCxn id="9" idx="0"/>
            </p:cNvCxnSpPr>
            <p:nvPr/>
          </p:nvCxnSpPr>
          <p:spPr>
            <a:xfrm>
              <a:off x="6518618" y="2605183"/>
              <a:ext cx="1195166" cy="10511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AA7E70-4363-47F7-B3A2-4AFF5C70E3BD}"/>
                </a:ext>
              </a:extLst>
            </p:cNvPr>
            <p:cNvSpPr txBox="1"/>
            <p:nvPr/>
          </p:nvSpPr>
          <p:spPr>
            <a:xfrm>
              <a:off x="6724907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Friend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F6475-C9AB-43C3-BF78-D49E4711F1EA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>
              <a:off x="7713784" y="4236646"/>
              <a:ext cx="896816" cy="11031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3D8B5F-29D9-4B66-978A-566A8E51A043}"/>
                </a:ext>
              </a:extLst>
            </p:cNvPr>
            <p:cNvSpPr txBox="1"/>
            <p:nvPr/>
          </p:nvSpPr>
          <p:spPr>
            <a:xfrm>
              <a:off x="7761426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Friend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6E7551-7549-42E8-9DB1-E9D53ACBEE6E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8610600" y="2605183"/>
              <a:ext cx="1260196" cy="10511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CD8076-CD9C-4324-8BE0-4EE7C531ED85}"/>
                </a:ext>
              </a:extLst>
            </p:cNvPr>
            <p:cNvSpPr txBox="1"/>
            <p:nvPr/>
          </p:nvSpPr>
          <p:spPr>
            <a:xfrm>
              <a:off x="8916865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Friend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7AC090-884F-4F51-903F-BB9A01547FCF}"/>
                </a:ext>
              </a:extLst>
            </p:cNvPr>
            <p:cNvCxnSpPr>
              <a:cxnSpLocks/>
              <a:stCxn id="14" idx="2"/>
              <a:endCxn id="12" idx="0"/>
            </p:cNvCxnSpPr>
            <p:nvPr/>
          </p:nvCxnSpPr>
          <p:spPr>
            <a:xfrm flipH="1">
              <a:off x="8610600" y="4236646"/>
              <a:ext cx="1260196" cy="11031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780534-FCE3-49AD-B02B-9448D27C0960}"/>
                </a:ext>
              </a:extLst>
            </p:cNvPr>
            <p:cNvSpPr txBox="1"/>
            <p:nvPr/>
          </p:nvSpPr>
          <p:spPr>
            <a:xfrm>
              <a:off x="8728388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Friend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A6F933-3C09-4DF1-A133-EEC0158E9261}"/>
                </a:ext>
              </a:extLst>
            </p:cNvPr>
            <p:cNvCxnSpPr>
              <a:cxnSpLocks/>
              <a:stCxn id="2" idx="2"/>
              <a:endCxn id="10" idx="0"/>
            </p:cNvCxnSpPr>
            <p:nvPr/>
          </p:nvCxnSpPr>
          <p:spPr>
            <a:xfrm flipH="1">
              <a:off x="5315537" y="2605183"/>
              <a:ext cx="1203081" cy="105117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9D1BB4-D8B8-4EDC-9393-86DD49963419}"/>
                </a:ext>
              </a:extLst>
            </p:cNvPr>
            <p:cNvSpPr txBox="1"/>
            <p:nvPr/>
          </p:nvSpPr>
          <p:spPr>
            <a:xfrm>
              <a:off x="5536773" y="2958366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Friend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000323-02FE-41BB-BC7B-0588F37B64F4}"/>
                </a:ext>
              </a:extLst>
            </p:cNvPr>
            <p:cNvCxnSpPr>
              <a:cxnSpLocks/>
              <a:stCxn id="13" idx="0"/>
              <a:endCxn id="14" idx="2"/>
            </p:cNvCxnSpPr>
            <p:nvPr/>
          </p:nvCxnSpPr>
          <p:spPr>
            <a:xfrm flipV="1">
              <a:off x="9870796" y="4236646"/>
              <a:ext cx="0" cy="107640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FF06CB-3501-498A-A499-68979BE44F75}"/>
                </a:ext>
              </a:extLst>
            </p:cNvPr>
            <p:cNvSpPr txBox="1"/>
            <p:nvPr/>
          </p:nvSpPr>
          <p:spPr>
            <a:xfrm>
              <a:off x="9479502" y="4589829"/>
              <a:ext cx="7825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Friend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6DD735-1F40-4EF7-9AAD-3F2F2B616BAD}"/>
                </a:ext>
              </a:extLst>
            </p:cNvPr>
            <p:cNvCxnSpPr>
              <a:cxnSpLocks/>
              <a:stCxn id="2" idx="0"/>
              <a:endCxn id="6" idx="0"/>
            </p:cNvCxnSpPr>
            <p:nvPr/>
          </p:nvCxnSpPr>
          <p:spPr>
            <a:xfrm flipH="1" flipV="1">
              <a:off x="5639093" y="1162208"/>
              <a:ext cx="879525" cy="86268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369FB9-18A8-4F63-8158-834B069BF7BF}"/>
                </a:ext>
              </a:extLst>
            </p:cNvPr>
            <p:cNvCxnSpPr>
              <a:cxnSpLocks/>
              <a:stCxn id="2" idx="1"/>
              <a:endCxn id="4" idx="6"/>
            </p:cNvCxnSpPr>
            <p:nvPr/>
          </p:nvCxnSpPr>
          <p:spPr>
            <a:xfrm flipH="1">
              <a:off x="4478724" y="2315037"/>
              <a:ext cx="1733629" cy="3517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32E188-4C9C-4E16-B560-31F79EE2D1CD}"/>
                </a:ext>
              </a:extLst>
            </p:cNvPr>
            <p:cNvSpPr txBox="1"/>
            <p:nvPr/>
          </p:nvSpPr>
          <p:spPr>
            <a:xfrm>
              <a:off x="5686225" y="1444599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BBBA2C-9420-4AAF-84B8-0F6E93250A22}"/>
                </a:ext>
              </a:extLst>
            </p:cNvPr>
            <p:cNvSpPr txBox="1"/>
            <p:nvPr/>
          </p:nvSpPr>
          <p:spPr>
            <a:xfrm>
              <a:off x="5013553" y="2133888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C2009CE-6154-44A1-80E9-2EDBED952FC0}"/>
                </a:ext>
              </a:extLst>
            </p:cNvPr>
            <p:cNvCxnSpPr>
              <a:cxnSpLocks/>
              <a:stCxn id="10" idx="1"/>
              <a:endCxn id="6" idx="3"/>
            </p:cNvCxnSpPr>
            <p:nvPr/>
          </p:nvCxnSpPr>
          <p:spPr>
            <a:xfrm rot="10800000">
              <a:off x="4991980" y="1162208"/>
              <a:ext cx="17292" cy="2784292"/>
            </a:xfrm>
            <a:prstGeom prst="bentConnector3">
              <a:avLst>
                <a:gd name="adj1" fmla="val 7885103"/>
              </a:avLst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3A5260-F9D4-45BE-A5BB-3D3ADB54C69A}"/>
                </a:ext>
              </a:extLst>
            </p:cNvPr>
            <p:cNvSpPr txBox="1"/>
            <p:nvPr/>
          </p:nvSpPr>
          <p:spPr>
            <a:xfrm>
              <a:off x="3139623" y="1472833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Going to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6A16F1-DDDE-4420-A078-AA482CC65EF4}"/>
                </a:ext>
              </a:extLst>
            </p:cNvPr>
            <p:cNvCxnSpPr>
              <a:cxnSpLocks/>
              <a:stCxn id="10" idx="0"/>
              <a:endCxn id="4" idx="4"/>
            </p:cNvCxnSpPr>
            <p:nvPr/>
          </p:nvCxnSpPr>
          <p:spPr>
            <a:xfrm flipH="1" flipV="1">
              <a:off x="4178028" y="2605183"/>
              <a:ext cx="1137509" cy="105117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F95591-D73A-4234-8663-AA0FD9A83603}"/>
                </a:ext>
              </a:extLst>
            </p:cNvPr>
            <p:cNvSpPr txBox="1"/>
            <p:nvPr/>
          </p:nvSpPr>
          <p:spPr>
            <a:xfrm>
              <a:off x="4395352" y="2895329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Likes</a:t>
              </a: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46127D9A-560C-4276-8EE1-59DD91CBFD2E}"/>
                </a:ext>
              </a:extLst>
            </p:cNvPr>
            <p:cNvSpPr/>
            <p:nvPr/>
          </p:nvSpPr>
          <p:spPr>
            <a:xfrm>
              <a:off x="10777541" y="2044233"/>
              <a:ext cx="647113" cy="5416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D2364D3-1FB2-4BB9-A361-6437FD0295D3}"/>
                </a:ext>
              </a:extLst>
            </p:cNvPr>
            <p:cNvCxnSpPr>
              <a:cxnSpLocks/>
              <a:stCxn id="8" idx="3"/>
              <a:endCxn id="75" idx="3"/>
            </p:cNvCxnSpPr>
            <p:nvPr/>
          </p:nvCxnSpPr>
          <p:spPr>
            <a:xfrm>
              <a:off x="8916865" y="2315037"/>
              <a:ext cx="18606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966314-FD31-4E9C-837F-E12BD5FDD256}"/>
                </a:ext>
              </a:extLst>
            </p:cNvPr>
            <p:cNvSpPr txBox="1"/>
            <p:nvPr/>
          </p:nvSpPr>
          <p:spPr>
            <a:xfrm>
              <a:off x="9354440" y="2123819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Going to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99F83E9-24A9-4B73-AFBA-392A57CF995C}"/>
                </a:ext>
              </a:extLst>
            </p:cNvPr>
            <p:cNvCxnSpPr>
              <a:cxnSpLocks/>
              <a:stCxn id="75" idx="2"/>
              <a:endCxn id="14" idx="0"/>
            </p:cNvCxnSpPr>
            <p:nvPr/>
          </p:nvCxnSpPr>
          <p:spPr>
            <a:xfrm flipH="1">
              <a:off x="9870796" y="2585840"/>
              <a:ext cx="1042147" cy="10705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9D0ADA2-B8F4-4B2A-8213-39AAC9EC1770}"/>
                </a:ext>
              </a:extLst>
            </p:cNvPr>
            <p:cNvSpPr txBox="1"/>
            <p:nvPr/>
          </p:nvSpPr>
          <p:spPr>
            <a:xfrm>
              <a:off x="9968584" y="2958366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Going to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2C082AD-096E-4421-8A85-C95D081494B7}"/>
                </a:ext>
              </a:extLst>
            </p:cNvPr>
            <p:cNvSpPr/>
            <p:nvPr/>
          </p:nvSpPr>
          <p:spPr>
            <a:xfrm>
              <a:off x="10906596" y="5312578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E288661-EB29-4C15-A439-ABDAF82B0C95}"/>
                </a:ext>
              </a:extLst>
            </p:cNvPr>
            <p:cNvCxnSpPr>
              <a:cxnSpLocks/>
              <a:stCxn id="88" idx="1"/>
              <a:endCxn id="14" idx="2"/>
            </p:cNvCxnSpPr>
            <p:nvPr/>
          </p:nvCxnSpPr>
          <p:spPr>
            <a:xfrm flipH="1" flipV="1">
              <a:off x="9870796" y="4236646"/>
              <a:ext cx="1123872" cy="11598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47AF63C-22A5-4A18-8103-266F80B611BA}"/>
                </a:ext>
              </a:extLst>
            </p:cNvPr>
            <p:cNvSpPr txBox="1"/>
            <p:nvPr/>
          </p:nvSpPr>
          <p:spPr>
            <a:xfrm>
              <a:off x="10309733" y="4801601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Likes</a:t>
              </a:r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AA443699-F932-446E-B5BE-D2F2E5BB9CC7}"/>
                </a:ext>
              </a:extLst>
            </p:cNvPr>
            <p:cNvSpPr/>
            <p:nvPr/>
          </p:nvSpPr>
          <p:spPr>
            <a:xfrm>
              <a:off x="3877331" y="5382257"/>
              <a:ext cx="647113" cy="541607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FC54447-6680-4D38-A5DC-599DF00742CA}"/>
                </a:ext>
              </a:extLst>
            </p:cNvPr>
            <p:cNvCxnSpPr>
              <a:cxnSpLocks/>
              <a:stCxn id="108" idx="5"/>
              <a:endCxn id="10" idx="2"/>
            </p:cNvCxnSpPr>
            <p:nvPr/>
          </p:nvCxnSpPr>
          <p:spPr>
            <a:xfrm flipV="1">
              <a:off x="4389042" y="4236646"/>
              <a:ext cx="926495" cy="114561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E1649A3-5D65-46E6-949A-0B68EFF83D9B}"/>
                </a:ext>
              </a:extLst>
            </p:cNvPr>
            <p:cNvSpPr txBox="1"/>
            <p:nvPr/>
          </p:nvSpPr>
          <p:spPr>
            <a:xfrm>
              <a:off x="4300559" y="4708285"/>
              <a:ext cx="9855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Going to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220FF3-76EC-46E6-9346-933133D40E38}"/>
                </a:ext>
              </a:extLst>
            </p:cNvPr>
            <p:cNvSpPr/>
            <p:nvPr/>
          </p:nvSpPr>
          <p:spPr>
            <a:xfrm>
              <a:off x="9546506" y="947409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3442E2-7AED-40B1-9F29-3AE16893B785}"/>
                </a:ext>
              </a:extLst>
            </p:cNvPr>
            <p:cNvCxnSpPr>
              <a:cxnSpLocks/>
              <a:stCxn id="116" idx="3"/>
              <a:endCxn id="8" idx="0"/>
            </p:cNvCxnSpPr>
            <p:nvPr/>
          </p:nvCxnSpPr>
          <p:spPr>
            <a:xfrm flipH="1">
              <a:off x="8610600" y="1436715"/>
              <a:ext cx="1023978" cy="5881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458C275-9336-4BC1-9C49-920DC4AB239F}"/>
                </a:ext>
              </a:extLst>
            </p:cNvPr>
            <p:cNvSpPr txBox="1"/>
            <p:nvPr/>
          </p:nvSpPr>
          <p:spPr>
            <a:xfrm>
              <a:off x="8862000" y="1528319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Likes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D5B25E2-57D2-427F-9663-236D48CD5C2B}"/>
                </a:ext>
              </a:extLst>
            </p:cNvPr>
            <p:cNvSpPr/>
            <p:nvPr/>
          </p:nvSpPr>
          <p:spPr>
            <a:xfrm>
              <a:off x="6223490" y="5366431"/>
              <a:ext cx="601393" cy="5732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4F19CFF-A0A3-4018-8651-BDCC171B1DED}"/>
                </a:ext>
              </a:extLst>
            </p:cNvPr>
            <p:cNvCxnSpPr>
              <a:cxnSpLocks/>
              <a:stCxn id="121" idx="1"/>
              <a:endCxn id="10" idx="2"/>
            </p:cNvCxnSpPr>
            <p:nvPr/>
          </p:nvCxnSpPr>
          <p:spPr>
            <a:xfrm flipH="1" flipV="1">
              <a:off x="5315537" y="4236646"/>
              <a:ext cx="996025" cy="1213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781B9C8-6E8F-4B7D-878F-C0826D52E89E}"/>
                </a:ext>
              </a:extLst>
            </p:cNvPr>
            <p:cNvCxnSpPr>
              <a:cxnSpLocks/>
              <a:stCxn id="121" idx="7"/>
              <a:endCxn id="9" idx="2"/>
            </p:cNvCxnSpPr>
            <p:nvPr/>
          </p:nvCxnSpPr>
          <p:spPr>
            <a:xfrm flipV="1">
              <a:off x="6736811" y="4236646"/>
              <a:ext cx="976973" cy="1213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B80763B-48D9-4E35-9F97-D60DB3EC27C0}"/>
                </a:ext>
              </a:extLst>
            </p:cNvPr>
            <p:cNvSpPr txBox="1"/>
            <p:nvPr/>
          </p:nvSpPr>
          <p:spPr>
            <a:xfrm>
              <a:off x="5551273" y="4718165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Likes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C9D65D-3221-49D8-8027-4BADF58B0238}"/>
                </a:ext>
              </a:extLst>
            </p:cNvPr>
            <p:cNvSpPr txBox="1"/>
            <p:nvPr/>
          </p:nvSpPr>
          <p:spPr>
            <a:xfrm>
              <a:off x="6854631" y="4718165"/>
              <a:ext cx="6372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Likes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BD045E6-4167-4E51-8E84-FDA9247AF9E8}"/>
              </a:ext>
            </a:extLst>
          </p:cNvPr>
          <p:cNvSpPr txBox="1"/>
          <p:nvPr/>
        </p:nvSpPr>
        <p:spPr>
          <a:xfrm>
            <a:off x="4472705" y="6373134"/>
            <a:ext cx="174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Social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50FD0-9A33-4572-A231-944B59AD465A}"/>
              </a:ext>
            </a:extLst>
          </p:cNvPr>
          <p:cNvGrpSpPr/>
          <p:nvPr/>
        </p:nvGrpSpPr>
        <p:grpSpPr>
          <a:xfrm>
            <a:off x="9967844" y="4597551"/>
            <a:ext cx="1352221" cy="1472448"/>
            <a:chOff x="9839485" y="4763167"/>
            <a:chExt cx="1352221" cy="14724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5A3682-85BB-476A-9498-9DAA4B294C81}"/>
                </a:ext>
              </a:extLst>
            </p:cNvPr>
            <p:cNvSpPr/>
            <p:nvPr/>
          </p:nvSpPr>
          <p:spPr>
            <a:xfrm>
              <a:off x="9871116" y="4763167"/>
              <a:ext cx="372771" cy="3846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636746EC-F891-4991-9DA7-FF37B6D1732F}"/>
                </a:ext>
              </a:extLst>
            </p:cNvPr>
            <p:cNvSpPr/>
            <p:nvPr/>
          </p:nvSpPr>
          <p:spPr>
            <a:xfrm>
              <a:off x="9839485" y="5268136"/>
              <a:ext cx="436032" cy="399977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836F36-A361-4203-920E-5183BE38CC37}"/>
                </a:ext>
              </a:extLst>
            </p:cNvPr>
            <p:cNvSpPr/>
            <p:nvPr/>
          </p:nvSpPr>
          <p:spPr>
            <a:xfrm>
              <a:off x="9859289" y="5819165"/>
              <a:ext cx="410929" cy="3999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B255BE-9B87-4BCE-A8BA-414C5F0B1822}"/>
                </a:ext>
              </a:extLst>
            </p:cNvPr>
            <p:cNvSpPr txBox="1"/>
            <p:nvPr/>
          </p:nvSpPr>
          <p:spPr>
            <a:xfrm>
              <a:off x="10486192" y="478208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8282ED0-39A2-4E0B-8068-CA145143E470}"/>
                </a:ext>
              </a:extLst>
            </p:cNvPr>
            <p:cNvSpPr txBox="1"/>
            <p:nvPr/>
          </p:nvSpPr>
          <p:spPr>
            <a:xfrm>
              <a:off x="10486192" y="5304074"/>
              <a:ext cx="70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BB56CE-505D-466F-9FBF-5FF7241940ED}"/>
                </a:ext>
              </a:extLst>
            </p:cNvPr>
            <p:cNvSpPr txBox="1"/>
            <p:nvPr/>
          </p:nvSpPr>
          <p:spPr>
            <a:xfrm>
              <a:off x="10492270" y="5866283"/>
              <a:ext cx="63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D31E8E4-3352-45C8-81B3-612E14959437}"/>
              </a:ext>
            </a:extLst>
          </p:cNvPr>
          <p:cNvSpPr txBox="1"/>
          <p:nvPr/>
        </p:nvSpPr>
        <p:spPr>
          <a:xfrm>
            <a:off x="77341" y="650502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[Ching 2015]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7C795F-0D55-4EDF-B21D-98E9258AEB6B}"/>
              </a:ext>
            </a:extLst>
          </p:cNvPr>
          <p:cNvSpPr/>
          <p:nvPr/>
        </p:nvSpPr>
        <p:spPr>
          <a:xfrm>
            <a:off x="10376098" y="1935905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B0DB4100-664C-40B1-B5E4-289EAF2F9C4D}"/>
              </a:ext>
            </a:extLst>
          </p:cNvPr>
          <p:cNvSpPr/>
          <p:nvPr/>
        </p:nvSpPr>
        <p:spPr>
          <a:xfrm>
            <a:off x="11120440" y="2335516"/>
            <a:ext cx="436032" cy="399977"/>
          </a:xfrm>
          <a:prstGeom prst="hex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78B4B5D-63C3-44FC-B44D-E6A262191751}"/>
              </a:ext>
            </a:extLst>
          </p:cNvPr>
          <p:cNvSpPr/>
          <p:nvPr/>
        </p:nvSpPr>
        <p:spPr>
          <a:xfrm>
            <a:off x="9589068" y="2303284"/>
            <a:ext cx="407755" cy="3999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AA4E09E-7C6C-4D62-A2B9-53C51B3F5608}"/>
              </a:ext>
            </a:extLst>
          </p:cNvPr>
          <p:cNvSpPr/>
          <p:nvPr/>
        </p:nvSpPr>
        <p:spPr>
          <a:xfrm>
            <a:off x="10380611" y="1197751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5C746C-5006-4786-B5CC-671192402043}"/>
              </a:ext>
            </a:extLst>
          </p:cNvPr>
          <p:cNvSpPr/>
          <p:nvPr/>
        </p:nvSpPr>
        <p:spPr>
          <a:xfrm>
            <a:off x="10372246" y="2674059"/>
            <a:ext cx="372771" cy="38460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6F178F6-9FE2-41D6-9E30-31092F9E8975}"/>
              </a:ext>
            </a:extLst>
          </p:cNvPr>
          <p:cNvCxnSpPr>
            <a:cxnSpLocks/>
            <a:stCxn id="90" idx="2"/>
            <a:endCxn id="84" idx="0"/>
          </p:cNvCxnSpPr>
          <p:nvPr/>
        </p:nvCxnSpPr>
        <p:spPr>
          <a:xfrm flipH="1">
            <a:off x="10562484" y="1582353"/>
            <a:ext cx="4513" cy="353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5B79B7F-6F98-4F8E-AC50-47A74D730F13}"/>
              </a:ext>
            </a:extLst>
          </p:cNvPr>
          <p:cNvSpPr txBox="1"/>
          <p:nvPr/>
        </p:nvSpPr>
        <p:spPr>
          <a:xfrm>
            <a:off x="9993282" y="3171588"/>
            <a:ext cx="114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Template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F07DF7C-9EA1-473D-9087-D12DDA966D1C}"/>
              </a:ext>
            </a:extLst>
          </p:cNvPr>
          <p:cNvCxnSpPr>
            <a:cxnSpLocks/>
            <a:stCxn id="84" idx="2"/>
            <a:endCxn id="91" idx="0"/>
          </p:cNvCxnSpPr>
          <p:nvPr/>
        </p:nvCxnSpPr>
        <p:spPr>
          <a:xfrm flipH="1">
            <a:off x="10558632" y="2320507"/>
            <a:ext cx="3852" cy="353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D7C472A-5AD9-4BBB-A145-6345C498FF2B}"/>
              </a:ext>
            </a:extLst>
          </p:cNvPr>
          <p:cNvCxnSpPr>
            <a:cxnSpLocks/>
            <a:stCxn id="84" idx="1"/>
            <a:endCxn id="86" idx="0"/>
          </p:cNvCxnSpPr>
          <p:nvPr/>
        </p:nvCxnSpPr>
        <p:spPr>
          <a:xfrm flipH="1">
            <a:off x="9792946" y="2128206"/>
            <a:ext cx="583152" cy="175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0D64D8C-094E-47F1-B674-7161A04836AB}"/>
              </a:ext>
            </a:extLst>
          </p:cNvPr>
          <p:cNvCxnSpPr>
            <a:cxnSpLocks/>
            <a:stCxn id="86" idx="4"/>
            <a:endCxn id="91" idx="1"/>
          </p:cNvCxnSpPr>
          <p:nvPr/>
        </p:nvCxnSpPr>
        <p:spPr>
          <a:xfrm>
            <a:off x="9792946" y="2703262"/>
            <a:ext cx="579300" cy="163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35DE22-3F7F-4F0B-8E77-272A8B5DFB7E}"/>
              </a:ext>
            </a:extLst>
          </p:cNvPr>
          <p:cNvCxnSpPr>
            <a:cxnSpLocks/>
            <a:stCxn id="84" idx="3"/>
            <a:endCxn id="85" idx="4"/>
          </p:cNvCxnSpPr>
          <p:nvPr/>
        </p:nvCxnSpPr>
        <p:spPr>
          <a:xfrm>
            <a:off x="10748869" y="2128206"/>
            <a:ext cx="471565" cy="207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6127D71-5FCB-4210-AFB6-3761DFD09615}"/>
              </a:ext>
            </a:extLst>
          </p:cNvPr>
          <p:cNvCxnSpPr>
            <a:cxnSpLocks/>
            <a:stCxn id="85" idx="2"/>
            <a:endCxn id="91" idx="3"/>
          </p:cNvCxnSpPr>
          <p:nvPr/>
        </p:nvCxnSpPr>
        <p:spPr>
          <a:xfrm flipH="1">
            <a:off x="10745017" y="2735493"/>
            <a:ext cx="475417" cy="130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41C397B-00E8-40A7-8758-4623D3D2065E}"/>
              </a:ext>
            </a:extLst>
          </p:cNvPr>
          <p:cNvSpPr/>
          <p:nvPr/>
        </p:nvSpPr>
        <p:spPr>
          <a:xfrm>
            <a:off x="9306483" y="1021715"/>
            <a:ext cx="2432541" cy="2637344"/>
          </a:xfrm>
          <a:prstGeom prst="roundRect">
            <a:avLst>
              <a:gd name="adj" fmla="val 966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7A7AA8F0-CA8C-434B-93EF-08A6DDEAB0A4}"/>
              </a:ext>
            </a:extLst>
          </p:cNvPr>
          <p:cNvCxnSpPr>
            <a:cxnSpLocks/>
            <a:stCxn id="12" idx="2"/>
            <a:endCxn id="108" idx="1"/>
          </p:cNvCxnSpPr>
          <p:nvPr/>
        </p:nvCxnSpPr>
        <p:spPr>
          <a:xfrm rot="5400000">
            <a:off x="3715986" y="3941508"/>
            <a:ext cx="3774" cy="4221558"/>
          </a:xfrm>
          <a:prstGeom prst="bentConnector3">
            <a:avLst>
              <a:gd name="adj1" fmla="val 615723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6E454AE-6FFC-442B-B3F4-24159E4CA5EE}"/>
              </a:ext>
            </a:extLst>
          </p:cNvPr>
          <p:cNvSpPr txBox="1"/>
          <p:nvPr/>
        </p:nvSpPr>
        <p:spPr>
          <a:xfrm>
            <a:off x="3441542" y="6109010"/>
            <a:ext cx="6372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60191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96DC7E-B4EC-4933-B148-1C2405DEBD16}"/>
              </a:ext>
            </a:extLst>
          </p:cNvPr>
          <p:cNvSpPr txBox="1">
            <a:spLocks/>
          </p:cNvSpPr>
          <p:nvPr/>
        </p:nvSpPr>
        <p:spPr>
          <a:xfrm>
            <a:off x="455820" y="933937"/>
            <a:ext cx="11355180" cy="573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An Algorithmic Pipeline based on </a:t>
            </a:r>
            <a:r>
              <a:rPr lang="en-US" sz="3200" dirty="0">
                <a:solidFill>
                  <a:srgbClr val="0070C0"/>
                </a:solidFill>
              </a:rPr>
              <a:t>Graph Pruning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Enables robust and efficient pattern matching in large graphs</a:t>
            </a:r>
            <a:endParaRPr lang="en-US" sz="2000" dirty="0"/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4.4T </a:t>
            </a:r>
            <a:r>
              <a:rPr lang="en-US" sz="3200" dirty="0"/>
              <a:t>edges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on </a:t>
            </a:r>
            <a:r>
              <a:rPr lang="en-US" sz="3200" dirty="0">
                <a:solidFill>
                  <a:srgbClr val="0070C0"/>
                </a:solidFill>
              </a:rPr>
              <a:t>1024 </a:t>
            </a:r>
            <a:r>
              <a:rPr lang="en-US" sz="3200" dirty="0"/>
              <a:t>nodes / </a:t>
            </a:r>
            <a:r>
              <a:rPr lang="en-US" sz="3200" dirty="0">
                <a:solidFill>
                  <a:srgbClr val="0070C0"/>
                </a:solidFill>
              </a:rPr>
              <a:t>36,864 </a:t>
            </a:r>
            <a:r>
              <a:rPr lang="en-US" sz="3200" dirty="0"/>
              <a:t>cores in &lt; 1 minutes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Exact</a:t>
            </a:r>
            <a:r>
              <a:rPr lang="en-US" sz="3200" dirty="0"/>
              <a:t> pattern matching</a:t>
            </a:r>
            <a:endParaRPr lang="en-US" sz="2000" dirty="0"/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No assumptions about the background graph and template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System designed  to curb combinatorial explosion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9077A-F6CE-431E-B5C0-1EB36B9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D00FF3-2014-4A53-ABDE-92660EE1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4" y="283522"/>
            <a:ext cx="10445182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Highlights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30E8DE-FFCA-4DC5-9F92-25FFCF2A44EE}"/>
              </a:ext>
            </a:extLst>
          </p:cNvPr>
          <p:cNvCxnSpPr>
            <a:cxnSpLocks/>
          </p:cNvCxnSpPr>
          <p:nvPr/>
        </p:nvCxnSpPr>
        <p:spPr>
          <a:xfrm flipH="1">
            <a:off x="190500" y="11620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75822-2CF9-4253-A225-D150B0C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7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5A6A4-C451-44CE-8F96-B615D2C19679}"/>
              </a:ext>
            </a:extLst>
          </p:cNvPr>
          <p:cNvSpPr txBox="1"/>
          <p:nvPr/>
        </p:nvSpPr>
        <p:spPr>
          <a:xfrm>
            <a:off x="2711117" y="1838265"/>
            <a:ext cx="9480883" cy="41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&lt; 1 </a:t>
            </a:r>
            <a:r>
              <a:rPr lang="en-US" sz="4000" dirty="0">
                <a:latin typeface="+mj-lt"/>
              </a:rPr>
              <a:t>min. to prune a 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128B</a:t>
            </a:r>
            <a:r>
              <a:rPr lang="en-US" sz="4000" dirty="0">
                <a:latin typeface="+mj-lt"/>
              </a:rPr>
              <a:t> webgraph</a:t>
            </a:r>
            <a:r>
              <a:rPr lang="en-US" sz="4000" baseline="30000" dirty="0">
                <a:latin typeface="+mj-lt"/>
              </a:rPr>
              <a:t>1</a:t>
            </a:r>
            <a:r>
              <a:rPr lang="en-US" sz="4000" dirty="0">
                <a:latin typeface="+mj-lt"/>
              </a:rPr>
              <a:t> by 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</a:rPr>
              <a:t>5</a:t>
            </a:r>
          </a:p>
          <a:p>
            <a:pPr marL="1028700" lvl="1" indent="-571500">
              <a:lnSpc>
                <a:spcPct val="150000"/>
              </a:lnSpc>
              <a:spcAft>
                <a:spcPts val="1200"/>
              </a:spcAft>
              <a:buSzPct val="150000"/>
              <a:buFont typeface="Calibri" panose="020F0502020204030204" pitchFamily="34" charset="0"/>
              <a:buChar char="▫"/>
            </a:pPr>
            <a:r>
              <a:rPr lang="en-US" sz="4000" dirty="0">
                <a:latin typeface="+mj-lt"/>
              </a:rPr>
              <a:t>|</a:t>
            </a:r>
            <a:r>
              <a:rPr lang="en-US" sz="4000" i="1" dirty="0">
                <a:latin typeface="+mj-lt"/>
              </a:rPr>
              <a:t>V*</a:t>
            </a:r>
            <a:r>
              <a:rPr lang="en-US" sz="4000" dirty="0">
                <a:latin typeface="+mj-lt"/>
              </a:rPr>
              <a:t>| = 81,913,    2|</a:t>
            </a:r>
            <a:r>
              <a:rPr lang="en-US" sz="4000" i="1" dirty="0">
                <a:latin typeface="+mj-lt"/>
              </a:rPr>
              <a:t>E*</a:t>
            </a:r>
            <a:r>
              <a:rPr lang="en-US" sz="4000" dirty="0">
                <a:latin typeface="+mj-lt"/>
              </a:rPr>
              <a:t>| = 255,022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40+ </a:t>
            </a:r>
            <a:r>
              <a:rPr lang="en-US" sz="4000" dirty="0">
                <a:latin typeface="+mj-lt"/>
              </a:rPr>
              <a:t>hours to enumerate the pruned graph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1.49+ </a:t>
            </a:r>
            <a:r>
              <a:rPr lang="en-US" sz="4000" dirty="0">
                <a:latin typeface="+mj-lt"/>
              </a:rPr>
              <a:t>billion matches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BE78306-31A6-418C-962A-C37FA3A2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81588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Challenge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2338B8-BD0D-458B-8099-540A51C00F52}"/>
              </a:ext>
            </a:extLst>
          </p:cNvPr>
          <p:cNvCxnSpPr>
            <a:cxnSpLocks/>
          </p:cNvCxnSpPr>
          <p:nvPr/>
        </p:nvCxnSpPr>
        <p:spPr>
          <a:xfrm flipH="1">
            <a:off x="190500" y="1314450"/>
            <a:ext cx="11811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AD932D-4CD2-4ED9-969B-A028836EB82C}"/>
              </a:ext>
            </a:extLst>
          </p:cNvPr>
          <p:cNvGrpSpPr/>
          <p:nvPr/>
        </p:nvGrpSpPr>
        <p:grpSpPr>
          <a:xfrm>
            <a:off x="261680" y="2589054"/>
            <a:ext cx="2329247" cy="2606992"/>
            <a:chOff x="923043" y="1663130"/>
            <a:chExt cx="2329247" cy="26069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BA887-28FA-48BC-A3DC-5417EFB4CC36}"/>
                </a:ext>
              </a:extLst>
            </p:cNvPr>
            <p:cNvSpPr txBox="1"/>
            <p:nvPr/>
          </p:nvSpPr>
          <p:spPr>
            <a:xfrm>
              <a:off x="1928613" y="2212765"/>
              <a:ext cx="396661" cy="307776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org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45E13-6CB8-4CDE-9ABD-009338DB0A20}"/>
                </a:ext>
              </a:extLst>
            </p:cNvPr>
            <p:cNvSpPr txBox="1"/>
            <p:nvPr/>
          </p:nvSpPr>
          <p:spPr>
            <a:xfrm>
              <a:off x="1550282" y="2813971"/>
              <a:ext cx="425661" cy="307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gov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FDE76E-036C-405C-A578-F41ADF779EB5}"/>
                </a:ext>
              </a:extLst>
            </p:cNvPr>
            <p:cNvSpPr txBox="1"/>
            <p:nvPr/>
          </p:nvSpPr>
          <p:spPr>
            <a:xfrm>
              <a:off x="2279614" y="2802262"/>
              <a:ext cx="458905" cy="307776"/>
            </a:xfrm>
            <a:prstGeom prst="rect">
              <a:avLst/>
            </a:prstGeom>
            <a:solidFill>
              <a:srgbClr val="0070C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edu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AB5F4DD-5BDC-4CE1-B616-D13A5C7F6485}"/>
                </a:ext>
              </a:extLst>
            </p:cNvPr>
            <p:cNvCxnSpPr>
              <a:cxnSpLocks/>
              <a:stCxn id="14" idx="2"/>
              <a:endCxn id="17" idx="0"/>
            </p:cNvCxnSpPr>
            <p:nvPr/>
          </p:nvCxnSpPr>
          <p:spPr>
            <a:xfrm flipH="1">
              <a:off x="1763113" y="2520541"/>
              <a:ext cx="363831" cy="2934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6FDFF4-E93D-492C-9292-528E1745050B}"/>
                </a:ext>
              </a:extLst>
            </p:cNvPr>
            <p:cNvCxnSpPr>
              <a:cxnSpLocks/>
              <a:stCxn id="18" idx="0"/>
              <a:endCxn id="14" idx="2"/>
            </p:cNvCxnSpPr>
            <p:nvPr/>
          </p:nvCxnSpPr>
          <p:spPr>
            <a:xfrm flipH="1" flipV="1">
              <a:off x="2126944" y="2520541"/>
              <a:ext cx="382123" cy="281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F98AB8-D154-4511-8EBF-3C39661C6365}"/>
                </a:ext>
              </a:extLst>
            </p:cNvPr>
            <p:cNvSpPr txBox="1"/>
            <p:nvPr/>
          </p:nvSpPr>
          <p:spPr>
            <a:xfrm>
              <a:off x="1931243" y="3413596"/>
              <a:ext cx="404372" cy="307776"/>
            </a:xfrm>
            <a:prstGeom prst="rect">
              <a:avLst/>
            </a:prstGeom>
            <a:solidFill>
              <a:srgbClr val="FFC00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4B9704-AB34-4CBA-87BC-24E8DE8A0FE2}"/>
                </a:ext>
              </a:extLst>
            </p:cNvPr>
            <p:cNvCxnSpPr>
              <a:cxnSpLocks/>
              <a:stCxn id="28" idx="0"/>
              <a:endCxn id="17" idx="2"/>
            </p:cNvCxnSpPr>
            <p:nvPr/>
          </p:nvCxnSpPr>
          <p:spPr>
            <a:xfrm flipH="1" flipV="1">
              <a:off x="1763114" y="3121746"/>
              <a:ext cx="370316" cy="2918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F006E3-45FF-4C4F-A852-5CD5C3F65437}"/>
                </a:ext>
              </a:extLst>
            </p:cNvPr>
            <p:cNvCxnSpPr>
              <a:cxnSpLocks/>
              <a:stCxn id="18" idx="2"/>
              <a:endCxn id="28" idx="0"/>
            </p:cNvCxnSpPr>
            <p:nvPr/>
          </p:nvCxnSpPr>
          <p:spPr>
            <a:xfrm flipH="1">
              <a:off x="2133429" y="3110038"/>
              <a:ext cx="375638" cy="303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05363-A2DD-453D-BBAA-6DF8094E7044}"/>
                </a:ext>
              </a:extLst>
            </p:cNvPr>
            <p:cNvCxnSpPr>
              <a:cxnSpLocks/>
              <a:stCxn id="14" idx="0"/>
              <a:endCxn id="33" idx="2"/>
            </p:cNvCxnSpPr>
            <p:nvPr/>
          </p:nvCxnSpPr>
          <p:spPr>
            <a:xfrm flipH="1" flipV="1">
              <a:off x="2126941" y="1970906"/>
              <a:ext cx="3" cy="24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7F15EA-0B4E-41B9-B307-A030BCFCD985}"/>
                </a:ext>
              </a:extLst>
            </p:cNvPr>
            <p:cNvSpPr txBox="1"/>
            <p:nvPr/>
          </p:nvSpPr>
          <p:spPr>
            <a:xfrm>
              <a:off x="1954074" y="1663130"/>
              <a:ext cx="345734" cy="307776"/>
            </a:xfrm>
            <a:prstGeom prst="rect">
              <a:avLst/>
            </a:prstGeom>
            <a:solidFill>
              <a:srgbClr val="993366"/>
            </a:solidFill>
            <a:ln w="6350">
              <a:noFill/>
            </a:ln>
          </p:spPr>
          <p:txBody>
            <a:bodyPr wrap="squar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biz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D9EE34-B367-44D6-898B-5AECC91D6BB7}"/>
                </a:ext>
              </a:extLst>
            </p:cNvPr>
            <p:cNvSpPr txBox="1"/>
            <p:nvPr/>
          </p:nvSpPr>
          <p:spPr>
            <a:xfrm>
              <a:off x="1902456" y="3962346"/>
              <a:ext cx="461947" cy="307776"/>
            </a:xfrm>
            <a:prstGeom prst="rect">
              <a:avLst/>
            </a:prstGeom>
            <a:solidFill>
              <a:srgbClr val="00B05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info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6CB947-F544-45F2-9998-C5559590D6E4}"/>
                </a:ext>
              </a:extLst>
            </p:cNvPr>
            <p:cNvCxnSpPr>
              <a:cxnSpLocks/>
              <a:stCxn id="34" idx="0"/>
              <a:endCxn id="28" idx="2"/>
            </p:cNvCxnSpPr>
            <p:nvPr/>
          </p:nvCxnSpPr>
          <p:spPr>
            <a:xfrm flipH="1" flipV="1">
              <a:off x="2133429" y="3721372"/>
              <a:ext cx="1" cy="240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3D4A5A-AAE2-404F-9A17-4BFCE82AD9DE}"/>
                </a:ext>
              </a:extLst>
            </p:cNvPr>
            <p:cNvSpPr txBox="1"/>
            <p:nvPr/>
          </p:nvSpPr>
          <p:spPr>
            <a:xfrm>
              <a:off x="923043" y="2813971"/>
              <a:ext cx="377563" cy="307776"/>
            </a:xfrm>
            <a:prstGeom prst="rect">
              <a:avLst/>
            </a:prstGeom>
            <a:solidFill>
              <a:srgbClr val="80800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mil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6387FC-8BED-4B85-A6F0-D937D8BFBE71}"/>
                </a:ext>
              </a:extLst>
            </p:cNvPr>
            <p:cNvCxnSpPr>
              <a:cxnSpLocks/>
              <a:stCxn id="17" idx="1"/>
              <a:endCxn id="36" idx="3"/>
            </p:cNvCxnSpPr>
            <p:nvPr/>
          </p:nvCxnSpPr>
          <p:spPr>
            <a:xfrm flipH="1">
              <a:off x="1300606" y="2967859"/>
              <a:ext cx="2496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8CD026B-82F8-4B25-95AA-7BA9F72DA139}"/>
                </a:ext>
              </a:extLst>
            </p:cNvPr>
            <p:cNvCxnSpPr>
              <a:cxnSpLocks/>
              <a:stCxn id="18" idx="3"/>
              <a:endCxn id="39" idx="1"/>
            </p:cNvCxnSpPr>
            <p:nvPr/>
          </p:nvCxnSpPr>
          <p:spPr>
            <a:xfrm>
              <a:off x="2738519" y="2956150"/>
              <a:ext cx="2369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DED213-346A-4721-B31E-97E4657F89B3}"/>
                </a:ext>
              </a:extLst>
            </p:cNvPr>
            <p:cNvSpPr txBox="1"/>
            <p:nvPr/>
          </p:nvSpPr>
          <p:spPr>
            <a:xfrm>
              <a:off x="2975518" y="2802262"/>
              <a:ext cx="276772" cy="307776"/>
            </a:xfrm>
            <a:prstGeom prst="rect">
              <a:avLst/>
            </a:prstGeom>
            <a:solidFill>
              <a:srgbClr val="FF505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ac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67443A6-DB40-450C-93A5-407BFFA96186}"/>
              </a:ext>
            </a:extLst>
          </p:cNvPr>
          <p:cNvSpPr/>
          <p:nvPr/>
        </p:nvSpPr>
        <p:spPr>
          <a:xfrm>
            <a:off x="96252" y="6429888"/>
            <a:ext cx="3386953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baseline="30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Web Data Commons Hyperlink graph  </a:t>
            </a:r>
          </a:p>
        </p:txBody>
      </p:sp>
    </p:spTree>
    <p:extLst>
      <p:ext uri="{BB962C8B-B14F-4D97-AF65-F5344CB8AC3E}">
        <p14:creationId xmlns:p14="http://schemas.microsoft.com/office/powerpoint/2010/main" val="17477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8249A-2FBA-4BF0-9B59-36EA817E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EBA1-FF15-4B5D-A93D-923352C6577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E47F1A-38FD-4F0E-8F32-4086EF05C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121099"/>
              </p:ext>
            </p:extLst>
          </p:nvPr>
        </p:nvGraphicFramePr>
        <p:xfrm>
          <a:off x="5451997" y="684074"/>
          <a:ext cx="5782113" cy="384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6549A01-8BEF-4BA3-8467-49323DEC77CB}"/>
              </a:ext>
            </a:extLst>
          </p:cNvPr>
          <p:cNvGrpSpPr/>
          <p:nvPr/>
        </p:nvGrpSpPr>
        <p:grpSpPr>
          <a:xfrm>
            <a:off x="1607407" y="1250251"/>
            <a:ext cx="2329247" cy="2606992"/>
            <a:chOff x="923043" y="1663130"/>
            <a:chExt cx="2329247" cy="26069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E0D199-3DB3-4159-A425-E205914C7E91}"/>
                </a:ext>
              </a:extLst>
            </p:cNvPr>
            <p:cNvSpPr txBox="1"/>
            <p:nvPr/>
          </p:nvSpPr>
          <p:spPr>
            <a:xfrm>
              <a:off x="1928613" y="2212765"/>
              <a:ext cx="396661" cy="307776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org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2AB3A6-86B1-4947-AAA3-F5244D8961C5}"/>
                </a:ext>
              </a:extLst>
            </p:cNvPr>
            <p:cNvSpPr txBox="1"/>
            <p:nvPr/>
          </p:nvSpPr>
          <p:spPr>
            <a:xfrm>
              <a:off x="1550282" y="2813971"/>
              <a:ext cx="425661" cy="307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gov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11E04D-403F-4AA6-80F8-1F0247043DD1}"/>
                </a:ext>
              </a:extLst>
            </p:cNvPr>
            <p:cNvSpPr txBox="1"/>
            <p:nvPr/>
          </p:nvSpPr>
          <p:spPr>
            <a:xfrm>
              <a:off x="2279614" y="2802262"/>
              <a:ext cx="458905" cy="307776"/>
            </a:xfrm>
            <a:prstGeom prst="rect">
              <a:avLst/>
            </a:prstGeom>
            <a:solidFill>
              <a:srgbClr val="0070C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edu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F12614-FF4D-4739-BE5C-59155E93ACD0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1763113" y="2520541"/>
              <a:ext cx="363831" cy="2934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B2B1C5-E0DF-4B67-AA07-3714869C1884}"/>
                </a:ext>
              </a:extLst>
            </p:cNvPr>
            <p:cNvCxnSpPr>
              <a:cxnSpLocks/>
              <a:stCxn id="46" idx="0"/>
              <a:endCxn id="44" idx="2"/>
            </p:cNvCxnSpPr>
            <p:nvPr/>
          </p:nvCxnSpPr>
          <p:spPr>
            <a:xfrm flipH="1" flipV="1">
              <a:off x="2126944" y="2520541"/>
              <a:ext cx="382123" cy="281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650632-89DD-41D2-81C0-D50523799A75}"/>
                </a:ext>
              </a:extLst>
            </p:cNvPr>
            <p:cNvSpPr txBox="1"/>
            <p:nvPr/>
          </p:nvSpPr>
          <p:spPr>
            <a:xfrm>
              <a:off x="1931243" y="3413596"/>
              <a:ext cx="404372" cy="307776"/>
            </a:xfrm>
            <a:prstGeom prst="rect">
              <a:avLst/>
            </a:prstGeom>
            <a:solidFill>
              <a:srgbClr val="FFC00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D0D4DB-3C28-4A56-8A5D-806EE9C64D74}"/>
                </a:ext>
              </a:extLst>
            </p:cNvPr>
            <p:cNvCxnSpPr>
              <a:cxnSpLocks/>
              <a:stCxn id="49" idx="0"/>
              <a:endCxn id="45" idx="2"/>
            </p:cNvCxnSpPr>
            <p:nvPr/>
          </p:nvCxnSpPr>
          <p:spPr>
            <a:xfrm flipH="1" flipV="1">
              <a:off x="1763114" y="3121746"/>
              <a:ext cx="370316" cy="2918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6E40C7-75D8-4406-A427-5A00248171C3}"/>
                </a:ext>
              </a:extLst>
            </p:cNvPr>
            <p:cNvCxnSpPr>
              <a:cxnSpLocks/>
              <a:stCxn id="46" idx="2"/>
              <a:endCxn id="49" idx="0"/>
            </p:cNvCxnSpPr>
            <p:nvPr/>
          </p:nvCxnSpPr>
          <p:spPr>
            <a:xfrm flipH="1">
              <a:off x="2133429" y="3110038"/>
              <a:ext cx="375638" cy="303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BAED46D-6E09-4058-9D3A-E566A988B16D}"/>
                </a:ext>
              </a:extLst>
            </p:cNvPr>
            <p:cNvCxnSpPr>
              <a:cxnSpLocks/>
              <a:stCxn id="44" idx="0"/>
              <a:endCxn id="53" idx="2"/>
            </p:cNvCxnSpPr>
            <p:nvPr/>
          </p:nvCxnSpPr>
          <p:spPr>
            <a:xfrm flipH="1" flipV="1">
              <a:off x="2126941" y="1970906"/>
              <a:ext cx="3" cy="24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012D60-E18A-4927-B6DC-123B8FDD52F3}"/>
                </a:ext>
              </a:extLst>
            </p:cNvPr>
            <p:cNvSpPr txBox="1"/>
            <p:nvPr/>
          </p:nvSpPr>
          <p:spPr>
            <a:xfrm>
              <a:off x="1954074" y="1663130"/>
              <a:ext cx="345734" cy="307776"/>
            </a:xfrm>
            <a:prstGeom prst="rect">
              <a:avLst/>
            </a:prstGeom>
            <a:solidFill>
              <a:srgbClr val="993366"/>
            </a:solidFill>
            <a:ln w="6350">
              <a:noFill/>
            </a:ln>
          </p:spPr>
          <p:txBody>
            <a:bodyPr wrap="squar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biz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B886A2-241F-440A-9DBF-7EA31028596C}"/>
                </a:ext>
              </a:extLst>
            </p:cNvPr>
            <p:cNvSpPr txBox="1"/>
            <p:nvPr/>
          </p:nvSpPr>
          <p:spPr>
            <a:xfrm>
              <a:off x="1902456" y="3962346"/>
              <a:ext cx="461947" cy="307776"/>
            </a:xfrm>
            <a:prstGeom prst="rect">
              <a:avLst/>
            </a:prstGeom>
            <a:solidFill>
              <a:srgbClr val="00B05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info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F6B63BF-D107-4081-B4ED-9E21C8FDFCD6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H="1" flipV="1">
              <a:off x="2133429" y="3721372"/>
              <a:ext cx="1" cy="240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EE0CAB-773F-48E1-BAC2-E6743B14127F}"/>
                </a:ext>
              </a:extLst>
            </p:cNvPr>
            <p:cNvSpPr txBox="1"/>
            <p:nvPr/>
          </p:nvSpPr>
          <p:spPr>
            <a:xfrm>
              <a:off x="923043" y="2813971"/>
              <a:ext cx="377563" cy="307776"/>
            </a:xfrm>
            <a:prstGeom prst="rect">
              <a:avLst/>
            </a:prstGeom>
            <a:solidFill>
              <a:srgbClr val="80800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mil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56C898-E53D-47B9-A04A-759143D50E62}"/>
                </a:ext>
              </a:extLst>
            </p:cNvPr>
            <p:cNvCxnSpPr>
              <a:cxnSpLocks/>
              <a:stCxn id="45" idx="1"/>
              <a:endCxn id="56" idx="3"/>
            </p:cNvCxnSpPr>
            <p:nvPr/>
          </p:nvCxnSpPr>
          <p:spPr>
            <a:xfrm flipH="1">
              <a:off x="1300606" y="2967859"/>
              <a:ext cx="2496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1750021-CB21-4F5D-8149-4CE1879AD719}"/>
                </a:ext>
              </a:extLst>
            </p:cNvPr>
            <p:cNvCxnSpPr>
              <a:cxnSpLocks/>
              <a:stCxn id="46" idx="3"/>
              <a:endCxn id="59" idx="1"/>
            </p:cNvCxnSpPr>
            <p:nvPr/>
          </p:nvCxnSpPr>
          <p:spPr>
            <a:xfrm>
              <a:off x="2738519" y="2956150"/>
              <a:ext cx="2369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313F968-7109-4416-B9BF-B242C903D6C0}"/>
                </a:ext>
              </a:extLst>
            </p:cNvPr>
            <p:cNvSpPr txBox="1"/>
            <p:nvPr/>
          </p:nvSpPr>
          <p:spPr>
            <a:xfrm>
              <a:off x="2975518" y="2802262"/>
              <a:ext cx="276772" cy="307776"/>
            </a:xfrm>
            <a:prstGeom prst="rect">
              <a:avLst/>
            </a:prstGeom>
            <a:solidFill>
              <a:srgbClr val="FF5050"/>
            </a:solidFill>
            <a:ln w="6350">
              <a:noFill/>
            </a:ln>
          </p:spPr>
          <p:txBody>
            <a:bodyPr wrap="none" lIns="9144" tIns="0" rIns="9144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ac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66F043-E9FF-475F-8C1A-B932E8E0B8D4}"/>
              </a:ext>
            </a:extLst>
          </p:cNvPr>
          <p:cNvCxnSpPr>
            <a:cxnSpLocks/>
          </p:cNvCxnSpPr>
          <p:nvPr/>
        </p:nvCxnSpPr>
        <p:spPr>
          <a:xfrm flipH="1">
            <a:off x="2441978" y="1257178"/>
            <a:ext cx="5498" cy="608379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0419C3-7BA9-463A-B19F-B7CA473FD25A}"/>
              </a:ext>
            </a:extLst>
          </p:cNvPr>
          <p:cNvCxnSpPr>
            <a:cxnSpLocks/>
          </p:cNvCxnSpPr>
          <p:nvPr/>
        </p:nvCxnSpPr>
        <p:spPr>
          <a:xfrm flipH="1">
            <a:off x="2108537" y="1903865"/>
            <a:ext cx="354747" cy="318430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B25F0A-8026-4DFE-9C7B-94E108354141}"/>
              </a:ext>
            </a:extLst>
          </p:cNvPr>
          <p:cNvCxnSpPr>
            <a:cxnSpLocks/>
          </p:cNvCxnSpPr>
          <p:nvPr/>
        </p:nvCxnSpPr>
        <p:spPr>
          <a:xfrm flipH="1">
            <a:off x="1492565" y="2238683"/>
            <a:ext cx="558543" cy="0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12DDA5-9F53-46A3-8BA5-EA93FB9F945F}"/>
              </a:ext>
            </a:extLst>
          </p:cNvPr>
          <p:cNvCxnSpPr>
            <a:cxnSpLocks/>
          </p:cNvCxnSpPr>
          <p:nvPr/>
        </p:nvCxnSpPr>
        <p:spPr>
          <a:xfrm>
            <a:off x="2108537" y="2891142"/>
            <a:ext cx="333441" cy="270791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4E36008-0057-4CEB-9DCB-A9D4055F4D98}"/>
              </a:ext>
            </a:extLst>
          </p:cNvPr>
          <p:cNvCxnSpPr>
            <a:cxnSpLocks/>
          </p:cNvCxnSpPr>
          <p:nvPr/>
        </p:nvCxnSpPr>
        <p:spPr>
          <a:xfrm>
            <a:off x="2413368" y="3181521"/>
            <a:ext cx="0" cy="521834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4822F6-50DB-4599-A3A0-1D7282396F17}"/>
              </a:ext>
            </a:extLst>
          </p:cNvPr>
          <p:cNvCxnSpPr>
            <a:cxnSpLocks/>
          </p:cNvCxnSpPr>
          <p:nvPr/>
        </p:nvCxnSpPr>
        <p:spPr>
          <a:xfrm flipV="1">
            <a:off x="3188108" y="2869334"/>
            <a:ext cx="299585" cy="262766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FA33D6-88F5-4040-9B4E-CE4AC6E014AB}"/>
              </a:ext>
            </a:extLst>
          </p:cNvPr>
          <p:cNvCxnSpPr>
            <a:cxnSpLocks/>
          </p:cNvCxnSpPr>
          <p:nvPr/>
        </p:nvCxnSpPr>
        <p:spPr>
          <a:xfrm flipV="1">
            <a:off x="3503515" y="2887178"/>
            <a:ext cx="531089" cy="3964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AFD66BA-E337-44A7-932B-A95002EE4F1D}"/>
              </a:ext>
            </a:extLst>
          </p:cNvPr>
          <p:cNvCxnSpPr>
            <a:cxnSpLocks/>
          </p:cNvCxnSpPr>
          <p:nvPr/>
        </p:nvCxnSpPr>
        <p:spPr>
          <a:xfrm flipH="1" flipV="1">
            <a:off x="3175139" y="1903866"/>
            <a:ext cx="312554" cy="244543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6F447B6-4C07-441D-A232-8BCEF63354AE}"/>
              </a:ext>
            </a:extLst>
          </p:cNvPr>
          <p:cNvCxnSpPr>
            <a:cxnSpLocks/>
          </p:cNvCxnSpPr>
          <p:nvPr/>
        </p:nvCxnSpPr>
        <p:spPr>
          <a:xfrm flipH="1" flipV="1">
            <a:off x="3165800" y="1263568"/>
            <a:ext cx="5459" cy="605959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827AE0A-5366-4624-BAB4-99840976B7BF}"/>
              </a:ext>
            </a:extLst>
          </p:cNvPr>
          <p:cNvSpPr txBox="1"/>
          <p:nvPr/>
        </p:nvSpPr>
        <p:spPr>
          <a:xfrm>
            <a:off x="1851367" y="4429526"/>
            <a:ext cx="193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Tree-search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6235539-03F1-42B5-AD6E-F91EA3C83D88}"/>
              </a:ext>
            </a:extLst>
          </p:cNvPr>
          <p:cNvSpPr txBox="1"/>
          <p:nvPr/>
        </p:nvSpPr>
        <p:spPr>
          <a:xfrm>
            <a:off x="4748464" y="4905141"/>
            <a:ext cx="728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Message growth for walks starting from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5</a:t>
            </a:r>
            <a:r>
              <a:rPr lang="en-US" sz="2800" dirty="0">
                <a:latin typeface="+mj-lt"/>
              </a:rPr>
              <a:t> vertices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B09BD16B-040C-420E-BCAC-765EBBEC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46" y="271088"/>
            <a:ext cx="10515600" cy="5352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Challenge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D63E0A0-F674-4F1C-9F00-2FA1F4EF1127}"/>
              </a:ext>
            </a:extLst>
          </p:cNvPr>
          <p:cNvCxnSpPr>
            <a:cxnSpLocks/>
            <a:stCxn id="61" idx="1"/>
          </p:cNvCxnSpPr>
          <p:nvPr/>
        </p:nvCxnSpPr>
        <p:spPr>
          <a:xfrm flipV="1">
            <a:off x="1422250" y="2883479"/>
            <a:ext cx="627693" cy="12748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9A1B33AF-80AF-492C-93AC-B6E3CF2E2302}"/>
              </a:ext>
            </a:extLst>
          </p:cNvPr>
          <p:cNvSpPr/>
          <p:nvPr/>
        </p:nvSpPr>
        <p:spPr>
          <a:xfrm rot="16200000">
            <a:off x="921024" y="2395001"/>
            <a:ext cx="647705" cy="354747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9259348-9A01-4A0D-B184-F01F9276CE6B}"/>
              </a:ext>
            </a:extLst>
          </p:cNvPr>
          <p:cNvCxnSpPr>
            <a:cxnSpLocks/>
            <a:stCxn id="63" idx="1"/>
          </p:cNvCxnSpPr>
          <p:nvPr/>
        </p:nvCxnSpPr>
        <p:spPr>
          <a:xfrm flipV="1">
            <a:off x="3188098" y="3161936"/>
            <a:ext cx="5096" cy="667504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E015926A-0CE9-4574-8232-98CE6EB779BE}"/>
              </a:ext>
            </a:extLst>
          </p:cNvPr>
          <p:cNvSpPr/>
          <p:nvPr/>
        </p:nvSpPr>
        <p:spPr>
          <a:xfrm rot="10800000">
            <a:off x="2441977" y="3829440"/>
            <a:ext cx="746121" cy="354747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4412F3-943C-481F-8FC2-249811DCAF26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3517702" y="2171962"/>
            <a:ext cx="609896" cy="11831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66F7E183-AA35-4D38-91BB-11090761AC5B}"/>
              </a:ext>
            </a:extLst>
          </p:cNvPr>
          <p:cNvSpPr/>
          <p:nvPr/>
        </p:nvSpPr>
        <p:spPr>
          <a:xfrm rot="5400000">
            <a:off x="3949213" y="2350347"/>
            <a:ext cx="711517" cy="354747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786674-9E3D-4857-9FA5-EEE0BBA442D5}"/>
              </a:ext>
            </a:extLst>
          </p:cNvPr>
          <p:cNvSpPr txBox="1"/>
          <p:nvPr/>
        </p:nvSpPr>
        <p:spPr>
          <a:xfrm>
            <a:off x="77341" y="650502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[Ullman1976]</a:t>
            </a:r>
          </a:p>
        </p:txBody>
      </p:sp>
    </p:spTree>
    <p:extLst>
      <p:ext uri="{BB962C8B-B14F-4D97-AF65-F5344CB8AC3E}">
        <p14:creationId xmlns:p14="http://schemas.microsoft.com/office/powerpoint/2010/main" val="22667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05" grpId="0"/>
      <p:bldP spid="106" grpId="0"/>
      <p:bldP spid="61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3E2B5-F55D-4A7B-8736-D0AEBFAD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E97C7-4001-4A4B-B084-ED4F4B2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29A-B36F-4DAE-9131-80CD0CCBA90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6976E-D619-4B9D-B349-F2A70BC5254C}"/>
              </a:ext>
            </a:extLst>
          </p:cNvPr>
          <p:cNvSpPr/>
          <p:nvPr/>
        </p:nvSpPr>
        <p:spPr>
          <a:xfrm>
            <a:off x="1517695" y="6532645"/>
            <a:ext cx="4578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http://calto.info/topics/simpsons-the-springfield-mafia.html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44493E-20A1-407F-9809-FF84F9DF49F2}"/>
              </a:ext>
            </a:extLst>
          </p:cNvPr>
          <p:cNvSpPr/>
          <p:nvPr/>
        </p:nvSpPr>
        <p:spPr>
          <a:xfrm rot="720842">
            <a:off x="3121192" y="3443775"/>
            <a:ext cx="1950539" cy="1512475"/>
          </a:xfrm>
          <a:prstGeom prst="triangle">
            <a:avLst>
              <a:gd name="adj" fmla="val 47666"/>
            </a:avLst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7383</TotalTime>
  <Words>2709</Words>
  <Application>Microsoft Office PowerPoint</Application>
  <PresentationFormat>Widescreen</PresentationFormat>
  <Paragraphs>1163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PruneJuice: Pruning Trillion-edge Graphs to a Precise Pattern-Matching Solution</vt:lpstr>
      <vt:lpstr>An Application of Pattern Matching in a Large Social Network Graph</vt:lpstr>
      <vt:lpstr>An Application of Pattern Matching in a Large Social Network Graph</vt:lpstr>
      <vt:lpstr>An Application of Pattern Matching in a Large Social Network Graph</vt:lpstr>
      <vt:lpstr>An Application of Pattern Matching in a Large Social Network Graph</vt:lpstr>
      <vt:lpstr>Highlights</vt:lpstr>
      <vt:lpstr>The Challenge</vt:lpstr>
      <vt:lpstr>The Challenge</vt:lpstr>
      <vt:lpstr>PowerPoint Presentation</vt:lpstr>
      <vt:lpstr>PowerPoint Presentation</vt:lpstr>
      <vt:lpstr>The Big Picture</vt:lpstr>
      <vt:lpstr>The Big Picture</vt:lpstr>
      <vt:lpstr>The Big Picture</vt:lpstr>
      <vt:lpstr>The Big Picture</vt:lpstr>
      <vt:lpstr>The Big Picture</vt:lpstr>
      <vt:lpstr>Design Objectives</vt:lpstr>
      <vt:lpstr>Overview of the Graph Pruning Pipeline</vt:lpstr>
      <vt:lpstr>Constraint Generation</vt:lpstr>
      <vt:lpstr>Local constraints of G0</vt:lpstr>
      <vt:lpstr>Non-local constraints of G0</vt:lpstr>
      <vt:lpstr>Local Constraint Checking – Eliminates vertices and edges</vt:lpstr>
      <vt:lpstr>Local Constraint Checking – Eliminates vertices and edges</vt:lpstr>
      <vt:lpstr>Local Constraint Checking – Eliminates vertices and edges</vt:lpstr>
      <vt:lpstr>Non-local Constraint Checking – Eliminates vertices</vt:lpstr>
      <vt:lpstr>Non-local constraints of G0</vt:lpstr>
      <vt:lpstr>Non-local Constraint Checking – Eliminates vertices</vt:lpstr>
      <vt:lpstr>Non-local Constraint Checking – Eliminates vertices</vt:lpstr>
      <vt:lpstr>Non-local Constraint Checking – Eliminates vertices</vt:lpstr>
      <vt:lpstr>PowerPoint Presentation</vt:lpstr>
      <vt:lpstr>Solution Graph G^∗, union of all matching subgraphs  </vt:lpstr>
      <vt:lpstr>Full Match Enumeration on the Solution Graph G^∗  </vt:lpstr>
      <vt:lpstr>Distributed System Implementation on top of HavoqGT</vt:lpstr>
      <vt:lpstr>Evaluation</vt:lpstr>
      <vt:lpstr>Testbed – Quartz at </vt:lpstr>
      <vt:lpstr>Workloads</vt:lpstr>
      <vt:lpstr>Workloads</vt:lpstr>
      <vt:lpstr>Strong Scaling – Web Data Commons (WDC) Hyperlink Graph  </vt:lpstr>
      <vt:lpstr>Strong Scaling Experiments</vt:lpstr>
      <vt:lpstr>Strong Scaling Experiments</vt:lpstr>
      <vt:lpstr>Strong Scaling Experiments</vt:lpstr>
      <vt:lpstr>Strong Scaling Experiments</vt:lpstr>
      <vt:lpstr>Match Enumeration on the Pruned Graph</vt:lpstr>
      <vt:lpstr>Match Enumeration on the Pruned Graph</vt:lpstr>
      <vt:lpstr>‘To Enumerate, or Not to Enumerate’</vt:lpstr>
      <vt:lpstr>Weak Scaling – Recursive Matrix (R-MAT), Graph500 Synthetic Graphs </vt:lpstr>
      <vt:lpstr>Weak Scaling Experiments </vt:lpstr>
      <vt:lpstr>Comparison with Arabesque/QFrag [SOSP’15, SoCC’17] </vt:lpstr>
      <vt:lpstr>Explaining Performance …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PruneJuice: Pruning Trillion-edge Graphs to a Precise Pattern-Matching Solution</dc:title>
  <dc:creator>Tahsin Reza</dc:creator>
  <cp:lastModifiedBy>Tahsin Reza</cp:lastModifiedBy>
  <cp:revision>2202</cp:revision>
  <cp:lastPrinted>2018-11-06T21:01:49Z</cp:lastPrinted>
  <dcterms:created xsi:type="dcterms:W3CDTF">2018-09-11T02:28:13Z</dcterms:created>
  <dcterms:modified xsi:type="dcterms:W3CDTF">2018-11-23T06:26:36Z</dcterms:modified>
</cp:coreProperties>
</file>