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32"/>
  </p:notesMasterIdLst>
  <p:handoutMasterIdLst>
    <p:handoutMasterId r:id="rId33"/>
  </p:handoutMasterIdLst>
  <p:sldIdLst>
    <p:sldId id="744" r:id="rId2"/>
    <p:sldId id="772" r:id="rId3"/>
    <p:sldId id="778" r:id="rId4"/>
    <p:sldId id="784" r:id="rId5"/>
    <p:sldId id="777" r:id="rId6"/>
    <p:sldId id="765" r:id="rId7"/>
    <p:sldId id="785" r:id="rId8"/>
    <p:sldId id="786" r:id="rId9"/>
    <p:sldId id="787" r:id="rId10"/>
    <p:sldId id="764" r:id="rId11"/>
    <p:sldId id="788" r:id="rId12"/>
    <p:sldId id="801" r:id="rId13"/>
    <p:sldId id="783" r:id="rId14"/>
    <p:sldId id="755" r:id="rId15"/>
    <p:sldId id="769" r:id="rId16"/>
    <p:sldId id="767" r:id="rId17"/>
    <p:sldId id="768" r:id="rId18"/>
    <p:sldId id="761" r:id="rId19"/>
    <p:sldId id="800" r:id="rId20"/>
    <p:sldId id="758" r:id="rId21"/>
    <p:sldId id="802" r:id="rId22"/>
    <p:sldId id="804" r:id="rId23"/>
    <p:sldId id="751" r:id="rId24"/>
    <p:sldId id="752" r:id="rId25"/>
    <p:sldId id="771" r:id="rId26"/>
    <p:sldId id="753" r:id="rId27"/>
    <p:sldId id="798" r:id="rId28"/>
    <p:sldId id="754" r:id="rId29"/>
    <p:sldId id="714" r:id="rId30"/>
    <p:sldId id="693" r:id="rId31"/>
  </p:sldIdLst>
  <p:sldSz cx="9144000" cy="5143500" type="screen16x9"/>
  <p:notesSz cx="6858000" cy="9144000"/>
  <p:custShowLst>
    <p:custShow name="Opt Notice" id="0">
      <p:sldLst/>
    </p:custShow>
  </p:custShow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1620" userDrawn="1">
          <p15:clr>
            <a:srgbClr val="A4A3A4"/>
          </p15:clr>
        </p15:guide>
        <p15:guide id="7" pos="5470">
          <p15:clr>
            <a:srgbClr val="A4A3A4"/>
          </p15:clr>
        </p15:guide>
        <p15:guide id="8" pos="28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3308"/>
    <a:srgbClr val="003C71"/>
    <a:srgbClr val="F0CE3E"/>
    <a:srgbClr val="F3D54E"/>
    <a:srgbClr val="0071C5"/>
    <a:srgbClr val="009FDF"/>
    <a:srgbClr val="3BC70A"/>
    <a:srgbClr val="FD92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75" autoAdjust="0"/>
    <p:restoredTop sz="90825" autoAdjust="0"/>
  </p:normalViewPr>
  <p:slideViewPr>
    <p:cSldViewPr snapToGrid="0">
      <p:cViewPr varScale="1">
        <p:scale>
          <a:sx n="158" d="100"/>
          <a:sy n="158" d="100"/>
        </p:scale>
        <p:origin x="164" y="100"/>
      </p:cViewPr>
      <p:guideLst>
        <p:guide orient="horz" pos="1620"/>
        <p:guide pos="5470"/>
        <p:guide pos="287"/>
      </p:guideLst>
    </p:cSldViewPr>
  </p:slideViewPr>
  <p:outlineViewPr>
    <p:cViewPr>
      <p:scale>
        <a:sx n="33" d="100"/>
        <a:sy n="33" d="100"/>
      </p:scale>
      <p:origin x="0" y="-1040"/>
    </p:cViewPr>
  </p:outlineViewPr>
  <p:notesTextViewPr>
    <p:cViewPr>
      <p:scale>
        <a:sx n="100" d="100"/>
        <a:sy n="100" d="100"/>
      </p:scale>
      <p:origin x="0" y="0"/>
    </p:cViewPr>
  </p:notesTextViewPr>
  <p:sorterViewPr>
    <p:cViewPr>
      <p:scale>
        <a:sx n="156" d="100"/>
        <a:sy n="156" d="100"/>
      </p:scale>
      <p:origin x="0" y="-9072"/>
    </p:cViewPr>
  </p:sorterViewPr>
  <p:notesViewPr>
    <p:cSldViewPr snapToGrid="0" showGuides="1">
      <p:cViewPr varScale="1">
        <p:scale>
          <a:sx n="63" d="100"/>
          <a:sy n="63" d="100"/>
        </p:scale>
        <p:origin x="2285" y="53"/>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Intel Cle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latin typeface="Intel Clear"/>
              </a:rPr>
              <a:pPr/>
              <a:t>12/3/2018</a:t>
            </a:fld>
            <a:endParaRPr lang="en-US" dirty="0">
              <a:latin typeface="Intel Cle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Intel Clear"/>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latin typeface="Intel Clear"/>
              </a:rPr>
              <a:pPr/>
              <a:t>‹#›</a:t>
            </a:fld>
            <a:endParaRPr lang="en-US" dirty="0">
              <a:latin typeface="Intel Clear"/>
            </a:endParaRPr>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Intel Cle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Intel Clear"/>
              </a:defRPr>
            </a:lvl1pPr>
          </a:lstStyle>
          <a:p>
            <a:fld id="{ED7FC5FE-6F0D-D34A-8EE6-C95B4F5F4DC8}" type="datetimeFigureOut">
              <a:rPr lang="en-US" smtClean="0"/>
              <a:pPr/>
              <a:t>12/3/2018</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Intel Cle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Intel Clear"/>
              </a:defRPr>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Intel Clear"/>
        <a:ea typeface="+mn-ea"/>
        <a:cs typeface="+mn-cs"/>
      </a:defRPr>
    </a:lvl1pPr>
    <a:lvl2pPr marL="457200" algn="l" defTabSz="457200" rtl="0" eaLnBrk="1" latinLnBrk="0" hangingPunct="1">
      <a:defRPr sz="1200" kern="1200">
        <a:solidFill>
          <a:schemeClr val="tx1"/>
        </a:solidFill>
        <a:latin typeface="Intel Clear"/>
        <a:ea typeface="+mn-ea"/>
        <a:cs typeface="+mn-cs"/>
      </a:defRPr>
    </a:lvl2pPr>
    <a:lvl3pPr marL="914400" algn="l" defTabSz="457200" rtl="0" eaLnBrk="1" latinLnBrk="0" hangingPunct="1">
      <a:defRPr sz="1200" kern="1200">
        <a:solidFill>
          <a:schemeClr val="tx1"/>
        </a:solidFill>
        <a:latin typeface="Intel Clear"/>
        <a:ea typeface="+mn-ea"/>
        <a:cs typeface="+mn-cs"/>
      </a:defRPr>
    </a:lvl3pPr>
    <a:lvl4pPr marL="1371600" algn="l" defTabSz="457200" rtl="0" eaLnBrk="1" latinLnBrk="0" hangingPunct="1">
      <a:defRPr sz="1200" kern="1200">
        <a:solidFill>
          <a:schemeClr val="tx1"/>
        </a:solidFill>
        <a:latin typeface="Intel Clear"/>
        <a:ea typeface="+mn-ea"/>
        <a:cs typeface="+mn-cs"/>
      </a:defRPr>
    </a:lvl4pPr>
    <a:lvl5pPr marL="1828800" algn="l" defTabSz="457200" rtl="0" eaLnBrk="1" latinLnBrk="0" hangingPunct="1">
      <a:defRPr sz="1200" kern="1200">
        <a:solidFill>
          <a:schemeClr val="tx1"/>
        </a:solidFill>
        <a:latin typeface="Intel Cle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a:t>
            </a:fld>
            <a:endParaRPr lang="en-US" dirty="0"/>
          </a:p>
        </p:txBody>
      </p:sp>
    </p:spTree>
    <p:extLst>
      <p:ext uri="{BB962C8B-B14F-4D97-AF65-F5344CB8AC3E}">
        <p14:creationId xmlns:p14="http://schemas.microsoft.com/office/powerpoint/2010/main" val="3625955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14</a:t>
            </a:fld>
            <a:endParaRPr lang="en-US" dirty="0"/>
          </a:p>
        </p:txBody>
      </p:sp>
    </p:spTree>
    <p:extLst>
      <p:ext uri="{BB962C8B-B14F-4D97-AF65-F5344CB8AC3E}">
        <p14:creationId xmlns:p14="http://schemas.microsoft.com/office/powerpoint/2010/main" val="6204184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15</a:t>
            </a:fld>
            <a:endParaRPr lang="en-US" dirty="0"/>
          </a:p>
        </p:txBody>
      </p:sp>
    </p:spTree>
    <p:extLst>
      <p:ext uri="{BB962C8B-B14F-4D97-AF65-F5344CB8AC3E}">
        <p14:creationId xmlns:p14="http://schemas.microsoft.com/office/powerpoint/2010/main" val="3055975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148664-7FD0-479F-A5CF-71F5AD4F4BAF}" type="slidenum">
              <a:rPr lang="en-US" smtClean="0"/>
              <a:t>17</a:t>
            </a:fld>
            <a:endParaRPr lang="en-US"/>
          </a:p>
        </p:txBody>
      </p:sp>
    </p:spTree>
    <p:extLst>
      <p:ext uri="{BB962C8B-B14F-4D97-AF65-F5344CB8AC3E}">
        <p14:creationId xmlns:p14="http://schemas.microsoft.com/office/powerpoint/2010/main" val="1391074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D61C8689-8455-3546-ADF9-3B7273760F66}" type="slidenum">
              <a:rPr lang="en-US" smtClean="0"/>
              <a:pPr/>
              <a:t>18</a:t>
            </a:fld>
            <a:endParaRPr lang="en-US" dirty="0"/>
          </a:p>
        </p:txBody>
      </p:sp>
    </p:spTree>
    <p:extLst>
      <p:ext uri="{BB962C8B-B14F-4D97-AF65-F5344CB8AC3E}">
        <p14:creationId xmlns:p14="http://schemas.microsoft.com/office/powerpoint/2010/main" val="815325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19</a:t>
            </a:fld>
            <a:endParaRPr lang="en-US" dirty="0"/>
          </a:p>
        </p:txBody>
      </p:sp>
    </p:spTree>
    <p:extLst>
      <p:ext uri="{BB962C8B-B14F-4D97-AF65-F5344CB8AC3E}">
        <p14:creationId xmlns:p14="http://schemas.microsoft.com/office/powerpoint/2010/main" val="34955969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20</a:t>
            </a:fld>
            <a:endParaRPr lang="en-US" dirty="0"/>
          </a:p>
        </p:txBody>
      </p:sp>
    </p:spTree>
    <p:extLst>
      <p:ext uri="{BB962C8B-B14F-4D97-AF65-F5344CB8AC3E}">
        <p14:creationId xmlns:p14="http://schemas.microsoft.com/office/powerpoint/2010/main" val="11619012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Intel Clear"/>
              <a:ea typeface="+mn-ea"/>
              <a:cs typeface="+mn-cs"/>
            </a:endParaRPr>
          </a:p>
        </p:txBody>
      </p:sp>
      <p:sp>
        <p:nvSpPr>
          <p:cNvPr id="4" name="Slide Number Placeholder 3"/>
          <p:cNvSpPr>
            <a:spLocks noGrp="1"/>
          </p:cNvSpPr>
          <p:nvPr>
            <p:ph type="sldNum" sz="quarter" idx="10"/>
          </p:nvPr>
        </p:nvSpPr>
        <p:spPr/>
        <p:txBody>
          <a:bodyPr/>
          <a:lstStyle/>
          <a:p>
            <a:fld id="{D61C8689-8455-3546-ADF9-3B7273760F66}" type="slidenum">
              <a:rPr lang="en-US" smtClean="0"/>
              <a:pPr/>
              <a:t>22</a:t>
            </a:fld>
            <a:endParaRPr lang="en-US" dirty="0"/>
          </a:p>
        </p:txBody>
      </p:sp>
    </p:spTree>
    <p:extLst>
      <p:ext uri="{BB962C8B-B14F-4D97-AF65-F5344CB8AC3E}">
        <p14:creationId xmlns:p14="http://schemas.microsoft.com/office/powerpoint/2010/main" val="33056835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23</a:t>
            </a:fld>
            <a:endParaRPr lang="en-US" dirty="0"/>
          </a:p>
        </p:txBody>
      </p:sp>
    </p:spTree>
    <p:extLst>
      <p:ext uri="{BB962C8B-B14F-4D97-AF65-F5344CB8AC3E}">
        <p14:creationId xmlns:p14="http://schemas.microsoft.com/office/powerpoint/2010/main" val="390110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24</a:t>
            </a:fld>
            <a:endParaRPr lang="en-US" dirty="0"/>
          </a:p>
        </p:txBody>
      </p:sp>
    </p:spTree>
    <p:extLst>
      <p:ext uri="{BB962C8B-B14F-4D97-AF65-F5344CB8AC3E}">
        <p14:creationId xmlns:p14="http://schemas.microsoft.com/office/powerpoint/2010/main" val="137373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25</a:t>
            </a:fld>
            <a:endParaRPr lang="en-US" dirty="0"/>
          </a:p>
        </p:txBody>
      </p:sp>
    </p:spTree>
    <p:extLst>
      <p:ext uri="{BB962C8B-B14F-4D97-AF65-F5344CB8AC3E}">
        <p14:creationId xmlns:p14="http://schemas.microsoft.com/office/powerpoint/2010/main" val="2391628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2</a:t>
            </a:fld>
            <a:endParaRPr lang="en-US" dirty="0"/>
          </a:p>
        </p:txBody>
      </p:sp>
    </p:spTree>
    <p:extLst>
      <p:ext uri="{BB962C8B-B14F-4D97-AF65-F5344CB8AC3E}">
        <p14:creationId xmlns:p14="http://schemas.microsoft.com/office/powerpoint/2010/main" val="4390483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27</a:t>
            </a:fld>
            <a:endParaRPr lang="en-US" dirty="0"/>
          </a:p>
        </p:txBody>
      </p:sp>
    </p:spTree>
    <p:extLst>
      <p:ext uri="{BB962C8B-B14F-4D97-AF65-F5344CB8AC3E}">
        <p14:creationId xmlns:p14="http://schemas.microsoft.com/office/powerpoint/2010/main" val="15858633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28</a:t>
            </a:fld>
            <a:endParaRPr lang="en-US" dirty="0"/>
          </a:p>
        </p:txBody>
      </p:sp>
    </p:spTree>
    <p:extLst>
      <p:ext uri="{BB962C8B-B14F-4D97-AF65-F5344CB8AC3E}">
        <p14:creationId xmlns:p14="http://schemas.microsoft.com/office/powerpoint/2010/main" val="4250703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457200" y="719138"/>
            <a:ext cx="6400800" cy="360045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Neo Sans Intel" pitchFamily="34" charset="0"/>
                <a:cs typeface="Arial" pitchFamily="34" charset="0"/>
              </a:defRPr>
            </a:lvl1pPr>
            <a:lvl2pPr marL="785305" indent="-302040" eaLnBrk="0" hangingPunct="0">
              <a:defRPr>
                <a:solidFill>
                  <a:schemeClr val="tx1"/>
                </a:solidFill>
                <a:latin typeface="Neo Sans Intel" pitchFamily="34" charset="0"/>
                <a:cs typeface="Arial" pitchFamily="34" charset="0"/>
              </a:defRPr>
            </a:lvl2pPr>
            <a:lvl3pPr marL="1208161" indent="-241632" eaLnBrk="0" hangingPunct="0">
              <a:defRPr>
                <a:solidFill>
                  <a:schemeClr val="tx1"/>
                </a:solidFill>
                <a:latin typeface="Neo Sans Intel" pitchFamily="34" charset="0"/>
                <a:cs typeface="Arial" pitchFamily="34" charset="0"/>
              </a:defRPr>
            </a:lvl3pPr>
            <a:lvl4pPr marL="1691426" indent="-241632" eaLnBrk="0" hangingPunct="0">
              <a:defRPr>
                <a:solidFill>
                  <a:schemeClr val="tx1"/>
                </a:solidFill>
                <a:latin typeface="Neo Sans Intel" pitchFamily="34" charset="0"/>
                <a:cs typeface="Arial" pitchFamily="34" charset="0"/>
              </a:defRPr>
            </a:lvl4pPr>
            <a:lvl5pPr marL="2174690" indent="-241632" eaLnBrk="0" hangingPunct="0">
              <a:defRPr>
                <a:solidFill>
                  <a:schemeClr val="tx1"/>
                </a:solidFill>
                <a:latin typeface="Neo Sans Intel" pitchFamily="34" charset="0"/>
                <a:cs typeface="Arial" pitchFamily="34" charset="0"/>
              </a:defRPr>
            </a:lvl5pPr>
            <a:lvl6pPr marL="2657954" indent="-241632" defTabSz="483265" eaLnBrk="0" fontAlgn="base" hangingPunct="0">
              <a:spcBef>
                <a:spcPct val="0"/>
              </a:spcBef>
              <a:spcAft>
                <a:spcPct val="0"/>
              </a:spcAft>
              <a:defRPr>
                <a:solidFill>
                  <a:schemeClr val="tx1"/>
                </a:solidFill>
                <a:latin typeface="Neo Sans Intel" pitchFamily="34" charset="0"/>
                <a:cs typeface="Arial" pitchFamily="34" charset="0"/>
              </a:defRPr>
            </a:lvl6pPr>
            <a:lvl7pPr marL="3141218" indent="-241632" defTabSz="483265" eaLnBrk="0" fontAlgn="base" hangingPunct="0">
              <a:spcBef>
                <a:spcPct val="0"/>
              </a:spcBef>
              <a:spcAft>
                <a:spcPct val="0"/>
              </a:spcAft>
              <a:defRPr>
                <a:solidFill>
                  <a:schemeClr val="tx1"/>
                </a:solidFill>
                <a:latin typeface="Neo Sans Intel" pitchFamily="34" charset="0"/>
                <a:cs typeface="Arial" pitchFamily="34" charset="0"/>
              </a:defRPr>
            </a:lvl7pPr>
            <a:lvl8pPr marL="3624483" indent="-241632" defTabSz="483265" eaLnBrk="0" fontAlgn="base" hangingPunct="0">
              <a:spcBef>
                <a:spcPct val="0"/>
              </a:spcBef>
              <a:spcAft>
                <a:spcPct val="0"/>
              </a:spcAft>
              <a:defRPr>
                <a:solidFill>
                  <a:schemeClr val="tx1"/>
                </a:solidFill>
                <a:latin typeface="Neo Sans Intel" pitchFamily="34" charset="0"/>
                <a:cs typeface="Arial" pitchFamily="34" charset="0"/>
              </a:defRPr>
            </a:lvl8pPr>
            <a:lvl9pPr marL="4107747" indent="-241632" defTabSz="483265" eaLnBrk="0" fontAlgn="base" hangingPunct="0">
              <a:spcBef>
                <a:spcPct val="0"/>
              </a:spcBef>
              <a:spcAft>
                <a:spcPct val="0"/>
              </a:spcAft>
              <a:defRPr>
                <a:solidFill>
                  <a:schemeClr val="tx1"/>
                </a:solidFill>
                <a:latin typeface="Neo Sans Intel" pitchFamily="34" charset="0"/>
                <a:cs typeface="Arial" pitchFamily="34" charset="0"/>
              </a:defRPr>
            </a:lvl9pPr>
          </a:lstStyle>
          <a:p>
            <a:pPr eaLnBrk="1" hangingPunct="1"/>
            <a:fld id="{E76F5E48-C788-4B86-975B-8CA35980790A}" type="slidenum">
              <a:rPr lang="en-US" altLang="en-US">
                <a:latin typeface="Intel Clear" pitchFamily="34" charset="0"/>
              </a:rPr>
              <a:pPr eaLnBrk="1" hangingPunct="1"/>
              <a:t>3</a:t>
            </a:fld>
            <a:endParaRPr lang="en-US" altLang="en-US" dirty="0">
              <a:latin typeface="Intel Clear" pitchFamily="34" charset="0"/>
            </a:endParaRPr>
          </a:p>
        </p:txBody>
      </p:sp>
    </p:spTree>
    <p:extLst>
      <p:ext uri="{BB962C8B-B14F-4D97-AF65-F5344CB8AC3E}">
        <p14:creationId xmlns:p14="http://schemas.microsoft.com/office/powerpoint/2010/main" val="3993011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4</a:t>
            </a:fld>
            <a:endParaRPr lang="en-US" dirty="0"/>
          </a:p>
        </p:txBody>
      </p:sp>
    </p:spTree>
    <p:extLst>
      <p:ext uri="{BB962C8B-B14F-4D97-AF65-F5344CB8AC3E}">
        <p14:creationId xmlns:p14="http://schemas.microsoft.com/office/powerpoint/2010/main" val="4210762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1C8689-8455-3546-ADF9-3B7273760F66}" type="slidenum">
              <a:rPr lang="en-US" smtClean="0"/>
              <a:pPr/>
              <a:t>5</a:t>
            </a:fld>
            <a:endParaRPr lang="en-US" dirty="0"/>
          </a:p>
        </p:txBody>
      </p:sp>
    </p:spTree>
    <p:extLst>
      <p:ext uri="{BB962C8B-B14F-4D97-AF65-F5344CB8AC3E}">
        <p14:creationId xmlns:p14="http://schemas.microsoft.com/office/powerpoint/2010/main" val="4234771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7</a:t>
            </a:fld>
            <a:endParaRPr lang="en-US" dirty="0"/>
          </a:p>
        </p:txBody>
      </p:sp>
    </p:spTree>
    <p:extLst>
      <p:ext uri="{BB962C8B-B14F-4D97-AF65-F5344CB8AC3E}">
        <p14:creationId xmlns:p14="http://schemas.microsoft.com/office/powerpoint/2010/main" val="1765989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61C8689-8455-3546-ADF9-3B7273760F66}" type="slidenum">
              <a:rPr lang="en-US" smtClean="0"/>
              <a:pPr/>
              <a:t>9</a:t>
            </a:fld>
            <a:endParaRPr lang="en-US" dirty="0"/>
          </a:p>
        </p:txBody>
      </p:sp>
    </p:spTree>
    <p:extLst>
      <p:ext uri="{BB962C8B-B14F-4D97-AF65-F5344CB8AC3E}">
        <p14:creationId xmlns:p14="http://schemas.microsoft.com/office/powerpoint/2010/main" val="2083949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10</a:t>
            </a:fld>
            <a:endParaRPr lang="en-US" dirty="0"/>
          </a:p>
        </p:txBody>
      </p:sp>
    </p:spTree>
    <p:extLst>
      <p:ext uri="{BB962C8B-B14F-4D97-AF65-F5344CB8AC3E}">
        <p14:creationId xmlns:p14="http://schemas.microsoft.com/office/powerpoint/2010/main" val="30112736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13</a:t>
            </a:fld>
            <a:endParaRPr lang="en-US" dirty="0"/>
          </a:p>
        </p:txBody>
      </p:sp>
    </p:spTree>
    <p:extLst>
      <p:ext uri="{BB962C8B-B14F-4D97-AF65-F5344CB8AC3E}">
        <p14:creationId xmlns:p14="http://schemas.microsoft.com/office/powerpoint/2010/main" val="10133281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Linear gradient</a:t>
            </a:r>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Subhead, Date, Etc.</a:t>
            </a:r>
          </a:p>
        </p:txBody>
      </p:sp>
      <p:pic>
        <p:nvPicPr>
          <p:cNvPr id="4" name="Picture 3"/>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57200" y="376684"/>
            <a:ext cx="911728" cy="829850"/>
          </a:xfrm>
          <a:prstGeom prst="rect">
            <a:avLst/>
          </a:prstGeom>
        </p:spPr>
      </p:pic>
    </p:spTree>
    <p:extLst>
      <p:ext uri="{BB962C8B-B14F-4D97-AF65-F5344CB8AC3E}">
        <p14:creationId xmlns:p14="http://schemas.microsoft.com/office/powerpoint/2010/main" val="2249193383"/>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1620" userDrawn="1">
          <p15:clr>
            <a:srgbClr val="FBAE40"/>
          </p15:clr>
        </p15:guide>
        <p15:guide id="2" pos="28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a:t>28pt Intel Clear Headline</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7"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900421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a:t>54pt Intel Clear Pro</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4037270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54pt Intel Clear Pro</a:t>
            </a:r>
            <a:br>
              <a:rPr lang="en-US" dirty="0"/>
            </a:br>
            <a:r>
              <a:rPr lang="en-US" dirty="0"/>
              <a:t>blue section break</a:t>
            </a:r>
          </a:p>
        </p:txBody>
      </p:sp>
      <p:sp>
        <p:nvSpPr>
          <p:cNvPr id="3" name="Text Placeholder 2"/>
          <p:cNvSpPr>
            <a:spLocks noGrp="1"/>
          </p:cNvSpPr>
          <p:nvPr userDrawn="1">
            <p:ph type="body" idx="1" hasCustomPrompt="1"/>
          </p:nvPr>
        </p:nvSpPr>
        <p:spPr>
          <a:xfrm>
            <a:off x="455613" y="3241150"/>
            <a:ext cx="7772400" cy="1125140"/>
          </a:xfrm>
        </p:spPr>
        <p:txBody>
          <a:bodyPr anchor="t" anchorCtr="0">
            <a:noAutofit/>
          </a:bodyPr>
          <a:lstStyle>
            <a:lvl1pPr marL="0" indent="0">
              <a:buNone/>
              <a:defRPr sz="1600" b="0" i="0" baseline="0">
                <a:solidFill>
                  <a:srgbClr val="F3D54E"/>
                </a:solidFill>
                <a:latin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Tree>
    <p:extLst>
      <p:ext uri="{BB962C8B-B14F-4D97-AF65-F5344CB8AC3E}">
        <p14:creationId xmlns:p14="http://schemas.microsoft.com/office/powerpoint/2010/main" val="111011233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40pt Intel Clear Heading</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4001256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32000">
              <a:schemeClr val="tx2"/>
            </a:gs>
            <a:gs pos="95000">
              <a:srgbClr val="009FDF"/>
            </a:gs>
            <a:gs pos="78000">
              <a:srgbClr val="0071C5"/>
            </a:gs>
          </a:gsLst>
          <a:lin ang="1986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54pt Intel Clear Pro blue section</a:t>
            </a:r>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chemeClr val="accent3"/>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a:t>Insert photo here. Drag picture to placeholder or click icon to add.</a:t>
            </a:r>
          </a:p>
        </p:txBody>
      </p:sp>
    </p:spTree>
    <p:extLst>
      <p:ext uri="{BB962C8B-B14F-4D97-AF65-F5344CB8AC3E}">
        <p14:creationId xmlns:p14="http://schemas.microsoft.com/office/powerpoint/2010/main" val="38437621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dirty="0"/>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4"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413716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pPr/>
              <a:t>‹#›</a:t>
            </a:fld>
            <a:endParaRPr lang="en-US" dirty="0"/>
          </a:p>
        </p:txBody>
      </p:sp>
      <p:sp>
        <p:nvSpPr>
          <p:cNvPr id="3"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3328961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3336586" y="1608854"/>
            <a:ext cx="2172513" cy="1977410"/>
          </a:xfrm>
          <a:prstGeom prst="rect">
            <a:avLst/>
          </a:prstGeom>
        </p:spPr>
      </p:pic>
    </p:spTree>
    <p:extLst>
      <p:ext uri="{BB962C8B-B14F-4D97-AF65-F5344CB8AC3E}">
        <p14:creationId xmlns:p14="http://schemas.microsoft.com/office/powerpoint/2010/main" val="14748318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36747305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r>
              <a:rPr lang="en-US" sz="1100">
                <a:latin typeface="Arial"/>
              </a:rPr>
              <a:t>Click icon to add picture</a:t>
            </a:r>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r>
              <a:rPr lang="en-US" sz="1100">
                <a:latin typeface="Arial"/>
              </a:rPr>
              <a:t>Click icon to add picture</a:t>
            </a:r>
            <a:endParaRPr lang="en-US" sz="1100" dirty="0">
              <a:latin typeface="Arial"/>
            </a:endParaRPr>
          </a:p>
        </p:txBody>
      </p:sp>
      <p:sp>
        <p:nvSpPr>
          <p:cNvPr id="11"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795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Linear gradient</a:t>
            </a:r>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Subhead, Date, Etc.</a:t>
            </a:r>
          </a:p>
        </p:txBody>
      </p:sp>
      <p:pic>
        <p:nvPicPr>
          <p:cNvPr id="6" name="Picture 5"/>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57200" y="376684"/>
            <a:ext cx="911728" cy="829850"/>
          </a:xfrm>
          <a:prstGeom prst="rect">
            <a:avLst/>
          </a:prstGeom>
        </p:spPr>
      </p:pic>
    </p:spTree>
    <p:extLst>
      <p:ext uri="{BB962C8B-B14F-4D97-AF65-F5344CB8AC3E}">
        <p14:creationId xmlns:p14="http://schemas.microsoft.com/office/powerpoint/2010/main" val="240400698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6"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6317015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31200083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rgbClr val="003C71"/>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6826524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a:t>28pt Intel Clear Headline</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7"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2773200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4"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8427921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3"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8467166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itle and Large Bullet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124200" y="4816638"/>
            <a:ext cx="2895600" cy="273844"/>
          </a:xfrm>
          <a:prstGeom prst="rect">
            <a:avLst/>
          </a:prstGeom>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a:latin typeface="Intel Clear Light" panose="020B0404020203020204" pitchFamily="34" charset="0"/>
              </a:defRPr>
            </a:lvl1pPr>
          </a:lstStyle>
          <a:p>
            <a:r>
              <a:rPr lang="en-US" dirty="0" err="1"/>
              <a:t>28pt</a:t>
            </a:r>
            <a:r>
              <a:rPr lang="en-US" dirty="0"/>
              <a:t> Intel Clear Light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latin typeface="Intel Clear Light" panose="020B0404020203020204" pitchFamily="34" charset="0"/>
              </a:defRPr>
            </a:lvl1pPr>
            <a:lvl2pPr>
              <a:defRPr sz="1800">
                <a:latin typeface="Intel Clear Light" panose="020B0404020203020204" pitchFamily="34" charset="0"/>
              </a:defRPr>
            </a:lvl2pPr>
            <a:lvl3pPr>
              <a:defRPr sz="1800">
                <a:latin typeface="Intel Clear Light" panose="020B0404020203020204" pitchFamily="34" charset="0"/>
              </a:defRPr>
            </a:lvl3pPr>
            <a:lvl4pPr>
              <a:defRPr sz="1600">
                <a:latin typeface="Intel Clear Light" panose="020B0404020203020204" pitchFamily="34" charset="0"/>
              </a:defRPr>
            </a:lvl4pPr>
            <a:lvl5pPr>
              <a:defRPr>
                <a:latin typeface="Intel Clear Light" panose="020B0404020203020204" pitchFamily="34" charset="0"/>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Tree>
    <p:extLst>
      <p:ext uri="{BB962C8B-B14F-4D97-AF65-F5344CB8AC3E}">
        <p14:creationId xmlns:p14="http://schemas.microsoft.com/office/powerpoint/2010/main" val="963870420"/>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Title Only - dark gradient">
    <p:bg>
      <p:bgPr>
        <a:gradFill>
          <a:gsLst>
            <a:gs pos="19000">
              <a:schemeClr val="bg2"/>
            </a:gs>
            <a:gs pos="100000">
              <a:schemeClr val="bg2">
                <a:lumMod val="30000"/>
              </a:schemeClr>
            </a:gs>
            <a:gs pos="0">
              <a:schemeClr val="bg2"/>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alpha val="90000"/>
                  </a:schemeClr>
                </a:solidFill>
              </a:defRPr>
            </a:lvl1pPr>
          </a:lstStyle>
          <a:p>
            <a:r>
              <a:rPr lang="en-US" dirty="0"/>
              <a:t>Click to edit title</a:t>
            </a:r>
          </a:p>
        </p:txBody>
      </p:sp>
      <p:sp>
        <p:nvSpPr>
          <p:cNvPr id="3" name="Slide Number Placeholder 2"/>
          <p:cNvSpPr>
            <a:spLocks noGrp="1"/>
          </p:cNvSpPr>
          <p:nvPr>
            <p:ph type="sldNum" sz="quarter" idx="14"/>
          </p:nvPr>
        </p:nvSpPr>
        <p:spPr>
          <a:xfrm>
            <a:off x="8790038" y="4816638"/>
            <a:ext cx="215914" cy="273844"/>
          </a:xfrm>
        </p:spPr>
        <p:txBody>
          <a:bodyPr/>
          <a:lstStyle>
            <a:lvl1pPr algn="ctr">
              <a:defRPr>
                <a:solidFill>
                  <a:schemeClr val="tx1"/>
                </a:solidFill>
              </a:defRPr>
            </a:lvl1pPr>
          </a:lstStyle>
          <a:p>
            <a:pPr eaLnBrk="0" fontAlgn="base" hangingPunct="0">
              <a:spcBef>
                <a:spcPct val="50000"/>
              </a:spcBef>
              <a:spcAft>
                <a:spcPct val="0"/>
              </a:spcAft>
            </a:pPr>
            <a:fld id="{FD44707B-D922-47D5-BD24-D96E91B70543}" type="slidenum">
              <a:rPr lang="en-US" smtClean="0">
                <a:solidFill>
                  <a:prstClr val="white"/>
                </a:solidFill>
              </a:rPr>
              <a:pPr eaLnBrk="0" fontAlgn="base" hangingPunct="0">
                <a:spcBef>
                  <a:spcPct val="50000"/>
                </a:spcBef>
                <a:spcAft>
                  <a:spcPct val="0"/>
                </a:spcAft>
              </a:pPr>
              <a:t>‹#›</a:t>
            </a:fld>
            <a:endParaRPr lang="en-US" dirty="0">
              <a:solidFill>
                <a:prstClr val="white"/>
              </a:solidFill>
            </a:endParaRPr>
          </a:p>
        </p:txBody>
      </p:sp>
    </p:spTree>
    <p:extLst>
      <p:ext uri="{BB962C8B-B14F-4D97-AF65-F5344CB8AC3E}">
        <p14:creationId xmlns:p14="http://schemas.microsoft.com/office/powerpoint/2010/main" val="302929938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4579634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r>
              <a:rPr lang="en-US" sz="1100">
                <a:latin typeface="Arial"/>
              </a:rPr>
              <a:t>Click icon to add picture</a:t>
            </a:r>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r>
              <a:rPr lang="en-US" sz="1100">
                <a:latin typeface="Arial"/>
              </a:rPr>
              <a:t>Click icon to add picture</a:t>
            </a:r>
            <a:endParaRPr lang="en-US" sz="1100" dirty="0">
              <a:latin typeface="Arial"/>
            </a:endParaRPr>
          </a:p>
        </p:txBody>
      </p:sp>
      <p:sp>
        <p:nvSpPr>
          <p:cNvPr id="11"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2971852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image</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Subhead, Date, Etc.</a:t>
            </a:r>
          </a:p>
        </p:txBody>
      </p:sp>
      <p:pic>
        <p:nvPicPr>
          <p:cNvPr id="6" name="Picture 5"/>
          <p:cNvPicPr>
            <a:picLocks noChangeAspect="1"/>
          </p:cNvPicPr>
          <p:nvPr userDrawn="1"/>
        </p:nvPicPr>
        <p:blipFill>
          <a:blip r:embed="rId2">
            <a:biLevel thresh="25000"/>
            <a:extLst>
              <a:ext uri="{28A0092B-C50C-407E-A947-70E740481C1C}">
                <a14:useLocalDpi xmlns:a14="http://schemas.microsoft.com/office/drawing/2010/main" val="0"/>
              </a:ext>
            </a:extLst>
          </a:blip>
          <a:stretch>
            <a:fillRect/>
          </a:stretch>
        </p:blipFill>
        <p:spPr>
          <a:xfrm>
            <a:off x="457200" y="376684"/>
            <a:ext cx="911728" cy="829850"/>
          </a:xfrm>
          <a:prstGeom prst="rect">
            <a:avLst/>
          </a:prstGeom>
        </p:spPr>
      </p:pic>
    </p:spTree>
    <p:extLst>
      <p:ext uri="{BB962C8B-B14F-4D97-AF65-F5344CB8AC3E}">
        <p14:creationId xmlns:p14="http://schemas.microsoft.com/office/powerpoint/2010/main" val="1808324130"/>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6"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4052044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9040557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8413412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rgbClr val="003C71"/>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2229320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_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a:t>28pt Intel Clear Headline</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7"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300028567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a:t>54pt Intel Clear Pro</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28722624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40pt Intel Clear Heading</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89841434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5_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r>
              <a:rPr lang="en-US" sz="1100">
                <a:latin typeface="Arial"/>
              </a:rPr>
              <a:t>Click icon to add picture</a:t>
            </a:r>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r>
              <a:rPr lang="en-US" sz="1100">
                <a:latin typeface="Arial"/>
              </a:rPr>
              <a:t>Click icon to add picture</a:t>
            </a:r>
            <a:endParaRPr lang="en-US" sz="1100" dirty="0">
              <a:latin typeface="Arial"/>
            </a:endParaRPr>
          </a:p>
        </p:txBody>
      </p:sp>
      <p:sp>
        <p:nvSpPr>
          <p:cNvPr id="11"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21085192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_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49203559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_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a:t>54pt Intel Clear Pro</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2405690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1358511826"/>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_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40pt Intel Clear Heading</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7167020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5_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cstate="print">
            <a:extLst>
              <a:ext uri="{28A0092B-C50C-407E-A947-70E740481C1C}">
                <a14:useLocalDpi xmlns:a14="http://schemas.microsoft.com/office/drawing/2010/main"/>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image</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Subhead, Date, Etc.</a:t>
            </a:r>
          </a:p>
        </p:txBody>
      </p:sp>
    </p:spTree>
    <p:extLst>
      <p:ext uri="{BB962C8B-B14F-4D97-AF65-F5344CB8AC3E}">
        <p14:creationId xmlns:p14="http://schemas.microsoft.com/office/powerpoint/2010/main" val="42665109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6_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208173214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6_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panose="020B0604020203020204" pitchFamily="34" charset="0"/>
              </a:defRPr>
            </a:lvl1pPr>
          </a:lstStyle>
          <a:p>
            <a:r>
              <a:rPr lang="en-US" sz="1100">
                <a:latin typeface="Arial"/>
              </a:rPr>
              <a:t>Click icon to add picture</a:t>
            </a:r>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panose="020B0604020203020204" pitchFamily="34" charset="0"/>
              </a:defRPr>
            </a:lvl1pPr>
          </a:lstStyle>
          <a:p>
            <a:r>
              <a:rPr lang="en-US" sz="1100">
                <a:latin typeface="Arial"/>
              </a:rPr>
              <a:t>Click icon to add picture</a:t>
            </a:r>
            <a:endParaRPr lang="en-US" sz="1100" dirty="0">
              <a:latin typeface="Arial"/>
            </a:endParaRPr>
          </a:p>
        </p:txBody>
      </p:sp>
      <p:sp>
        <p:nvSpPr>
          <p:cNvPr id="11"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1334325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6"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339473617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6_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70799389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5_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289070452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6_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rgbClr val="003C71"/>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282091504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6_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a:t>28pt Intel Clear Headline</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7"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2356235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a:t>54pt Intel Clear Pro</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370508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r>
              <a:rPr lang="en-US" sz="1100">
                <a:latin typeface="Arial"/>
              </a:rPr>
              <a:t>Click icon to add picture</a:t>
            </a:r>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r>
              <a:rPr lang="en-US" sz="1100">
                <a:latin typeface="Arial"/>
              </a:rPr>
              <a:t>Click icon to add picture</a:t>
            </a:r>
            <a:endParaRPr lang="en-US" sz="1100" dirty="0">
              <a:latin typeface="Arial"/>
            </a:endParaRPr>
          </a:p>
        </p:txBody>
      </p:sp>
      <p:sp>
        <p:nvSpPr>
          <p:cNvPr id="11"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598914544"/>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5_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40pt Intel Clear Heading</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426162851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4"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134093354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6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3"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29863972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4" y="1201342"/>
            <a:ext cx="8228012" cy="3427808"/>
          </a:xfrm>
        </p:spPr>
        <p:txBody>
          <a:bodyPr/>
          <a:lstStyle>
            <a:lvl1pPr marL="0" marR="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lvl1pPr>
            <a:lvl2pPr>
              <a:defRPr lang="en-US" sz="1350" kern="1200" baseline="0" dirty="0" err="1" smtClean="0">
                <a:solidFill>
                  <a:schemeClr val="tx2"/>
                </a:solidFill>
                <a:latin typeface="+mn-lt"/>
                <a:ea typeface="+mn-ea"/>
                <a:cs typeface="Intel Clear" panose="020B0604020203020204" pitchFamily="34" charset="0"/>
              </a:defRPr>
            </a:lvl2pPr>
            <a:lvl3pPr marL="428625" indent="-171450">
              <a:defRPr lang="en-US" sz="1350" kern="1200" dirty="0" smtClean="0">
                <a:solidFill>
                  <a:schemeClr val="tx2"/>
                </a:solidFill>
                <a:latin typeface="+mn-lt"/>
                <a:ea typeface="+mn-ea"/>
                <a:cs typeface="Intel Clear" panose="020B0604020203020204" pitchFamily="34" charset="0"/>
              </a:defRPr>
            </a:lvl3pPr>
            <a:lvl4pPr>
              <a:defRPr/>
            </a:lvl4pPr>
            <a:lvl5pPr>
              <a:defRPr/>
            </a:lvl5pPr>
          </a:lstStyle>
          <a:p>
            <a:pPr marL="0" marR="0" lvl="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pPr>
            <a:r>
              <a:rPr lang="en-US" dirty="0" err="1"/>
              <a:t>22pt</a:t>
            </a:r>
            <a:r>
              <a:rPr lang="en-US" dirty="0"/>
              <a:t> Intel Clear body text</a:t>
            </a:r>
          </a:p>
          <a:p>
            <a:pPr lvl="1"/>
            <a:r>
              <a:rPr lang="en-US" dirty="0" err="1"/>
              <a:t>18pt</a:t>
            </a:r>
            <a:r>
              <a:rPr lang="en-US" dirty="0"/>
              <a:t> Intel Clear bullet one</a:t>
            </a:r>
          </a:p>
          <a:p>
            <a:pPr marL="428625" lvl="2" indent="-171450" algn="l" defTabSz="342900" rtl="0" eaLnBrk="1" latinLnBrk="0" hangingPunct="1">
              <a:spcBef>
                <a:spcPts val="600"/>
              </a:spcBef>
              <a:buFont typeface="Wingdings" charset="2"/>
              <a:buChar char="§"/>
            </a:pPr>
            <a:r>
              <a:rPr lang="en-US" dirty="0" err="1"/>
              <a:t>18pt</a:t>
            </a:r>
            <a:r>
              <a:rPr lang="en-US" dirty="0"/>
              <a:t> Intel Clear sub-bullet</a:t>
            </a:r>
          </a:p>
          <a:p>
            <a:pPr lvl="3"/>
            <a:r>
              <a:rPr lang="en-US" dirty="0" err="1"/>
              <a:t>16pt</a:t>
            </a:r>
            <a:r>
              <a:rPr lang="en-US" dirty="0"/>
              <a:t> Intel Clear fourth level</a:t>
            </a:r>
          </a:p>
          <a:p>
            <a:pPr lvl="4"/>
            <a:r>
              <a:rPr lang="en-US" dirty="0" err="1"/>
              <a:t>14pt</a:t>
            </a:r>
            <a:r>
              <a:rPr lang="en-US" dirty="0"/>
              <a:t> Intel Clear 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solidFill>
                <a:prstClr val="black"/>
              </a:solidFill>
            </a:endParaRPr>
          </a:p>
        </p:txBody>
      </p:sp>
      <p:sp>
        <p:nvSpPr>
          <p:cNvPr id="5" name="Footer Placeholder 4"/>
          <p:cNvSpPr>
            <a:spLocks noGrp="1"/>
          </p:cNvSpPr>
          <p:nvPr>
            <p:ph type="ftr" sz="quarter" idx="11"/>
          </p:nvPr>
        </p:nvSpPr>
        <p:spPr>
          <a:xfrm>
            <a:off x="3124200" y="4816638"/>
            <a:ext cx="2895600" cy="273844"/>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p:txBody>
          <a:bodyPr/>
          <a:lstStyle>
            <a:lvl1pPr>
              <a:defRPr/>
            </a:lvl1pPr>
          </a:lstStyle>
          <a:p>
            <a:r>
              <a:rPr lang="en-US" dirty="0" err="1"/>
              <a:t>36pt</a:t>
            </a:r>
            <a:r>
              <a:rPr lang="en-US" dirty="0"/>
              <a:t> Intel Clear Light Headline</a:t>
            </a:r>
          </a:p>
        </p:txBody>
      </p:sp>
    </p:spTree>
    <p:extLst>
      <p:ext uri="{BB962C8B-B14F-4D97-AF65-F5344CB8AC3E}">
        <p14:creationId xmlns:p14="http://schemas.microsoft.com/office/powerpoint/2010/main" val="422830043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3_Title and Large Bullet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solidFill>
                <a:prstClr val="black"/>
              </a:solidFill>
            </a:endParaRPr>
          </a:p>
        </p:txBody>
      </p:sp>
      <p:sp>
        <p:nvSpPr>
          <p:cNvPr id="5" name="Footer Placeholder 4"/>
          <p:cNvSpPr>
            <a:spLocks noGrp="1"/>
          </p:cNvSpPr>
          <p:nvPr>
            <p:ph type="ftr" sz="quarter" idx="11"/>
          </p:nvPr>
        </p:nvSpPr>
        <p:spPr>
          <a:xfrm>
            <a:off x="3124200" y="4816638"/>
            <a:ext cx="2895600" cy="273844"/>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a:lvl1pPr>
          </a:lstStyle>
          <a:p>
            <a:r>
              <a:rPr lang="en-US" dirty="0" err="1"/>
              <a:t>28pt</a:t>
            </a:r>
            <a:r>
              <a:rPr lang="en-US" dirty="0"/>
              <a:t> Intel Clear Light Headline</a:t>
            </a:r>
          </a:p>
        </p:txBody>
      </p:sp>
      <p:sp>
        <p:nvSpPr>
          <p:cNvPr id="9" name="Content Placeholder 8"/>
          <p:cNvSpPr>
            <a:spLocks noGrp="1"/>
          </p:cNvSpPr>
          <p:nvPr>
            <p:ph sz="quarter" idx="13" hasCustomPrompt="1"/>
          </p:nvPr>
        </p:nvSpPr>
        <p:spPr>
          <a:xfrm>
            <a:off x="455613" y="1203325"/>
            <a:ext cx="8228012" cy="3425825"/>
          </a:xfrm>
        </p:spPr>
        <p:txBody>
          <a:bodyPr/>
          <a:lstStyle>
            <a:lvl2pPr>
              <a:defRPr sz="1800"/>
            </a:lvl2pPr>
            <a:lvl3pPr>
              <a:defRPr sz="1800"/>
            </a:lvl3pPr>
            <a:lvl4pPr>
              <a:defRPr sz="1600"/>
            </a:lvl4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Tree>
    <p:extLst>
      <p:ext uri="{BB962C8B-B14F-4D97-AF65-F5344CB8AC3E}">
        <p14:creationId xmlns:p14="http://schemas.microsoft.com/office/powerpoint/2010/main" val="280656795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0_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solidFill>
                <a:prstClr val="white"/>
              </a:solidFill>
            </a:endParaRPr>
          </a:p>
        </p:txBody>
      </p:sp>
    </p:spTree>
    <p:extLst>
      <p:ext uri="{BB962C8B-B14F-4D97-AF65-F5344CB8AC3E}">
        <p14:creationId xmlns:p14="http://schemas.microsoft.com/office/powerpoint/2010/main" val="82571594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p:txBody>
          <a:bodyPr/>
          <a:lstStyle>
            <a:lvl1pPr>
              <a:defRPr/>
            </a:lvl1pPr>
          </a:lstStyle>
          <a:p>
            <a:r>
              <a:rPr lang="en-US" dirty="0" err="1"/>
              <a:t>28pt</a:t>
            </a:r>
            <a:r>
              <a:rPr lang="en-US" dirty="0"/>
              <a:t> Intel Clear Light Headline</a:t>
            </a:r>
          </a:p>
        </p:txBody>
      </p:sp>
      <p:sp>
        <p:nvSpPr>
          <p:cNvPr id="8" name="Content Placeholder 7"/>
          <p:cNvSpPr>
            <a:spLocks noGrp="1"/>
          </p:cNvSpPr>
          <p:nvPr>
            <p:ph sz="quarter" idx="13" hasCustomPrompt="1"/>
          </p:nvPr>
        </p:nvSpPr>
        <p:spPr>
          <a:xfrm>
            <a:off x="455613" y="1203325"/>
            <a:ext cx="8228012" cy="3425825"/>
          </a:xfrm>
        </p:spPr>
        <p:txBody>
          <a:bodyPr/>
          <a:lstStyle/>
          <a:p>
            <a:pPr lvl="0"/>
            <a:r>
              <a:rPr lang="en-US" dirty="0"/>
              <a:t>18pt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9" name="Footer Placeholder 4"/>
          <p:cNvSpPr txBox="1">
            <a:spLocks/>
          </p:cNvSpPr>
          <p:nvPr userDrawn="1"/>
        </p:nvSpPr>
        <p:spPr>
          <a:xfrm>
            <a:off x="398463" y="4793887"/>
            <a:ext cx="2895600" cy="273844"/>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a:solidFill>
                  <a:srgbClr val="003C71"/>
                </a:solidFill>
                <a:cs typeface="Neo Sans Intel"/>
              </a:rPr>
              <a:t>Intel Internal Audit</a:t>
            </a:r>
          </a:p>
        </p:txBody>
      </p:sp>
    </p:spTree>
    <p:extLst>
      <p:ext uri="{BB962C8B-B14F-4D97-AF65-F5344CB8AC3E}">
        <p14:creationId xmlns:p14="http://schemas.microsoft.com/office/powerpoint/2010/main" val="302043083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11_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image</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Subhead, Date, Etc.</a:t>
            </a:r>
          </a:p>
        </p:txBody>
      </p:sp>
    </p:spTree>
    <p:extLst>
      <p:ext uri="{BB962C8B-B14F-4D97-AF65-F5344CB8AC3E}">
        <p14:creationId xmlns:p14="http://schemas.microsoft.com/office/powerpoint/2010/main" val="305726983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4" y="1201342"/>
            <a:ext cx="8228012" cy="3427808"/>
          </a:xfrm>
        </p:spPr>
        <p:txBody>
          <a:bodyPr/>
          <a:lstStyle>
            <a:lvl1pPr marL="0" marR="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lvl1pPr>
            <a:lvl2pPr>
              <a:defRPr lang="en-US" sz="1350" kern="1200" baseline="0" dirty="0" err="1" smtClean="0">
                <a:solidFill>
                  <a:schemeClr val="tx2"/>
                </a:solidFill>
                <a:latin typeface="+mn-lt"/>
                <a:ea typeface="+mn-ea"/>
                <a:cs typeface="Intel Clear" panose="020B0604020203020204" pitchFamily="34" charset="0"/>
              </a:defRPr>
            </a:lvl2pPr>
            <a:lvl3pPr marL="428625" indent="-171450">
              <a:defRPr lang="en-US" sz="1350" kern="1200" dirty="0" smtClean="0">
                <a:solidFill>
                  <a:schemeClr val="tx2"/>
                </a:solidFill>
                <a:latin typeface="+mn-lt"/>
                <a:ea typeface="+mn-ea"/>
                <a:cs typeface="Intel Clear" panose="020B0604020203020204" pitchFamily="34" charset="0"/>
              </a:defRPr>
            </a:lvl3pPr>
            <a:lvl4pPr>
              <a:defRPr/>
            </a:lvl4pPr>
            <a:lvl5pPr>
              <a:defRPr/>
            </a:lvl5pPr>
          </a:lstStyle>
          <a:p>
            <a:pPr marL="0" marR="0" lvl="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pPr>
            <a:r>
              <a:rPr lang="en-US" dirty="0" err="1"/>
              <a:t>22pt</a:t>
            </a:r>
            <a:r>
              <a:rPr lang="en-US" dirty="0"/>
              <a:t> Intel Clear body text</a:t>
            </a:r>
          </a:p>
          <a:p>
            <a:pPr lvl="1"/>
            <a:r>
              <a:rPr lang="en-US" dirty="0" err="1"/>
              <a:t>18pt</a:t>
            </a:r>
            <a:r>
              <a:rPr lang="en-US" dirty="0"/>
              <a:t> Intel Clear bullet one</a:t>
            </a:r>
          </a:p>
          <a:p>
            <a:pPr marL="428625" lvl="2" indent="-171450" algn="l" defTabSz="342900" rtl="0" eaLnBrk="1" latinLnBrk="0" hangingPunct="1">
              <a:spcBef>
                <a:spcPts val="600"/>
              </a:spcBef>
              <a:buFont typeface="Wingdings" charset="2"/>
              <a:buChar char="§"/>
            </a:pPr>
            <a:r>
              <a:rPr lang="en-US" dirty="0" err="1"/>
              <a:t>18pt</a:t>
            </a:r>
            <a:r>
              <a:rPr lang="en-US" dirty="0"/>
              <a:t> Intel Clear sub-bullet</a:t>
            </a:r>
          </a:p>
          <a:p>
            <a:pPr lvl="3"/>
            <a:r>
              <a:rPr lang="en-US" dirty="0" err="1"/>
              <a:t>16pt</a:t>
            </a:r>
            <a:r>
              <a:rPr lang="en-US" dirty="0"/>
              <a:t> Intel Clear fourth level</a:t>
            </a:r>
          </a:p>
          <a:p>
            <a:pPr lvl="4"/>
            <a:r>
              <a:rPr lang="en-US" dirty="0" err="1"/>
              <a:t>14pt</a:t>
            </a:r>
            <a:r>
              <a:rPr lang="en-US" dirty="0"/>
              <a:t> Intel Clear fifth level</a:t>
            </a: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p:txBody>
          <a:bodyPr/>
          <a:lstStyle>
            <a:lvl1pPr>
              <a:defRPr/>
            </a:lvl1pPr>
          </a:lstStyle>
          <a:p>
            <a:r>
              <a:rPr lang="en-US" dirty="0" err="1"/>
              <a:t>36pt</a:t>
            </a:r>
            <a:r>
              <a:rPr lang="en-US" dirty="0"/>
              <a:t> Intel Clear Light Headline</a:t>
            </a:r>
          </a:p>
        </p:txBody>
      </p:sp>
    </p:spTree>
    <p:extLst>
      <p:ext uri="{BB962C8B-B14F-4D97-AF65-F5344CB8AC3E}">
        <p14:creationId xmlns:p14="http://schemas.microsoft.com/office/powerpoint/2010/main" val="1086123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6"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406206368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119294656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3638207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chemeClr val="tx2"/>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39268944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587" y="4759452"/>
            <a:ext cx="9144000" cy="384048"/>
          </a:xfrm>
          <a:prstGeom prst="rect">
            <a:avLst/>
          </a:prstGeom>
          <a:gradFill flip="none" rotWithShape="1">
            <a:gsLst>
              <a:gs pos="32000">
                <a:schemeClr val="tx2"/>
              </a:gs>
              <a:gs pos="95000">
                <a:srgbClr val="009FDF"/>
              </a:gs>
              <a:gs pos="78000">
                <a:srgbClr val="0071C5"/>
              </a:gs>
            </a:gsLst>
            <a:lin ang="1986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2" descr="\\.psf\Home\Desktop\Intel.png"/>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a:t>28pt Intel Clear Headline</a:t>
            </a:r>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dirty="0"/>
              <a:t>18pt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6" name="Slide Number Placeholder 5"/>
          <p:cNvSpPr>
            <a:spLocks noGrp="1"/>
          </p:cNvSpPr>
          <p:nvPr>
            <p:ph type="sldNum" sz="quarter" idx="4"/>
          </p:nvPr>
        </p:nvSpPr>
        <p:spPr>
          <a:xfrm>
            <a:off x="8720932" y="4816638"/>
            <a:ext cx="285020" cy="273844"/>
          </a:xfrm>
          <a:prstGeom prst="rect">
            <a:avLst/>
          </a:prstGeom>
        </p:spPr>
        <p:txBody>
          <a:bodyPr vert="horz" lIns="0" tIns="0" rIns="0" bIns="0" rtlCol="0" anchor="ctr"/>
          <a:lstStyle>
            <a:lvl1pPr algn="r">
              <a:defRPr sz="800">
                <a:solidFill>
                  <a:schemeClr val="bg1"/>
                </a:solidFill>
                <a:latin typeface="+mn-lt"/>
                <a:cs typeface="Intel Clear"/>
              </a:defRPr>
            </a:lvl1pPr>
          </a:lstStyle>
          <a:p>
            <a:fld id="{EE2556C5-CE8C-6547-B838-EA80C61A4AF7}" type="slidenum">
              <a:rPr lang="en-US" smtClean="0"/>
              <a:pPr/>
              <a:t>‹#›</a:t>
            </a:fld>
            <a:endParaRPr lang="en-US" dirty="0"/>
          </a:p>
        </p:txBody>
      </p:sp>
      <p:sp>
        <p:nvSpPr>
          <p:cNvPr id="5" name="Footer Placeholder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3" name="Rectangle 12"/>
          <p:cNvSpPr/>
          <p:nvPr userDrawn="1"/>
        </p:nvSpPr>
        <p:spPr>
          <a:xfrm>
            <a:off x="454025" y="4816136"/>
            <a:ext cx="2941182" cy="138499"/>
          </a:xfrm>
          <a:prstGeom prst="rect">
            <a:avLst/>
          </a:prstGeom>
        </p:spPr>
        <p:txBody>
          <a:bodyPr wrap="square" lIns="0" tIns="0" rIns="0" bIns="0">
            <a:spAutoFit/>
          </a:bodyPr>
          <a:lstStyle/>
          <a:p>
            <a:pPr algn="l" fontAlgn="auto">
              <a:spcBef>
                <a:spcPts val="0"/>
              </a:spcBef>
              <a:spcAft>
                <a:spcPts val="0"/>
              </a:spcAft>
              <a:defRPr/>
            </a:pPr>
            <a:r>
              <a:rPr lang="en-US" sz="900" dirty="0">
                <a:solidFill>
                  <a:schemeClr val="bg1">
                    <a:lumMod val="85000"/>
                  </a:schemeClr>
                </a:solidFill>
                <a:latin typeface="+mn-lt"/>
              </a:rPr>
              <a:t>Copyright</a:t>
            </a:r>
            <a:r>
              <a:rPr lang="en-US" sz="900" baseline="0" dirty="0">
                <a:solidFill>
                  <a:schemeClr val="bg1">
                    <a:lumMod val="85000"/>
                  </a:schemeClr>
                </a:solidFill>
                <a:latin typeface="+mn-lt"/>
              </a:rPr>
              <a:t> </a:t>
            </a:r>
            <a:r>
              <a:rPr lang="en-US" sz="900" dirty="0">
                <a:solidFill>
                  <a:schemeClr val="bg1">
                    <a:lumMod val="85000"/>
                  </a:schemeClr>
                </a:solidFill>
                <a:latin typeface="+mn-lt"/>
              </a:rPr>
              <a:t>© </a:t>
            </a:r>
            <a:r>
              <a:rPr lang="en-US" sz="900" dirty="0" smtClean="0">
                <a:solidFill>
                  <a:schemeClr val="bg1">
                    <a:lumMod val="85000"/>
                  </a:schemeClr>
                </a:solidFill>
                <a:latin typeface="+mn-lt"/>
              </a:rPr>
              <a:t>2018</a:t>
            </a:r>
            <a:r>
              <a:rPr lang="en-US" sz="900" dirty="0">
                <a:solidFill>
                  <a:schemeClr val="bg1">
                    <a:lumMod val="85000"/>
                  </a:schemeClr>
                </a:solidFill>
                <a:latin typeface="+mn-lt"/>
              </a:rPr>
              <a:t>, Intel Corporation. All rights </a:t>
            </a:r>
            <a:r>
              <a:rPr lang="en-US" sz="900" dirty="0" smtClean="0">
                <a:solidFill>
                  <a:schemeClr val="bg1">
                    <a:lumMod val="85000"/>
                  </a:schemeClr>
                </a:solidFill>
                <a:latin typeface="+mn-lt"/>
              </a:rPr>
              <a:t>reserved.</a:t>
            </a:r>
            <a:endParaRPr lang="en-US" sz="900" dirty="0">
              <a:solidFill>
                <a:schemeClr val="bg1">
                  <a:lumMod val="85000"/>
                </a:schemeClr>
              </a:solidFill>
              <a:latin typeface="+mn-lt"/>
            </a:endParaRPr>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74" r:id="rId3"/>
    <p:sldLayoutId id="2147483650" r:id="rId4"/>
    <p:sldLayoutId id="2147483684"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81" r:id="rId17"/>
    <p:sldLayoutId id="2147483690" r:id="rId18"/>
    <p:sldLayoutId id="2147483691" r:id="rId19"/>
    <p:sldLayoutId id="2147483692" r:id="rId20"/>
    <p:sldLayoutId id="2147483693" r:id="rId21"/>
    <p:sldLayoutId id="2147483694" r:id="rId22"/>
    <p:sldLayoutId id="2147483695" r:id="rId23"/>
    <p:sldLayoutId id="2147483697" r:id="rId24"/>
    <p:sldLayoutId id="2147483698" r:id="rId25"/>
    <p:sldLayoutId id="2147483701" r:id="rId26"/>
    <p:sldLayoutId id="2147483702" r:id="rId27"/>
    <p:sldLayoutId id="2147483703" r:id="rId28"/>
    <p:sldLayoutId id="2147483704" r:id="rId29"/>
    <p:sldLayoutId id="2147483705" r:id="rId30"/>
    <p:sldLayoutId id="2147483706" r:id="rId31"/>
    <p:sldLayoutId id="2147483707" r:id="rId32"/>
    <p:sldLayoutId id="2147483708" r:id="rId33"/>
    <p:sldLayoutId id="2147483709" r:id="rId34"/>
    <p:sldLayoutId id="2147483710" r:id="rId35"/>
    <p:sldLayoutId id="2147483711" r:id="rId36"/>
    <p:sldLayoutId id="2147483713" r:id="rId37"/>
    <p:sldLayoutId id="2147483716" r:id="rId38"/>
    <p:sldLayoutId id="2147483719" r:id="rId39"/>
    <p:sldLayoutId id="2147483720" r:id="rId40"/>
    <p:sldLayoutId id="2147483724" r:id="rId41"/>
    <p:sldLayoutId id="2147483725" r:id="rId42"/>
    <p:sldLayoutId id="2147483726" r:id="rId43"/>
    <p:sldLayoutId id="2147483727" r:id="rId44"/>
    <p:sldLayoutId id="2147483728" r:id="rId45"/>
    <p:sldLayoutId id="2147483729" r:id="rId46"/>
    <p:sldLayoutId id="2147483730" r:id="rId47"/>
    <p:sldLayoutId id="2147483731" r:id="rId48"/>
    <p:sldLayoutId id="2147483732" r:id="rId49"/>
    <p:sldLayoutId id="2147483733" r:id="rId50"/>
    <p:sldLayoutId id="2147483735" r:id="rId51"/>
    <p:sldLayoutId id="2147483736" r:id="rId52"/>
    <p:sldLayoutId id="2147483750" r:id="rId53"/>
    <p:sldLayoutId id="2147483777" r:id="rId54"/>
    <p:sldLayoutId id="2147483779" r:id="rId55"/>
    <p:sldLayoutId id="2147483793" r:id="rId56"/>
    <p:sldLayoutId id="2147483795" r:id="rId57"/>
    <p:sldLayoutId id="2147483821" r:id="rId58"/>
  </p:sldLayoutIdLst>
  <p:timing>
    <p:tnLst>
      <p:par>
        <p:cTn id="1" dur="indefinite" restart="never" nodeType="tmRoot"/>
      </p:par>
    </p:tnLst>
  </p:timing>
  <p:hf hdr="0" ftr="0" dt="0"/>
  <p:txStyles>
    <p:titleStyle>
      <a:lvl1pPr algn="l" defTabSz="457200" rtl="0" eaLnBrk="1" latinLnBrk="0" hangingPunct="1">
        <a:lnSpc>
          <a:spcPct val="100000"/>
        </a:lnSpc>
        <a:spcBef>
          <a:spcPct val="0"/>
        </a:spcBef>
        <a:buNone/>
        <a:defRPr sz="2800" b="0" i="0" kern="1200" spc="0" baseline="0">
          <a:solidFill>
            <a:schemeClr val="tx2"/>
          </a:solidFill>
          <a:latin typeface="Intel Clear"/>
          <a:ea typeface="Intel Clear"/>
          <a:cs typeface="Intel Clear"/>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0.xml"/><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6.xml"/></Relationships>
</file>

<file path=ppt/slides/_rels/slide29.xml.rels><?xml version="1.0" encoding="UTF-8" standalone="yes"?>
<Relationships xmlns="http://schemas.openxmlformats.org/package/2006/relationships"><Relationship Id="rId2" Type="http://schemas.openxmlformats.org/officeDocument/2006/relationships/hyperlink" Target="mailto:surabhi.jain@intel.com"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intel.com/benchmark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D1FE6C-CA87-8B42-B3FB-7F87F6F797E7}"/>
              </a:ext>
            </a:extLst>
          </p:cNvPr>
          <p:cNvSpPr>
            <a:spLocks noGrp="1"/>
          </p:cNvSpPr>
          <p:nvPr>
            <p:ph type="ctrTitle"/>
          </p:nvPr>
        </p:nvSpPr>
        <p:spPr>
          <a:xfrm>
            <a:off x="455613" y="1643055"/>
            <a:ext cx="8433945" cy="1102519"/>
          </a:xfrm>
        </p:spPr>
        <p:txBody>
          <a:bodyPr>
            <a:noAutofit/>
          </a:bodyPr>
          <a:lstStyle/>
          <a:p>
            <a:r>
              <a:rPr lang="en-US" sz="5400" dirty="0" smtClean="0"/>
              <a:t>Framework for scalable intra-node collective operations using shared memory</a:t>
            </a:r>
            <a:endParaRPr lang="en-US" sz="5400" dirty="0"/>
          </a:p>
        </p:txBody>
      </p:sp>
      <p:sp>
        <p:nvSpPr>
          <p:cNvPr id="3" name="Subtitle 2">
            <a:extLst>
              <a:ext uri="{FF2B5EF4-FFF2-40B4-BE49-F238E27FC236}">
                <a16:creationId xmlns:a16="http://schemas.microsoft.com/office/drawing/2014/main" xmlns="" id="{D8B5232D-BD34-AD45-A771-7DAD5423BC76}"/>
              </a:ext>
            </a:extLst>
          </p:cNvPr>
          <p:cNvSpPr>
            <a:spLocks noGrp="1"/>
          </p:cNvSpPr>
          <p:nvPr>
            <p:ph type="subTitle" idx="1"/>
          </p:nvPr>
        </p:nvSpPr>
        <p:spPr>
          <a:xfrm>
            <a:off x="455613" y="2896649"/>
            <a:ext cx="7786344" cy="739428"/>
          </a:xfrm>
        </p:spPr>
        <p:txBody>
          <a:bodyPr/>
          <a:lstStyle/>
          <a:p>
            <a:r>
              <a:rPr lang="en-US" dirty="0" smtClean="0"/>
              <a:t>Presenter: Surabhi Jain</a:t>
            </a:r>
          </a:p>
          <a:p>
            <a:endParaRPr lang="en-US" dirty="0" smtClean="0"/>
          </a:p>
          <a:p>
            <a:r>
              <a:rPr lang="en-US" dirty="0" smtClean="0"/>
              <a:t>Contributors: Surabhi Jain, Rashid Kaleem, Marc Gamell Balmana, Akhil Langer, Dmitry Durnov, Alexander Sannikov, and Maria Garzaran</a:t>
            </a:r>
          </a:p>
          <a:p>
            <a:endParaRPr lang="en-US" dirty="0" smtClean="0"/>
          </a:p>
          <a:p>
            <a:r>
              <a:rPr lang="en-US" sz="1200" dirty="0" smtClean="0">
                <a:solidFill>
                  <a:schemeClr val="bg1">
                    <a:lumMod val="95000"/>
                  </a:schemeClr>
                </a:solidFill>
              </a:rPr>
              <a:t>Supercomputing 2018, Dallas, USA</a:t>
            </a:r>
          </a:p>
          <a:p>
            <a:endParaRPr lang="en-US" dirty="0"/>
          </a:p>
        </p:txBody>
      </p:sp>
    </p:spTree>
    <p:extLst>
      <p:ext uri="{BB962C8B-B14F-4D97-AF65-F5344CB8AC3E}">
        <p14:creationId xmlns:p14="http://schemas.microsoft.com/office/powerpoint/2010/main" val="4181767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defTabSz="342900"/>
            <a:r>
              <a:rPr lang="en-US" dirty="0">
                <a:latin typeface="Intel Clear Light" panose="020B0404020203020204" pitchFamily="34" charset="0"/>
              </a:rPr>
              <a:t>Intra-node Broadcast</a:t>
            </a:r>
          </a:p>
        </p:txBody>
      </p:sp>
      <p:sp>
        <p:nvSpPr>
          <p:cNvPr id="3" name="Content Placeholder 2"/>
          <p:cNvSpPr>
            <a:spLocks noGrp="1"/>
          </p:cNvSpPr>
          <p:nvPr>
            <p:ph sz="quarter" idx="13"/>
          </p:nvPr>
        </p:nvSpPr>
        <p:spPr>
          <a:xfrm>
            <a:off x="455614" y="963361"/>
            <a:ext cx="8228012" cy="1768475"/>
          </a:xfrm>
        </p:spPr>
        <p:txBody>
          <a:bodyPr>
            <a:normAutofit fontScale="92500" lnSpcReduction="10000"/>
          </a:bodyPr>
          <a:lstStyle/>
          <a:p>
            <a:pPr>
              <a:lnSpc>
                <a:spcPct val="110000"/>
              </a:lnSpc>
            </a:pPr>
            <a:r>
              <a:rPr lang="en-US" sz="2100" dirty="0" smtClean="0"/>
              <a:t>4 </a:t>
            </a:r>
            <a:r>
              <a:rPr lang="en-US" sz="2100" dirty="0"/>
              <a:t>steps:</a:t>
            </a:r>
          </a:p>
          <a:p>
            <a:pPr marL="685800" lvl="2" indent="-342900">
              <a:lnSpc>
                <a:spcPct val="110000"/>
              </a:lnSpc>
              <a:buFont typeface="+mj-lt"/>
              <a:buAutoNum type="arabicPeriod"/>
            </a:pPr>
            <a:r>
              <a:rPr lang="en-US" dirty="0" smtClean="0"/>
              <a:t>Root copies to shared memory buffer</a:t>
            </a:r>
          </a:p>
          <a:p>
            <a:pPr marL="685800" lvl="2" indent="-342900">
              <a:lnSpc>
                <a:spcPct val="110000"/>
              </a:lnSpc>
              <a:buFont typeface="+mj-lt"/>
              <a:buAutoNum type="arabicPeriod"/>
            </a:pPr>
            <a:r>
              <a:rPr lang="en-US" dirty="0" smtClean="0"/>
              <a:t>Root sets a flag to let the ranks know that data is ready</a:t>
            </a:r>
          </a:p>
          <a:p>
            <a:pPr marL="685800" lvl="2" indent="-342900">
              <a:lnSpc>
                <a:spcPct val="110000"/>
              </a:lnSpc>
              <a:buFont typeface="+mj-lt"/>
              <a:buAutoNum type="arabicPeriod"/>
            </a:pPr>
            <a:r>
              <a:rPr lang="en-US" dirty="0" smtClean="0"/>
              <a:t>Other ranks copy the data out</a:t>
            </a:r>
          </a:p>
          <a:p>
            <a:pPr marL="685800" lvl="2" indent="-342900">
              <a:lnSpc>
                <a:spcPct val="110000"/>
              </a:lnSpc>
              <a:buFont typeface="+mj-lt"/>
              <a:buAutoNum type="arabicPeriod"/>
            </a:pPr>
            <a:r>
              <a:rPr lang="en-US" dirty="0" smtClean="0"/>
              <a:t>Other ranks update a flag to indicate the root that they have copied the data</a:t>
            </a:r>
          </a:p>
          <a:p>
            <a:pPr>
              <a:lnSpc>
                <a:spcPct val="110000"/>
              </a:lnSpc>
            </a:pPr>
            <a:endParaRPr lang="en-US" dirty="0" smtClean="0"/>
          </a:p>
          <a:p>
            <a:endParaRPr lang="en-US" dirty="0" smtClean="0"/>
          </a:p>
        </p:txBody>
      </p:sp>
      <p:sp>
        <p:nvSpPr>
          <p:cNvPr id="63" name="TextBox 62"/>
          <p:cNvSpPr txBox="1"/>
          <p:nvPr/>
        </p:nvSpPr>
        <p:spPr>
          <a:xfrm>
            <a:off x="3978624" y="2831736"/>
            <a:ext cx="823686" cy="1453720"/>
          </a:xfrm>
          <a:prstGeom prst="rect">
            <a:avLst/>
          </a:prstGeom>
          <a:solidFill>
            <a:srgbClr val="FFC000"/>
          </a:solidFill>
        </p:spPr>
        <p:txBody>
          <a:bodyPr wrap="square" rtlCol="0">
            <a:spAutoFit/>
          </a:bodyPr>
          <a:lstStyle/>
          <a:p>
            <a:endParaRPr lang="en-US" sz="1050">
              <a:solidFill>
                <a:srgbClr val="FFC000"/>
              </a:solidFill>
            </a:endParaRPr>
          </a:p>
        </p:txBody>
      </p:sp>
      <p:sp>
        <p:nvSpPr>
          <p:cNvPr id="64" name="Rectangle 63"/>
          <p:cNvSpPr/>
          <p:nvPr/>
        </p:nvSpPr>
        <p:spPr>
          <a:xfrm>
            <a:off x="2275578" y="3161756"/>
            <a:ext cx="720969" cy="87043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65" name="TextBox 64"/>
          <p:cNvSpPr txBox="1"/>
          <p:nvPr/>
        </p:nvSpPr>
        <p:spPr>
          <a:xfrm flipH="1">
            <a:off x="2214041" y="3327122"/>
            <a:ext cx="806127" cy="507831"/>
          </a:xfrm>
          <a:prstGeom prst="rect">
            <a:avLst/>
          </a:prstGeom>
          <a:noFill/>
        </p:spPr>
        <p:txBody>
          <a:bodyPr wrap="square" rtlCol="0" anchor="ctr" anchorCtr="0">
            <a:spAutoFit/>
          </a:bodyPr>
          <a:lstStyle/>
          <a:p>
            <a:pPr algn="ctr"/>
            <a:r>
              <a:rPr lang="en-US" sz="1350" dirty="0"/>
              <a:t>User </a:t>
            </a:r>
          </a:p>
          <a:p>
            <a:pPr algn="ctr"/>
            <a:r>
              <a:rPr lang="en-US" sz="1350" dirty="0"/>
              <a:t>buffer</a:t>
            </a:r>
          </a:p>
        </p:txBody>
      </p:sp>
      <p:sp>
        <p:nvSpPr>
          <p:cNvPr id="66" name="TextBox 65"/>
          <p:cNvSpPr txBox="1"/>
          <p:nvPr/>
        </p:nvSpPr>
        <p:spPr>
          <a:xfrm>
            <a:off x="1121352" y="2950644"/>
            <a:ext cx="604974" cy="323165"/>
          </a:xfrm>
          <a:prstGeom prst="rect">
            <a:avLst/>
          </a:prstGeom>
          <a:noFill/>
        </p:spPr>
        <p:txBody>
          <a:bodyPr wrap="none" rtlCol="0">
            <a:spAutoFit/>
          </a:bodyPr>
          <a:lstStyle/>
          <a:p>
            <a:r>
              <a:rPr lang="en-US" sz="1500" b="1">
                <a:solidFill>
                  <a:schemeClr val="accent1"/>
                </a:solidFill>
              </a:rPr>
              <a:t>Root</a:t>
            </a:r>
            <a:endParaRPr lang="en-US" sz="1500" b="1" dirty="0">
              <a:solidFill>
                <a:schemeClr val="accent1"/>
              </a:solidFill>
            </a:endParaRPr>
          </a:p>
        </p:txBody>
      </p:sp>
      <p:sp>
        <p:nvSpPr>
          <p:cNvPr id="67" name="Rectangle 66"/>
          <p:cNvSpPr/>
          <p:nvPr/>
        </p:nvSpPr>
        <p:spPr>
          <a:xfrm>
            <a:off x="5769131" y="2769326"/>
            <a:ext cx="735577" cy="870438"/>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68" name="TextBox 67"/>
          <p:cNvSpPr txBox="1"/>
          <p:nvPr/>
        </p:nvSpPr>
        <p:spPr>
          <a:xfrm flipH="1">
            <a:off x="5716367" y="2985835"/>
            <a:ext cx="826916" cy="507831"/>
          </a:xfrm>
          <a:prstGeom prst="rect">
            <a:avLst/>
          </a:prstGeom>
          <a:noFill/>
        </p:spPr>
        <p:txBody>
          <a:bodyPr wrap="square" rtlCol="0" anchor="ctr" anchorCtr="0">
            <a:spAutoFit/>
          </a:bodyPr>
          <a:lstStyle/>
          <a:p>
            <a:pPr algn="ctr"/>
            <a:r>
              <a:rPr lang="en-US" sz="1350" dirty="0"/>
              <a:t>User </a:t>
            </a:r>
          </a:p>
          <a:p>
            <a:pPr algn="ctr"/>
            <a:r>
              <a:rPr lang="en-US" sz="1350" dirty="0"/>
              <a:t>buffer</a:t>
            </a:r>
          </a:p>
        </p:txBody>
      </p:sp>
      <p:sp>
        <p:nvSpPr>
          <p:cNvPr id="69" name="TextBox 68"/>
          <p:cNvSpPr txBox="1"/>
          <p:nvPr/>
        </p:nvSpPr>
        <p:spPr>
          <a:xfrm>
            <a:off x="1014128" y="3398605"/>
            <a:ext cx="1241045" cy="300082"/>
          </a:xfrm>
          <a:prstGeom prst="rect">
            <a:avLst/>
          </a:prstGeom>
          <a:noFill/>
        </p:spPr>
        <p:txBody>
          <a:bodyPr wrap="none" rtlCol="0">
            <a:spAutoFit/>
          </a:bodyPr>
          <a:lstStyle/>
          <a:p>
            <a:r>
              <a:rPr lang="en-US" sz="1350" dirty="0" err="1"/>
              <a:t>MPI_Bcast</a:t>
            </a:r>
            <a:r>
              <a:rPr lang="en-US" sz="1350" dirty="0"/>
              <a:t> </a:t>
            </a:r>
            <a:r>
              <a:rPr lang="en-US" sz="1350" dirty="0" smtClean="0"/>
              <a:t>(...)</a:t>
            </a:r>
            <a:endParaRPr lang="en-US" sz="1350" dirty="0"/>
          </a:p>
        </p:txBody>
      </p:sp>
      <p:sp>
        <p:nvSpPr>
          <p:cNvPr id="70" name="TextBox 69"/>
          <p:cNvSpPr txBox="1"/>
          <p:nvPr/>
        </p:nvSpPr>
        <p:spPr>
          <a:xfrm>
            <a:off x="6748285" y="2807438"/>
            <a:ext cx="1169231" cy="323165"/>
          </a:xfrm>
          <a:prstGeom prst="rect">
            <a:avLst/>
          </a:prstGeom>
          <a:noFill/>
        </p:spPr>
        <p:txBody>
          <a:bodyPr wrap="none" rtlCol="0">
            <a:spAutoFit/>
          </a:bodyPr>
          <a:lstStyle/>
          <a:p>
            <a:r>
              <a:rPr lang="en-US" sz="1500" b="1" dirty="0">
                <a:solidFill>
                  <a:schemeClr val="accent1"/>
                </a:solidFill>
              </a:rPr>
              <a:t>Non-root 1</a:t>
            </a:r>
          </a:p>
        </p:txBody>
      </p:sp>
      <p:sp>
        <p:nvSpPr>
          <p:cNvPr id="71" name="TextBox 70"/>
          <p:cNvSpPr txBox="1"/>
          <p:nvPr/>
        </p:nvSpPr>
        <p:spPr>
          <a:xfrm flipH="1">
            <a:off x="3925535" y="3283190"/>
            <a:ext cx="872704" cy="507831"/>
          </a:xfrm>
          <a:prstGeom prst="rect">
            <a:avLst/>
          </a:prstGeom>
          <a:noFill/>
        </p:spPr>
        <p:txBody>
          <a:bodyPr wrap="square" rtlCol="0" anchor="ctr" anchorCtr="0">
            <a:spAutoFit/>
          </a:bodyPr>
          <a:lstStyle/>
          <a:p>
            <a:pPr algn="ctr"/>
            <a:r>
              <a:rPr lang="en-US" sz="1350" dirty="0"/>
              <a:t>Shared </a:t>
            </a:r>
          </a:p>
          <a:p>
            <a:pPr algn="ctr"/>
            <a:r>
              <a:rPr lang="en-US" sz="1350" dirty="0"/>
              <a:t>buffer</a:t>
            </a:r>
          </a:p>
        </p:txBody>
      </p:sp>
      <p:sp>
        <p:nvSpPr>
          <p:cNvPr id="72" name="TextBox 71"/>
          <p:cNvSpPr txBox="1"/>
          <p:nvPr/>
        </p:nvSpPr>
        <p:spPr>
          <a:xfrm flipH="1">
            <a:off x="3102022" y="3481560"/>
            <a:ext cx="751742" cy="507831"/>
          </a:xfrm>
          <a:prstGeom prst="rect">
            <a:avLst/>
          </a:prstGeom>
          <a:noFill/>
        </p:spPr>
        <p:txBody>
          <a:bodyPr wrap="square" rtlCol="0" anchor="ctr" anchorCtr="0">
            <a:spAutoFit/>
          </a:bodyPr>
          <a:lstStyle/>
          <a:p>
            <a:pPr algn="ctr"/>
            <a:r>
              <a:rPr lang="en-US" sz="1350" dirty="0"/>
              <a:t>Copy-in</a:t>
            </a:r>
          </a:p>
        </p:txBody>
      </p:sp>
      <p:sp>
        <p:nvSpPr>
          <p:cNvPr id="73" name="Rectangle 72"/>
          <p:cNvSpPr/>
          <p:nvPr/>
        </p:nvSpPr>
        <p:spPr>
          <a:xfrm>
            <a:off x="3986989" y="3177622"/>
            <a:ext cx="807050" cy="662048"/>
          </a:xfrm>
          <a:prstGeom prst="rect">
            <a:avLst/>
          </a:prstGeom>
          <a:solidFill>
            <a:srgbClr val="92D050">
              <a:alpha val="36000"/>
            </a:srgb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74" name="TextBox 73"/>
          <p:cNvSpPr txBox="1"/>
          <p:nvPr/>
        </p:nvSpPr>
        <p:spPr>
          <a:xfrm>
            <a:off x="6748285" y="4000785"/>
            <a:ext cx="1169231" cy="323165"/>
          </a:xfrm>
          <a:prstGeom prst="rect">
            <a:avLst/>
          </a:prstGeom>
          <a:noFill/>
        </p:spPr>
        <p:txBody>
          <a:bodyPr wrap="none" rtlCol="0">
            <a:spAutoFit/>
          </a:bodyPr>
          <a:lstStyle/>
          <a:p>
            <a:r>
              <a:rPr lang="en-US" sz="1500" b="1" dirty="0">
                <a:solidFill>
                  <a:schemeClr val="accent1"/>
                </a:solidFill>
              </a:rPr>
              <a:t>Non-root 2</a:t>
            </a:r>
          </a:p>
        </p:txBody>
      </p:sp>
      <p:cxnSp>
        <p:nvCxnSpPr>
          <p:cNvPr id="77" name="Straight Arrow Connector 76"/>
          <p:cNvCxnSpPr/>
          <p:nvPr/>
        </p:nvCxnSpPr>
        <p:spPr>
          <a:xfrm>
            <a:off x="4798110" y="3722217"/>
            <a:ext cx="957355" cy="278910"/>
          </a:xfrm>
          <a:prstGeom prst="straightConnector1">
            <a:avLst/>
          </a:prstGeom>
          <a:noFill/>
          <a:ln w="19050">
            <a:headEnd type="none"/>
            <a:tailEnd type="stealth" w="lg" len="lg"/>
          </a:ln>
        </p:spPr>
        <p:style>
          <a:lnRef idx="2">
            <a:schemeClr val="accent1">
              <a:shade val="50000"/>
            </a:schemeClr>
          </a:lnRef>
          <a:fillRef idx="1">
            <a:schemeClr val="accent1"/>
          </a:fillRef>
          <a:effectRef idx="0">
            <a:schemeClr val="accent1"/>
          </a:effectRef>
          <a:fontRef idx="minor">
            <a:schemeClr val="lt1"/>
          </a:fontRef>
        </p:style>
      </p:cxnSp>
      <p:cxnSp>
        <p:nvCxnSpPr>
          <p:cNvPr id="78" name="Straight Arrow Connector 77"/>
          <p:cNvCxnSpPr/>
          <p:nvPr/>
        </p:nvCxnSpPr>
        <p:spPr>
          <a:xfrm flipV="1">
            <a:off x="4812069" y="3239750"/>
            <a:ext cx="957355" cy="153236"/>
          </a:xfrm>
          <a:prstGeom prst="straightConnector1">
            <a:avLst/>
          </a:prstGeom>
          <a:noFill/>
          <a:ln w="19050">
            <a:headEnd type="none"/>
            <a:tailEnd type="stealth" w="lg" len="lg"/>
          </a:ln>
        </p:spPr>
        <p:style>
          <a:lnRef idx="2">
            <a:schemeClr val="accent1">
              <a:shade val="50000"/>
            </a:schemeClr>
          </a:lnRef>
          <a:fillRef idx="1">
            <a:schemeClr val="accent1"/>
          </a:fillRef>
          <a:effectRef idx="0">
            <a:schemeClr val="accent1"/>
          </a:effectRef>
          <a:fontRef idx="minor">
            <a:schemeClr val="lt1"/>
          </a:fontRef>
        </p:style>
      </p:cxnSp>
      <p:sp>
        <p:nvSpPr>
          <p:cNvPr id="79" name="TextBox 78"/>
          <p:cNvSpPr txBox="1"/>
          <p:nvPr/>
        </p:nvSpPr>
        <p:spPr>
          <a:xfrm flipH="1">
            <a:off x="4874380" y="3955748"/>
            <a:ext cx="751742" cy="507831"/>
          </a:xfrm>
          <a:prstGeom prst="rect">
            <a:avLst/>
          </a:prstGeom>
          <a:noFill/>
        </p:spPr>
        <p:txBody>
          <a:bodyPr wrap="square" rtlCol="0" anchor="ctr" anchorCtr="0">
            <a:spAutoFit/>
          </a:bodyPr>
          <a:lstStyle/>
          <a:p>
            <a:pPr algn="ctr"/>
            <a:r>
              <a:rPr lang="en-US" sz="1350" dirty="0"/>
              <a:t>Copy-out</a:t>
            </a:r>
          </a:p>
        </p:txBody>
      </p:sp>
      <p:sp>
        <p:nvSpPr>
          <p:cNvPr id="80" name="TextBox 79"/>
          <p:cNvSpPr txBox="1"/>
          <p:nvPr/>
        </p:nvSpPr>
        <p:spPr>
          <a:xfrm flipH="1">
            <a:off x="4892530" y="2828377"/>
            <a:ext cx="751742" cy="507831"/>
          </a:xfrm>
          <a:prstGeom prst="rect">
            <a:avLst/>
          </a:prstGeom>
          <a:noFill/>
        </p:spPr>
        <p:txBody>
          <a:bodyPr wrap="square" rtlCol="0" anchor="ctr" anchorCtr="0">
            <a:spAutoFit/>
          </a:bodyPr>
          <a:lstStyle/>
          <a:p>
            <a:pPr algn="ctr"/>
            <a:r>
              <a:rPr lang="en-US" sz="1350" dirty="0"/>
              <a:t>Copy-out</a:t>
            </a:r>
          </a:p>
        </p:txBody>
      </p:sp>
      <p:sp>
        <p:nvSpPr>
          <p:cNvPr id="81" name="Freeform 80"/>
          <p:cNvSpPr/>
          <p:nvPr/>
        </p:nvSpPr>
        <p:spPr>
          <a:xfrm>
            <a:off x="2981266" y="3383210"/>
            <a:ext cx="1002323" cy="197828"/>
          </a:xfrm>
          <a:custGeom>
            <a:avLst/>
            <a:gdLst>
              <a:gd name="connsiteX0" fmla="*/ 0 w 1336431"/>
              <a:gd name="connsiteY0" fmla="*/ 440052 h 510391"/>
              <a:gd name="connsiteX1" fmla="*/ 633046 w 1336431"/>
              <a:gd name="connsiteY1" fmla="*/ 437 h 510391"/>
              <a:gd name="connsiteX2" fmla="*/ 1336431 w 1336431"/>
              <a:gd name="connsiteY2" fmla="*/ 510391 h 510391"/>
            </a:gdLst>
            <a:ahLst/>
            <a:cxnLst>
              <a:cxn ang="0">
                <a:pos x="connsiteX0" y="connsiteY0"/>
              </a:cxn>
              <a:cxn ang="0">
                <a:pos x="connsiteX1" y="connsiteY1"/>
              </a:cxn>
              <a:cxn ang="0">
                <a:pos x="connsiteX2" y="connsiteY2"/>
              </a:cxn>
            </a:cxnLst>
            <a:rect l="l" t="t" r="r" b="b"/>
            <a:pathLst>
              <a:path w="1336431" h="510391">
                <a:moveTo>
                  <a:pt x="0" y="440052"/>
                </a:moveTo>
                <a:cubicBezTo>
                  <a:pt x="205154" y="214383"/>
                  <a:pt x="410308" y="-11286"/>
                  <a:pt x="633046" y="437"/>
                </a:cubicBezTo>
                <a:cubicBezTo>
                  <a:pt x="855784" y="12160"/>
                  <a:pt x="1096107" y="261275"/>
                  <a:pt x="1336431" y="510391"/>
                </a:cubicBezTo>
              </a:path>
            </a:pathLst>
          </a:custGeom>
          <a:noFill/>
          <a:ln w="19050">
            <a:headEnd type="none"/>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82" name="TextBox 81"/>
          <p:cNvSpPr txBox="1"/>
          <p:nvPr/>
        </p:nvSpPr>
        <p:spPr>
          <a:xfrm>
            <a:off x="6748285" y="3159058"/>
            <a:ext cx="1241045" cy="300082"/>
          </a:xfrm>
          <a:prstGeom prst="rect">
            <a:avLst/>
          </a:prstGeom>
          <a:noFill/>
        </p:spPr>
        <p:txBody>
          <a:bodyPr wrap="none" rtlCol="0">
            <a:spAutoFit/>
          </a:bodyPr>
          <a:lstStyle/>
          <a:p>
            <a:r>
              <a:rPr lang="en-US" sz="1350" dirty="0" err="1"/>
              <a:t>MPI_Bcast</a:t>
            </a:r>
            <a:r>
              <a:rPr lang="en-US" sz="1350" dirty="0"/>
              <a:t> </a:t>
            </a:r>
            <a:r>
              <a:rPr lang="en-US" sz="1350" dirty="0" smtClean="0"/>
              <a:t>(...)</a:t>
            </a:r>
            <a:endParaRPr lang="en-US" sz="1350" dirty="0"/>
          </a:p>
        </p:txBody>
      </p:sp>
      <p:sp>
        <p:nvSpPr>
          <p:cNvPr id="83" name="TextBox 82"/>
          <p:cNvSpPr txBox="1"/>
          <p:nvPr/>
        </p:nvSpPr>
        <p:spPr>
          <a:xfrm>
            <a:off x="6748285" y="4285456"/>
            <a:ext cx="1241045" cy="300082"/>
          </a:xfrm>
          <a:prstGeom prst="rect">
            <a:avLst/>
          </a:prstGeom>
          <a:noFill/>
        </p:spPr>
        <p:txBody>
          <a:bodyPr wrap="none" rtlCol="0">
            <a:spAutoFit/>
          </a:bodyPr>
          <a:lstStyle/>
          <a:p>
            <a:r>
              <a:rPr lang="en-US" sz="1350" dirty="0" err="1"/>
              <a:t>MPI_Bcast</a:t>
            </a:r>
            <a:r>
              <a:rPr lang="en-US" sz="1350" dirty="0"/>
              <a:t> </a:t>
            </a:r>
            <a:r>
              <a:rPr lang="en-US" sz="1350" dirty="0" smtClean="0"/>
              <a:t>(…)</a:t>
            </a:r>
            <a:endParaRPr lang="en-US" sz="1350" dirty="0"/>
          </a:p>
        </p:txBody>
      </p:sp>
      <p:sp>
        <p:nvSpPr>
          <p:cNvPr id="85" name="Rectangle 84"/>
          <p:cNvSpPr/>
          <p:nvPr/>
        </p:nvSpPr>
        <p:spPr>
          <a:xfrm>
            <a:off x="5778565" y="3735475"/>
            <a:ext cx="735577" cy="870438"/>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86" name="TextBox 85"/>
          <p:cNvSpPr txBox="1"/>
          <p:nvPr/>
        </p:nvSpPr>
        <p:spPr>
          <a:xfrm flipH="1">
            <a:off x="5725801" y="3951983"/>
            <a:ext cx="826916" cy="507831"/>
          </a:xfrm>
          <a:prstGeom prst="rect">
            <a:avLst/>
          </a:prstGeom>
          <a:noFill/>
        </p:spPr>
        <p:txBody>
          <a:bodyPr wrap="square" rtlCol="0" anchor="ctr" anchorCtr="0">
            <a:spAutoFit/>
          </a:bodyPr>
          <a:lstStyle/>
          <a:p>
            <a:pPr algn="ctr"/>
            <a:r>
              <a:rPr lang="en-US" sz="1350" dirty="0"/>
              <a:t>User </a:t>
            </a:r>
          </a:p>
          <a:p>
            <a:pPr algn="ctr"/>
            <a:r>
              <a:rPr lang="en-US" sz="1350" dirty="0"/>
              <a:t>buffer</a:t>
            </a:r>
          </a:p>
        </p:txBody>
      </p:sp>
      <p:sp>
        <p:nvSpPr>
          <p:cNvPr id="4" name="Slide Number Placeholder 3"/>
          <p:cNvSpPr>
            <a:spLocks noGrp="1"/>
          </p:cNvSpPr>
          <p:nvPr>
            <p:ph type="sldNum" sz="quarter" idx="12"/>
          </p:nvPr>
        </p:nvSpPr>
        <p:spPr/>
        <p:txBody>
          <a:bodyPr/>
          <a:lstStyle/>
          <a:p>
            <a:fld id="{EE2556C5-CE8C-6547-B838-EA80C61A4AF7}" type="slidenum">
              <a:rPr lang="en-US" smtClean="0"/>
              <a:pPr/>
              <a:t>10</a:t>
            </a:fld>
            <a:endParaRPr lang="en-US" dirty="0"/>
          </a:p>
        </p:txBody>
      </p:sp>
    </p:spTree>
    <p:extLst>
      <p:ext uri="{BB962C8B-B14F-4D97-AF65-F5344CB8AC3E}">
        <p14:creationId xmlns:p14="http://schemas.microsoft.com/office/powerpoint/2010/main" val="5308099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defTabSz="342900"/>
            <a:r>
              <a:rPr lang="en-US" dirty="0">
                <a:latin typeface="Intel Clear Light" panose="020B0404020203020204" pitchFamily="34" charset="0"/>
              </a:rPr>
              <a:t>Intra-node Reduce</a:t>
            </a:r>
          </a:p>
        </p:txBody>
      </p:sp>
      <p:sp>
        <p:nvSpPr>
          <p:cNvPr id="3" name="Content Placeholder 2"/>
          <p:cNvSpPr>
            <a:spLocks noGrp="1"/>
          </p:cNvSpPr>
          <p:nvPr>
            <p:ph sz="quarter" idx="13"/>
          </p:nvPr>
        </p:nvSpPr>
        <p:spPr>
          <a:xfrm>
            <a:off x="5049078" y="1024356"/>
            <a:ext cx="4094922" cy="1628886"/>
          </a:xfrm>
        </p:spPr>
        <p:txBody>
          <a:bodyPr>
            <a:normAutofit/>
          </a:bodyPr>
          <a:lstStyle/>
          <a:p>
            <a:endParaRPr lang="en-US" dirty="0" smtClean="0"/>
          </a:p>
          <a:p>
            <a:endParaRPr lang="en-US" dirty="0"/>
          </a:p>
        </p:txBody>
      </p:sp>
      <p:sp>
        <p:nvSpPr>
          <p:cNvPr id="63" name="TextBox 62"/>
          <p:cNvSpPr txBox="1"/>
          <p:nvPr/>
        </p:nvSpPr>
        <p:spPr>
          <a:xfrm>
            <a:off x="3978624" y="2947345"/>
            <a:ext cx="797929" cy="1736687"/>
          </a:xfrm>
          <a:prstGeom prst="rect">
            <a:avLst/>
          </a:prstGeom>
          <a:solidFill>
            <a:srgbClr val="FFC000"/>
          </a:solidFill>
        </p:spPr>
        <p:txBody>
          <a:bodyPr wrap="square" rtlCol="0">
            <a:spAutoFit/>
          </a:bodyPr>
          <a:lstStyle/>
          <a:p>
            <a:endParaRPr lang="en-US" sz="1050">
              <a:solidFill>
                <a:srgbClr val="FFC000"/>
              </a:solidFill>
            </a:endParaRPr>
          </a:p>
        </p:txBody>
      </p:sp>
      <p:sp>
        <p:nvSpPr>
          <p:cNvPr id="66" name="TextBox 65"/>
          <p:cNvSpPr txBox="1"/>
          <p:nvPr/>
        </p:nvSpPr>
        <p:spPr>
          <a:xfrm>
            <a:off x="6655365" y="3366325"/>
            <a:ext cx="604974" cy="323165"/>
          </a:xfrm>
          <a:prstGeom prst="rect">
            <a:avLst/>
          </a:prstGeom>
          <a:noFill/>
        </p:spPr>
        <p:txBody>
          <a:bodyPr wrap="none" rtlCol="0">
            <a:spAutoFit/>
          </a:bodyPr>
          <a:lstStyle/>
          <a:p>
            <a:r>
              <a:rPr lang="en-US" sz="1500" b="1" dirty="0">
                <a:solidFill>
                  <a:schemeClr val="accent1"/>
                </a:solidFill>
              </a:rPr>
              <a:t>Root</a:t>
            </a:r>
          </a:p>
        </p:txBody>
      </p:sp>
      <p:sp>
        <p:nvSpPr>
          <p:cNvPr id="67" name="Rectangle 66"/>
          <p:cNvSpPr/>
          <p:nvPr/>
        </p:nvSpPr>
        <p:spPr>
          <a:xfrm>
            <a:off x="2278219" y="2847446"/>
            <a:ext cx="735577" cy="870438"/>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68" name="TextBox 67"/>
          <p:cNvSpPr txBox="1"/>
          <p:nvPr/>
        </p:nvSpPr>
        <p:spPr>
          <a:xfrm flipH="1">
            <a:off x="2225455" y="3063955"/>
            <a:ext cx="826916" cy="507831"/>
          </a:xfrm>
          <a:prstGeom prst="rect">
            <a:avLst/>
          </a:prstGeom>
          <a:noFill/>
        </p:spPr>
        <p:txBody>
          <a:bodyPr wrap="square" rtlCol="0" anchor="ctr" anchorCtr="0">
            <a:spAutoFit/>
          </a:bodyPr>
          <a:lstStyle/>
          <a:p>
            <a:pPr algn="ctr"/>
            <a:r>
              <a:rPr lang="en-US" sz="1350" dirty="0"/>
              <a:t>User </a:t>
            </a:r>
          </a:p>
          <a:p>
            <a:pPr algn="ctr"/>
            <a:r>
              <a:rPr lang="en-US" sz="1350" dirty="0"/>
              <a:t>buffer</a:t>
            </a:r>
          </a:p>
        </p:txBody>
      </p:sp>
      <p:sp>
        <p:nvSpPr>
          <p:cNvPr id="69" name="TextBox 68"/>
          <p:cNvSpPr txBox="1"/>
          <p:nvPr/>
        </p:nvSpPr>
        <p:spPr>
          <a:xfrm>
            <a:off x="667939" y="3123504"/>
            <a:ext cx="1398140" cy="300082"/>
          </a:xfrm>
          <a:prstGeom prst="rect">
            <a:avLst/>
          </a:prstGeom>
          <a:noFill/>
        </p:spPr>
        <p:txBody>
          <a:bodyPr wrap="none" rtlCol="0">
            <a:spAutoFit/>
          </a:bodyPr>
          <a:lstStyle/>
          <a:p>
            <a:r>
              <a:rPr lang="en-US" sz="1350" dirty="0" err="1"/>
              <a:t>MPI_Reduce</a:t>
            </a:r>
            <a:r>
              <a:rPr lang="en-US" sz="1350" dirty="0"/>
              <a:t> </a:t>
            </a:r>
            <a:r>
              <a:rPr lang="en-US" sz="1350" dirty="0" smtClean="0"/>
              <a:t>(...)</a:t>
            </a:r>
            <a:endParaRPr lang="en-US" sz="1350" dirty="0"/>
          </a:p>
        </p:txBody>
      </p:sp>
      <p:sp>
        <p:nvSpPr>
          <p:cNvPr id="70" name="TextBox 69"/>
          <p:cNvSpPr txBox="1"/>
          <p:nvPr/>
        </p:nvSpPr>
        <p:spPr>
          <a:xfrm>
            <a:off x="667939" y="2820609"/>
            <a:ext cx="1169231" cy="323165"/>
          </a:xfrm>
          <a:prstGeom prst="rect">
            <a:avLst/>
          </a:prstGeom>
          <a:noFill/>
        </p:spPr>
        <p:txBody>
          <a:bodyPr wrap="none" rtlCol="0">
            <a:spAutoFit/>
          </a:bodyPr>
          <a:lstStyle/>
          <a:p>
            <a:r>
              <a:rPr lang="en-US" sz="1500" b="1" dirty="0">
                <a:solidFill>
                  <a:schemeClr val="accent1"/>
                </a:solidFill>
              </a:rPr>
              <a:t>Non-root 1</a:t>
            </a:r>
          </a:p>
        </p:txBody>
      </p:sp>
      <p:sp>
        <p:nvSpPr>
          <p:cNvPr id="71" name="TextBox 70"/>
          <p:cNvSpPr txBox="1"/>
          <p:nvPr/>
        </p:nvSpPr>
        <p:spPr>
          <a:xfrm flipH="1">
            <a:off x="3928865" y="3144738"/>
            <a:ext cx="872704" cy="507831"/>
          </a:xfrm>
          <a:prstGeom prst="rect">
            <a:avLst/>
          </a:prstGeom>
          <a:noFill/>
        </p:spPr>
        <p:txBody>
          <a:bodyPr wrap="square" rtlCol="0" anchor="ctr" anchorCtr="0">
            <a:spAutoFit/>
          </a:bodyPr>
          <a:lstStyle/>
          <a:p>
            <a:pPr algn="ctr"/>
            <a:r>
              <a:rPr lang="en-US" sz="1350" dirty="0"/>
              <a:t>Shared </a:t>
            </a:r>
          </a:p>
          <a:p>
            <a:pPr algn="ctr"/>
            <a:r>
              <a:rPr lang="en-US" sz="1350" dirty="0"/>
              <a:t>buffer</a:t>
            </a:r>
          </a:p>
        </p:txBody>
      </p:sp>
      <p:sp>
        <p:nvSpPr>
          <p:cNvPr id="73" name="Rectangle 72"/>
          <p:cNvSpPr/>
          <p:nvPr/>
        </p:nvSpPr>
        <p:spPr>
          <a:xfrm>
            <a:off x="3993106" y="3073148"/>
            <a:ext cx="768788" cy="662048"/>
          </a:xfrm>
          <a:prstGeom prst="rect">
            <a:avLst/>
          </a:prstGeom>
          <a:solidFill>
            <a:srgbClr val="92D050">
              <a:alpha val="36000"/>
            </a:srgb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cxnSp>
        <p:nvCxnSpPr>
          <p:cNvPr id="77" name="Straight Arrow Connector 76"/>
          <p:cNvCxnSpPr>
            <a:cxnSpLocks/>
          </p:cNvCxnSpPr>
          <p:nvPr/>
        </p:nvCxnSpPr>
        <p:spPr>
          <a:xfrm>
            <a:off x="3045694" y="3159665"/>
            <a:ext cx="939213" cy="158205"/>
          </a:xfrm>
          <a:prstGeom prst="straightConnector1">
            <a:avLst/>
          </a:prstGeom>
          <a:noFill/>
          <a:ln w="19050">
            <a:headEnd type="none"/>
            <a:tailEnd type="stealth" w="lg" len="lg"/>
          </a:ln>
        </p:spPr>
        <p:style>
          <a:lnRef idx="2">
            <a:schemeClr val="accent1">
              <a:shade val="50000"/>
            </a:schemeClr>
          </a:lnRef>
          <a:fillRef idx="1">
            <a:schemeClr val="accent1"/>
          </a:fillRef>
          <a:effectRef idx="0">
            <a:schemeClr val="accent1"/>
          </a:effectRef>
          <a:fontRef idx="minor">
            <a:schemeClr val="lt1"/>
          </a:fontRef>
        </p:style>
      </p:cxnSp>
      <p:sp>
        <p:nvSpPr>
          <p:cNvPr id="80" name="TextBox 79"/>
          <p:cNvSpPr txBox="1"/>
          <p:nvPr/>
        </p:nvSpPr>
        <p:spPr>
          <a:xfrm flipH="1">
            <a:off x="3124200" y="2887092"/>
            <a:ext cx="804665" cy="300082"/>
          </a:xfrm>
          <a:prstGeom prst="rect">
            <a:avLst/>
          </a:prstGeom>
          <a:noFill/>
        </p:spPr>
        <p:txBody>
          <a:bodyPr wrap="square" rtlCol="0" anchor="ctr" anchorCtr="0">
            <a:spAutoFit/>
          </a:bodyPr>
          <a:lstStyle/>
          <a:p>
            <a:pPr algn="ctr"/>
            <a:r>
              <a:rPr lang="en-US" sz="1350" dirty="0"/>
              <a:t>Copy-in</a:t>
            </a:r>
          </a:p>
        </p:txBody>
      </p:sp>
      <p:sp>
        <p:nvSpPr>
          <p:cNvPr id="82" name="TextBox 81"/>
          <p:cNvSpPr txBox="1"/>
          <p:nvPr/>
        </p:nvSpPr>
        <p:spPr>
          <a:xfrm>
            <a:off x="6658251" y="3770274"/>
            <a:ext cx="1398140" cy="300082"/>
          </a:xfrm>
          <a:prstGeom prst="rect">
            <a:avLst/>
          </a:prstGeom>
          <a:noFill/>
        </p:spPr>
        <p:txBody>
          <a:bodyPr wrap="none" rtlCol="0">
            <a:spAutoFit/>
          </a:bodyPr>
          <a:lstStyle/>
          <a:p>
            <a:r>
              <a:rPr lang="en-US" sz="1350" dirty="0" err="1"/>
              <a:t>MPI_Reduce</a:t>
            </a:r>
            <a:r>
              <a:rPr lang="en-US" sz="1350" dirty="0"/>
              <a:t> </a:t>
            </a:r>
            <a:r>
              <a:rPr lang="en-US" sz="1350" dirty="0" smtClean="0"/>
              <a:t>(...)</a:t>
            </a:r>
            <a:endParaRPr lang="en-US" sz="1350" dirty="0"/>
          </a:p>
        </p:txBody>
      </p:sp>
      <p:sp>
        <p:nvSpPr>
          <p:cNvPr id="85" name="Rectangle 84"/>
          <p:cNvSpPr/>
          <p:nvPr/>
        </p:nvSpPr>
        <p:spPr>
          <a:xfrm>
            <a:off x="2287653" y="3813595"/>
            <a:ext cx="735577" cy="870438"/>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86" name="TextBox 85"/>
          <p:cNvSpPr txBox="1"/>
          <p:nvPr/>
        </p:nvSpPr>
        <p:spPr>
          <a:xfrm flipH="1">
            <a:off x="2234889" y="4030103"/>
            <a:ext cx="826916" cy="507831"/>
          </a:xfrm>
          <a:prstGeom prst="rect">
            <a:avLst/>
          </a:prstGeom>
          <a:noFill/>
        </p:spPr>
        <p:txBody>
          <a:bodyPr wrap="square" rtlCol="0" anchor="ctr" anchorCtr="0">
            <a:spAutoFit/>
          </a:bodyPr>
          <a:lstStyle/>
          <a:p>
            <a:pPr algn="ctr"/>
            <a:r>
              <a:rPr lang="en-US" sz="1350" dirty="0"/>
              <a:t>User </a:t>
            </a:r>
          </a:p>
          <a:p>
            <a:pPr algn="ctr"/>
            <a:r>
              <a:rPr lang="en-US" sz="1350" dirty="0"/>
              <a:t>buffer</a:t>
            </a:r>
          </a:p>
        </p:txBody>
      </p:sp>
      <p:sp>
        <p:nvSpPr>
          <p:cNvPr id="4" name="Slide Number Placeholder 3"/>
          <p:cNvSpPr>
            <a:spLocks noGrp="1"/>
          </p:cNvSpPr>
          <p:nvPr>
            <p:ph type="sldNum" sz="quarter" idx="12"/>
          </p:nvPr>
        </p:nvSpPr>
        <p:spPr/>
        <p:txBody>
          <a:bodyPr/>
          <a:lstStyle/>
          <a:p>
            <a:fld id="{EE2556C5-CE8C-6547-B838-EA80C61A4AF7}" type="slidenum">
              <a:rPr lang="en-US" smtClean="0"/>
              <a:pPr/>
              <a:t>11</a:t>
            </a:fld>
            <a:endParaRPr lang="en-US" dirty="0"/>
          </a:p>
        </p:txBody>
      </p:sp>
      <p:sp>
        <p:nvSpPr>
          <p:cNvPr id="27" name="TextBox 26">
            <a:extLst>
              <a:ext uri="{FF2B5EF4-FFF2-40B4-BE49-F238E27FC236}">
                <a16:creationId xmlns:a16="http://schemas.microsoft.com/office/drawing/2014/main" xmlns="" id="{4185EB38-40E7-8443-A29C-1F6F92FE41CA}"/>
              </a:ext>
            </a:extLst>
          </p:cNvPr>
          <p:cNvSpPr txBox="1"/>
          <p:nvPr/>
        </p:nvSpPr>
        <p:spPr>
          <a:xfrm>
            <a:off x="667939" y="3958993"/>
            <a:ext cx="1169231" cy="323165"/>
          </a:xfrm>
          <a:prstGeom prst="rect">
            <a:avLst/>
          </a:prstGeom>
          <a:noFill/>
        </p:spPr>
        <p:txBody>
          <a:bodyPr wrap="none" rtlCol="0">
            <a:spAutoFit/>
          </a:bodyPr>
          <a:lstStyle/>
          <a:p>
            <a:r>
              <a:rPr lang="en-US" sz="1500" b="1" dirty="0">
                <a:solidFill>
                  <a:schemeClr val="accent1"/>
                </a:solidFill>
              </a:rPr>
              <a:t>Non-root 2</a:t>
            </a:r>
          </a:p>
        </p:txBody>
      </p:sp>
      <p:sp>
        <p:nvSpPr>
          <p:cNvPr id="29" name="TextBox 28">
            <a:extLst>
              <a:ext uri="{FF2B5EF4-FFF2-40B4-BE49-F238E27FC236}">
                <a16:creationId xmlns:a16="http://schemas.microsoft.com/office/drawing/2014/main" xmlns="" id="{4CBD0444-C5A9-0945-851E-4447F0967CBA}"/>
              </a:ext>
            </a:extLst>
          </p:cNvPr>
          <p:cNvSpPr txBox="1"/>
          <p:nvPr/>
        </p:nvSpPr>
        <p:spPr>
          <a:xfrm>
            <a:off x="667939" y="4240487"/>
            <a:ext cx="1398140" cy="300082"/>
          </a:xfrm>
          <a:prstGeom prst="rect">
            <a:avLst/>
          </a:prstGeom>
          <a:noFill/>
        </p:spPr>
        <p:txBody>
          <a:bodyPr wrap="none" rtlCol="0">
            <a:spAutoFit/>
          </a:bodyPr>
          <a:lstStyle/>
          <a:p>
            <a:r>
              <a:rPr lang="en-US" sz="1350" dirty="0" err="1"/>
              <a:t>MPI_Reduce</a:t>
            </a:r>
            <a:r>
              <a:rPr lang="en-US" sz="1350" dirty="0"/>
              <a:t> </a:t>
            </a:r>
            <a:r>
              <a:rPr lang="en-US" sz="1350" dirty="0" smtClean="0"/>
              <a:t>(...)</a:t>
            </a:r>
            <a:endParaRPr lang="en-US" sz="1350" dirty="0"/>
          </a:p>
        </p:txBody>
      </p:sp>
      <p:sp>
        <p:nvSpPr>
          <p:cNvPr id="33" name="TextBox 32">
            <a:extLst>
              <a:ext uri="{FF2B5EF4-FFF2-40B4-BE49-F238E27FC236}">
                <a16:creationId xmlns:a16="http://schemas.microsoft.com/office/drawing/2014/main" xmlns="" id="{C5D36416-CD44-9144-8C41-D3BCA044D7D8}"/>
              </a:ext>
            </a:extLst>
          </p:cNvPr>
          <p:cNvSpPr txBox="1"/>
          <p:nvPr/>
        </p:nvSpPr>
        <p:spPr>
          <a:xfrm flipH="1">
            <a:off x="3914206" y="3760810"/>
            <a:ext cx="872704" cy="507831"/>
          </a:xfrm>
          <a:prstGeom prst="rect">
            <a:avLst/>
          </a:prstGeom>
          <a:noFill/>
        </p:spPr>
        <p:txBody>
          <a:bodyPr wrap="square" rtlCol="0" anchor="ctr" anchorCtr="0">
            <a:spAutoFit/>
          </a:bodyPr>
          <a:lstStyle/>
          <a:p>
            <a:pPr algn="ctr"/>
            <a:r>
              <a:rPr lang="en-US" sz="1350" dirty="0"/>
              <a:t>Shared </a:t>
            </a:r>
          </a:p>
          <a:p>
            <a:pPr algn="ctr"/>
            <a:r>
              <a:rPr lang="en-US" sz="1350" dirty="0"/>
              <a:t>buffer</a:t>
            </a:r>
          </a:p>
        </p:txBody>
      </p:sp>
      <p:sp>
        <p:nvSpPr>
          <p:cNvPr id="34" name="Rectangle 33">
            <a:extLst>
              <a:ext uri="{FF2B5EF4-FFF2-40B4-BE49-F238E27FC236}">
                <a16:creationId xmlns:a16="http://schemas.microsoft.com/office/drawing/2014/main" xmlns="" id="{2EEE1910-2B7D-D244-B133-F185D7614600}"/>
              </a:ext>
            </a:extLst>
          </p:cNvPr>
          <p:cNvSpPr/>
          <p:nvPr/>
        </p:nvSpPr>
        <p:spPr>
          <a:xfrm>
            <a:off x="3993106" y="3742075"/>
            <a:ext cx="768788" cy="662048"/>
          </a:xfrm>
          <a:prstGeom prst="rect">
            <a:avLst/>
          </a:prstGeom>
          <a:solidFill>
            <a:srgbClr val="92D050">
              <a:alpha val="36000"/>
            </a:srgb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cxnSp>
        <p:nvCxnSpPr>
          <p:cNvPr id="35" name="Straight Arrow Connector 34">
            <a:extLst>
              <a:ext uri="{FF2B5EF4-FFF2-40B4-BE49-F238E27FC236}">
                <a16:creationId xmlns:a16="http://schemas.microsoft.com/office/drawing/2014/main" xmlns="" id="{E71D9B7E-BB49-5E45-B340-396388EA5B13}"/>
              </a:ext>
            </a:extLst>
          </p:cNvPr>
          <p:cNvCxnSpPr>
            <a:cxnSpLocks/>
            <a:endCxn id="34" idx="1"/>
          </p:cNvCxnSpPr>
          <p:nvPr/>
        </p:nvCxnSpPr>
        <p:spPr>
          <a:xfrm flipV="1">
            <a:off x="3000836" y="4073099"/>
            <a:ext cx="992270" cy="122696"/>
          </a:xfrm>
          <a:prstGeom prst="straightConnector1">
            <a:avLst/>
          </a:prstGeom>
          <a:noFill/>
          <a:ln w="19050">
            <a:headEnd type="none"/>
            <a:tailEnd type="stealth" w="lg" len="lg"/>
          </a:ln>
        </p:spPr>
        <p:style>
          <a:lnRef idx="2">
            <a:schemeClr val="accent1">
              <a:shade val="50000"/>
            </a:schemeClr>
          </a:lnRef>
          <a:fillRef idx="1">
            <a:schemeClr val="accent1"/>
          </a:fillRef>
          <a:effectRef idx="0">
            <a:schemeClr val="accent1"/>
          </a:effectRef>
          <a:fontRef idx="minor">
            <a:schemeClr val="lt1"/>
          </a:fontRef>
        </p:style>
      </p:cxnSp>
      <p:sp>
        <p:nvSpPr>
          <p:cNvPr id="36" name="TextBox 35">
            <a:extLst>
              <a:ext uri="{FF2B5EF4-FFF2-40B4-BE49-F238E27FC236}">
                <a16:creationId xmlns:a16="http://schemas.microsoft.com/office/drawing/2014/main" xmlns="" id="{CD8B808B-DD31-A649-805C-4ADB75785F56}"/>
              </a:ext>
            </a:extLst>
          </p:cNvPr>
          <p:cNvSpPr txBox="1"/>
          <p:nvPr/>
        </p:nvSpPr>
        <p:spPr>
          <a:xfrm flipH="1">
            <a:off x="3077332" y="3773172"/>
            <a:ext cx="804665" cy="300082"/>
          </a:xfrm>
          <a:prstGeom prst="rect">
            <a:avLst/>
          </a:prstGeom>
          <a:noFill/>
        </p:spPr>
        <p:txBody>
          <a:bodyPr wrap="square" rtlCol="0" anchor="ctr" anchorCtr="0">
            <a:spAutoFit/>
          </a:bodyPr>
          <a:lstStyle/>
          <a:p>
            <a:pPr algn="ctr"/>
            <a:r>
              <a:rPr lang="en-US" sz="1350" dirty="0"/>
              <a:t>Copy-in</a:t>
            </a:r>
          </a:p>
        </p:txBody>
      </p:sp>
      <p:sp>
        <p:nvSpPr>
          <p:cNvPr id="38" name="Rectangle 37">
            <a:extLst>
              <a:ext uri="{FF2B5EF4-FFF2-40B4-BE49-F238E27FC236}">
                <a16:creationId xmlns:a16="http://schemas.microsoft.com/office/drawing/2014/main" xmlns="" id="{BE240408-F003-FD40-9F21-BB8C8BAB0F68}"/>
              </a:ext>
            </a:extLst>
          </p:cNvPr>
          <p:cNvSpPr/>
          <p:nvPr/>
        </p:nvSpPr>
        <p:spPr>
          <a:xfrm>
            <a:off x="5746095" y="3313807"/>
            <a:ext cx="735577" cy="870438"/>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39" name="TextBox 38">
            <a:extLst>
              <a:ext uri="{FF2B5EF4-FFF2-40B4-BE49-F238E27FC236}">
                <a16:creationId xmlns:a16="http://schemas.microsoft.com/office/drawing/2014/main" xmlns="" id="{F3AD2F05-29A4-B442-B701-954BF0196559}"/>
              </a:ext>
            </a:extLst>
          </p:cNvPr>
          <p:cNvSpPr txBox="1"/>
          <p:nvPr/>
        </p:nvSpPr>
        <p:spPr>
          <a:xfrm flipH="1">
            <a:off x="5693331" y="3530315"/>
            <a:ext cx="826916" cy="507831"/>
          </a:xfrm>
          <a:prstGeom prst="rect">
            <a:avLst/>
          </a:prstGeom>
          <a:noFill/>
        </p:spPr>
        <p:txBody>
          <a:bodyPr wrap="square" rtlCol="0" anchor="ctr" anchorCtr="0">
            <a:spAutoFit/>
          </a:bodyPr>
          <a:lstStyle/>
          <a:p>
            <a:pPr algn="ctr"/>
            <a:r>
              <a:rPr lang="en-US" sz="1350" dirty="0"/>
              <a:t>User </a:t>
            </a:r>
          </a:p>
          <a:p>
            <a:pPr algn="ctr"/>
            <a:r>
              <a:rPr lang="en-US" sz="1350" dirty="0"/>
              <a:t>buffer</a:t>
            </a:r>
          </a:p>
        </p:txBody>
      </p:sp>
      <p:cxnSp>
        <p:nvCxnSpPr>
          <p:cNvPr id="40" name="Straight Arrow Connector 39">
            <a:extLst>
              <a:ext uri="{FF2B5EF4-FFF2-40B4-BE49-F238E27FC236}">
                <a16:creationId xmlns:a16="http://schemas.microsoft.com/office/drawing/2014/main" xmlns="" id="{548D7900-ADA0-8E43-A0DE-F4981114DDE1}"/>
              </a:ext>
            </a:extLst>
          </p:cNvPr>
          <p:cNvCxnSpPr>
            <a:cxnSpLocks/>
          </p:cNvCxnSpPr>
          <p:nvPr/>
        </p:nvCxnSpPr>
        <p:spPr>
          <a:xfrm>
            <a:off x="4805538" y="3385689"/>
            <a:ext cx="939213" cy="158205"/>
          </a:xfrm>
          <a:prstGeom prst="straightConnector1">
            <a:avLst/>
          </a:prstGeom>
          <a:noFill/>
          <a:ln w="19050">
            <a:headEnd type="none"/>
            <a:tailEnd type="stealth" w="lg" len="lg"/>
          </a:ln>
        </p:spPr>
        <p:style>
          <a:lnRef idx="2">
            <a:schemeClr val="accent1">
              <a:shade val="50000"/>
            </a:schemeClr>
          </a:lnRef>
          <a:fillRef idx="1">
            <a:schemeClr val="accent1"/>
          </a:fillRef>
          <a:effectRef idx="0">
            <a:schemeClr val="accent1"/>
          </a:effectRef>
          <a:fontRef idx="minor">
            <a:schemeClr val="lt1"/>
          </a:fontRef>
        </p:style>
      </p:cxnSp>
      <p:sp>
        <p:nvSpPr>
          <p:cNvPr id="41" name="TextBox 40">
            <a:extLst>
              <a:ext uri="{FF2B5EF4-FFF2-40B4-BE49-F238E27FC236}">
                <a16:creationId xmlns:a16="http://schemas.microsoft.com/office/drawing/2014/main" xmlns="" id="{9CD131F1-0CCA-E549-8830-3B314E67F781}"/>
              </a:ext>
            </a:extLst>
          </p:cNvPr>
          <p:cNvSpPr txBox="1"/>
          <p:nvPr/>
        </p:nvSpPr>
        <p:spPr>
          <a:xfrm flipH="1">
            <a:off x="4757272" y="3153021"/>
            <a:ext cx="1015750" cy="300082"/>
          </a:xfrm>
          <a:prstGeom prst="rect">
            <a:avLst/>
          </a:prstGeom>
          <a:noFill/>
        </p:spPr>
        <p:txBody>
          <a:bodyPr wrap="square" rtlCol="0" anchor="ctr" anchorCtr="0">
            <a:spAutoFit/>
          </a:bodyPr>
          <a:lstStyle/>
          <a:p>
            <a:pPr algn="ctr"/>
            <a:r>
              <a:rPr lang="en-US" sz="1350" dirty="0"/>
              <a:t>Copy-out</a:t>
            </a:r>
          </a:p>
        </p:txBody>
      </p:sp>
      <p:sp>
        <p:nvSpPr>
          <p:cNvPr id="42" name="TextBox 41">
            <a:extLst>
              <a:ext uri="{FF2B5EF4-FFF2-40B4-BE49-F238E27FC236}">
                <a16:creationId xmlns:a16="http://schemas.microsoft.com/office/drawing/2014/main" xmlns="" id="{0A38DB38-8EEF-EC4F-B3B5-BA950A3CA639}"/>
              </a:ext>
            </a:extLst>
          </p:cNvPr>
          <p:cNvSpPr txBox="1"/>
          <p:nvPr/>
        </p:nvSpPr>
        <p:spPr>
          <a:xfrm flipH="1">
            <a:off x="4747853" y="3972425"/>
            <a:ext cx="1015750" cy="300082"/>
          </a:xfrm>
          <a:prstGeom prst="rect">
            <a:avLst/>
          </a:prstGeom>
          <a:noFill/>
        </p:spPr>
        <p:txBody>
          <a:bodyPr wrap="square" rtlCol="0" anchor="ctr" anchorCtr="0">
            <a:spAutoFit/>
          </a:bodyPr>
          <a:lstStyle/>
          <a:p>
            <a:pPr algn="ctr"/>
            <a:r>
              <a:rPr lang="en-US" sz="1350" dirty="0"/>
              <a:t>Copy-out</a:t>
            </a:r>
          </a:p>
        </p:txBody>
      </p:sp>
      <p:cxnSp>
        <p:nvCxnSpPr>
          <p:cNvPr id="43" name="Straight Arrow Connector 42">
            <a:extLst>
              <a:ext uri="{FF2B5EF4-FFF2-40B4-BE49-F238E27FC236}">
                <a16:creationId xmlns:a16="http://schemas.microsoft.com/office/drawing/2014/main" xmlns="" id="{A8BE3F33-7DDE-164E-A885-B34223747724}"/>
              </a:ext>
            </a:extLst>
          </p:cNvPr>
          <p:cNvCxnSpPr>
            <a:cxnSpLocks/>
          </p:cNvCxnSpPr>
          <p:nvPr/>
        </p:nvCxnSpPr>
        <p:spPr>
          <a:xfrm flipV="1">
            <a:off x="4771333" y="3878601"/>
            <a:ext cx="992270" cy="122696"/>
          </a:xfrm>
          <a:prstGeom prst="straightConnector1">
            <a:avLst/>
          </a:prstGeom>
          <a:noFill/>
          <a:ln w="19050">
            <a:headEnd type="none"/>
            <a:tailEnd type="stealth" w="lg" len="lg"/>
          </a:ln>
        </p:spPr>
        <p:style>
          <a:lnRef idx="2">
            <a:schemeClr val="accent1">
              <a:shade val="50000"/>
            </a:schemeClr>
          </a:lnRef>
          <a:fillRef idx="1">
            <a:schemeClr val="accent1"/>
          </a:fillRef>
          <a:effectRef idx="0">
            <a:schemeClr val="accent1"/>
          </a:effectRef>
          <a:fontRef idx="minor">
            <a:schemeClr val="lt1"/>
          </a:fontRef>
        </p:style>
      </p:cxnSp>
      <p:sp>
        <p:nvSpPr>
          <p:cNvPr id="37" name="Content Placeholder 2"/>
          <p:cNvSpPr txBox="1">
            <a:spLocks/>
          </p:cNvSpPr>
          <p:nvPr/>
        </p:nvSpPr>
        <p:spPr>
          <a:xfrm>
            <a:off x="455614" y="963361"/>
            <a:ext cx="8228012" cy="1689881"/>
          </a:xfrm>
          <a:prstGeom prst="rect">
            <a:avLst/>
          </a:prstGeom>
        </p:spPr>
        <p:txBody>
          <a:bodyPr vert="horz" lIns="0" tIns="0" rIns="0" bIns="0" rtlCol="0">
            <a:normAutofit fontScale="85000" lnSpcReduction="20000"/>
          </a:bodyPr>
          <a:lst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8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8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6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10000"/>
              </a:lnSpc>
            </a:pPr>
            <a:r>
              <a:rPr lang="en-US" sz="2100" dirty="0" smtClean="0"/>
              <a:t>4 steps:</a:t>
            </a:r>
          </a:p>
          <a:p>
            <a:pPr marL="800100" lvl="2" indent="-457200">
              <a:lnSpc>
                <a:spcPct val="110000"/>
              </a:lnSpc>
              <a:buFont typeface="+mj-lt"/>
              <a:buAutoNum type="arabicPeriod"/>
            </a:pPr>
            <a:r>
              <a:rPr lang="en-US" sz="2100" dirty="0"/>
              <a:t>Each </a:t>
            </a:r>
            <a:r>
              <a:rPr lang="en-US" sz="2100" dirty="0" smtClean="0"/>
              <a:t>non-root </a:t>
            </a:r>
            <a:r>
              <a:rPr lang="en-US" sz="2100" dirty="0"/>
              <a:t>copies to shared memory </a:t>
            </a:r>
          </a:p>
          <a:p>
            <a:pPr marL="800100" lvl="2" indent="-457200">
              <a:lnSpc>
                <a:spcPct val="110000"/>
              </a:lnSpc>
              <a:buFont typeface="+mj-lt"/>
              <a:buAutoNum type="arabicPeriod"/>
            </a:pPr>
            <a:r>
              <a:rPr lang="en-US" sz="2100" dirty="0"/>
              <a:t>Each </a:t>
            </a:r>
            <a:r>
              <a:rPr lang="en-US" sz="2100" dirty="0" smtClean="0"/>
              <a:t>non-root </a:t>
            </a:r>
            <a:r>
              <a:rPr lang="en-US" sz="2100" dirty="0"/>
              <a:t>updates a flag to tell the root that data is </a:t>
            </a:r>
            <a:r>
              <a:rPr lang="en-US" sz="2100" dirty="0" smtClean="0"/>
              <a:t>ready</a:t>
            </a:r>
          </a:p>
          <a:p>
            <a:pPr marL="800100" lvl="2" indent="-457200">
              <a:lnSpc>
                <a:spcPct val="110000"/>
              </a:lnSpc>
              <a:buFont typeface="+mj-lt"/>
              <a:buAutoNum type="arabicPeriod"/>
            </a:pPr>
            <a:r>
              <a:rPr lang="en-US" sz="2100" dirty="0"/>
              <a:t>Root copies the data out of each </a:t>
            </a:r>
            <a:r>
              <a:rPr lang="en-US" sz="2100" dirty="0" smtClean="0"/>
              <a:t>non-root</a:t>
            </a:r>
            <a:endParaRPr lang="en-US" sz="2100" dirty="0"/>
          </a:p>
          <a:p>
            <a:pPr marL="800100" lvl="2" indent="-457200">
              <a:lnSpc>
                <a:spcPct val="110000"/>
              </a:lnSpc>
              <a:buFont typeface="+mj-lt"/>
              <a:buAutoNum type="arabicPeriod"/>
            </a:pPr>
            <a:r>
              <a:rPr lang="en-US" sz="2100" dirty="0"/>
              <a:t>Root updates a flag to tell </a:t>
            </a:r>
            <a:r>
              <a:rPr lang="en-US" sz="2100" dirty="0" smtClean="0"/>
              <a:t>non-roots </a:t>
            </a:r>
            <a:r>
              <a:rPr lang="en-US" sz="2100" dirty="0"/>
              <a:t>that it has copied the data </a:t>
            </a:r>
            <a:r>
              <a:rPr lang="en-US" sz="2100" dirty="0" smtClean="0"/>
              <a:t>out</a:t>
            </a:r>
          </a:p>
          <a:p>
            <a:pPr>
              <a:lnSpc>
                <a:spcPct val="110000"/>
              </a:lnSpc>
            </a:pPr>
            <a:endParaRPr lang="en-US" dirty="0" smtClean="0"/>
          </a:p>
          <a:p>
            <a:endParaRPr lang="en-US" dirty="0" smtClean="0"/>
          </a:p>
        </p:txBody>
      </p:sp>
    </p:spTree>
    <p:extLst>
      <p:ext uri="{BB962C8B-B14F-4D97-AF65-F5344CB8AC3E}">
        <p14:creationId xmlns:p14="http://schemas.microsoft.com/office/powerpoint/2010/main" val="9178253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5613" y="963075"/>
            <a:ext cx="7772400" cy="1021556"/>
          </a:xfrm>
        </p:spPr>
        <p:txBody>
          <a:bodyPr/>
          <a:lstStyle/>
          <a:p>
            <a:r>
              <a:rPr lang="en-US" dirty="0" smtClean="0"/>
              <a:t>Design and implementation</a:t>
            </a:r>
            <a:endParaRPr lang="en-US" dirty="0"/>
          </a:p>
        </p:txBody>
      </p:sp>
      <p:sp>
        <p:nvSpPr>
          <p:cNvPr id="2" name="Slide Number Placeholder 1"/>
          <p:cNvSpPr>
            <a:spLocks noGrp="1"/>
          </p:cNvSpPr>
          <p:nvPr>
            <p:ph type="sldNum" sz="quarter" idx="12"/>
          </p:nvPr>
        </p:nvSpPr>
        <p:spPr/>
        <p:txBody>
          <a:bodyPr/>
          <a:lstStyle/>
          <a:p>
            <a:fld id="{EE2556C5-CE8C-6547-B838-EA80C61A4AF7}" type="slidenum">
              <a:rPr lang="en-US" smtClean="0"/>
              <a:pPr/>
              <a:t>12</a:t>
            </a:fld>
            <a:endParaRPr lang="en-US" dirty="0"/>
          </a:p>
        </p:txBody>
      </p:sp>
    </p:spTree>
    <p:extLst>
      <p:ext uri="{BB962C8B-B14F-4D97-AF65-F5344CB8AC3E}">
        <p14:creationId xmlns:p14="http://schemas.microsoft.com/office/powerpoint/2010/main" val="20643918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13</a:t>
            </a:fld>
            <a:endParaRPr lang="en-US" dirty="0">
              <a:solidFill>
                <a:prstClr val="white"/>
              </a:solidFill>
            </a:endParaRPr>
          </a:p>
        </p:txBody>
      </p:sp>
      <p:sp>
        <p:nvSpPr>
          <p:cNvPr id="3" name="Title 2"/>
          <p:cNvSpPr>
            <a:spLocks noGrp="1"/>
          </p:cNvSpPr>
          <p:nvPr>
            <p:ph type="title"/>
          </p:nvPr>
        </p:nvSpPr>
        <p:spPr/>
        <p:txBody>
          <a:bodyPr/>
          <a:lstStyle/>
          <a:p>
            <a:r>
              <a:rPr lang="en-US" dirty="0"/>
              <a:t>Shared </a:t>
            </a:r>
            <a:r>
              <a:rPr lang="en-US" dirty="0" smtClean="0"/>
              <a:t>Memory </a:t>
            </a:r>
            <a:r>
              <a:rPr lang="en-US" dirty="0"/>
              <a:t>L</a:t>
            </a:r>
            <a:r>
              <a:rPr lang="en-US" dirty="0" smtClean="0"/>
              <a:t>ayout</a:t>
            </a:r>
            <a:endParaRPr lang="en-US" dirty="0"/>
          </a:p>
        </p:txBody>
      </p:sp>
      <p:sp>
        <p:nvSpPr>
          <p:cNvPr id="4" name="Content Placeholder 3"/>
          <p:cNvSpPr>
            <a:spLocks noGrp="1"/>
          </p:cNvSpPr>
          <p:nvPr>
            <p:ph sz="quarter" idx="13"/>
          </p:nvPr>
        </p:nvSpPr>
        <p:spPr>
          <a:xfrm>
            <a:off x="455613" y="3143250"/>
            <a:ext cx="8228012" cy="1485900"/>
          </a:xfrm>
        </p:spPr>
        <p:txBody>
          <a:bodyPr>
            <a:normAutofit/>
          </a:bodyPr>
          <a:lstStyle/>
          <a:p>
            <a:r>
              <a:rPr lang="en-US" b="1" dirty="0" err="1"/>
              <a:t>Bcast</a:t>
            </a:r>
            <a:r>
              <a:rPr lang="en-US" b="1" dirty="0"/>
              <a:t> Buffer</a:t>
            </a:r>
            <a:r>
              <a:rPr lang="en-US" dirty="0"/>
              <a:t>: Root copies the data in. Other ranks copy data out</a:t>
            </a:r>
          </a:p>
          <a:p>
            <a:r>
              <a:rPr lang="en-US" b="1" dirty="0"/>
              <a:t>Reduce Buffer</a:t>
            </a:r>
            <a:r>
              <a:rPr lang="en-US" dirty="0"/>
              <a:t>: Each rank copy its data in. Root copies the data out and reduces</a:t>
            </a:r>
          </a:p>
          <a:p>
            <a:r>
              <a:rPr lang="en-US" b="1" dirty="0"/>
              <a:t>Flags</a:t>
            </a:r>
            <a:r>
              <a:rPr lang="en-US" dirty="0"/>
              <a:t>: To notify the ranks after copying the data in/out of shared memory</a:t>
            </a:r>
          </a:p>
        </p:txBody>
      </p:sp>
      <p:pic>
        <p:nvPicPr>
          <p:cNvPr id="5" name="Picture 4"/>
          <p:cNvPicPr>
            <a:picLocks noChangeAspect="1"/>
          </p:cNvPicPr>
          <p:nvPr/>
        </p:nvPicPr>
        <p:blipFill>
          <a:blip r:embed="rId3"/>
          <a:stretch>
            <a:fillRect/>
          </a:stretch>
        </p:blipFill>
        <p:spPr>
          <a:xfrm>
            <a:off x="1236909" y="912798"/>
            <a:ext cx="6157804" cy="2156405"/>
          </a:xfrm>
          <a:prstGeom prst="rect">
            <a:avLst/>
          </a:prstGeom>
        </p:spPr>
      </p:pic>
    </p:spTree>
    <p:extLst>
      <p:ext uri="{BB962C8B-B14F-4D97-AF65-F5344CB8AC3E}">
        <p14:creationId xmlns:p14="http://schemas.microsoft.com/office/powerpoint/2010/main" val="3558643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14</a:t>
            </a:fld>
            <a:endParaRPr lang="en-US" dirty="0">
              <a:solidFill>
                <a:prstClr val="white"/>
              </a:solidFill>
            </a:endParaRPr>
          </a:p>
        </p:txBody>
      </p:sp>
      <p:sp>
        <p:nvSpPr>
          <p:cNvPr id="3" name="Title 2"/>
          <p:cNvSpPr>
            <a:spLocks noGrp="1"/>
          </p:cNvSpPr>
          <p:nvPr>
            <p:ph type="title"/>
          </p:nvPr>
        </p:nvSpPr>
        <p:spPr>
          <a:xfrm>
            <a:off x="455613" y="308848"/>
            <a:ext cx="6069434" cy="868680"/>
          </a:xfrm>
        </p:spPr>
        <p:txBody>
          <a:bodyPr/>
          <a:lstStyle/>
          <a:p>
            <a:r>
              <a:rPr lang="en-US" dirty="0" smtClean="0"/>
              <a:t>Release and Gather steps</a:t>
            </a:r>
            <a:endParaRPr lang="en-US" dirty="0"/>
          </a:p>
        </p:txBody>
      </p:sp>
      <p:sp>
        <p:nvSpPr>
          <p:cNvPr id="4" name="Content Placeholder 3"/>
          <p:cNvSpPr>
            <a:spLocks noGrp="1"/>
          </p:cNvSpPr>
          <p:nvPr>
            <p:ph sz="quarter" idx="13"/>
          </p:nvPr>
        </p:nvSpPr>
        <p:spPr>
          <a:xfrm>
            <a:off x="455613" y="842828"/>
            <a:ext cx="6151696" cy="3793331"/>
          </a:xfrm>
        </p:spPr>
        <p:txBody>
          <a:bodyPr>
            <a:normAutofit fontScale="92500" lnSpcReduction="10000"/>
          </a:bodyPr>
          <a:lstStyle/>
          <a:p>
            <a:pPr marL="285750" indent="-285750">
              <a:buFont typeface="Arial" panose="020B0604020202020204" pitchFamily="34" charset="0"/>
              <a:buChar char="•"/>
            </a:pPr>
            <a:r>
              <a:rPr lang="en-US" dirty="0" smtClean="0"/>
              <a:t>Set-up- </a:t>
            </a:r>
          </a:p>
          <a:p>
            <a:pPr marL="511175" lvl="1" indent="-285750">
              <a:buFont typeface="Arial" panose="020B0604020202020204" pitchFamily="34" charset="0"/>
              <a:buChar char="•"/>
            </a:pPr>
            <a:r>
              <a:rPr lang="en-US" dirty="0" smtClean="0"/>
              <a:t>Arrange the ranks in a tree with rank 0 as the root</a:t>
            </a:r>
          </a:p>
          <a:p>
            <a:pPr marL="285750" indent="-285750">
              <a:buFont typeface="Arial" panose="020B0604020202020204" pitchFamily="34" charset="0"/>
              <a:buChar char="•"/>
            </a:pPr>
            <a:r>
              <a:rPr lang="en-US" dirty="0" smtClean="0"/>
              <a:t>Release: A rank </a:t>
            </a:r>
            <a:r>
              <a:rPr lang="en-US" sz="2100" b="1" dirty="0" smtClean="0"/>
              <a:t>releases</a:t>
            </a:r>
            <a:r>
              <a:rPr lang="en-US" dirty="0" smtClean="0"/>
              <a:t> its children</a:t>
            </a:r>
          </a:p>
          <a:p>
            <a:pPr marL="511175" lvl="1" indent="-285750">
              <a:buFont typeface="Arial" panose="020B0604020202020204" pitchFamily="34" charset="0"/>
              <a:buChar char="•"/>
            </a:pPr>
            <a:r>
              <a:rPr lang="en-US" dirty="0" smtClean="0"/>
              <a:t>Top-down step</a:t>
            </a:r>
          </a:p>
          <a:p>
            <a:pPr marL="511175" lvl="1" indent="-285750">
              <a:buFont typeface="Arial" panose="020B0604020202020204" pitchFamily="34" charset="0"/>
              <a:buChar char="•"/>
            </a:pPr>
            <a:r>
              <a:rPr lang="en-US" dirty="0" smtClean="0"/>
              <a:t>Copy the data (if </a:t>
            </a:r>
            <a:r>
              <a:rPr lang="en-US" dirty="0" err="1" smtClean="0"/>
              <a:t>bcast</a:t>
            </a:r>
            <a:r>
              <a:rPr lang="en-US" dirty="0" smtClean="0"/>
              <a:t>)</a:t>
            </a:r>
          </a:p>
          <a:p>
            <a:pPr marL="511175" lvl="1" indent="-285750">
              <a:buFont typeface="Arial" panose="020B0604020202020204" pitchFamily="34" charset="0"/>
              <a:buChar char="•"/>
            </a:pPr>
            <a:r>
              <a:rPr lang="en-US" dirty="0" smtClean="0"/>
              <a:t>Inform the children using release flags</a:t>
            </a:r>
          </a:p>
          <a:p>
            <a:pPr marL="285750" indent="-285750">
              <a:buFont typeface="Arial" panose="020B0604020202020204" pitchFamily="34" charset="0"/>
              <a:buChar char="•"/>
            </a:pPr>
            <a:r>
              <a:rPr lang="en-US" dirty="0" smtClean="0"/>
              <a:t>Gather: A rank</a:t>
            </a:r>
            <a:r>
              <a:rPr lang="en-US" sz="2100" dirty="0" smtClean="0"/>
              <a:t> </a:t>
            </a:r>
            <a:r>
              <a:rPr lang="en-US" sz="2100" b="1" dirty="0" smtClean="0"/>
              <a:t>gathers</a:t>
            </a:r>
            <a:r>
              <a:rPr lang="en-US" sz="2100" dirty="0" smtClean="0"/>
              <a:t> </a:t>
            </a:r>
            <a:r>
              <a:rPr lang="en-US" dirty="0" smtClean="0"/>
              <a:t>from all its children</a:t>
            </a:r>
          </a:p>
          <a:p>
            <a:pPr marL="511175" lvl="1" indent="-285750">
              <a:buFont typeface="Arial" panose="020B0604020202020204" pitchFamily="34" charset="0"/>
              <a:buChar char="•"/>
            </a:pPr>
            <a:r>
              <a:rPr lang="en-US" dirty="0" smtClean="0"/>
              <a:t>Bottom-up step</a:t>
            </a:r>
          </a:p>
          <a:p>
            <a:pPr marL="511175" lvl="1" indent="-285750">
              <a:buFont typeface="Arial" panose="020B0604020202020204" pitchFamily="34" charset="0"/>
              <a:buChar char="•"/>
            </a:pPr>
            <a:r>
              <a:rPr lang="en-US" dirty="0" smtClean="0"/>
              <a:t>Copy the data (if reduce)</a:t>
            </a:r>
          </a:p>
          <a:p>
            <a:pPr marL="511175" lvl="1" indent="-285750">
              <a:buFont typeface="Arial" panose="020B0604020202020204" pitchFamily="34" charset="0"/>
              <a:buChar char="•"/>
            </a:pPr>
            <a:r>
              <a:rPr lang="en-US" dirty="0" smtClean="0"/>
              <a:t>Inform the parent using gather flags</a:t>
            </a:r>
          </a:p>
          <a:p>
            <a:pPr marL="511175" lvl="1" indent="-285750">
              <a:buFont typeface="Arial" panose="020B0604020202020204" pitchFamily="34" charset="0"/>
              <a:buChar char="•"/>
            </a:pPr>
            <a:endParaRPr lang="en-US" dirty="0"/>
          </a:p>
        </p:txBody>
      </p:sp>
      <p:grpSp>
        <p:nvGrpSpPr>
          <p:cNvPr id="84" name="Group 83"/>
          <p:cNvGrpSpPr/>
          <p:nvPr/>
        </p:nvGrpSpPr>
        <p:grpSpPr>
          <a:xfrm>
            <a:off x="6715124" y="351659"/>
            <a:ext cx="1857375" cy="1977204"/>
            <a:chOff x="6715124" y="351659"/>
            <a:chExt cx="1857375" cy="1977204"/>
          </a:xfrm>
        </p:grpSpPr>
        <p:sp>
          <p:nvSpPr>
            <p:cNvPr id="6" name="Oval 5"/>
            <p:cNvSpPr/>
            <p:nvPr/>
          </p:nvSpPr>
          <p:spPr>
            <a:xfrm>
              <a:off x="7504716" y="690425"/>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 name="Oval 6"/>
            <p:cNvSpPr/>
            <p:nvPr/>
          </p:nvSpPr>
          <p:spPr>
            <a:xfrm>
              <a:off x="7029934" y="1140153"/>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8" name="TextBox 7"/>
            <p:cNvSpPr txBox="1"/>
            <p:nvPr/>
          </p:nvSpPr>
          <p:spPr>
            <a:xfrm>
              <a:off x="7035395" y="1134699"/>
              <a:ext cx="311786" cy="285673"/>
            </a:xfrm>
            <a:prstGeom prst="rect">
              <a:avLst/>
            </a:prstGeom>
            <a:noFill/>
          </p:spPr>
          <p:txBody>
            <a:bodyPr wrap="none" rtlCol="0">
              <a:spAutoFit/>
            </a:bodyPr>
            <a:lstStyle/>
            <a:p>
              <a:r>
                <a:rPr lang="en-US" sz="1100" dirty="0">
                  <a:solidFill>
                    <a:srgbClr val="FF0000"/>
                  </a:solidFill>
                </a:rPr>
                <a:t>1</a:t>
              </a:r>
            </a:p>
          </p:txBody>
        </p:sp>
        <p:sp>
          <p:nvSpPr>
            <p:cNvPr id="10" name="Oval 9"/>
            <p:cNvSpPr/>
            <p:nvPr/>
          </p:nvSpPr>
          <p:spPr>
            <a:xfrm>
              <a:off x="8015064" y="1127511"/>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1" name="TextBox 10"/>
            <p:cNvSpPr txBox="1"/>
            <p:nvPr/>
          </p:nvSpPr>
          <p:spPr>
            <a:xfrm>
              <a:off x="8036378" y="1120119"/>
              <a:ext cx="293008" cy="261610"/>
            </a:xfrm>
            <a:prstGeom prst="rect">
              <a:avLst/>
            </a:prstGeom>
            <a:noFill/>
          </p:spPr>
          <p:txBody>
            <a:bodyPr wrap="square" rtlCol="0">
              <a:spAutoFit/>
            </a:bodyPr>
            <a:lstStyle/>
            <a:p>
              <a:r>
                <a:rPr lang="en-US" sz="1100" dirty="0" smtClean="0">
                  <a:solidFill>
                    <a:srgbClr val="FF0000"/>
                  </a:solidFill>
                </a:rPr>
                <a:t>2</a:t>
              </a:r>
              <a:endParaRPr lang="en-US" sz="1100" dirty="0">
                <a:solidFill>
                  <a:srgbClr val="FF0000"/>
                </a:solidFill>
              </a:endParaRPr>
            </a:p>
          </p:txBody>
        </p:sp>
        <p:cxnSp>
          <p:nvCxnSpPr>
            <p:cNvPr id="12" name="Straight Connector 11"/>
            <p:cNvCxnSpPr>
              <a:stCxn id="13" idx="3"/>
            </p:cNvCxnSpPr>
            <p:nvPr/>
          </p:nvCxnSpPr>
          <p:spPr>
            <a:xfrm>
              <a:off x="7834877" y="826919"/>
              <a:ext cx="395766" cy="293200"/>
            </a:xfrm>
            <a:prstGeom prst="line">
              <a:avLst/>
            </a:prstGeom>
            <a:ln w="34925">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523091" y="684082"/>
              <a:ext cx="311786" cy="285673"/>
            </a:xfrm>
            <a:prstGeom prst="rect">
              <a:avLst/>
            </a:prstGeom>
            <a:noFill/>
          </p:spPr>
          <p:txBody>
            <a:bodyPr wrap="none" rtlCol="0">
              <a:spAutoFit/>
            </a:bodyPr>
            <a:lstStyle/>
            <a:p>
              <a:r>
                <a:rPr lang="en-US" sz="1100" dirty="0">
                  <a:solidFill>
                    <a:srgbClr val="FF0000"/>
                  </a:solidFill>
                </a:rPr>
                <a:t>0</a:t>
              </a:r>
            </a:p>
          </p:txBody>
        </p:sp>
        <p:sp>
          <p:nvSpPr>
            <p:cNvPr id="14" name="Oval 13"/>
            <p:cNvSpPr/>
            <p:nvPr/>
          </p:nvSpPr>
          <p:spPr>
            <a:xfrm>
              <a:off x="6719461" y="1579252"/>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5" name="TextBox 14"/>
            <p:cNvSpPr txBox="1"/>
            <p:nvPr/>
          </p:nvSpPr>
          <p:spPr>
            <a:xfrm>
              <a:off x="6715124" y="1557867"/>
              <a:ext cx="311786" cy="285673"/>
            </a:xfrm>
            <a:prstGeom prst="rect">
              <a:avLst/>
            </a:prstGeom>
            <a:noFill/>
          </p:spPr>
          <p:txBody>
            <a:bodyPr wrap="none" rtlCol="0">
              <a:spAutoFit/>
            </a:bodyPr>
            <a:lstStyle/>
            <a:p>
              <a:r>
                <a:rPr lang="en-US" sz="1100" dirty="0">
                  <a:solidFill>
                    <a:srgbClr val="FF0000"/>
                  </a:solidFill>
                </a:rPr>
                <a:t>3</a:t>
              </a:r>
            </a:p>
          </p:txBody>
        </p:sp>
        <p:cxnSp>
          <p:nvCxnSpPr>
            <p:cNvPr id="16" name="Straight Connector 15"/>
            <p:cNvCxnSpPr>
              <a:stCxn id="7" idx="3"/>
            </p:cNvCxnSpPr>
            <p:nvPr/>
          </p:nvCxnSpPr>
          <p:spPr>
            <a:xfrm flipH="1">
              <a:off x="6941370" y="1348591"/>
              <a:ext cx="136821" cy="230661"/>
            </a:xfrm>
            <a:prstGeom prst="line">
              <a:avLst/>
            </a:prstGeom>
            <a:ln w="34925">
              <a:tailEnd type="triangle"/>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7268210" y="1557867"/>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8" name="TextBox 17"/>
            <p:cNvSpPr txBox="1"/>
            <p:nvPr/>
          </p:nvSpPr>
          <p:spPr>
            <a:xfrm>
              <a:off x="7266645" y="1565092"/>
              <a:ext cx="311786" cy="285673"/>
            </a:xfrm>
            <a:prstGeom prst="rect">
              <a:avLst/>
            </a:prstGeom>
            <a:noFill/>
          </p:spPr>
          <p:txBody>
            <a:bodyPr wrap="none" rtlCol="0">
              <a:spAutoFit/>
            </a:bodyPr>
            <a:lstStyle/>
            <a:p>
              <a:r>
                <a:rPr lang="en-US" sz="1100" dirty="0">
                  <a:solidFill>
                    <a:srgbClr val="FF0000"/>
                  </a:solidFill>
                </a:rPr>
                <a:t>4</a:t>
              </a:r>
            </a:p>
          </p:txBody>
        </p:sp>
        <p:cxnSp>
          <p:nvCxnSpPr>
            <p:cNvPr id="19" name="Straight Connector 18"/>
            <p:cNvCxnSpPr>
              <a:stCxn id="7" idx="5"/>
              <a:endCxn id="18" idx="0"/>
            </p:cNvCxnSpPr>
            <p:nvPr/>
          </p:nvCxnSpPr>
          <p:spPr>
            <a:xfrm>
              <a:off x="7311195" y="1348591"/>
              <a:ext cx="111343" cy="216501"/>
            </a:xfrm>
            <a:prstGeom prst="line">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22" idx="0"/>
              <a:endCxn id="14" idx="4"/>
            </p:cNvCxnSpPr>
            <p:nvPr/>
          </p:nvCxnSpPr>
          <p:spPr>
            <a:xfrm flipV="1">
              <a:off x="6879883" y="1823452"/>
              <a:ext cx="4337" cy="212797"/>
            </a:xfrm>
            <a:prstGeom prst="line">
              <a:avLst/>
            </a:prstGeom>
            <a:ln w="34925">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725606" y="2043190"/>
              <a:ext cx="311786" cy="285673"/>
            </a:xfrm>
            <a:prstGeom prst="rect">
              <a:avLst/>
            </a:prstGeom>
            <a:noFill/>
          </p:spPr>
          <p:txBody>
            <a:bodyPr wrap="none" rtlCol="0">
              <a:spAutoFit/>
            </a:bodyPr>
            <a:lstStyle/>
            <a:p>
              <a:r>
                <a:rPr lang="en-US" sz="1100" dirty="0" smtClean="0">
                  <a:solidFill>
                    <a:srgbClr val="FF0000"/>
                  </a:solidFill>
                </a:rPr>
                <a:t>7</a:t>
              </a:r>
              <a:endParaRPr lang="en-US" sz="1100" dirty="0">
                <a:solidFill>
                  <a:srgbClr val="FF0000"/>
                </a:solidFill>
              </a:endParaRPr>
            </a:p>
          </p:txBody>
        </p:sp>
        <p:sp>
          <p:nvSpPr>
            <p:cNvPr id="22" name="Oval 21"/>
            <p:cNvSpPr/>
            <p:nvPr/>
          </p:nvSpPr>
          <p:spPr>
            <a:xfrm>
              <a:off x="6715124" y="2036249"/>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23" name="Oval 22"/>
            <p:cNvSpPr/>
            <p:nvPr/>
          </p:nvSpPr>
          <p:spPr>
            <a:xfrm>
              <a:off x="7694232" y="1566573"/>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24" name="TextBox 23"/>
            <p:cNvSpPr txBox="1"/>
            <p:nvPr/>
          </p:nvSpPr>
          <p:spPr>
            <a:xfrm>
              <a:off x="7689895" y="1545188"/>
              <a:ext cx="311786" cy="285673"/>
            </a:xfrm>
            <a:prstGeom prst="rect">
              <a:avLst/>
            </a:prstGeom>
            <a:noFill/>
          </p:spPr>
          <p:txBody>
            <a:bodyPr wrap="none" rtlCol="0">
              <a:spAutoFit/>
            </a:bodyPr>
            <a:lstStyle/>
            <a:p>
              <a:r>
                <a:rPr lang="en-US" sz="1100" dirty="0" smtClean="0">
                  <a:solidFill>
                    <a:srgbClr val="FF0000"/>
                  </a:solidFill>
                </a:rPr>
                <a:t>5</a:t>
              </a:r>
              <a:endParaRPr lang="en-US" sz="1100" dirty="0">
                <a:solidFill>
                  <a:srgbClr val="FF0000"/>
                </a:solidFill>
              </a:endParaRPr>
            </a:p>
          </p:txBody>
        </p:sp>
        <p:cxnSp>
          <p:nvCxnSpPr>
            <p:cNvPr id="25" name="Straight Connector 24"/>
            <p:cNvCxnSpPr>
              <a:stCxn id="10" idx="3"/>
            </p:cNvCxnSpPr>
            <p:nvPr/>
          </p:nvCxnSpPr>
          <p:spPr>
            <a:xfrm flipH="1">
              <a:off x="7916142" y="1335949"/>
              <a:ext cx="147179" cy="230624"/>
            </a:xfrm>
            <a:prstGeom prst="line">
              <a:avLst/>
            </a:prstGeom>
            <a:ln w="34925">
              <a:tailEnd type="triangle"/>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8242981" y="1545188"/>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27" name="TextBox 26"/>
            <p:cNvSpPr txBox="1"/>
            <p:nvPr/>
          </p:nvSpPr>
          <p:spPr>
            <a:xfrm>
              <a:off x="8241416" y="1552413"/>
              <a:ext cx="311786" cy="285673"/>
            </a:xfrm>
            <a:prstGeom prst="rect">
              <a:avLst/>
            </a:prstGeom>
            <a:noFill/>
          </p:spPr>
          <p:txBody>
            <a:bodyPr wrap="none" rtlCol="0">
              <a:spAutoFit/>
            </a:bodyPr>
            <a:lstStyle/>
            <a:p>
              <a:r>
                <a:rPr lang="en-US" sz="1100" dirty="0" smtClean="0">
                  <a:solidFill>
                    <a:srgbClr val="FF0000"/>
                  </a:solidFill>
                </a:rPr>
                <a:t>6</a:t>
              </a:r>
              <a:endParaRPr lang="en-US" sz="1100" dirty="0">
                <a:solidFill>
                  <a:srgbClr val="FF0000"/>
                </a:solidFill>
              </a:endParaRPr>
            </a:p>
          </p:txBody>
        </p:sp>
        <p:cxnSp>
          <p:nvCxnSpPr>
            <p:cNvPr id="28" name="Straight Connector 27"/>
            <p:cNvCxnSpPr>
              <a:stCxn id="10" idx="5"/>
              <a:endCxn id="27" idx="0"/>
            </p:cNvCxnSpPr>
            <p:nvPr/>
          </p:nvCxnSpPr>
          <p:spPr>
            <a:xfrm>
              <a:off x="8296325" y="1335949"/>
              <a:ext cx="100984" cy="216464"/>
            </a:xfrm>
            <a:prstGeom prst="line">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6" idx="2"/>
              <a:endCxn id="8" idx="0"/>
            </p:cNvCxnSpPr>
            <p:nvPr/>
          </p:nvCxnSpPr>
          <p:spPr>
            <a:xfrm flipH="1">
              <a:off x="7191288" y="812525"/>
              <a:ext cx="313428" cy="322174"/>
            </a:xfrm>
            <a:prstGeom prst="line">
              <a:avLst/>
            </a:prstGeom>
            <a:ln w="34925">
              <a:tailEnd type="triangle"/>
            </a:ln>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7272518" y="351659"/>
              <a:ext cx="1201017" cy="184666"/>
            </a:xfrm>
            <a:prstGeom prst="rect">
              <a:avLst/>
            </a:prstGeom>
            <a:noFill/>
          </p:spPr>
          <p:txBody>
            <a:bodyPr vert="horz" wrap="square" lIns="0" tIns="0" rIns="0" bIns="0" rtlCol="0">
              <a:spAutoFit/>
            </a:bodyPr>
            <a:lstStyle/>
            <a:p>
              <a:r>
                <a:rPr lang="en-US" sz="1200" dirty="0" smtClean="0">
                  <a:solidFill>
                    <a:srgbClr val="003C71"/>
                  </a:solidFill>
                </a:rPr>
                <a:t>Release Step</a:t>
              </a:r>
            </a:p>
          </p:txBody>
        </p:sp>
      </p:grpSp>
      <p:grpSp>
        <p:nvGrpSpPr>
          <p:cNvPr id="86" name="Group 85"/>
          <p:cNvGrpSpPr/>
          <p:nvPr/>
        </p:nvGrpSpPr>
        <p:grpSpPr>
          <a:xfrm>
            <a:off x="6715124" y="2482488"/>
            <a:ext cx="1857375" cy="1901787"/>
            <a:chOff x="6715124" y="2482488"/>
            <a:chExt cx="1857375" cy="1901787"/>
          </a:xfrm>
        </p:grpSpPr>
        <p:sp>
          <p:nvSpPr>
            <p:cNvPr id="59" name="Oval 58"/>
            <p:cNvSpPr/>
            <p:nvPr/>
          </p:nvSpPr>
          <p:spPr>
            <a:xfrm>
              <a:off x="7504716" y="2745837"/>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60" name="Oval 59"/>
            <p:cNvSpPr/>
            <p:nvPr/>
          </p:nvSpPr>
          <p:spPr>
            <a:xfrm>
              <a:off x="7029934" y="3195565"/>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61" name="TextBox 60"/>
            <p:cNvSpPr txBox="1"/>
            <p:nvPr/>
          </p:nvSpPr>
          <p:spPr>
            <a:xfrm>
              <a:off x="7046225" y="3193168"/>
              <a:ext cx="311786" cy="285673"/>
            </a:xfrm>
            <a:prstGeom prst="rect">
              <a:avLst/>
            </a:prstGeom>
            <a:noFill/>
          </p:spPr>
          <p:txBody>
            <a:bodyPr wrap="none" rtlCol="0">
              <a:spAutoFit/>
            </a:bodyPr>
            <a:lstStyle/>
            <a:p>
              <a:r>
                <a:rPr lang="en-US" sz="1100" dirty="0">
                  <a:solidFill>
                    <a:srgbClr val="FF0000"/>
                  </a:solidFill>
                </a:rPr>
                <a:t>1</a:t>
              </a:r>
            </a:p>
          </p:txBody>
        </p:sp>
        <p:sp>
          <p:nvSpPr>
            <p:cNvPr id="62" name="Oval 61"/>
            <p:cNvSpPr/>
            <p:nvPr/>
          </p:nvSpPr>
          <p:spPr>
            <a:xfrm>
              <a:off x="8015064" y="3182923"/>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63" name="TextBox 62"/>
            <p:cNvSpPr txBox="1"/>
            <p:nvPr/>
          </p:nvSpPr>
          <p:spPr>
            <a:xfrm>
              <a:off x="8048224" y="3168478"/>
              <a:ext cx="311786" cy="285673"/>
            </a:xfrm>
            <a:prstGeom prst="rect">
              <a:avLst/>
            </a:prstGeom>
            <a:noFill/>
          </p:spPr>
          <p:txBody>
            <a:bodyPr wrap="none" rtlCol="0">
              <a:spAutoFit/>
            </a:bodyPr>
            <a:lstStyle/>
            <a:p>
              <a:r>
                <a:rPr lang="en-US" sz="1100" dirty="0" smtClean="0">
                  <a:solidFill>
                    <a:srgbClr val="FF0000"/>
                  </a:solidFill>
                </a:rPr>
                <a:t>2</a:t>
              </a:r>
              <a:endParaRPr lang="en-US" sz="1100" dirty="0">
                <a:solidFill>
                  <a:srgbClr val="FF0000"/>
                </a:solidFill>
              </a:endParaRPr>
            </a:p>
          </p:txBody>
        </p:sp>
        <p:cxnSp>
          <p:nvCxnSpPr>
            <p:cNvPr id="64" name="Straight Connector 63"/>
            <p:cNvCxnSpPr>
              <a:stCxn id="65" idx="3"/>
              <a:endCxn id="62" idx="0"/>
            </p:cNvCxnSpPr>
            <p:nvPr/>
          </p:nvCxnSpPr>
          <p:spPr>
            <a:xfrm>
              <a:off x="7834877" y="2882331"/>
              <a:ext cx="344946" cy="300592"/>
            </a:xfrm>
            <a:prstGeom prst="line">
              <a:avLst/>
            </a:prstGeom>
            <a:ln w="34925">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7523091" y="2739494"/>
              <a:ext cx="311786" cy="285673"/>
            </a:xfrm>
            <a:prstGeom prst="rect">
              <a:avLst/>
            </a:prstGeom>
            <a:noFill/>
          </p:spPr>
          <p:txBody>
            <a:bodyPr wrap="none" rtlCol="0">
              <a:spAutoFit/>
            </a:bodyPr>
            <a:lstStyle/>
            <a:p>
              <a:r>
                <a:rPr lang="en-US" sz="1100" dirty="0">
                  <a:solidFill>
                    <a:srgbClr val="FF0000"/>
                  </a:solidFill>
                </a:rPr>
                <a:t>0</a:t>
              </a:r>
            </a:p>
          </p:txBody>
        </p:sp>
        <p:sp>
          <p:nvSpPr>
            <p:cNvPr id="66" name="Oval 65"/>
            <p:cNvSpPr/>
            <p:nvPr/>
          </p:nvSpPr>
          <p:spPr>
            <a:xfrm>
              <a:off x="6719461" y="3634664"/>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67" name="TextBox 66"/>
            <p:cNvSpPr txBox="1"/>
            <p:nvPr/>
          </p:nvSpPr>
          <p:spPr>
            <a:xfrm>
              <a:off x="6747639" y="3620554"/>
              <a:ext cx="311786" cy="285673"/>
            </a:xfrm>
            <a:prstGeom prst="rect">
              <a:avLst/>
            </a:prstGeom>
            <a:noFill/>
          </p:spPr>
          <p:txBody>
            <a:bodyPr wrap="none" rtlCol="0">
              <a:spAutoFit/>
            </a:bodyPr>
            <a:lstStyle/>
            <a:p>
              <a:r>
                <a:rPr lang="en-US" sz="1100" dirty="0">
                  <a:solidFill>
                    <a:srgbClr val="FF0000"/>
                  </a:solidFill>
                </a:rPr>
                <a:t>3</a:t>
              </a:r>
            </a:p>
          </p:txBody>
        </p:sp>
        <p:cxnSp>
          <p:nvCxnSpPr>
            <p:cNvPr id="68" name="Straight Connector 67"/>
            <p:cNvCxnSpPr>
              <a:stCxn id="60" idx="3"/>
              <a:endCxn id="66" idx="0"/>
            </p:cNvCxnSpPr>
            <p:nvPr/>
          </p:nvCxnSpPr>
          <p:spPr>
            <a:xfrm flipH="1">
              <a:off x="6884220" y="3404003"/>
              <a:ext cx="193971" cy="230661"/>
            </a:xfrm>
            <a:prstGeom prst="line">
              <a:avLst/>
            </a:prstGeom>
            <a:ln w="34925">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69" name="Oval 68"/>
            <p:cNvSpPr/>
            <p:nvPr/>
          </p:nvSpPr>
          <p:spPr>
            <a:xfrm>
              <a:off x="7268210" y="3613279"/>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0" name="TextBox 69"/>
            <p:cNvSpPr txBox="1"/>
            <p:nvPr/>
          </p:nvSpPr>
          <p:spPr>
            <a:xfrm>
              <a:off x="7266645" y="3620504"/>
              <a:ext cx="311786" cy="285673"/>
            </a:xfrm>
            <a:prstGeom prst="rect">
              <a:avLst/>
            </a:prstGeom>
            <a:noFill/>
          </p:spPr>
          <p:txBody>
            <a:bodyPr wrap="none" rtlCol="0">
              <a:spAutoFit/>
            </a:bodyPr>
            <a:lstStyle/>
            <a:p>
              <a:r>
                <a:rPr lang="en-US" sz="1100" dirty="0">
                  <a:solidFill>
                    <a:srgbClr val="FF0000"/>
                  </a:solidFill>
                </a:rPr>
                <a:t>4</a:t>
              </a:r>
            </a:p>
          </p:txBody>
        </p:sp>
        <p:cxnSp>
          <p:nvCxnSpPr>
            <p:cNvPr id="71" name="Straight Connector 70"/>
            <p:cNvCxnSpPr>
              <a:stCxn id="60" idx="5"/>
              <a:endCxn id="69" idx="0"/>
            </p:cNvCxnSpPr>
            <p:nvPr/>
          </p:nvCxnSpPr>
          <p:spPr>
            <a:xfrm>
              <a:off x="7311195" y="3404003"/>
              <a:ext cx="121774" cy="209276"/>
            </a:xfrm>
            <a:prstGeom prst="line">
              <a:avLst/>
            </a:prstGeom>
            <a:ln w="34925">
              <a:headEnd type="triangle" w="med" len="med"/>
              <a:tailEnd type="none"/>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74" idx="0"/>
              <a:endCxn id="66" idx="4"/>
            </p:cNvCxnSpPr>
            <p:nvPr/>
          </p:nvCxnSpPr>
          <p:spPr>
            <a:xfrm flipV="1">
              <a:off x="6879883" y="3878864"/>
              <a:ext cx="4337" cy="212797"/>
            </a:xfrm>
            <a:prstGeom prst="line">
              <a:avLst/>
            </a:prstGeom>
            <a:ln w="34925">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6725606" y="4098602"/>
              <a:ext cx="311786" cy="285673"/>
            </a:xfrm>
            <a:prstGeom prst="rect">
              <a:avLst/>
            </a:prstGeom>
            <a:noFill/>
          </p:spPr>
          <p:txBody>
            <a:bodyPr wrap="none" rtlCol="0">
              <a:spAutoFit/>
            </a:bodyPr>
            <a:lstStyle/>
            <a:p>
              <a:r>
                <a:rPr lang="en-US" sz="1100" dirty="0" smtClean="0">
                  <a:solidFill>
                    <a:srgbClr val="FF0000"/>
                  </a:solidFill>
                </a:rPr>
                <a:t>7</a:t>
              </a:r>
              <a:endParaRPr lang="en-US" sz="1100" dirty="0">
                <a:solidFill>
                  <a:srgbClr val="FF0000"/>
                </a:solidFill>
              </a:endParaRPr>
            </a:p>
          </p:txBody>
        </p:sp>
        <p:sp>
          <p:nvSpPr>
            <p:cNvPr id="74" name="Oval 73"/>
            <p:cNvSpPr/>
            <p:nvPr/>
          </p:nvSpPr>
          <p:spPr>
            <a:xfrm>
              <a:off x="6715124" y="4091661"/>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5" name="Oval 74"/>
            <p:cNvSpPr/>
            <p:nvPr/>
          </p:nvSpPr>
          <p:spPr>
            <a:xfrm>
              <a:off x="7694232" y="3621985"/>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6" name="TextBox 75"/>
            <p:cNvSpPr txBox="1"/>
            <p:nvPr/>
          </p:nvSpPr>
          <p:spPr>
            <a:xfrm>
              <a:off x="7689895" y="3600600"/>
              <a:ext cx="311786" cy="285673"/>
            </a:xfrm>
            <a:prstGeom prst="rect">
              <a:avLst/>
            </a:prstGeom>
            <a:noFill/>
          </p:spPr>
          <p:txBody>
            <a:bodyPr wrap="none" rtlCol="0">
              <a:spAutoFit/>
            </a:bodyPr>
            <a:lstStyle/>
            <a:p>
              <a:r>
                <a:rPr lang="en-US" sz="1100" dirty="0" smtClean="0">
                  <a:solidFill>
                    <a:srgbClr val="FF0000"/>
                  </a:solidFill>
                </a:rPr>
                <a:t>5</a:t>
              </a:r>
              <a:endParaRPr lang="en-US" sz="1100" dirty="0">
                <a:solidFill>
                  <a:srgbClr val="FF0000"/>
                </a:solidFill>
              </a:endParaRPr>
            </a:p>
          </p:txBody>
        </p:sp>
        <p:cxnSp>
          <p:nvCxnSpPr>
            <p:cNvPr id="77" name="Straight Connector 76"/>
            <p:cNvCxnSpPr>
              <a:stCxn id="62" idx="3"/>
            </p:cNvCxnSpPr>
            <p:nvPr/>
          </p:nvCxnSpPr>
          <p:spPr>
            <a:xfrm flipH="1">
              <a:off x="7916142" y="3391361"/>
              <a:ext cx="147179" cy="230624"/>
            </a:xfrm>
            <a:prstGeom prst="line">
              <a:avLst/>
            </a:prstGeom>
            <a:ln w="34925">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78" name="Oval 77"/>
            <p:cNvSpPr/>
            <p:nvPr/>
          </p:nvSpPr>
          <p:spPr>
            <a:xfrm>
              <a:off x="8242981" y="3600600"/>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9" name="TextBox 78"/>
            <p:cNvSpPr txBox="1"/>
            <p:nvPr/>
          </p:nvSpPr>
          <p:spPr>
            <a:xfrm>
              <a:off x="8241416" y="3607825"/>
              <a:ext cx="311786" cy="285673"/>
            </a:xfrm>
            <a:prstGeom prst="rect">
              <a:avLst/>
            </a:prstGeom>
            <a:noFill/>
          </p:spPr>
          <p:txBody>
            <a:bodyPr wrap="none" rtlCol="0">
              <a:spAutoFit/>
            </a:bodyPr>
            <a:lstStyle/>
            <a:p>
              <a:r>
                <a:rPr lang="en-US" sz="1100" dirty="0" smtClean="0">
                  <a:solidFill>
                    <a:srgbClr val="FF0000"/>
                  </a:solidFill>
                </a:rPr>
                <a:t>6</a:t>
              </a:r>
              <a:endParaRPr lang="en-US" sz="1100" dirty="0">
                <a:solidFill>
                  <a:srgbClr val="FF0000"/>
                </a:solidFill>
              </a:endParaRPr>
            </a:p>
          </p:txBody>
        </p:sp>
        <p:cxnSp>
          <p:nvCxnSpPr>
            <p:cNvPr id="80" name="Straight Connector 79"/>
            <p:cNvCxnSpPr>
              <a:stCxn id="62" idx="5"/>
              <a:endCxn id="79" idx="0"/>
            </p:cNvCxnSpPr>
            <p:nvPr/>
          </p:nvCxnSpPr>
          <p:spPr>
            <a:xfrm>
              <a:off x="8296325" y="3391361"/>
              <a:ext cx="100984" cy="216464"/>
            </a:xfrm>
            <a:prstGeom prst="line">
              <a:avLst/>
            </a:prstGeom>
            <a:ln w="34925">
              <a:headEnd type="triangle" w="med" len="med"/>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a:stCxn id="59" idx="2"/>
              <a:endCxn id="60" idx="0"/>
            </p:cNvCxnSpPr>
            <p:nvPr/>
          </p:nvCxnSpPr>
          <p:spPr>
            <a:xfrm flipH="1">
              <a:off x="7194693" y="2867937"/>
              <a:ext cx="310023" cy="327628"/>
            </a:xfrm>
            <a:prstGeom prst="line">
              <a:avLst/>
            </a:prstGeom>
            <a:ln w="34925">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7224413" y="2482488"/>
              <a:ext cx="1201017" cy="184666"/>
            </a:xfrm>
            <a:prstGeom prst="rect">
              <a:avLst/>
            </a:prstGeom>
            <a:noFill/>
          </p:spPr>
          <p:txBody>
            <a:bodyPr vert="horz" wrap="square" lIns="0" tIns="0" rIns="0" bIns="0" rtlCol="0">
              <a:spAutoFit/>
            </a:bodyPr>
            <a:lstStyle/>
            <a:p>
              <a:r>
                <a:rPr lang="en-US" sz="1200" dirty="0" smtClean="0">
                  <a:solidFill>
                    <a:srgbClr val="003C71"/>
                  </a:solidFill>
                </a:rPr>
                <a:t>Gather Step</a:t>
              </a:r>
            </a:p>
          </p:txBody>
        </p:sp>
      </p:grpSp>
    </p:spTree>
    <p:extLst>
      <p:ext uri="{BB962C8B-B14F-4D97-AF65-F5344CB8AC3E}">
        <p14:creationId xmlns:p14="http://schemas.microsoft.com/office/powerpoint/2010/main" val="2721458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15</a:t>
            </a:fld>
            <a:endParaRPr lang="en-US" dirty="0">
              <a:solidFill>
                <a:prstClr val="white"/>
              </a:solidFill>
            </a:endParaRPr>
          </a:p>
        </p:txBody>
      </p:sp>
      <p:sp>
        <p:nvSpPr>
          <p:cNvPr id="3" name="Title 2"/>
          <p:cNvSpPr>
            <a:spLocks noGrp="1"/>
          </p:cNvSpPr>
          <p:nvPr>
            <p:ph type="title"/>
          </p:nvPr>
        </p:nvSpPr>
        <p:spPr>
          <a:xfrm>
            <a:off x="455612" y="308848"/>
            <a:ext cx="8624379" cy="868680"/>
          </a:xfrm>
        </p:spPr>
        <p:txBody>
          <a:bodyPr/>
          <a:lstStyle/>
          <a:p>
            <a:r>
              <a:rPr lang="en-US" dirty="0" smtClean="0"/>
              <a:t> </a:t>
            </a:r>
            <a:r>
              <a:rPr lang="en-US" dirty="0" err="1" smtClean="0"/>
              <a:t>Bcast</a:t>
            </a:r>
            <a:r>
              <a:rPr lang="en-US" dirty="0" smtClean="0"/>
              <a:t> and Reduce using Release and Gather steps</a:t>
            </a:r>
            <a:endParaRPr lang="en-US"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208246396"/>
              </p:ext>
            </p:extLst>
          </p:nvPr>
        </p:nvGraphicFramePr>
        <p:xfrm>
          <a:off x="440161" y="1924631"/>
          <a:ext cx="8672034" cy="1559560"/>
        </p:xfrm>
        <a:graphic>
          <a:graphicData uri="http://schemas.openxmlformats.org/drawingml/2006/table">
            <a:tbl>
              <a:tblPr firstRow="1" bandRow="1">
                <a:tableStyleId>{5C22544A-7EE6-4342-B048-85BDC9FD1C3A}</a:tableStyleId>
              </a:tblPr>
              <a:tblGrid>
                <a:gridCol w="1658523"/>
                <a:gridCol w="3530839"/>
                <a:gridCol w="3482672"/>
              </a:tblGrid>
              <a:tr h="370840">
                <a:tc>
                  <a:txBody>
                    <a:bodyPr/>
                    <a:lstStyle/>
                    <a:p>
                      <a:r>
                        <a:rPr lang="en-US" dirty="0" smtClean="0"/>
                        <a:t>Collective</a:t>
                      </a:r>
                      <a:endParaRPr lang="en-US" dirty="0"/>
                    </a:p>
                  </a:txBody>
                  <a:tcPr/>
                </a:tc>
                <a:tc>
                  <a:txBody>
                    <a:bodyPr/>
                    <a:lstStyle/>
                    <a:p>
                      <a:r>
                        <a:rPr lang="en-US" dirty="0" smtClean="0"/>
                        <a:t>Release step</a:t>
                      </a:r>
                      <a:endParaRPr lang="en-US" dirty="0"/>
                    </a:p>
                  </a:txBody>
                  <a:tcPr/>
                </a:tc>
                <a:tc>
                  <a:txBody>
                    <a:bodyPr/>
                    <a:lstStyle/>
                    <a:p>
                      <a:r>
                        <a:rPr lang="en-US" dirty="0" smtClean="0"/>
                        <a:t>Gather step</a:t>
                      </a:r>
                      <a:endParaRPr lang="en-US" dirty="0"/>
                    </a:p>
                  </a:txBody>
                  <a:tcPr/>
                </a:tc>
              </a:tr>
              <a:tr h="370840">
                <a:tc>
                  <a:txBody>
                    <a:bodyPr/>
                    <a:lstStyle/>
                    <a:p>
                      <a:r>
                        <a:rPr lang="en-US" dirty="0" err="1" smtClean="0"/>
                        <a:t>MPI_Bcast</a:t>
                      </a:r>
                      <a:endParaRPr lang="en-US" dirty="0"/>
                    </a:p>
                  </a:txBody>
                  <a:tcPr/>
                </a:tc>
                <a:tc>
                  <a:txBody>
                    <a:bodyPr/>
                    <a:lstStyle/>
                    <a:p>
                      <a:r>
                        <a:rPr lang="en-US" dirty="0" smtClean="0">
                          <a:solidFill>
                            <a:srgbClr val="FF0000"/>
                          </a:solidFill>
                        </a:rPr>
                        <a:t>Data movement</a:t>
                      </a:r>
                    </a:p>
                    <a:p>
                      <a:pPr marL="342900" indent="-342900">
                        <a:buFont typeface="+mj-lt"/>
                        <a:buAutoNum type="arabicPeriod"/>
                      </a:pPr>
                      <a:r>
                        <a:rPr lang="en-US" dirty="0" smtClean="0"/>
                        <a:t>Root copy data in </a:t>
                      </a:r>
                      <a:r>
                        <a:rPr lang="en-US" dirty="0" err="1" smtClean="0"/>
                        <a:t>shm</a:t>
                      </a:r>
                      <a:r>
                        <a:rPr lang="en-US" dirty="0" smtClean="0"/>
                        <a:t> buffer</a:t>
                      </a:r>
                    </a:p>
                    <a:p>
                      <a:pPr marL="342900" indent="-342900">
                        <a:buFont typeface="+mj-lt"/>
                        <a:buAutoNum type="arabicPeriod"/>
                      </a:pPr>
                      <a:r>
                        <a:rPr lang="en-US" dirty="0" smtClean="0"/>
                        <a:t>Inform</a:t>
                      </a:r>
                      <a:r>
                        <a:rPr lang="en-US" baseline="0" dirty="0" smtClean="0"/>
                        <a:t> children</a:t>
                      </a:r>
                    </a:p>
                    <a:p>
                      <a:pPr marL="342900" indent="-342900">
                        <a:buFont typeface="+mj-lt"/>
                        <a:buAutoNum type="arabicPeriod"/>
                      </a:pPr>
                      <a:r>
                        <a:rPr lang="en-US" baseline="0" dirty="0" smtClean="0"/>
                        <a:t>Children copy data out</a:t>
                      </a:r>
                      <a:endParaRPr lang="en-US" dirty="0"/>
                    </a:p>
                  </a:txBody>
                  <a:tcPr/>
                </a:tc>
                <a:tc>
                  <a:txBody>
                    <a:bodyPr/>
                    <a:lstStyle/>
                    <a:p>
                      <a:r>
                        <a:rPr lang="en-US" dirty="0" smtClean="0">
                          <a:solidFill>
                            <a:srgbClr val="FF0000"/>
                          </a:solidFill>
                        </a:rPr>
                        <a:t>Acknowledgment</a:t>
                      </a:r>
                    </a:p>
                    <a:p>
                      <a:pPr marL="342900" indent="-342900">
                        <a:buFont typeface="+mj-lt"/>
                        <a:buAutoNum type="arabicPeriod"/>
                      </a:pPr>
                      <a:r>
                        <a:rPr lang="en-US" dirty="0" smtClean="0"/>
                        <a:t>Inform parent</a:t>
                      </a:r>
                    </a:p>
                    <a:p>
                      <a:pPr marL="0" indent="0">
                        <a:buFont typeface="+mj-lt"/>
                        <a:buNone/>
                      </a:pPr>
                      <a:r>
                        <a:rPr lang="en-US" dirty="0" smtClean="0"/>
                        <a:t>buffer</a:t>
                      </a:r>
                      <a:r>
                        <a:rPr lang="en-US" baseline="0" dirty="0" smtClean="0"/>
                        <a:t> ready for next </a:t>
                      </a:r>
                      <a:r>
                        <a:rPr lang="en-US" baseline="0" dirty="0" err="1" smtClean="0"/>
                        <a:t>bcast</a:t>
                      </a:r>
                      <a:endParaRPr lang="en-US" dirty="0"/>
                    </a:p>
                  </a:txBody>
                  <a:tcPr/>
                </a:tc>
              </a:tr>
            </a:tbl>
          </a:graphicData>
        </a:graphic>
      </p:graphicFrame>
      <p:grpSp>
        <p:nvGrpSpPr>
          <p:cNvPr id="6" name="Group 5"/>
          <p:cNvGrpSpPr/>
          <p:nvPr/>
        </p:nvGrpSpPr>
        <p:grpSpPr>
          <a:xfrm>
            <a:off x="6244533" y="897187"/>
            <a:ext cx="1369445" cy="1041889"/>
            <a:chOff x="6715124" y="620400"/>
            <a:chExt cx="1870319" cy="1768717"/>
          </a:xfrm>
        </p:grpSpPr>
        <p:sp>
          <p:nvSpPr>
            <p:cNvPr id="7" name="Oval 6"/>
            <p:cNvSpPr/>
            <p:nvPr/>
          </p:nvSpPr>
          <p:spPr>
            <a:xfrm>
              <a:off x="7504716" y="690425"/>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8" name="Oval 7"/>
            <p:cNvSpPr/>
            <p:nvPr/>
          </p:nvSpPr>
          <p:spPr>
            <a:xfrm>
              <a:off x="7029934" y="1140153"/>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9" name="TextBox 8"/>
            <p:cNvSpPr txBox="1"/>
            <p:nvPr/>
          </p:nvSpPr>
          <p:spPr>
            <a:xfrm>
              <a:off x="7020596" y="1065759"/>
              <a:ext cx="343136" cy="423725"/>
            </a:xfrm>
            <a:prstGeom prst="rect">
              <a:avLst/>
            </a:prstGeom>
            <a:noFill/>
          </p:spPr>
          <p:txBody>
            <a:bodyPr wrap="none" rtlCol="0">
              <a:spAutoFit/>
            </a:bodyPr>
            <a:lstStyle/>
            <a:p>
              <a:r>
                <a:rPr lang="en-US" sz="1000" dirty="0">
                  <a:solidFill>
                    <a:srgbClr val="FF0000"/>
                  </a:solidFill>
                </a:rPr>
                <a:t>1</a:t>
              </a:r>
            </a:p>
          </p:txBody>
        </p:sp>
        <p:sp>
          <p:nvSpPr>
            <p:cNvPr id="10" name="Oval 9"/>
            <p:cNvSpPr/>
            <p:nvPr/>
          </p:nvSpPr>
          <p:spPr>
            <a:xfrm>
              <a:off x="8015064" y="1127511"/>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1" name="TextBox 10"/>
            <p:cNvSpPr txBox="1"/>
            <p:nvPr/>
          </p:nvSpPr>
          <p:spPr>
            <a:xfrm>
              <a:off x="8023750" y="1050523"/>
              <a:ext cx="293009" cy="423725"/>
            </a:xfrm>
            <a:prstGeom prst="rect">
              <a:avLst/>
            </a:prstGeom>
            <a:noFill/>
          </p:spPr>
          <p:txBody>
            <a:bodyPr wrap="square" rtlCol="0">
              <a:spAutoFit/>
            </a:bodyPr>
            <a:lstStyle/>
            <a:p>
              <a:r>
                <a:rPr lang="en-US" sz="1000" dirty="0" smtClean="0">
                  <a:solidFill>
                    <a:srgbClr val="FF0000"/>
                  </a:solidFill>
                </a:rPr>
                <a:t>2</a:t>
              </a:r>
              <a:endParaRPr lang="en-US" sz="1000" dirty="0">
                <a:solidFill>
                  <a:srgbClr val="FF0000"/>
                </a:solidFill>
              </a:endParaRPr>
            </a:p>
          </p:txBody>
        </p:sp>
        <p:cxnSp>
          <p:nvCxnSpPr>
            <p:cNvPr id="12" name="Straight Connector 11"/>
            <p:cNvCxnSpPr>
              <a:stCxn id="7" idx="5"/>
              <a:endCxn id="10" idx="1"/>
            </p:cNvCxnSpPr>
            <p:nvPr/>
          </p:nvCxnSpPr>
          <p:spPr>
            <a:xfrm>
              <a:off x="7785978" y="898863"/>
              <a:ext cx="277343" cy="264410"/>
            </a:xfrm>
            <a:prstGeom prst="line">
              <a:avLst/>
            </a:prstGeom>
            <a:ln w="22225">
              <a:headEnd type="arrow"/>
              <a:tailEnd type="non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491098" y="620400"/>
              <a:ext cx="343136" cy="423725"/>
            </a:xfrm>
            <a:prstGeom prst="rect">
              <a:avLst/>
            </a:prstGeom>
            <a:noFill/>
          </p:spPr>
          <p:txBody>
            <a:bodyPr wrap="none" rtlCol="0">
              <a:spAutoFit/>
            </a:bodyPr>
            <a:lstStyle/>
            <a:p>
              <a:r>
                <a:rPr lang="en-US" sz="1000" dirty="0">
                  <a:solidFill>
                    <a:srgbClr val="FF0000"/>
                  </a:solidFill>
                </a:rPr>
                <a:t>0</a:t>
              </a:r>
            </a:p>
          </p:txBody>
        </p:sp>
        <p:sp>
          <p:nvSpPr>
            <p:cNvPr id="14" name="Oval 13"/>
            <p:cNvSpPr/>
            <p:nvPr/>
          </p:nvSpPr>
          <p:spPr>
            <a:xfrm>
              <a:off x="6719461" y="1579252"/>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5" name="TextBox 14"/>
            <p:cNvSpPr txBox="1"/>
            <p:nvPr/>
          </p:nvSpPr>
          <p:spPr>
            <a:xfrm>
              <a:off x="6716244" y="1490737"/>
              <a:ext cx="343136" cy="423725"/>
            </a:xfrm>
            <a:prstGeom prst="rect">
              <a:avLst/>
            </a:prstGeom>
            <a:noFill/>
          </p:spPr>
          <p:txBody>
            <a:bodyPr wrap="none" rtlCol="0">
              <a:spAutoFit/>
            </a:bodyPr>
            <a:lstStyle/>
            <a:p>
              <a:r>
                <a:rPr lang="en-US" sz="1000" dirty="0">
                  <a:solidFill>
                    <a:srgbClr val="FF0000"/>
                  </a:solidFill>
                </a:rPr>
                <a:t>3</a:t>
              </a:r>
            </a:p>
          </p:txBody>
        </p:sp>
        <p:cxnSp>
          <p:nvCxnSpPr>
            <p:cNvPr id="16" name="Straight Connector 15"/>
            <p:cNvCxnSpPr>
              <a:stCxn id="8" idx="3"/>
            </p:cNvCxnSpPr>
            <p:nvPr/>
          </p:nvCxnSpPr>
          <p:spPr>
            <a:xfrm flipH="1">
              <a:off x="6941370" y="1348591"/>
              <a:ext cx="136821" cy="230661"/>
            </a:xfrm>
            <a:prstGeom prst="line">
              <a:avLst/>
            </a:prstGeom>
            <a:ln w="22225">
              <a:headEnd type="arrow"/>
              <a:tailEnd type="none"/>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7268210" y="1557867"/>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8" name="TextBox 17"/>
            <p:cNvSpPr txBox="1"/>
            <p:nvPr/>
          </p:nvSpPr>
          <p:spPr>
            <a:xfrm>
              <a:off x="7271071" y="1473434"/>
              <a:ext cx="343136" cy="423725"/>
            </a:xfrm>
            <a:prstGeom prst="rect">
              <a:avLst/>
            </a:prstGeom>
            <a:noFill/>
          </p:spPr>
          <p:txBody>
            <a:bodyPr wrap="none" rtlCol="0">
              <a:spAutoFit/>
            </a:bodyPr>
            <a:lstStyle/>
            <a:p>
              <a:r>
                <a:rPr lang="en-US" sz="1000" dirty="0">
                  <a:solidFill>
                    <a:srgbClr val="FF0000"/>
                  </a:solidFill>
                </a:rPr>
                <a:t>4</a:t>
              </a:r>
            </a:p>
          </p:txBody>
        </p:sp>
        <p:cxnSp>
          <p:nvCxnSpPr>
            <p:cNvPr id="19" name="Straight Connector 18"/>
            <p:cNvCxnSpPr>
              <a:stCxn id="8" idx="5"/>
              <a:endCxn id="17" idx="0"/>
            </p:cNvCxnSpPr>
            <p:nvPr/>
          </p:nvCxnSpPr>
          <p:spPr>
            <a:xfrm>
              <a:off x="7311195" y="1348591"/>
              <a:ext cx="121774" cy="209276"/>
            </a:xfrm>
            <a:prstGeom prst="line">
              <a:avLst/>
            </a:prstGeom>
            <a:ln w="22225">
              <a:headEnd type="arrow"/>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22" idx="0"/>
              <a:endCxn id="14" idx="4"/>
            </p:cNvCxnSpPr>
            <p:nvPr/>
          </p:nvCxnSpPr>
          <p:spPr>
            <a:xfrm flipV="1">
              <a:off x="6879883" y="1823452"/>
              <a:ext cx="4337" cy="212797"/>
            </a:xfrm>
            <a:prstGeom prst="line">
              <a:avLst/>
            </a:prstGeom>
            <a:ln w="22225">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725607" y="1965392"/>
              <a:ext cx="343136" cy="423725"/>
            </a:xfrm>
            <a:prstGeom prst="rect">
              <a:avLst/>
            </a:prstGeom>
            <a:noFill/>
          </p:spPr>
          <p:txBody>
            <a:bodyPr wrap="none" rtlCol="0">
              <a:spAutoFit/>
            </a:bodyPr>
            <a:lstStyle/>
            <a:p>
              <a:r>
                <a:rPr lang="en-US" sz="1000" dirty="0" smtClean="0">
                  <a:solidFill>
                    <a:srgbClr val="FF0000"/>
                  </a:solidFill>
                </a:rPr>
                <a:t>7</a:t>
              </a:r>
              <a:endParaRPr lang="en-US" sz="1000" dirty="0">
                <a:solidFill>
                  <a:srgbClr val="FF0000"/>
                </a:solidFill>
              </a:endParaRPr>
            </a:p>
          </p:txBody>
        </p:sp>
        <p:sp>
          <p:nvSpPr>
            <p:cNvPr id="22" name="Oval 21"/>
            <p:cNvSpPr/>
            <p:nvPr/>
          </p:nvSpPr>
          <p:spPr>
            <a:xfrm>
              <a:off x="6715124" y="2036249"/>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23" name="Oval 22"/>
            <p:cNvSpPr/>
            <p:nvPr/>
          </p:nvSpPr>
          <p:spPr>
            <a:xfrm>
              <a:off x="7694232" y="1566573"/>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24" name="TextBox 23"/>
            <p:cNvSpPr txBox="1"/>
            <p:nvPr/>
          </p:nvSpPr>
          <p:spPr>
            <a:xfrm>
              <a:off x="7687423" y="1489484"/>
              <a:ext cx="343136" cy="423725"/>
            </a:xfrm>
            <a:prstGeom prst="rect">
              <a:avLst/>
            </a:prstGeom>
            <a:noFill/>
          </p:spPr>
          <p:txBody>
            <a:bodyPr wrap="none" rtlCol="0">
              <a:spAutoFit/>
            </a:bodyPr>
            <a:lstStyle/>
            <a:p>
              <a:r>
                <a:rPr lang="en-US" sz="1000" dirty="0" smtClean="0">
                  <a:solidFill>
                    <a:srgbClr val="FF0000"/>
                  </a:solidFill>
                </a:rPr>
                <a:t>5</a:t>
              </a:r>
              <a:endParaRPr lang="en-US" sz="1000" dirty="0">
                <a:solidFill>
                  <a:srgbClr val="FF0000"/>
                </a:solidFill>
              </a:endParaRPr>
            </a:p>
          </p:txBody>
        </p:sp>
        <p:cxnSp>
          <p:nvCxnSpPr>
            <p:cNvPr id="25" name="Straight Connector 24"/>
            <p:cNvCxnSpPr>
              <a:stCxn id="10" idx="3"/>
            </p:cNvCxnSpPr>
            <p:nvPr/>
          </p:nvCxnSpPr>
          <p:spPr>
            <a:xfrm flipH="1">
              <a:off x="7916143" y="1335950"/>
              <a:ext cx="147179" cy="230624"/>
            </a:xfrm>
            <a:prstGeom prst="line">
              <a:avLst/>
            </a:prstGeom>
            <a:ln w="22225">
              <a:headEnd type="arrow"/>
              <a:tailEnd type="none"/>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8242981" y="1545188"/>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27" name="TextBox 26"/>
            <p:cNvSpPr txBox="1"/>
            <p:nvPr/>
          </p:nvSpPr>
          <p:spPr>
            <a:xfrm>
              <a:off x="8242307" y="1470824"/>
              <a:ext cx="343136" cy="423725"/>
            </a:xfrm>
            <a:prstGeom prst="rect">
              <a:avLst/>
            </a:prstGeom>
            <a:noFill/>
          </p:spPr>
          <p:txBody>
            <a:bodyPr wrap="none" rtlCol="0">
              <a:spAutoFit/>
            </a:bodyPr>
            <a:lstStyle/>
            <a:p>
              <a:r>
                <a:rPr lang="en-US" sz="1000" dirty="0" smtClean="0">
                  <a:solidFill>
                    <a:srgbClr val="FF0000"/>
                  </a:solidFill>
                </a:rPr>
                <a:t>6</a:t>
              </a:r>
              <a:endParaRPr lang="en-US" sz="1000" dirty="0">
                <a:solidFill>
                  <a:srgbClr val="FF0000"/>
                </a:solidFill>
              </a:endParaRPr>
            </a:p>
          </p:txBody>
        </p:sp>
        <p:cxnSp>
          <p:nvCxnSpPr>
            <p:cNvPr id="28" name="Straight Connector 27"/>
            <p:cNvCxnSpPr>
              <a:stCxn id="10" idx="5"/>
              <a:endCxn id="26" idx="0"/>
            </p:cNvCxnSpPr>
            <p:nvPr/>
          </p:nvCxnSpPr>
          <p:spPr>
            <a:xfrm>
              <a:off x="8296326" y="1335950"/>
              <a:ext cx="111414" cy="209238"/>
            </a:xfrm>
            <a:prstGeom prst="line">
              <a:avLst/>
            </a:prstGeom>
            <a:ln w="22225">
              <a:headEnd type="arrow"/>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7" idx="2"/>
              <a:endCxn id="8" idx="0"/>
            </p:cNvCxnSpPr>
            <p:nvPr/>
          </p:nvCxnSpPr>
          <p:spPr>
            <a:xfrm flipH="1">
              <a:off x="7194693" y="812524"/>
              <a:ext cx="310023" cy="327628"/>
            </a:xfrm>
            <a:prstGeom prst="line">
              <a:avLst/>
            </a:prstGeom>
            <a:ln w="22225">
              <a:headEnd type="arrow"/>
              <a:tailEnd type="none"/>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3079197" y="897187"/>
            <a:ext cx="1369445" cy="1041889"/>
            <a:chOff x="6715124" y="620400"/>
            <a:chExt cx="1870319" cy="1768717"/>
          </a:xfrm>
        </p:grpSpPr>
        <p:sp>
          <p:nvSpPr>
            <p:cNvPr id="31" name="Oval 30"/>
            <p:cNvSpPr/>
            <p:nvPr/>
          </p:nvSpPr>
          <p:spPr>
            <a:xfrm>
              <a:off x="7504716" y="690425"/>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32" name="Oval 31"/>
            <p:cNvSpPr/>
            <p:nvPr/>
          </p:nvSpPr>
          <p:spPr>
            <a:xfrm>
              <a:off x="7029934" y="1140153"/>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33" name="TextBox 32"/>
            <p:cNvSpPr txBox="1"/>
            <p:nvPr/>
          </p:nvSpPr>
          <p:spPr>
            <a:xfrm>
              <a:off x="7020596" y="1065759"/>
              <a:ext cx="343136" cy="423725"/>
            </a:xfrm>
            <a:prstGeom prst="rect">
              <a:avLst/>
            </a:prstGeom>
            <a:noFill/>
          </p:spPr>
          <p:txBody>
            <a:bodyPr wrap="none" rtlCol="0">
              <a:spAutoFit/>
            </a:bodyPr>
            <a:lstStyle/>
            <a:p>
              <a:r>
                <a:rPr lang="en-US" sz="1000" dirty="0">
                  <a:solidFill>
                    <a:srgbClr val="FF0000"/>
                  </a:solidFill>
                </a:rPr>
                <a:t>1</a:t>
              </a:r>
            </a:p>
          </p:txBody>
        </p:sp>
        <p:sp>
          <p:nvSpPr>
            <p:cNvPr id="34" name="Oval 33"/>
            <p:cNvSpPr/>
            <p:nvPr/>
          </p:nvSpPr>
          <p:spPr>
            <a:xfrm>
              <a:off x="8015064" y="1127511"/>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35" name="TextBox 34"/>
            <p:cNvSpPr txBox="1"/>
            <p:nvPr/>
          </p:nvSpPr>
          <p:spPr>
            <a:xfrm>
              <a:off x="8023750" y="1050523"/>
              <a:ext cx="293009" cy="423725"/>
            </a:xfrm>
            <a:prstGeom prst="rect">
              <a:avLst/>
            </a:prstGeom>
            <a:noFill/>
          </p:spPr>
          <p:txBody>
            <a:bodyPr wrap="square" rtlCol="0">
              <a:spAutoFit/>
            </a:bodyPr>
            <a:lstStyle/>
            <a:p>
              <a:r>
                <a:rPr lang="en-US" sz="1000" dirty="0" smtClean="0">
                  <a:solidFill>
                    <a:srgbClr val="FF0000"/>
                  </a:solidFill>
                </a:rPr>
                <a:t>2</a:t>
              </a:r>
              <a:endParaRPr lang="en-US" sz="1000" dirty="0">
                <a:solidFill>
                  <a:srgbClr val="FF0000"/>
                </a:solidFill>
              </a:endParaRPr>
            </a:p>
          </p:txBody>
        </p:sp>
        <p:cxnSp>
          <p:nvCxnSpPr>
            <p:cNvPr id="36" name="Straight Connector 35"/>
            <p:cNvCxnSpPr>
              <a:stCxn id="31" idx="5"/>
              <a:endCxn id="34" idx="1"/>
            </p:cNvCxnSpPr>
            <p:nvPr/>
          </p:nvCxnSpPr>
          <p:spPr>
            <a:xfrm>
              <a:off x="7785978" y="898863"/>
              <a:ext cx="277343" cy="264410"/>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7491098" y="620400"/>
              <a:ext cx="343136" cy="423725"/>
            </a:xfrm>
            <a:prstGeom prst="rect">
              <a:avLst/>
            </a:prstGeom>
            <a:noFill/>
          </p:spPr>
          <p:txBody>
            <a:bodyPr wrap="none" rtlCol="0">
              <a:spAutoFit/>
            </a:bodyPr>
            <a:lstStyle/>
            <a:p>
              <a:r>
                <a:rPr lang="en-US" sz="1000" dirty="0">
                  <a:solidFill>
                    <a:srgbClr val="FF0000"/>
                  </a:solidFill>
                </a:rPr>
                <a:t>0</a:t>
              </a:r>
            </a:p>
          </p:txBody>
        </p:sp>
        <p:sp>
          <p:nvSpPr>
            <p:cNvPr id="38" name="Oval 37"/>
            <p:cNvSpPr/>
            <p:nvPr/>
          </p:nvSpPr>
          <p:spPr>
            <a:xfrm>
              <a:off x="6719461" y="1579252"/>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39" name="TextBox 38"/>
            <p:cNvSpPr txBox="1"/>
            <p:nvPr/>
          </p:nvSpPr>
          <p:spPr>
            <a:xfrm>
              <a:off x="6716244" y="1490737"/>
              <a:ext cx="343136" cy="423725"/>
            </a:xfrm>
            <a:prstGeom prst="rect">
              <a:avLst/>
            </a:prstGeom>
            <a:noFill/>
          </p:spPr>
          <p:txBody>
            <a:bodyPr wrap="none" rtlCol="0">
              <a:spAutoFit/>
            </a:bodyPr>
            <a:lstStyle/>
            <a:p>
              <a:r>
                <a:rPr lang="en-US" sz="1000" dirty="0">
                  <a:solidFill>
                    <a:srgbClr val="FF0000"/>
                  </a:solidFill>
                </a:rPr>
                <a:t>3</a:t>
              </a:r>
            </a:p>
          </p:txBody>
        </p:sp>
        <p:cxnSp>
          <p:nvCxnSpPr>
            <p:cNvPr id="40" name="Straight Connector 39"/>
            <p:cNvCxnSpPr>
              <a:stCxn id="32" idx="3"/>
            </p:cNvCxnSpPr>
            <p:nvPr/>
          </p:nvCxnSpPr>
          <p:spPr>
            <a:xfrm flipH="1">
              <a:off x="6941370" y="1348591"/>
              <a:ext cx="136821" cy="230661"/>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7268210" y="1557867"/>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42" name="TextBox 41"/>
            <p:cNvSpPr txBox="1"/>
            <p:nvPr/>
          </p:nvSpPr>
          <p:spPr>
            <a:xfrm>
              <a:off x="7271071" y="1473434"/>
              <a:ext cx="343136" cy="423725"/>
            </a:xfrm>
            <a:prstGeom prst="rect">
              <a:avLst/>
            </a:prstGeom>
            <a:noFill/>
          </p:spPr>
          <p:txBody>
            <a:bodyPr wrap="none" rtlCol="0">
              <a:spAutoFit/>
            </a:bodyPr>
            <a:lstStyle/>
            <a:p>
              <a:r>
                <a:rPr lang="en-US" sz="1000" dirty="0">
                  <a:solidFill>
                    <a:srgbClr val="FF0000"/>
                  </a:solidFill>
                </a:rPr>
                <a:t>4</a:t>
              </a:r>
            </a:p>
          </p:txBody>
        </p:sp>
        <p:cxnSp>
          <p:nvCxnSpPr>
            <p:cNvPr id="43" name="Straight Connector 42"/>
            <p:cNvCxnSpPr>
              <a:stCxn id="32" idx="5"/>
              <a:endCxn id="41" idx="0"/>
            </p:cNvCxnSpPr>
            <p:nvPr/>
          </p:nvCxnSpPr>
          <p:spPr>
            <a:xfrm>
              <a:off x="7311195" y="1348591"/>
              <a:ext cx="121774" cy="209276"/>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46" idx="0"/>
              <a:endCxn id="38" idx="4"/>
            </p:cNvCxnSpPr>
            <p:nvPr/>
          </p:nvCxnSpPr>
          <p:spPr>
            <a:xfrm flipV="1">
              <a:off x="6879883" y="1823452"/>
              <a:ext cx="4337" cy="212797"/>
            </a:xfrm>
            <a:prstGeom prst="line">
              <a:avLst/>
            </a:prstGeom>
            <a:ln w="22225">
              <a:headEnd type="arrow" w="med" len="med"/>
              <a:tailEnd type="none"/>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6725607" y="1965392"/>
              <a:ext cx="343136" cy="423725"/>
            </a:xfrm>
            <a:prstGeom prst="rect">
              <a:avLst/>
            </a:prstGeom>
            <a:noFill/>
          </p:spPr>
          <p:txBody>
            <a:bodyPr wrap="none" rtlCol="0">
              <a:spAutoFit/>
            </a:bodyPr>
            <a:lstStyle/>
            <a:p>
              <a:r>
                <a:rPr lang="en-US" sz="1000" dirty="0" smtClean="0">
                  <a:solidFill>
                    <a:srgbClr val="FF0000"/>
                  </a:solidFill>
                </a:rPr>
                <a:t>7</a:t>
              </a:r>
              <a:endParaRPr lang="en-US" sz="1000" dirty="0">
                <a:solidFill>
                  <a:srgbClr val="FF0000"/>
                </a:solidFill>
              </a:endParaRPr>
            </a:p>
          </p:txBody>
        </p:sp>
        <p:sp>
          <p:nvSpPr>
            <p:cNvPr id="46" name="Oval 45"/>
            <p:cNvSpPr/>
            <p:nvPr/>
          </p:nvSpPr>
          <p:spPr>
            <a:xfrm>
              <a:off x="6715124" y="2036249"/>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47" name="Oval 46"/>
            <p:cNvSpPr/>
            <p:nvPr/>
          </p:nvSpPr>
          <p:spPr>
            <a:xfrm>
              <a:off x="7694232" y="1566573"/>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48" name="TextBox 47"/>
            <p:cNvSpPr txBox="1"/>
            <p:nvPr/>
          </p:nvSpPr>
          <p:spPr>
            <a:xfrm>
              <a:off x="7687423" y="1489484"/>
              <a:ext cx="343136" cy="423725"/>
            </a:xfrm>
            <a:prstGeom prst="rect">
              <a:avLst/>
            </a:prstGeom>
            <a:noFill/>
          </p:spPr>
          <p:txBody>
            <a:bodyPr wrap="none" rtlCol="0">
              <a:spAutoFit/>
            </a:bodyPr>
            <a:lstStyle/>
            <a:p>
              <a:r>
                <a:rPr lang="en-US" sz="1000" dirty="0" smtClean="0">
                  <a:solidFill>
                    <a:srgbClr val="FF0000"/>
                  </a:solidFill>
                </a:rPr>
                <a:t>5</a:t>
              </a:r>
              <a:endParaRPr lang="en-US" sz="1000" dirty="0">
                <a:solidFill>
                  <a:srgbClr val="FF0000"/>
                </a:solidFill>
              </a:endParaRPr>
            </a:p>
          </p:txBody>
        </p:sp>
        <p:cxnSp>
          <p:nvCxnSpPr>
            <p:cNvPr id="49" name="Straight Connector 48"/>
            <p:cNvCxnSpPr>
              <a:stCxn id="34" idx="3"/>
            </p:cNvCxnSpPr>
            <p:nvPr/>
          </p:nvCxnSpPr>
          <p:spPr>
            <a:xfrm flipH="1">
              <a:off x="7916143" y="1335950"/>
              <a:ext cx="147179" cy="230624"/>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50" name="Oval 49"/>
            <p:cNvSpPr/>
            <p:nvPr/>
          </p:nvSpPr>
          <p:spPr>
            <a:xfrm>
              <a:off x="8242981" y="1545188"/>
              <a:ext cx="329518" cy="244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51" name="TextBox 50"/>
            <p:cNvSpPr txBox="1"/>
            <p:nvPr/>
          </p:nvSpPr>
          <p:spPr>
            <a:xfrm>
              <a:off x="8242307" y="1470824"/>
              <a:ext cx="343136" cy="423725"/>
            </a:xfrm>
            <a:prstGeom prst="rect">
              <a:avLst/>
            </a:prstGeom>
            <a:noFill/>
          </p:spPr>
          <p:txBody>
            <a:bodyPr wrap="none" rtlCol="0">
              <a:spAutoFit/>
            </a:bodyPr>
            <a:lstStyle/>
            <a:p>
              <a:r>
                <a:rPr lang="en-US" sz="1000" dirty="0" smtClean="0">
                  <a:solidFill>
                    <a:srgbClr val="FF0000"/>
                  </a:solidFill>
                </a:rPr>
                <a:t>6</a:t>
              </a:r>
              <a:endParaRPr lang="en-US" sz="1000" dirty="0">
                <a:solidFill>
                  <a:srgbClr val="FF0000"/>
                </a:solidFill>
              </a:endParaRPr>
            </a:p>
          </p:txBody>
        </p:sp>
        <p:cxnSp>
          <p:nvCxnSpPr>
            <p:cNvPr id="52" name="Straight Connector 51"/>
            <p:cNvCxnSpPr>
              <a:stCxn id="34" idx="5"/>
              <a:endCxn id="50" idx="0"/>
            </p:cNvCxnSpPr>
            <p:nvPr/>
          </p:nvCxnSpPr>
          <p:spPr>
            <a:xfrm>
              <a:off x="8296326" y="1335950"/>
              <a:ext cx="111414" cy="209238"/>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31" idx="2"/>
              <a:endCxn id="32" idx="0"/>
            </p:cNvCxnSpPr>
            <p:nvPr/>
          </p:nvCxnSpPr>
          <p:spPr>
            <a:xfrm flipH="1">
              <a:off x="7194693" y="812524"/>
              <a:ext cx="310023" cy="327628"/>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grpSp>
      <p:graphicFrame>
        <p:nvGraphicFramePr>
          <p:cNvPr id="55" name="Table 54"/>
          <p:cNvGraphicFramePr>
            <a:graphicFrameLocks noGrp="1"/>
          </p:cNvGraphicFramePr>
          <p:nvPr>
            <p:extLst>
              <p:ext uri="{D42A27DB-BD31-4B8C-83A1-F6EECF244321}">
                <p14:modId xmlns:p14="http://schemas.microsoft.com/office/powerpoint/2010/main" val="2532457244"/>
              </p:ext>
            </p:extLst>
          </p:nvPr>
        </p:nvGraphicFramePr>
        <p:xfrm>
          <a:off x="440162" y="3484191"/>
          <a:ext cx="8672033" cy="1206795"/>
        </p:xfrm>
        <a:graphic>
          <a:graphicData uri="http://schemas.openxmlformats.org/drawingml/2006/table">
            <a:tbl>
              <a:tblPr>
                <a:tableStyleId>{5C22544A-7EE6-4342-B048-85BDC9FD1C3A}</a:tableStyleId>
              </a:tblPr>
              <a:tblGrid>
                <a:gridCol w="1670810"/>
                <a:gridCol w="3518551"/>
                <a:gridCol w="3482672"/>
              </a:tblGrid>
              <a:tr h="1206795">
                <a:tc>
                  <a:txBody>
                    <a:bodyPr/>
                    <a:lstStyle/>
                    <a:p>
                      <a:r>
                        <a:rPr lang="en-US" dirty="0" err="1" smtClean="0"/>
                        <a:t>MPI_Reduce</a:t>
                      </a:r>
                      <a:endParaRPr lang="en-US" dirty="0"/>
                    </a:p>
                  </a:txBody>
                  <a:tcPr/>
                </a:tc>
                <a:tc>
                  <a:txBody>
                    <a:bodyPr/>
                    <a:lstStyle/>
                    <a:p>
                      <a:r>
                        <a:rPr lang="en-US" dirty="0" smtClean="0">
                          <a:solidFill>
                            <a:srgbClr val="FF0000"/>
                          </a:solidFill>
                        </a:rPr>
                        <a:t>Acknowledgement</a:t>
                      </a:r>
                    </a:p>
                    <a:p>
                      <a:pPr marL="342900" indent="-342900">
                        <a:buFont typeface="+mj-lt"/>
                        <a:buAutoNum type="arabicPeriod"/>
                      </a:pPr>
                      <a:r>
                        <a:rPr lang="en-US" dirty="0" smtClean="0"/>
                        <a:t>Inform children</a:t>
                      </a:r>
                    </a:p>
                    <a:p>
                      <a:pPr marL="0" indent="0">
                        <a:buFont typeface="+mj-lt"/>
                        <a:buNone/>
                      </a:pPr>
                      <a:r>
                        <a:rPr lang="en-US" dirty="0" smtClean="0"/>
                        <a:t>buffer ready for next reduce</a:t>
                      </a:r>
                      <a:endParaRPr lang="en-US" dirty="0"/>
                    </a:p>
                  </a:txBody>
                  <a:tcPr/>
                </a:tc>
                <a:tc>
                  <a:txBody>
                    <a:bodyPr/>
                    <a:lstStyle/>
                    <a:p>
                      <a:r>
                        <a:rPr lang="en-US" dirty="0" smtClean="0">
                          <a:solidFill>
                            <a:srgbClr val="FF0000"/>
                          </a:solidFill>
                        </a:rPr>
                        <a:t>Data movement</a:t>
                      </a:r>
                    </a:p>
                    <a:p>
                      <a:pPr marL="342900" indent="-342900">
                        <a:buAutoNum type="arabicPeriod"/>
                      </a:pPr>
                      <a:r>
                        <a:rPr lang="en-US" dirty="0" smtClean="0"/>
                        <a:t>All copy</a:t>
                      </a:r>
                      <a:r>
                        <a:rPr lang="en-US" baseline="0" dirty="0" smtClean="0"/>
                        <a:t> data in </a:t>
                      </a:r>
                      <a:r>
                        <a:rPr lang="en-US" baseline="0" dirty="0" err="1" smtClean="0"/>
                        <a:t>shm</a:t>
                      </a:r>
                      <a:r>
                        <a:rPr lang="en-US" baseline="0" dirty="0" smtClean="0"/>
                        <a:t> buffer</a:t>
                      </a:r>
                    </a:p>
                    <a:p>
                      <a:pPr marL="342900" indent="-342900">
                        <a:buAutoNum type="arabicPeriod"/>
                      </a:pPr>
                      <a:r>
                        <a:rPr lang="en-US" baseline="0" dirty="0" smtClean="0"/>
                        <a:t>Inform parent</a:t>
                      </a:r>
                    </a:p>
                    <a:p>
                      <a:pPr marL="342900" indent="-342900">
                        <a:buAutoNum type="arabicPeriod"/>
                      </a:pPr>
                      <a:r>
                        <a:rPr lang="en-US" baseline="0" dirty="0" smtClean="0"/>
                        <a:t>Parent reduce data</a:t>
                      </a:r>
                      <a:endParaRPr lang="en-US" dirty="0"/>
                    </a:p>
                  </a:txBody>
                  <a:tcPr/>
                </a:tc>
              </a:tr>
            </a:tbl>
          </a:graphicData>
        </a:graphic>
      </p:graphicFrame>
    </p:spTree>
    <p:extLst>
      <p:ext uri="{BB962C8B-B14F-4D97-AF65-F5344CB8AC3E}">
        <p14:creationId xmlns:p14="http://schemas.microsoft.com/office/powerpoint/2010/main" val="23772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5613" y="811999"/>
            <a:ext cx="7772400" cy="1021556"/>
          </a:xfrm>
        </p:spPr>
        <p:txBody>
          <a:bodyPr/>
          <a:lstStyle/>
          <a:p>
            <a:r>
              <a:rPr lang="en-US" dirty="0" smtClean="0"/>
              <a:t>Optimizations</a:t>
            </a:r>
            <a:endParaRPr lang="en-US" dirty="0"/>
          </a:p>
        </p:txBody>
      </p:sp>
      <p:sp>
        <p:nvSpPr>
          <p:cNvPr id="4" name="Content Placeholder 3"/>
          <p:cNvSpPr>
            <a:spLocks noGrp="1"/>
          </p:cNvSpPr>
          <p:nvPr>
            <p:ph type="body" idx="1"/>
          </p:nvPr>
        </p:nvSpPr>
        <p:spPr>
          <a:xfrm>
            <a:off x="455613" y="2112064"/>
            <a:ext cx="7772400" cy="1125140"/>
          </a:xfrm>
        </p:spPr>
        <p:txBody>
          <a:bodyPr/>
          <a:lstStyle/>
          <a:p>
            <a:pPr marL="285750" indent="-285750">
              <a:buFont typeface="Arial" panose="020B0604020202020204" pitchFamily="34" charset="0"/>
              <a:buChar char="•"/>
            </a:pPr>
            <a:r>
              <a:rPr lang="en-US" dirty="0" smtClean="0"/>
              <a:t>Intra-node topology aware trees</a:t>
            </a:r>
          </a:p>
          <a:p>
            <a:pPr marL="285750" indent="-285750">
              <a:buFont typeface="Arial" panose="020B0604020202020204" pitchFamily="34" charset="0"/>
              <a:buChar char="•"/>
            </a:pPr>
            <a:r>
              <a:rPr lang="en-US" dirty="0" smtClean="0"/>
              <a:t>Data pipelining</a:t>
            </a:r>
          </a:p>
          <a:p>
            <a:pPr marL="285750" indent="-285750">
              <a:buFont typeface="Arial" panose="020B0604020202020204" pitchFamily="34" charset="0"/>
              <a:buChar char="•"/>
            </a:pPr>
            <a:r>
              <a:rPr lang="en-US" dirty="0" smtClean="0"/>
              <a:t>Read from parent flag on the release step</a:t>
            </a:r>
          </a:p>
          <a:p>
            <a:pPr marL="285750" indent="-285750">
              <a:buFont typeface="Arial" panose="020B0604020202020204" pitchFamily="34" charset="0"/>
              <a:buChar char="•"/>
            </a:pPr>
            <a:r>
              <a:rPr lang="en-US" dirty="0" smtClean="0"/>
              <a:t>Data copy optimization in reduce</a:t>
            </a:r>
            <a:endParaRPr lang="en-US" dirty="0"/>
          </a:p>
        </p:txBody>
      </p:sp>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16</a:t>
            </a:fld>
            <a:endParaRPr lang="en-US" dirty="0">
              <a:solidFill>
                <a:prstClr val="white"/>
              </a:solidFill>
            </a:endParaRPr>
          </a:p>
        </p:txBody>
      </p:sp>
    </p:spTree>
    <p:extLst>
      <p:ext uri="{BB962C8B-B14F-4D97-AF65-F5344CB8AC3E}">
        <p14:creationId xmlns:p14="http://schemas.microsoft.com/office/powerpoint/2010/main" val="12737436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87609" y="226030"/>
            <a:ext cx="8229600" cy="639058"/>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defTabSz="342900"/>
            <a:r>
              <a:rPr lang="en-US" sz="2800" dirty="0" smtClean="0">
                <a:solidFill>
                  <a:srgbClr val="003C71"/>
                </a:solidFill>
                <a:latin typeface="Intel Clear Light" panose="020B0404020203020204" pitchFamily="34" charset="0"/>
                <a:ea typeface="Intel Clear"/>
                <a:cs typeface="Intel Clear"/>
              </a:rPr>
              <a:t>Intra-node Topology </a:t>
            </a:r>
            <a:r>
              <a:rPr lang="en-US" sz="2800" dirty="0">
                <a:solidFill>
                  <a:srgbClr val="003C71"/>
                </a:solidFill>
                <a:latin typeface="Intel Clear Light" panose="020B0404020203020204" pitchFamily="34" charset="0"/>
                <a:ea typeface="Intel Clear"/>
                <a:cs typeface="Intel Clear"/>
              </a:rPr>
              <a:t>aware trees</a:t>
            </a:r>
            <a:endParaRPr lang="en-US" sz="3600" dirty="0"/>
          </a:p>
        </p:txBody>
      </p:sp>
      <p:grpSp>
        <p:nvGrpSpPr>
          <p:cNvPr id="65" name="Group 64"/>
          <p:cNvGrpSpPr/>
          <p:nvPr/>
        </p:nvGrpSpPr>
        <p:grpSpPr>
          <a:xfrm>
            <a:off x="589214" y="1904006"/>
            <a:ext cx="7350936" cy="944023"/>
            <a:chOff x="589214" y="1904006"/>
            <a:chExt cx="7350936" cy="944023"/>
          </a:xfrm>
        </p:grpSpPr>
        <p:sp>
          <p:nvSpPr>
            <p:cNvPr id="71" name="TextBox 70"/>
            <p:cNvSpPr txBox="1"/>
            <p:nvPr/>
          </p:nvSpPr>
          <p:spPr>
            <a:xfrm>
              <a:off x="1236796" y="1904006"/>
              <a:ext cx="1027364" cy="276999"/>
            </a:xfrm>
            <a:prstGeom prst="rect">
              <a:avLst/>
            </a:prstGeom>
            <a:noFill/>
          </p:spPr>
          <p:txBody>
            <a:bodyPr wrap="square" rtlCol="0">
              <a:spAutoFit/>
            </a:bodyPr>
            <a:lstStyle/>
            <a:p>
              <a:r>
                <a:rPr lang="en-US" sz="1200" dirty="0"/>
                <a:t>Subtree 0 </a:t>
              </a:r>
            </a:p>
          </p:txBody>
        </p:sp>
        <p:sp>
          <p:nvSpPr>
            <p:cNvPr id="72" name="TextBox 71"/>
            <p:cNvSpPr txBox="1"/>
            <p:nvPr/>
          </p:nvSpPr>
          <p:spPr>
            <a:xfrm>
              <a:off x="2572480" y="1914939"/>
              <a:ext cx="943161" cy="276999"/>
            </a:xfrm>
            <a:prstGeom prst="rect">
              <a:avLst/>
            </a:prstGeom>
            <a:noFill/>
          </p:spPr>
          <p:txBody>
            <a:bodyPr wrap="square" rtlCol="0">
              <a:spAutoFit/>
            </a:bodyPr>
            <a:lstStyle/>
            <a:p>
              <a:r>
                <a:rPr lang="en-US" sz="1200" dirty="0"/>
                <a:t>Subtree 4</a:t>
              </a:r>
            </a:p>
          </p:txBody>
        </p:sp>
        <p:sp>
          <p:nvSpPr>
            <p:cNvPr id="73" name="TextBox 72"/>
            <p:cNvSpPr txBox="1"/>
            <p:nvPr/>
          </p:nvSpPr>
          <p:spPr>
            <a:xfrm>
              <a:off x="4048350" y="1922770"/>
              <a:ext cx="1038777" cy="276999"/>
            </a:xfrm>
            <a:prstGeom prst="rect">
              <a:avLst/>
            </a:prstGeom>
            <a:noFill/>
          </p:spPr>
          <p:txBody>
            <a:bodyPr wrap="square" rtlCol="0">
              <a:spAutoFit/>
            </a:bodyPr>
            <a:lstStyle/>
            <a:p>
              <a:r>
                <a:rPr lang="en-US" sz="1200" dirty="0"/>
                <a:t>Subtree 8 </a:t>
              </a:r>
            </a:p>
          </p:txBody>
        </p:sp>
        <p:sp>
          <p:nvSpPr>
            <p:cNvPr id="74" name="TextBox 73"/>
            <p:cNvSpPr txBox="1"/>
            <p:nvPr/>
          </p:nvSpPr>
          <p:spPr>
            <a:xfrm>
              <a:off x="5424602" y="1907109"/>
              <a:ext cx="1131479" cy="276999"/>
            </a:xfrm>
            <a:prstGeom prst="rect">
              <a:avLst/>
            </a:prstGeom>
            <a:noFill/>
          </p:spPr>
          <p:txBody>
            <a:bodyPr wrap="square" rtlCol="0">
              <a:spAutoFit/>
            </a:bodyPr>
            <a:lstStyle/>
            <a:p>
              <a:r>
                <a:rPr lang="en-US" sz="1200" dirty="0"/>
                <a:t>Subtree 12</a:t>
              </a:r>
            </a:p>
          </p:txBody>
        </p:sp>
        <p:sp>
          <p:nvSpPr>
            <p:cNvPr id="75" name="TextBox 74"/>
            <p:cNvSpPr txBox="1"/>
            <p:nvPr/>
          </p:nvSpPr>
          <p:spPr>
            <a:xfrm>
              <a:off x="6873139" y="1907109"/>
              <a:ext cx="1067011" cy="276999"/>
            </a:xfrm>
            <a:prstGeom prst="rect">
              <a:avLst/>
            </a:prstGeom>
            <a:noFill/>
          </p:spPr>
          <p:txBody>
            <a:bodyPr wrap="square" rtlCol="0">
              <a:spAutoFit/>
            </a:bodyPr>
            <a:lstStyle/>
            <a:p>
              <a:r>
                <a:rPr lang="en-US" sz="1200" dirty="0"/>
                <a:t>Subtree 16</a:t>
              </a:r>
            </a:p>
          </p:txBody>
        </p:sp>
        <p:sp>
          <p:nvSpPr>
            <p:cNvPr id="19" name="TextBox 18"/>
            <p:cNvSpPr txBox="1"/>
            <p:nvPr/>
          </p:nvSpPr>
          <p:spPr>
            <a:xfrm>
              <a:off x="4865316" y="2570051"/>
              <a:ext cx="268022" cy="261610"/>
            </a:xfrm>
            <a:prstGeom prst="rect">
              <a:avLst/>
            </a:prstGeom>
            <a:noFill/>
          </p:spPr>
          <p:txBody>
            <a:bodyPr wrap="none" rtlCol="0">
              <a:spAutoFit/>
            </a:bodyPr>
            <a:lstStyle/>
            <a:p>
              <a:r>
                <a:rPr lang="en-US" sz="1100" dirty="0">
                  <a:solidFill>
                    <a:schemeClr val="bg1"/>
                  </a:solidFill>
                </a:rPr>
                <a:t>0</a:t>
              </a:r>
            </a:p>
          </p:txBody>
        </p:sp>
        <p:sp>
          <p:nvSpPr>
            <p:cNvPr id="6" name="Oval 5"/>
            <p:cNvSpPr/>
            <p:nvPr/>
          </p:nvSpPr>
          <p:spPr>
            <a:xfrm>
              <a:off x="1543073" y="2213853"/>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8" name="Oval 7"/>
            <p:cNvSpPr/>
            <p:nvPr/>
          </p:nvSpPr>
          <p:spPr>
            <a:xfrm>
              <a:off x="1214580" y="2556516"/>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9" name="TextBox 8"/>
            <p:cNvSpPr txBox="1"/>
            <p:nvPr/>
          </p:nvSpPr>
          <p:spPr>
            <a:xfrm>
              <a:off x="1221637" y="2525435"/>
              <a:ext cx="268022" cy="261610"/>
            </a:xfrm>
            <a:prstGeom prst="rect">
              <a:avLst/>
            </a:prstGeom>
            <a:noFill/>
          </p:spPr>
          <p:txBody>
            <a:bodyPr wrap="none" rtlCol="0">
              <a:spAutoFit/>
            </a:bodyPr>
            <a:lstStyle/>
            <a:p>
              <a:r>
                <a:rPr lang="en-US" sz="1100" dirty="0"/>
                <a:t>1</a:t>
              </a:r>
            </a:p>
          </p:txBody>
        </p:sp>
        <p:cxnSp>
          <p:nvCxnSpPr>
            <p:cNvPr id="10" name="Straight Connector 9"/>
            <p:cNvCxnSpPr/>
            <p:nvPr/>
          </p:nvCxnSpPr>
          <p:spPr>
            <a:xfrm flipH="1">
              <a:off x="1334654" y="2370776"/>
              <a:ext cx="246105"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1519814" y="2552430"/>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2" name="TextBox 11"/>
            <p:cNvSpPr txBox="1"/>
            <p:nvPr/>
          </p:nvSpPr>
          <p:spPr>
            <a:xfrm>
              <a:off x="1514694" y="2528201"/>
              <a:ext cx="268022" cy="261610"/>
            </a:xfrm>
            <a:prstGeom prst="rect">
              <a:avLst/>
            </a:prstGeom>
            <a:noFill/>
          </p:spPr>
          <p:txBody>
            <a:bodyPr wrap="none" rtlCol="0">
              <a:spAutoFit/>
            </a:bodyPr>
            <a:lstStyle/>
            <a:p>
              <a:r>
                <a:rPr lang="en-US" sz="1100" dirty="0"/>
                <a:t>2</a:t>
              </a:r>
            </a:p>
          </p:txBody>
        </p:sp>
        <p:sp>
          <p:nvSpPr>
            <p:cNvPr id="13" name="Oval 12"/>
            <p:cNvSpPr/>
            <p:nvPr/>
          </p:nvSpPr>
          <p:spPr>
            <a:xfrm>
              <a:off x="1877195" y="2552430"/>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4" name="TextBox 13"/>
            <p:cNvSpPr txBox="1"/>
            <p:nvPr/>
          </p:nvSpPr>
          <p:spPr>
            <a:xfrm>
              <a:off x="1871100" y="2510081"/>
              <a:ext cx="268022" cy="261610"/>
            </a:xfrm>
            <a:prstGeom prst="rect">
              <a:avLst/>
            </a:prstGeom>
            <a:noFill/>
          </p:spPr>
          <p:txBody>
            <a:bodyPr wrap="none" rtlCol="0">
              <a:spAutoFit/>
            </a:bodyPr>
            <a:lstStyle/>
            <a:p>
              <a:r>
                <a:rPr lang="en-US" sz="1100" dirty="0"/>
                <a:t>3</a:t>
              </a:r>
            </a:p>
          </p:txBody>
        </p:sp>
        <p:cxnSp>
          <p:nvCxnSpPr>
            <p:cNvPr id="15" name="Straight Connector 14"/>
            <p:cNvCxnSpPr/>
            <p:nvPr/>
          </p:nvCxnSpPr>
          <p:spPr>
            <a:xfrm>
              <a:off x="1671739" y="2397699"/>
              <a:ext cx="10427" cy="1547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flipV="1">
              <a:off x="1762719" y="2370775"/>
              <a:ext cx="263920"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558821" y="2184935"/>
              <a:ext cx="268022" cy="261610"/>
            </a:xfrm>
            <a:prstGeom prst="rect">
              <a:avLst/>
            </a:prstGeom>
            <a:noFill/>
          </p:spPr>
          <p:txBody>
            <a:bodyPr wrap="none" rtlCol="0">
              <a:spAutoFit/>
            </a:bodyPr>
            <a:lstStyle/>
            <a:p>
              <a:r>
                <a:rPr lang="en-US" sz="1100" dirty="0"/>
                <a:t>0</a:t>
              </a:r>
            </a:p>
          </p:txBody>
        </p:sp>
        <p:sp>
          <p:nvSpPr>
            <p:cNvPr id="20" name="Rectangle 19"/>
            <p:cNvSpPr/>
            <p:nvPr/>
          </p:nvSpPr>
          <p:spPr>
            <a:xfrm>
              <a:off x="1038587" y="2133364"/>
              <a:ext cx="1225573" cy="6629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9" name="Oval 78"/>
            <p:cNvSpPr/>
            <p:nvPr/>
          </p:nvSpPr>
          <p:spPr>
            <a:xfrm>
              <a:off x="2916264" y="2229740"/>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81" name="Oval 80"/>
            <p:cNvSpPr/>
            <p:nvPr/>
          </p:nvSpPr>
          <p:spPr>
            <a:xfrm>
              <a:off x="2545494" y="256831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82" name="TextBox 81"/>
            <p:cNvSpPr txBox="1"/>
            <p:nvPr/>
          </p:nvSpPr>
          <p:spPr>
            <a:xfrm>
              <a:off x="2538319" y="2531583"/>
              <a:ext cx="268022" cy="261610"/>
            </a:xfrm>
            <a:prstGeom prst="rect">
              <a:avLst/>
            </a:prstGeom>
            <a:noFill/>
          </p:spPr>
          <p:txBody>
            <a:bodyPr wrap="none" rtlCol="0">
              <a:spAutoFit/>
            </a:bodyPr>
            <a:lstStyle/>
            <a:p>
              <a:r>
                <a:rPr lang="en-US" sz="1100" dirty="0"/>
                <a:t>5</a:t>
              </a:r>
            </a:p>
          </p:txBody>
        </p:sp>
        <p:cxnSp>
          <p:nvCxnSpPr>
            <p:cNvPr id="83" name="Straight Connector 82"/>
            <p:cNvCxnSpPr/>
            <p:nvPr/>
          </p:nvCxnSpPr>
          <p:spPr>
            <a:xfrm flipH="1">
              <a:off x="2707845" y="2386662"/>
              <a:ext cx="246105"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84" name="Oval 83"/>
            <p:cNvSpPr/>
            <p:nvPr/>
          </p:nvSpPr>
          <p:spPr>
            <a:xfrm>
              <a:off x="2893005" y="256831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85" name="TextBox 84"/>
            <p:cNvSpPr txBox="1"/>
            <p:nvPr/>
          </p:nvSpPr>
          <p:spPr>
            <a:xfrm>
              <a:off x="2878736" y="2537906"/>
              <a:ext cx="268022" cy="261610"/>
            </a:xfrm>
            <a:prstGeom prst="rect">
              <a:avLst/>
            </a:prstGeom>
            <a:noFill/>
          </p:spPr>
          <p:txBody>
            <a:bodyPr wrap="none" rtlCol="0">
              <a:spAutoFit/>
            </a:bodyPr>
            <a:lstStyle/>
            <a:p>
              <a:r>
                <a:rPr lang="en-US" sz="1100" dirty="0"/>
                <a:t>6</a:t>
              </a:r>
            </a:p>
          </p:txBody>
        </p:sp>
        <p:sp>
          <p:nvSpPr>
            <p:cNvPr id="86" name="Oval 85"/>
            <p:cNvSpPr/>
            <p:nvPr/>
          </p:nvSpPr>
          <p:spPr>
            <a:xfrm>
              <a:off x="3250386" y="256831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87" name="TextBox 86"/>
            <p:cNvSpPr txBox="1"/>
            <p:nvPr/>
          </p:nvSpPr>
          <p:spPr>
            <a:xfrm>
              <a:off x="3246572" y="2524425"/>
              <a:ext cx="268022" cy="261610"/>
            </a:xfrm>
            <a:prstGeom prst="rect">
              <a:avLst/>
            </a:prstGeom>
            <a:noFill/>
          </p:spPr>
          <p:txBody>
            <a:bodyPr wrap="none" rtlCol="0">
              <a:spAutoFit/>
            </a:bodyPr>
            <a:lstStyle/>
            <a:p>
              <a:r>
                <a:rPr lang="en-US" sz="1100" dirty="0"/>
                <a:t>7</a:t>
              </a:r>
            </a:p>
          </p:txBody>
        </p:sp>
        <p:cxnSp>
          <p:nvCxnSpPr>
            <p:cNvPr id="88" name="Straight Connector 87"/>
            <p:cNvCxnSpPr/>
            <p:nvPr/>
          </p:nvCxnSpPr>
          <p:spPr>
            <a:xfrm>
              <a:off x="3044930" y="2413586"/>
              <a:ext cx="10427" cy="154731"/>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H="1" flipV="1">
              <a:off x="3135910" y="2386662"/>
              <a:ext cx="263920"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90" name="TextBox 89"/>
            <p:cNvSpPr txBox="1"/>
            <p:nvPr/>
          </p:nvSpPr>
          <p:spPr>
            <a:xfrm>
              <a:off x="2910786" y="2191133"/>
              <a:ext cx="268022" cy="261610"/>
            </a:xfrm>
            <a:prstGeom prst="rect">
              <a:avLst/>
            </a:prstGeom>
            <a:noFill/>
          </p:spPr>
          <p:txBody>
            <a:bodyPr wrap="none" rtlCol="0">
              <a:spAutoFit/>
            </a:bodyPr>
            <a:lstStyle/>
            <a:p>
              <a:r>
                <a:rPr lang="en-US" sz="1100" dirty="0"/>
                <a:t>4</a:t>
              </a:r>
            </a:p>
          </p:txBody>
        </p:sp>
        <p:sp>
          <p:nvSpPr>
            <p:cNvPr id="91" name="Rectangle 90"/>
            <p:cNvSpPr/>
            <p:nvPr/>
          </p:nvSpPr>
          <p:spPr>
            <a:xfrm>
              <a:off x="2411778" y="2149252"/>
              <a:ext cx="1225573" cy="6629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00" name="Oval 99"/>
            <p:cNvSpPr/>
            <p:nvPr/>
          </p:nvSpPr>
          <p:spPr>
            <a:xfrm>
              <a:off x="4336995" y="2231888"/>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02" name="Oval 101"/>
            <p:cNvSpPr/>
            <p:nvPr/>
          </p:nvSpPr>
          <p:spPr>
            <a:xfrm>
              <a:off x="3966225" y="2570465"/>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03" name="TextBox 102"/>
            <p:cNvSpPr txBox="1"/>
            <p:nvPr/>
          </p:nvSpPr>
          <p:spPr>
            <a:xfrm>
              <a:off x="3962311" y="2531583"/>
              <a:ext cx="268022" cy="261610"/>
            </a:xfrm>
            <a:prstGeom prst="rect">
              <a:avLst/>
            </a:prstGeom>
            <a:noFill/>
          </p:spPr>
          <p:txBody>
            <a:bodyPr wrap="none" rtlCol="0">
              <a:spAutoFit/>
            </a:bodyPr>
            <a:lstStyle/>
            <a:p>
              <a:r>
                <a:rPr lang="en-US" sz="1100" dirty="0"/>
                <a:t>9</a:t>
              </a:r>
            </a:p>
          </p:txBody>
        </p:sp>
        <p:cxnSp>
          <p:nvCxnSpPr>
            <p:cNvPr id="104" name="Straight Connector 103"/>
            <p:cNvCxnSpPr/>
            <p:nvPr/>
          </p:nvCxnSpPr>
          <p:spPr>
            <a:xfrm flipH="1">
              <a:off x="4128576" y="2390219"/>
              <a:ext cx="246105"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105" name="Oval 104"/>
            <p:cNvSpPr/>
            <p:nvPr/>
          </p:nvSpPr>
          <p:spPr>
            <a:xfrm>
              <a:off x="4313736" y="2570465"/>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06" name="TextBox 105"/>
            <p:cNvSpPr txBox="1"/>
            <p:nvPr/>
          </p:nvSpPr>
          <p:spPr>
            <a:xfrm>
              <a:off x="4265586" y="2531583"/>
              <a:ext cx="351378" cy="261610"/>
            </a:xfrm>
            <a:prstGeom prst="rect">
              <a:avLst/>
            </a:prstGeom>
            <a:noFill/>
          </p:spPr>
          <p:txBody>
            <a:bodyPr wrap="none" rtlCol="0">
              <a:spAutoFit/>
            </a:bodyPr>
            <a:lstStyle/>
            <a:p>
              <a:r>
                <a:rPr lang="en-US" sz="1100" dirty="0"/>
                <a:t>10</a:t>
              </a:r>
            </a:p>
          </p:txBody>
        </p:sp>
        <p:sp>
          <p:nvSpPr>
            <p:cNvPr id="107" name="Oval 106"/>
            <p:cNvSpPr/>
            <p:nvPr/>
          </p:nvSpPr>
          <p:spPr>
            <a:xfrm>
              <a:off x="4671117" y="2570465"/>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08" name="TextBox 107"/>
            <p:cNvSpPr txBox="1"/>
            <p:nvPr/>
          </p:nvSpPr>
          <p:spPr>
            <a:xfrm>
              <a:off x="4614249" y="2531583"/>
              <a:ext cx="351378" cy="261610"/>
            </a:xfrm>
            <a:prstGeom prst="rect">
              <a:avLst/>
            </a:prstGeom>
            <a:noFill/>
          </p:spPr>
          <p:txBody>
            <a:bodyPr wrap="none" rtlCol="0">
              <a:spAutoFit/>
            </a:bodyPr>
            <a:lstStyle/>
            <a:p>
              <a:r>
                <a:rPr lang="en-US" sz="1100" dirty="0"/>
                <a:t>11</a:t>
              </a:r>
            </a:p>
          </p:txBody>
        </p:sp>
        <p:cxnSp>
          <p:nvCxnSpPr>
            <p:cNvPr id="109" name="Straight Connector 108"/>
            <p:cNvCxnSpPr/>
            <p:nvPr/>
          </p:nvCxnSpPr>
          <p:spPr>
            <a:xfrm>
              <a:off x="4465661" y="2417143"/>
              <a:ext cx="10427" cy="1547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H="1" flipV="1">
              <a:off x="4556641" y="2390219"/>
              <a:ext cx="263920"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111" name="TextBox 110"/>
            <p:cNvSpPr txBox="1"/>
            <p:nvPr/>
          </p:nvSpPr>
          <p:spPr>
            <a:xfrm>
              <a:off x="4326303" y="2191133"/>
              <a:ext cx="268022" cy="261610"/>
            </a:xfrm>
            <a:prstGeom prst="rect">
              <a:avLst/>
            </a:prstGeom>
            <a:noFill/>
          </p:spPr>
          <p:txBody>
            <a:bodyPr wrap="none" rtlCol="0">
              <a:spAutoFit/>
            </a:bodyPr>
            <a:lstStyle/>
            <a:p>
              <a:r>
                <a:rPr lang="en-US" sz="1100" dirty="0"/>
                <a:t>8</a:t>
              </a:r>
            </a:p>
          </p:txBody>
        </p:sp>
        <p:sp>
          <p:nvSpPr>
            <p:cNvPr id="112" name="Rectangle 111"/>
            <p:cNvSpPr/>
            <p:nvPr/>
          </p:nvSpPr>
          <p:spPr>
            <a:xfrm>
              <a:off x="3832509" y="2152809"/>
              <a:ext cx="1225573" cy="6629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14" name="Oval 113"/>
            <p:cNvSpPr/>
            <p:nvPr/>
          </p:nvSpPr>
          <p:spPr>
            <a:xfrm>
              <a:off x="5778408" y="2207369"/>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16" name="Oval 115"/>
            <p:cNvSpPr/>
            <p:nvPr/>
          </p:nvSpPr>
          <p:spPr>
            <a:xfrm>
              <a:off x="5407638" y="2545946"/>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17" name="TextBox 116"/>
            <p:cNvSpPr txBox="1"/>
            <p:nvPr/>
          </p:nvSpPr>
          <p:spPr>
            <a:xfrm>
              <a:off x="5346219" y="2504107"/>
              <a:ext cx="351378" cy="261610"/>
            </a:xfrm>
            <a:prstGeom prst="rect">
              <a:avLst/>
            </a:prstGeom>
            <a:noFill/>
          </p:spPr>
          <p:txBody>
            <a:bodyPr wrap="none" rtlCol="0">
              <a:spAutoFit/>
            </a:bodyPr>
            <a:lstStyle/>
            <a:p>
              <a:r>
                <a:rPr lang="en-US" sz="1100" dirty="0"/>
                <a:t>13</a:t>
              </a:r>
            </a:p>
          </p:txBody>
        </p:sp>
        <p:cxnSp>
          <p:nvCxnSpPr>
            <p:cNvPr id="118" name="Straight Connector 117"/>
            <p:cNvCxnSpPr/>
            <p:nvPr/>
          </p:nvCxnSpPr>
          <p:spPr>
            <a:xfrm flipH="1">
              <a:off x="5569989" y="2364291"/>
              <a:ext cx="246105"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119" name="Oval 118"/>
            <p:cNvSpPr/>
            <p:nvPr/>
          </p:nvSpPr>
          <p:spPr>
            <a:xfrm>
              <a:off x="5755149" y="2545946"/>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20" name="TextBox 119"/>
            <p:cNvSpPr txBox="1"/>
            <p:nvPr/>
          </p:nvSpPr>
          <p:spPr>
            <a:xfrm>
              <a:off x="5697539" y="2506794"/>
              <a:ext cx="351378" cy="261610"/>
            </a:xfrm>
            <a:prstGeom prst="rect">
              <a:avLst/>
            </a:prstGeom>
            <a:noFill/>
          </p:spPr>
          <p:txBody>
            <a:bodyPr wrap="none" rtlCol="0">
              <a:spAutoFit/>
            </a:bodyPr>
            <a:lstStyle/>
            <a:p>
              <a:r>
                <a:rPr lang="en-US" sz="1100" dirty="0"/>
                <a:t>14</a:t>
              </a:r>
            </a:p>
          </p:txBody>
        </p:sp>
        <p:sp>
          <p:nvSpPr>
            <p:cNvPr id="121" name="Oval 120"/>
            <p:cNvSpPr/>
            <p:nvPr/>
          </p:nvSpPr>
          <p:spPr>
            <a:xfrm>
              <a:off x="6112530" y="2545946"/>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22" name="TextBox 121"/>
            <p:cNvSpPr txBox="1"/>
            <p:nvPr/>
          </p:nvSpPr>
          <p:spPr>
            <a:xfrm>
              <a:off x="6065229" y="2506794"/>
              <a:ext cx="351378" cy="261610"/>
            </a:xfrm>
            <a:prstGeom prst="rect">
              <a:avLst/>
            </a:prstGeom>
            <a:noFill/>
          </p:spPr>
          <p:txBody>
            <a:bodyPr wrap="none" rtlCol="0">
              <a:spAutoFit/>
            </a:bodyPr>
            <a:lstStyle/>
            <a:p>
              <a:r>
                <a:rPr lang="en-US" sz="1100" dirty="0"/>
                <a:t>15</a:t>
              </a:r>
            </a:p>
          </p:txBody>
        </p:sp>
        <p:cxnSp>
          <p:nvCxnSpPr>
            <p:cNvPr id="123" name="Straight Connector 122"/>
            <p:cNvCxnSpPr/>
            <p:nvPr/>
          </p:nvCxnSpPr>
          <p:spPr>
            <a:xfrm>
              <a:off x="5907074" y="2391215"/>
              <a:ext cx="10427" cy="1547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H="1" flipV="1">
              <a:off x="5998054" y="2364291"/>
              <a:ext cx="263920"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a:off x="5734489" y="2168959"/>
              <a:ext cx="351378" cy="261610"/>
            </a:xfrm>
            <a:prstGeom prst="rect">
              <a:avLst/>
            </a:prstGeom>
            <a:noFill/>
          </p:spPr>
          <p:txBody>
            <a:bodyPr wrap="none" rtlCol="0">
              <a:spAutoFit/>
            </a:bodyPr>
            <a:lstStyle/>
            <a:p>
              <a:r>
                <a:rPr lang="en-US" sz="1100" dirty="0"/>
                <a:t>12</a:t>
              </a:r>
            </a:p>
          </p:txBody>
        </p:sp>
        <p:sp>
          <p:nvSpPr>
            <p:cNvPr id="126" name="Rectangle 125"/>
            <p:cNvSpPr/>
            <p:nvPr/>
          </p:nvSpPr>
          <p:spPr>
            <a:xfrm>
              <a:off x="5273922" y="2126881"/>
              <a:ext cx="1225573" cy="6629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8" name="Oval 127"/>
            <p:cNvSpPr/>
            <p:nvPr/>
          </p:nvSpPr>
          <p:spPr>
            <a:xfrm>
              <a:off x="7219063" y="222908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30" name="Oval 129"/>
            <p:cNvSpPr/>
            <p:nvPr/>
          </p:nvSpPr>
          <p:spPr>
            <a:xfrm>
              <a:off x="6848293" y="256766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31" name="TextBox 130"/>
            <p:cNvSpPr txBox="1"/>
            <p:nvPr/>
          </p:nvSpPr>
          <p:spPr>
            <a:xfrm>
              <a:off x="6792320" y="2528520"/>
              <a:ext cx="351378" cy="261609"/>
            </a:xfrm>
            <a:prstGeom prst="rect">
              <a:avLst/>
            </a:prstGeom>
            <a:noFill/>
          </p:spPr>
          <p:txBody>
            <a:bodyPr wrap="none" rtlCol="0">
              <a:spAutoFit/>
            </a:bodyPr>
            <a:lstStyle/>
            <a:p>
              <a:r>
                <a:rPr lang="en-US" sz="1100" dirty="0"/>
                <a:t>17</a:t>
              </a:r>
            </a:p>
          </p:txBody>
        </p:sp>
        <p:cxnSp>
          <p:nvCxnSpPr>
            <p:cNvPr id="132" name="Straight Connector 131"/>
            <p:cNvCxnSpPr/>
            <p:nvPr/>
          </p:nvCxnSpPr>
          <p:spPr>
            <a:xfrm flipH="1">
              <a:off x="7010644" y="2386009"/>
              <a:ext cx="246105"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133" name="Oval 132"/>
            <p:cNvSpPr/>
            <p:nvPr/>
          </p:nvSpPr>
          <p:spPr>
            <a:xfrm>
              <a:off x="7195804" y="256766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34" name="TextBox 133"/>
            <p:cNvSpPr txBox="1"/>
            <p:nvPr/>
          </p:nvSpPr>
          <p:spPr>
            <a:xfrm>
              <a:off x="7145016" y="2528201"/>
              <a:ext cx="351378" cy="261609"/>
            </a:xfrm>
            <a:prstGeom prst="rect">
              <a:avLst/>
            </a:prstGeom>
            <a:noFill/>
          </p:spPr>
          <p:txBody>
            <a:bodyPr wrap="none" rtlCol="0">
              <a:spAutoFit/>
            </a:bodyPr>
            <a:lstStyle/>
            <a:p>
              <a:r>
                <a:rPr lang="en-US" sz="1100" dirty="0"/>
                <a:t>18</a:t>
              </a:r>
            </a:p>
          </p:txBody>
        </p:sp>
        <p:sp>
          <p:nvSpPr>
            <p:cNvPr id="135" name="Oval 134"/>
            <p:cNvSpPr/>
            <p:nvPr/>
          </p:nvSpPr>
          <p:spPr>
            <a:xfrm>
              <a:off x="7553185" y="256766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36" name="TextBox 135"/>
            <p:cNvSpPr txBox="1"/>
            <p:nvPr/>
          </p:nvSpPr>
          <p:spPr>
            <a:xfrm>
              <a:off x="7471831" y="2537141"/>
              <a:ext cx="385042" cy="261609"/>
            </a:xfrm>
            <a:prstGeom prst="rect">
              <a:avLst/>
            </a:prstGeom>
            <a:noFill/>
          </p:spPr>
          <p:txBody>
            <a:bodyPr wrap="none" rtlCol="0">
              <a:spAutoFit/>
            </a:bodyPr>
            <a:lstStyle/>
            <a:p>
              <a:r>
                <a:rPr lang="en-US" sz="1100" dirty="0" smtClean="0"/>
                <a:t> 19</a:t>
              </a:r>
              <a:endParaRPr lang="en-US" sz="1100" dirty="0"/>
            </a:p>
          </p:txBody>
        </p:sp>
        <p:cxnSp>
          <p:nvCxnSpPr>
            <p:cNvPr id="137" name="Straight Connector 136"/>
            <p:cNvCxnSpPr/>
            <p:nvPr/>
          </p:nvCxnSpPr>
          <p:spPr>
            <a:xfrm>
              <a:off x="7347729" y="2412933"/>
              <a:ext cx="10427" cy="1547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H="1" flipV="1">
              <a:off x="7438709" y="2386009"/>
              <a:ext cx="263920" cy="181654"/>
            </a:xfrm>
            <a:prstGeom prst="line">
              <a:avLst/>
            </a:prstGeom>
          </p:spPr>
          <p:style>
            <a:lnRef idx="1">
              <a:schemeClr val="accent1"/>
            </a:lnRef>
            <a:fillRef idx="0">
              <a:schemeClr val="accent1"/>
            </a:fillRef>
            <a:effectRef idx="0">
              <a:schemeClr val="accent1"/>
            </a:effectRef>
            <a:fontRef idx="minor">
              <a:schemeClr val="tx1"/>
            </a:fontRef>
          </p:style>
        </p:cxnSp>
        <p:sp>
          <p:nvSpPr>
            <p:cNvPr id="139" name="TextBox 138"/>
            <p:cNvSpPr txBox="1"/>
            <p:nvPr/>
          </p:nvSpPr>
          <p:spPr>
            <a:xfrm>
              <a:off x="7165760" y="2197679"/>
              <a:ext cx="351378" cy="261610"/>
            </a:xfrm>
            <a:prstGeom prst="rect">
              <a:avLst/>
            </a:prstGeom>
            <a:noFill/>
          </p:spPr>
          <p:txBody>
            <a:bodyPr wrap="none" rtlCol="0">
              <a:spAutoFit/>
            </a:bodyPr>
            <a:lstStyle/>
            <a:p>
              <a:r>
                <a:rPr lang="en-US" sz="1100" dirty="0"/>
                <a:t>16</a:t>
              </a:r>
            </a:p>
          </p:txBody>
        </p:sp>
        <p:sp>
          <p:nvSpPr>
            <p:cNvPr id="140" name="Rectangle 139"/>
            <p:cNvSpPr/>
            <p:nvPr/>
          </p:nvSpPr>
          <p:spPr>
            <a:xfrm>
              <a:off x="6714577" y="2148599"/>
              <a:ext cx="1225573" cy="6629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29" name="Oval 228"/>
            <p:cNvSpPr/>
            <p:nvPr/>
          </p:nvSpPr>
          <p:spPr>
            <a:xfrm>
              <a:off x="624889" y="2187922"/>
              <a:ext cx="257330" cy="18384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cxnSp>
          <p:nvCxnSpPr>
            <p:cNvPr id="233" name="Straight Connector 232"/>
            <p:cNvCxnSpPr>
              <a:stCxn id="236" idx="0"/>
              <a:endCxn id="229" idx="4"/>
            </p:cNvCxnSpPr>
            <p:nvPr/>
          </p:nvCxnSpPr>
          <p:spPr>
            <a:xfrm flipH="1" flipV="1">
              <a:off x="753555" y="2371768"/>
              <a:ext cx="22053" cy="147359"/>
            </a:xfrm>
            <a:prstGeom prst="line">
              <a:avLst/>
            </a:prstGeom>
          </p:spPr>
          <p:style>
            <a:lnRef idx="1">
              <a:schemeClr val="accent1"/>
            </a:lnRef>
            <a:fillRef idx="0">
              <a:schemeClr val="accent1"/>
            </a:fillRef>
            <a:effectRef idx="0">
              <a:schemeClr val="accent1"/>
            </a:effectRef>
            <a:fontRef idx="minor">
              <a:schemeClr val="tx1"/>
            </a:fontRef>
          </p:style>
        </p:cxnSp>
        <p:sp>
          <p:nvSpPr>
            <p:cNvPr id="234" name="TextBox 233"/>
            <p:cNvSpPr txBox="1"/>
            <p:nvPr/>
          </p:nvSpPr>
          <p:spPr>
            <a:xfrm>
              <a:off x="625289" y="2168852"/>
              <a:ext cx="268022" cy="261609"/>
            </a:xfrm>
            <a:prstGeom prst="rect">
              <a:avLst/>
            </a:prstGeom>
            <a:noFill/>
          </p:spPr>
          <p:txBody>
            <a:bodyPr wrap="none" rtlCol="0">
              <a:spAutoFit/>
            </a:bodyPr>
            <a:lstStyle/>
            <a:p>
              <a:r>
                <a:rPr lang="en-US" sz="1100" dirty="0">
                  <a:solidFill>
                    <a:srgbClr val="FF0000"/>
                  </a:solidFill>
                </a:rPr>
                <a:t>0</a:t>
              </a:r>
            </a:p>
          </p:txBody>
        </p:sp>
        <p:sp>
          <p:nvSpPr>
            <p:cNvPr id="236" name="Isosceles Triangle 235"/>
            <p:cNvSpPr/>
            <p:nvPr/>
          </p:nvSpPr>
          <p:spPr>
            <a:xfrm>
              <a:off x="589214" y="2519127"/>
              <a:ext cx="372787" cy="290822"/>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p>
          </p:txBody>
        </p:sp>
        <p:sp>
          <p:nvSpPr>
            <p:cNvPr id="237" name="TextBox 236"/>
            <p:cNvSpPr txBox="1"/>
            <p:nvPr/>
          </p:nvSpPr>
          <p:spPr>
            <a:xfrm>
              <a:off x="615890" y="2586419"/>
              <a:ext cx="351378" cy="261610"/>
            </a:xfrm>
            <a:prstGeom prst="rect">
              <a:avLst/>
            </a:prstGeom>
            <a:noFill/>
          </p:spPr>
          <p:txBody>
            <a:bodyPr wrap="none" rtlCol="0">
              <a:spAutoFit/>
            </a:bodyPr>
            <a:lstStyle/>
            <a:p>
              <a:r>
                <a:rPr lang="en-US" sz="1100" dirty="0"/>
                <a:t>S0</a:t>
              </a:r>
            </a:p>
          </p:txBody>
        </p:sp>
      </p:grpSp>
      <p:sp>
        <p:nvSpPr>
          <p:cNvPr id="157" name="Oval 156"/>
          <p:cNvSpPr/>
          <p:nvPr/>
        </p:nvSpPr>
        <p:spPr>
          <a:xfrm>
            <a:off x="2874215" y="3189097"/>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159" name="Oval 158"/>
          <p:cNvSpPr/>
          <p:nvPr/>
        </p:nvSpPr>
        <p:spPr>
          <a:xfrm>
            <a:off x="2585531" y="3519801"/>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160" name="TextBox 159"/>
          <p:cNvSpPr txBox="1"/>
          <p:nvPr/>
        </p:nvSpPr>
        <p:spPr>
          <a:xfrm>
            <a:off x="2596814" y="3497891"/>
            <a:ext cx="300154" cy="276999"/>
          </a:xfrm>
          <a:prstGeom prst="rect">
            <a:avLst/>
          </a:prstGeom>
          <a:noFill/>
        </p:spPr>
        <p:txBody>
          <a:bodyPr wrap="square" rtlCol="0">
            <a:spAutoFit/>
          </a:bodyPr>
          <a:lstStyle/>
          <a:p>
            <a:r>
              <a:rPr lang="en-US" sz="1200" dirty="0">
                <a:solidFill>
                  <a:srgbClr val="FF0000"/>
                </a:solidFill>
              </a:rPr>
              <a:t>4</a:t>
            </a:r>
          </a:p>
        </p:txBody>
      </p:sp>
      <p:sp>
        <p:nvSpPr>
          <p:cNvPr id="162" name="Oval 161"/>
          <p:cNvSpPr/>
          <p:nvPr/>
        </p:nvSpPr>
        <p:spPr>
          <a:xfrm>
            <a:off x="3120979" y="3508074"/>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163" name="TextBox 162"/>
          <p:cNvSpPr txBox="1"/>
          <p:nvPr/>
        </p:nvSpPr>
        <p:spPr>
          <a:xfrm>
            <a:off x="3138295" y="3476618"/>
            <a:ext cx="300154" cy="276999"/>
          </a:xfrm>
          <a:prstGeom prst="rect">
            <a:avLst/>
          </a:prstGeom>
          <a:noFill/>
        </p:spPr>
        <p:txBody>
          <a:bodyPr wrap="square" rtlCol="0">
            <a:spAutoFit/>
          </a:bodyPr>
          <a:lstStyle/>
          <a:p>
            <a:r>
              <a:rPr lang="en-US" sz="1200" dirty="0">
                <a:solidFill>
                  <a:srgbClr val="FF0000"/>
                </a:solidFill>
              </a:rPr>
              <a:t>8</a:t>
            </a:r>
          </a:p>
        </p:txBody>
      </p:sp>
      <p:cxnSp>
        <p:nvCxnSpPr>
          <p:cNvPr id="166" name="Straight Connector 165"/>
          <p:cNvCxnSpPr>
            <a:stCxn id="157" idx="6"/>
            <a:endCxn id="162" idx="0"/>
          </p:cNvCxnSpPr>
          <p:nvPr/>
        </p:nvCxnSpPr>
        <p:spPr>
          <a:xfrm>
            <a:off x="3182228" y="3300913"/>
            <a:ext cx="92758" cy="207161"/>
          </a:xfrm>
          <a:prstGeom prst="line">
            <a:avLst/>
          </a:prstGeom>
        </p:spPr>
        <p:style>
          <a:lnRef idx="1">
            <a:schemeClr val="accent1"/>
          </a:lnRef>
          <a:fillRef idx="0">
            <a:schemeClr val="accent1"/>
          </a:fillRef>
          <a:effectRef idx="0">
            <a:schemeClr val="accent1"/>
          </a:effectRef>
          <a:fontRef idx="minor">
            <a:schemeClr val="tx1"/>
          </a:fontRef>
        </p:style>
      </p:cxnSp>
      <p:cxnSp>
        <p:nvCxnSpPr>
          <p:cNvPr id="167" name="Straight Connector 166"/>
          <p:cNvCxnSpPr>
            <a:stCxn id="181" idx="0"/>
            <a:endCxn id="157" idx="6"/>
          </p:cNvCxnSpPr>
          <p:nvPr/>
        </p:nvCxnSpPr>
        <p:spPr>
          <a:xfrm flipH="1" flipV="1">
            <a:off x="3182228" y="3300913"/>
            <a:ext cx="572817" cy="143647"/>
          </a:xfrm>
          <a:prstGeom prst="line">
            <a:avLst/>
          </a:prstGeom>
        </p:spPr>
        <p:style>
          <a:lnRef idx="1">
            <a:schemeClr val="accent1"/>
          </a:lnRef>
          <a:fillRef idx="0">
            <a:schemeClr val="accent1"/>
          </a:fillRef>
          <a:effectRef idx="0">
            <a:schemeClr val="accent1"/>
          </a:effectRef>
          <a:fontRef idx="minor">
            <a:schemeClr val="tx1"/>
          </a:fontRef>
        </p:style>
      </p:cxnSp>
      <p:sp>
        <p:nvSpPr>
          <p:cNvPr id="168" name="TextBox 167"/>
          <p:cNvSpPr txBox="1"/>
          <p:nvPr/>
        </p:nvSpPr>
        <p:spPr>
          <a:xfrm>
            <a:off x="2886942" y="3156783"/>
            <a:ext cx="300154" cy="276999"/>
          </a:xfrm>
          <a:prstGeom prst="rect">
            <a:avLst/>
          </a:prstGeom>
          <a:noFill/>
        </p:spPr>
        <p:txBody>
          <a:bodyPr wrap="square" rtlCol="0">
            <a:spAutoFit/>
          </a:bodyPr>
          <a:lstStyle/>
          <a:p>
            <a:r>
              <a:rPr lang="en-US" sz="1200" dirty="0">
                <a:solidFill>
                  <a:srgbClr val="FF0000"/>
                </a:solidFill>
              </a:rPr>
              <a:t>0</a:t>
            </a:r>
          </a:p>
        </p:txBody>
      </p:sp>
      <p:sp>
        <p:nvSpPr>
          <p:cNvPr id="171" name="Oval 170"/>
          <p:cNvSpPr/>
          <p:nvPr/>
        </p:nvSpPr>
        <p:spPr>
          <a:xfrm>
            <a:off x="2355237" y="3915702"/>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172" name="TextBox 171"/>
          <p:cNvSpPr txBox="1"/>
          <p:nvPr/>
        </p:nvSpPr>
        <p:spPr>
          <a:xfrm>
            <a:off x="2315816" y="3889017"/>
            <a:ext cx="399507" cy="276999"/>
          </a:xfrm>
          <a:prstGeom prst="rect">
            <a:avLst/>
          </a:prstGeom>
          <a:noFill/>
        </p:spPr>
        <p:txBody>
          <a:bodyPr wrap="square" rtlCol="0">
            <a:spAutoFit/>
          </a:bodyPr>
          <a:lstStyle/>
          <a:p>
            <a:r>
              <a:rPr lang="en-US" sz="1200" dirty="0">
                <a:solidFill>
                  <a:srgbClr val="FF0000"/>
                </a:solidFill>
              </a:rPr>
              <a:t>12</a:t>
            </a:r>
          </a:p>
        </p:txBody>
      </p:sp>
      <p:cxnSp>
        <p:nvCxnSpPr>
          <p:cNvPr id="173" name="Straight Connector 172"/>
          <p:cNvCxnSpPr>
            <a:stCxn id="159" idx="3"/>
            <a:endCxn id="171" idx="0"/>
          </p:cNvCxnSpPr>
          <p:nvPr/>
        </p:nvCxnSpPr>
        <p:spPr>
          <a:xfrm flipH="1">
            <a:off x="2509244" y="3710682"/>
            <a:ext cx="121394" cy="205020"/>
          </a:xfrm>
          <a:prstGeom prst="line">
            <a:avLst/>
          </a:prstGeom>
        </p:spPr>
        <p:style>
          <a:lnRef idx="1">
            <a:schemeClr val="accent1"/>
          </a:lnRef>
          <a:fillRef idx="0">
            <a:schemeClr val="accent1"/>
          </a:fillRef>
          <a:effectRef idx="0">
            <a:schemeClr val="accent1"/>
          </a:effectRef>
          <a:fontRef idx="minor">
            <a:schemeClr val="tx1"/>
          </a:fontRef>
        </p:style>
      </p:cxnSp>
      <p:sp>
        <p:nvSpPr>
          <p:cNvPr id="174" name="Oval 173"/>
          <p:cNvSpPr/>
          <p:nvPr/>
        </p:nvSpPr>
        <p:spPr>
          <a:xfrm>
            <a:off x="2775684" y="3921626"/>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175" name="TextBox 174"/>
          <p:cNvSpPr txBox="1"/>
          <p:nvPr/>
        </p:nvSpPr>
        <p:spPr>
          <a:xfrm>
            <a:off x="2729936" y="3905533"/>
            <a:ext cx="399507" cy="276999"/>
          </a:xfrm>
          <a:prstGeom prst="rect">
            <a:avLst/>
          </a:prstGeom>
          <a:noFill/>
        </p:spPr>
        <p:txBody>
          <a:bodyPr wrap="square" rtlCol="0">
            <a:spAutoFit/>
          </a:bodyPr>
          <a:lstStyle/>
          <a:p>
            <a:r>
              <a:rPr lang="en-US" sz="1200" dirty="0">
                <a:solidFill>
                  <a:srgbClr val="FF0000"/>
                </a:solidFill>
              </a:rPr>
              <a:t>16</a:t>
            </a:r>
          </a:p>
        </p:txBody>
      </p:sp>
      <p:cxnSp>
        <p:nvCxnSpPr>
          <p:cNvPr id="178" name="Straight Connector 177"/>
          <p:cNvCxnSpPr>
            <a:stCxn id="159" idx="5"/>
            <a:endCxn id="174" idx="0"/>
          </p:cNvCxnSpPr>
          <p:nvPr/>
        </p:nvCxnSpPr>
        <p:spPr>
          <a:xfrm>
            <a:off x="2848437" y="3710682"/>
            <a:ext cx="81254" cy="210944"/>
          </a:xfrm>
          <a:prstGeom prst="line">
            <a:avLst/>
          </a:prstGeom>
        </p:spPr>
        <p:style>
          <a:lnRef idx="1">
            <a:schemeClr val="accent1"/>
          </a:lnRef>
          <a:fillRef idx="0">
            <a:schemeClr val="accent1"/>
          </a:fillRef>
          <a:effectRef idx="0">
            <a:schemeClr val="accent1"/>
          </a:effectRef>
          <a:fontRef idx="minor">
            <a:schemeClr val="tx1"/>
          </a:fontRef>
        </p:style>
      </p:cxnSp>
      <p:sp>
        <p:nvSpPr>
          <p:cNvPr id="181" name="Isosceles Triangle 180"/>
          <p:cNvSpPr/>
          <p:nvPr/>
        </p:nvSpPr>
        <p:spPr>
          <a:xfrm>
            <a:off x="3549866" y="3444560"/>
            <a:ext cx="410358" cy="353757"/>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195" name="TextBox 194"/>
          <p:cNvSpPr txBox="1"/>
          <p:nvPr/>
        </p:nvSpPr>
        <p:spPr>
          <a:xfrm>
            <a:off x="3593113" y="3535885"/>
            <a:ext cx="367408" cy="276999"/>
          </a:xfrm>
          <a:prstGeom prst="rect">
            <a:avLst/>
          </a:prstGeom>
          <a:noFill/>
        </p:spPr>
        <p:txBody>
          <a:bodyPr wrap="none" rtlCol="0">
            <a:spAutoFit/>
          </a:bodyPr>
          <a:lstStyle/>
          <a:p>
            <a:r>
              <a:rPr lang="en-US" sz="1200" dirty="0"/>
              <a:t>S0</a:t>
            </a:r>
          </a:p>
        </p:txBody>
      </p:sp>
      <p:cxnSp>
        <p:nvCxnSpPr>
          <p:cNvPr id="197" name="Straight Connector 196"/>
          <p:cNvCxnSpPr/>
          <p:nvPr/>
        </p:nvCxnSpPr>
        <p:spPr>
          <a:xfrm flipH="1" flipV="1">
            <a:off x="3410396" y="3648519"/>
            <a:ext cx="196749" cy="273107"/>
          </a:xfrm>
          <a:prstGeom prst="line">
            <a:avLst/>
          </a:prstGeom>
        </p:spPr>
        <p:style>
          <a:lnRef idx="1">
            <a:schemeClr val="accent1"/>
          </a:lnRef>
          <a:fillRef idx="0">
            <a:schemeClr val="accent1"/>
          </a:fillRef>
          <a:effectRef idx="0">
            <a:schemeClr val="accent1"/>
          </a:effectRef>
          <a:fontRef idx="minor">
            <a:schemeClr val="tx1"/>
          </a:fontRef>
        </p:style>
      </p:cxnSp>
      <p:sp>
        <p:nvSpPr>
          <p:cNvPr id="199" name="Isosceles Triangle 198"/>
          <p:cNvSpPr/>
          <p:nvPr/>
        </p:nvSpPr>
        <p:spPr>
          <a:xfrm>
            <a:off x="3412089" y="3894062"/>
            <a:ext cx="410358" cy="353758"/>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200" name="TextBox 199"/>
          <p:cNvSpPr txBox="1"/>
          <p:nvPr/>
        </p:nvSpPr>
        <p:spPr>
          <a:xfrm>
            <a:off x="3440426" y="4011514"/>
            <a:ext cx="367408" cy="276999"/>
          </a:xfrm>
          <a:prstGeom prst="rect">
            <a:avLst/>
          </a:prstGeom>
          <a:noFill/>
        </p:spPr>
        <p:txBody>
          <a:bodyPr wrap="none" rtlCol="0">
            <a:spAutoFit/>
          </a:bodyPr>
          <a:lstStyle/>
          <a:p>
            <a:r>
              <a:rPr lang="en-US" sz="1200" dirty="0"/>
              <a:t>S8</a:t>
            </a:r>
          </a:p>
        </p:txBody>
      </p:sp>
      <p:cxnSp>
        <p:nvCxnSpPr>
          <p:cNvPr id="201" name="Straight Connector 200"/>
          <p:cNvCxnSpPr>
            <a:stCxn id="203" idx="0"/>
            <a:endCxn id="174" idx="4"/>
          </p:cNvCxnSpPr>
          <p:nvPr/>
        </p:nvCxnSpPr>
        <p:spPr>
          <a:xfrm flipV="1">
            <a:off x="2822132" y="4145257"/>
            <a:ext cx="107559" cy="205123"/>
          </a:xfrm>
          <a:prstGeom prst="line">
            <a:avLst/>
          </a:prstGeom>
        </p:spPr>
        <p:style>
          <a:lnRef idx="1">
            <a:schemeClr val="accent1"/>
          </a:lnRef>
          <a:fillRef idx="0">
            <a:schemeClr val="accent1"/>
          </a:fillRef>
          <a:effectRef idx="0">
            <a:schemeClr val="accent1"/>
          </a:effectRef>
          <a:fontRef idx="minor">
            <a:schemeClr val="tx1"/>
          </a:fontRef>
        </p:style>
      </p:cxnSp>
      <p:sp>
        <p:nvSpPr>
          <p:cNvPr id="203" name="Isosceles Triangle 202"/>
          <p:cNvSpPr/>
          <p:nvPr/>
        </p:nvSpPr>
        <p:spPr>
          <a:xfrm>
            <a:off x="2599027" y="4350380"/>
            <a:ext cx="446210" cy="353757"/>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204" name="TextBox 203"/>
          <p:cNvSpPr txBox="1"/>
          <p:nvPr/>
        </p:nvSpPr>
        <p:spPr>
          <a:xfrm>
            <a:off x="2582703" y="4477871"/>
            <a:ext cx="498863" cy="276999"/>
          </a:xfrm>
          <a:prstGeom prst="rect">
            <a:avLst/>
          </a:prstGeom>
          <a:noFill/>
        </p:spPr>
        <p:txBody>
          <a:bodyPr wrap="none" rtlCol="0">
            <a:spAutoFit/>
          </a:bodyPr>
          <a:lstStyle/>
          <a:p>
            <a:r>
              <a:rPr lang="en-US" sz="1200" dirty="0"/>
              <a:t>S16</a:t>
            </a:r>
          </a:p>
        </p:txBody>
      </p:sp>
      <p:cxnSp>
        <p:nvCxnSpPr>
          <p:cNvPr id="209" name="Straight Connector 208"/>
          <p:cNvCxnSpPr>
            <a:stCxn id="211" idx="0"/>
            <a:endCxn id="171" idx="4"/>
          </p:cNvCxnSpPr>
          <p:nvPr/>
        </p:nvCxnSpPr>
        <p:spPr>
          <a:xfrm flipV="1">
            <a:off x="2380164" y="4139333"/>
            <a:ext cx="129080" cy="220282"/>
          </a:xfrm>
          <a:prstGeom prst="line">
            <a:avLst/>
          </a:prstGeom>
        </p:spPr>
        <p:style>
          <a:lnRef idx="1">
            <a:schemeClr val="accent1"/>
          </a:lnRef>
          <a:fillRef idx="0">
            <a:schemeClr val="accent1"/>
          </a:fillRef>
          <a:effectRef idx="0">
            <a:schemeClr val="accent1"/>
          </a:effectRef>
          <a:fontRef idx="minor">
            <a:schemeClr val="tx1"/>
          </a:fontRef>
        </p:style>
      </p:cxnSp>
      <p:sp>
        <p:nvSpPr>
          <p:cNvPr id="211" name="Isosceles Triangle 210"/>
          <p:cNvSpPr/>
          <p:nvPr/>
        </p:nvSpPr>
        <p:spPr>
          <a:xfrm>
            <a:off x="2157059" y="4359615"/>
            <a:ext cx="446210" cy="353758"/>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212" name="TextBox 211"/>
          <p:cNvSpPr txBox="1"/>
          <p:nvPr/>
        </p:nvSpPr>
        <p:spPr>
          <a:xfrm>
            <a:off x="2124673" y="4488325"/>
            <a:ext cx="498862" cy="276999"/>
          </a:xfrm>
          <a:prstGeom prst="rect">
            <a:avLst/>
          </a:prstGeom>
          <a:noFill/>
        </p:spPr>
        <p:txBody>
          <a:bodyPr wrap="none" rtlCol="0">
            <a:spAutoFit/>
          </a:bodyPr>
          <a:lstStyle/>
          <a:p>
            <a:r>
              <a:rPr lang="en-US" sz="1200" dirty="0"/>
              <a:t>S12</a:t>
            </a:r>
          </a:p>
        </p:txBody>
      </p:sp>
      <p:cxnSp>
        <p:nvCxnSpPr>
          <p:cNvPr id="216" name="Straight Connector 215"/>
          <p:cNvCxnSpPr>
            <a:stCxn id="218" idx="0"/>
            <a:endCxn id="159" idx="6"/>
          </p:cNvCxnSpPr>
          <p:nvPr/>
        </p:nvCxnSpPr>
        <p:spPr>
          <a:xfrm flipH="1" flipV="1">
            <a:off x="2893544" y="3631617"/>
            <a:ext cx="310362" cy="309180"/>
          </a:xfrm>
          <a:prstGeom prst="line">
            <a:avLst/>
          </a:prstGeom>
        </p:spPr>
        <p:style>
          <a:lnRef idx="1">
            <a:schemeClr val="accent1"/>
          </a:lnRef>
          <a:fillRef idx="0">
            <a:schemeClr val="accent1"/>
          </a:fillRef>
          <a:effectRef idx="0">
            <a:schemeClr val="accent1"/>
          </a:effectRef>
          <a:fontRef idx="minor">
            <a:schemeClr val="tx1"/>
          </a:fontRef>
        </p:style>
      </p:cxnSp>
      <p:sp>
        <p:nvSpPr>
          <p:cNvPr id="218" name="Isosceles Triangle 217"/>
          <p:cNvSpPr/>
          <p:nvPr/>
        </p:nvSpPr>
        <p:spPr>
          <a:xfrm>
            <a:off x="2998727" y="3940797"/>
            <a:ext cx="410358" cy="353757"/>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219" name="TextBox 218"/>
          <p:cNvSpPr txBox="1"/>
          <p:nvPr/>
        </p:nvSpPr>
        <p:spPr>
          <a:xfrm>
            <a:off x="2998010" y="4052289"/>
            <a:ext cx="404278" cy="276999"/>
          </a:xfrm>
          <a:prstGeom prst="rect">
            <a:avLst/>
          </a:prstGeom>
          <a:noFill/>
        </p:spPr>
        <p:txBody>
          <a:bodyPr wrap="none" rtlCol="0">
            <a:spAutoFit/>
          </a:bodyPr>
          <a:lstStyle/>
          <a:p>
            <a:r>
              <a:rPr lang="en-US" sz="1200" dirty="0"/>
              <a:t> S4</a:t>
            </a:r>
          </a:p>
        </p:txBody>
      </p:sp>
      <p:sp>
        <p:nvSpPr>
          <p:cNvPr id="310" name="TextBox 309"/>
          <p:cNvSpPr txBox="1"/>
          <p:nvPr/>
        </p:nvSpPr>
        <p:spPr>
          <a:xfrm>
            <a:off x="426488" y="3164181"/>
            <a:ext cx="2026405" cy="507831"/>
          </a:xfrm>
          <a:prstGeom prst="rect">
            <a:avLst/>
          </a:prstGeom>
          <a:noFill/>
        </p:spPr>
        <p:txBody>
          <a:bodyPr wrap="square" rtlCol="0">
            <a:spAutoFit/>
          </a:bodyPr>
          <a:lstStyle/>
          <a:p>
            <a:r>
              <a:rPr lang="en-US" sz="1350" b="1" dirty="0" smtClean="0"/>
              <a:t>Socket-leader-first</a:t>
            </a:r>
          </a:p>
          <a:p>
            <a:endParaRPr lang="en-US" sz="1350" b="1" dirty="0" smtClean="0"/>
          </a:p>
        </p:txBody>
      </p:sp>
      <p:sp>
        <p:nvSpPr>
          <p:cNvPr id="311" name="TextBox 310"/>
          <p:cNvSpPr txBox="1"/>
          <p:nvPr/>
        </p:nvSpPr>
        <p:spPr>
          <a:xfrm>
            <a:off x="4410036" y="3190127"/>
            <a:ext cx="1736396" cy="507831"/>
          </a:xfrm>
          <a:prstGeom prst="rect">
            <a:avLst/>
          </a:prstGeom>
          <a:noFill/>
        </p:spPr>
        <p:txBody>
          <a:bodyPr wrap="square" rtlCol="0">
            <a:spAutoFit/>
          </a:bodyPr>
          <a:lstStyle/>
          <a:p>
            <a:r>
              <a:rPr lang="en-US" sz="1350" b="1" dirty="0" smtClean="0"/>
              <a:t>Socket-leader-last</a:t>
            </a:r>
          </a:p>
          <a:p>
            <a:endParaRPr lang="en-US" sz="1350" b="1" dirty="0" smtClean="0"/>
          </a:p>
        </p:txBody>
      </p:sp>
      <p:sp>
        <p:nvSpPr>
          <p:cNvPr id="3" name="Slide Number Placeholder 2">
            <a:extLst>
              <a:ext uri="{FF2B5EF4-FFF2-40B4-BE49-F238E27FC236}">
                <a16:creationId xmlns="" xmlns:a16="http://schemas.microsoft.com/office/drawing/2014/main" id="{C82A9712-F4D1-4C4E-8755-858C24C3A12B}"/>
              </a:ext>
            </a:extLst>
          </p:cNvPr>
          <p:cNvSpPr>
            <a:spLocks noGrp="1"/>
          </p:cNvSpPr>
          <p:nvPr>
            <p:ph type="sldNum" sz="quarter" idx="12"/>
          </p:nvPr>
        </p:nvSpPr>
        <p:spPr/>
        <p:txBody>
          <a:bodyPr/>
          <a:lstStyle/>
          <a:p>
            <a:fld id="{FDA08C30-9A3B-4259-9E95-DBAC0812FDF7}" type="slidenum">
              <a:rPr lang="en-US" smtClean="0"/>
              <a:t>17</a:t>
            </a:fld>
            <a:endParaRPr lang="en-US" dirty="0"/>
          </a:p>
        </p:txBody>
      </p:sp>
      <p:cxnSp>
        <p:nvCxnSpPr>
          <p:cNvPr id="164" name="Straight Connector 163"/>
          <p:cNvCxnSpPr>
            <a:stCxn id="157" idx="2"/>
            <a:endCxn id="159" idx="0"/>
          </p:cNvCxnSpPr>
          <p:nvPr/>
        </p:nvCxnSpPr>
        <p:spPr>
          <a:xfrm flipH="1">
            <a:off x="2739538" y="3300913"/>
            <a:ext cx="134677" cy="218888"/>
          </a:xfrm>
          <a:prstGeom prst="line">
            <a:avLst/>
          </a:prstGeom>
        </p:spPr>
        <p:style>
          <a:lnRef idx="1">
            <a:schemeClr val="accent1"/>
          </a:lnRef>
          <a:fillRef idx="0">
            <a:schemeClr val="accent1"/>
          </a:fillRef>
          <a:effectRef idx="0">
            <a:schemeClr val="accent1"/>
          </a:effectRef>
          <a:fontRef idx="minor">
            <a:schemeClr val="tx1"/>
          </a:fontRef>
        </p:style>
      </p:cxnSp>
      <p:sp>
        <p:nvSpPr>
          <p:cNvPr id="297" name="Oval 296"/>
          <p:cNvSpPr/>
          <p:nvPr/>
        </p:nvSpPr>
        <p:spPr>
          <a:xfrm>
            <a:off x="7150966" y="3073908"/>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298" name="Oval 297"/>
          <p:cNvSpPr/>
          <p:nvPr/>
        </p:nvSpPr>
        <p:spPr>
          <a:xfrm>
            <a:off x="6862282" y="3404612"/>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299" name="TextBox 298"/>
          <p:cNvSpPr txBox="1"/>
          <p:nvPr/>
        </p:nvSpPr>
        <p:spPr>
          <a:xfrm>
            <a:off x="6873565" y="3382702"/>
            <a:ext cx="300154" cy="276999"/>
          </a:xfrm>
          <a:prstGeom prst="rect">
            <a:avLst/>
          </a:prstGeom>
          <a:noFill/>
        </p:spPr>
        <p:txBody>
          <a:bodyPr wrap="square" rtlCol="0">
            <a:spAutoFit/>
          </a:bodyPr>
          <a:lstStyle/>
          <a:p>
            <a:r>
              <a:rPr lang="en-US" sz="1200" dirty="0">
                <a:solidFill>
                  <a:srgbClr val="FF0000"/>
                </a:solidFill>
              </a:rPr>
              <a:t>4</a:t>
            </a:r>
          </a:p>
        </p:txBody>
      </p:sp>
      <p:sp>
        <p:nvSpPr>
          <p:cNvPr id="300" name="Oval 299"/>
          <p:cNvSpPr/>
          <p:nvPr/>
        </p:nvSpPr>
        <p:spPr>
          <a:xfrm>
            <a:off x="7397730" y="3392885"/>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301" name="TextBox 300"/>
          <p:cNvSpPr txBox="1"/>
          <p:nvPr/>
        </p:nvSpPr>
        <p:spPr>
          <a:xfrm>
            <a:off x="7415046" y="3361429"/>
            <a:ext cx="300154" cy="276999"/>
          </a:xfrm>
          <a:prstGeom prst="rect">
            <a:avLst/>
          </a:prstGeom>
          <a:noFill/>
        </p:spPr>
        <p:txBody>
          <a:bodyPr wrap="square" rtlCol="0">
            <a:spAutoFit/>
          </a:bodyPr>
          <a:lstStyle/>
          <a:p>
            <a:r>
              <a:rPr lang="en-US" sz="1200" dirty="0">
                <a:solidFill>
                  <a:srgbClr val="FF0000"/>
                </a:solidFill>
              </a:rPr>
              <a:t>8</a:t>
            </a:r>
          </a:p>
        </p:txBody>
      </p:sp>
      <p:cxnSp>
        <p:nvCxnSpPr>
          <p:cNvPr id="302" name="Straight Connector 301"/>
          <p:cNvCxnSpPr>
            <a:stCxn id="297" idx="6"/>
            <a:endCxn id="300" idx="0"/>
          </p:cNvCxnSpPr>
          <p:nvPr/>
        </p:nvCxnSpPr>
        <p:spPr>
          <a:xfrm>
            <a:off x="7458979" y="3185724"/>
            <a:ext cx="92758" cy="207161"/>
          </a:xfrm>
          <a:prstGeom prst="line">
            <a:avLst/>
          </a:prstGeom>
        </p:spPr>
        <p:style>
          <a:lnRef idx="1">
            <a:schemeClr val="accent1"/>
          </a:lnRef>
          <a:fillRef idx="0">
            <a:schemeClr val="accent1"/>
          </a:fillRef>
          <a:effectRef idx="0">
            <a:schemeClr val="accent1"/>
          </a:effectRef>
          <a:fontRef idx="minor">
            <a:schemeClr val="tx1"/>
          </a:fontRef>
        </p:style>
      </p:cxnSp>
      <p:cxnSp>
        <p:nvCxnSpPr>
          <p:cNvPr id="303" name="Straight Connector 302"/>
          <p:cNvCxnSpPr>
            <a:stCxn id="315" idx="0"/>
            <a:endCxn id="297" idx="2"/>
          </p:cNvCxnSpPr>
          <p:nvPr/>
        </p:nvCxnSpPr>
        <p:spPr>
          <a:xfrm flipV="1">
            <a:off x="6626109" y="3185724"/>
            <a:ext cx="524857" cy="156739"/>
          </a:xfrm>
          <a:prstGeom prst="line">
            <a:avLst/>
          </a:prstGeom>
        </p:spPr>
        <p:style>
          <a:lnRef idx="1">
            <a:schemeClr val="accent1"/>
          </a:lnRef>
          <a:fillRef idx="0">
            <a:schemeClr val="accent1"/>
          </a:fillRef>
          <a:effectRef idx="0">
            <a:schemeClr val="accent1"/>
          </a:effectRef>
          <a:fontRef idx="minor">
            <a:schemeClr val="tx1"/>
          </a:fontRef>
        </p:style>
      </p:cxnSp>
      <p:sp>
        <p:nvSpPr>
          <p:cNvPr id="304" name="TextBox 303"/>
          <p:cNvSpPr txBox="1"/>
          <p:nvPr/>
        </p:nvSpPr>
        <p:spPr>
          <a:xfrm>
            <a:off x="7163693" y="3041594"/>
            <a:ext cx="300154" cy="276999"/>
          </a:xfrm>
          <a:prstGeom prst="rect">
            <a:avLst/>
          </a:prstGeom>
          <a:noFill/>
        </p:spPr>
        <p:txBody>
          <a:bodyPr wrap="square" rtlCol="0">
            <a:spAutoFit/>
          </a:bodyPr>
          <a:lstStyle/>
          <a:p>
            <a:r>
              <a:rPr lang="en-US" sz="1200" dirty="0">
                <a:solidFill>
                  <a:srgbClr val="FF0000"/>
                </a:solidFill>
              </a:rPr>
              <a:t>0</a:t>
            </a:r>
          </a:p>
        </p:txBody>
      </p:sp>
      <p:sp>
        <p:nvSpPr>
          <p:cNvPr id="305" name="Oval 304"/>
          <p:cNvSpPr/>
          <p:nvPr/>
        </p:nvSpPr>
        <p:spPr>
          <a:xfrm>
            <a:off x="6631988" y="3800513"/>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306" name="TextBox 305"/>
          <p:cNvSpPr txBox="1"/>
          <p:nvPr/>
        </p:nvSpPr>
        <p:spPr>
          <a:xfrm>
            <a:off x="6592567" y="3773828"/>
            <a:ext cx="399507" cy="276999"/>
          </a:xfrm>
          <a:prstGeom prst="rect">
            <a:avLst/>
          </a:prstGeom>
          <a:noFill/>
        </p:spPr>
        <p:txBody>
          <a:bodyPr wrap="square" rtlCol="0">
            <a:spAutoFit/>
          </a:bodyPr>
          <a:lstStyle/>
          <a:p>
            <a:r>
              <a:rPr lang="en-US" sz="1200" dirty="0">
                <a:solidFill>
                  <a:srgbClr val="FF0000"/>
                </a:solidFill>
              </a:rPr>
              <a:t>12</a:t>
            </a:r>
          </a:p>
        </p:txBody>
      </p:sp>
      <p:cxnSp>
        <p:nvCxnSpPr>
          <p:cNvPr id="307" name="Straight Connector 306"/>
          <p:cNvCxnSpPr>
            <a:stCxn id="298" idx="3"/>
            <a:endCxn id="305" idx="0"/>
          </p:cNvCxnSpPr>
          <p:nvPr/>
        </p:nvCxnSpPr>
        <p:spPr>
          <a:xfrm flipH="1">
            <a:off x="6785995" y="3595493"/>
            <a:ext cx="121394" cy="205020"/>
          </a:xfrm>
          <a:prstGeom prst="line">
            <a:avLst/>
          </a:prstGeom>
        </p:spPr>
        <p:style>
          <a:lnRef idx="1">
            <a:schemeClr val="accent1"/>
          </a:lnRef>
          <a:fillRef idx="0">
            <a:schemeClr val="accent1"/>
          </a:fillRef>
          <a:effectRef idx="0">
            <a:schemeClr val="accent1"/>
          </a:effectRef>
          <a:fontRef idx="minor">
            <a:schemeClr val="tx1"/>
          </a:fontRef>
        </p:style>
      </p:cxnSp>
      <p:sp>
        <p:nvSpPr>
          <p:cNvPr id="309" name="Oval 308"/>
          <p:cNvSpPr/>
          <p:nvPr/>
        </p:nvSpPr>
        <p:spPr>
          <a:xfrm>
            <a:off x="7052435" y="3806437"/>
            <a:ext cx="308013"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rgbClr val="FF0000"/>
              </a:solidFill>
            </a:endParaRPr>
          </a:p>
        </p:txBody>
      </p:sp>
      <p:sp>
        <p:nvSpPr>
          <p:cNvPr id="312" name="TextBox 311"/>
          <p:cNvSpPr txBox="1"/>
          <p:nvPr/>
        </p:nvSpPr>
        <p:spPr>
          <a:xfrm>
            <a:off x="7006687" y="3790344"/>
            <a:ext cx="399507" cy="276999"/>
          </a:xfrm>
          <a:prstGeom prst="rect">
            <a:avLst/>
          </a:prstGeom>
          <a:noFill/>
        </p:spPr>
        <p:txBody>
          <a:bodyPr wrap="square" rtlCol="0">
            <a:spAutoFit/>
          </a:bodyPr>
          <a:lstStyle/>
          <a:p>
            <a:r>
              <a:rPr lang="en-US" sz="1200" dirty="0">
                <a:solidFill>
                  <a:srgbClr val="FF0000"/>
                </a:solidFill>
              </a:rPr>
              <a:t>16</a:t>
            </a:r>
          </a:p>
        </p:txBody>
      </p:sp>
      <p:cxnSp>
        <p:nvCxnSpPr>
          <p:cNvPr id="313" name="Straight Connector 312"/>
          <p:cNvCxnSpPr>
            <a:stCxn id="298" idx="5"/>
            <a:endCxn id="309" idx="0"/>
          </p:cNvCxnSpPr>
          <p:nvPr/>
        </p:nvCxnSpPr>
        <p:spPr>
          <a:xfrm>
            <a:off x="7125188" y="3595493"/>
            <a:ext cx="81254" cy="210944"/>
          </a:xfrm>
          <a:prstGeom prst="line">
            <a:avLst/>
          </a:prstGeom>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a:xfrm>
            <a:off x="6420930" y="3342463"/>
            <a:ext cx="410655" cy="368324"/>
            <a:chOff x="6420930" y="3342463"/>
            <a:chExt cx="410655" cy="368324"/>
          </a:xfrm>
        </p:grpSpPr>
        <p:sp>
          <p:nvSpPr>
            <p:cNvPr id="315" name="Isosceles Triangle 314"/>
            <p:cNvSpPr/>
            <p:nvPr/>
          </p:nvSpPr>
          <p:spPr>
            <a:xfrm>
              <a:off x="6420930" y="3342463"/>
              <a:ext cx="410358" cy="353757"/>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316" name="TextBox 315"/>
            <p:cNvSpPr txBox="1"/>
            <p:nvPr/>
          </p:nvSpPr>
          <p:spPr>
            <a:xfrm>
              <a:off x="6464177" y="3433788"/>
              <a:ext cx="367408" cy="276999"/>
            </a:xfrm>
            <a:prstGeom prst="rect">
              <a:avLst/>
            </a:prstGeom>
            <a:noFill/>
          </p:spPr>
          <p:txBody>
            <a:bodyPr wrap="none" rtlCol="0">
              <a:spAutoFit/>
            </a:bodyPr>
            <a:lstStyle/>
            <a:p>
              <a:r>
                <a:rPr lang="en-US" sz="1200" dirty="0"/>
                <a:t>S0</a:t>
              </a:r>
            </a:p>
          </p:txBody>
        </p:sp>
      </p:grpSp>
      <p:cxnSp>
        <p:nvCxnSpPr>
          <p:cNvPr id="317" name="Straight Connector 316"/>
          <p:cNvCxnSpPr>
            <a:stCxn id="319" idx="0"/>
          </p:cNvCxnSpPr>
          <p:nvPr/>
        </p:nvCxnSpPr>
        <p:spPr>
          <a:xfrm flipV="1">
            <a:off x="7561658" y="3533331"/>
            <a:ext cx="125490" cy="256563"/>
          </a:xfrm>
          <a:prstGeom prst="line">
            <a:avLst/>
          </a:prstGeom>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7356479" y="3789894"/>
            <a:ext cx="410358" cy="394451"/>
            <a:chOff x="7356479" y="3789894"/>
            <a:chExt cx="410358" cy="394451"/>
          </a:xfrm>
        </p:grpSpPr>
        <p:sp>
          <p:nvSpPr>
            <p:cNvPr id="319" name="Isosceles Triangle 318"/>
            <p:cNvSpPr/>
            <p:nvPr/>
          </p:nvSpPr>
          <p:spPr>
            <a:xfrm>
              <a:off x="7356479" y="3789894"/>
              <a:ext cx="410358" cy="353758"/>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320" name="TextBox 319"/>
            <p:cNvSpPr txBox="1"/>
            <p:nvPr/>
          </p:nvSpPr>
          <p:spPr>
            <a:xfrm>
              <a:off x="7384816" y="3907346"/>
              <a:ext cx="367408" cy="276999"/>
            </a:xfrm>
            <a:prstGeom prst="rect">
              <a:avLst/>
            </a:prstGeom>
            <a:noFill/>
          </p:spPr>
          <p:txBody>
            <a:bodyPr wrap="none" rtlCol="0">
              <a:spAutoFit/>
            </a:bodyPr>
            <a:lstStyle/>
            <a:p>
              <a:r>
                <a:rPr lang="en-US" sz="1200" dirty="0"/>
                <a:t>S8</a:t>
              </a:r>
            </a:p>
          </p:txBody>
        </p:sp>
      </p:grpSp>
      <p:cxnSp>
        <p:nvCxnSpPr>
          <p:cNvPr id="321" name="Straight Connector 320"/>
          <p:cNvCxnSpPr>
            <a:stCxn id="323" idx="0"/>
            <a:endCxn id="309" idx="4"/>
          </p:cNvCxnSpPr>
          <p:nvPr/>
        </p:nvCxnSpPr>
        <p:spPr>
          <a:xfrm flipV="1">
            <a:off x="7101711" y="4030068"/>
            <a:ext cx="104731" cy="205123"/>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6862282" y="4235191"/>
            <a:ext cx="498863" cy="404490"/>
            <a:chOff x="6862282" y="4235191"/>
            <a:chExt cx="498863" cy="404490"/>
          </a:xfrm>
        </p:grpSpPr>
        <p:sp>
          <p:nvSpPr>
            <p:cNvPr id="323" name="Isosceles Triangle 322"/>
            <p:cNvSpPr/>
            <p:nvPr/>
          </p:nvSpPr>
          <p:spPr>
            <a:xfrm>
              <a:off x="6878606" y="4235191"/>
              <a:ext cx="446210" cy="353757"/>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324" name="TextBox 323"/>
            <p:cNvSpPr txBox="1"/>
            <p:nvPr/>
          </p:nvSpPr>
          <p:spPr>
            <a:xfrm>
              <a:off x="6862282" y="4362682"/>
              <a:ext cx="498863" cy="276999"/>
            </a:xfrm>
            <a:prstGeom prst="rect">
              <a:avLst/>
            </a:prstGeom>
            <a:noFill/>
          </p:spPr>
          <p:txBody>
            <a:bodyPr wrap="none" rtlCol="0">
              <a:spAutoFit/>
            </a:bodyPr>
            <a:lstStyle/>
            <a:p>
              <a:r>
                <a:rPr lang="en-US" sz="1200" dirty="0"/>
                <a:t>S16</a:t>
              </a:r>
            </a:p>
          </p:txBody>
        </p:sp>
      </p:grpSp>
      <p:cxnSp>
        <p:nvCxnSpPr>
          <p:cNvPr id="325" name="Straight Connector 324"/>
          <p:cNvCxnSpPr>
            <a:stCxn id="327" idx="0"/>
            <a:endCxn id="305" idx="4"/>
          </p:cNvCxnSpPr>
          <p:nvPr/>
        </p:nvCxnSpPr>
        <p:spPr>
          <a:xfrm flipV="1">
            <a:off x="6656915" y="4024144"/>
            <a:ext cx="129080" cy="220282"/>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Group 25"/>
          <p:cNvGrpSpPr/>
          <p:nvPr/>
        </p:nvGrpSpPr>
        <p:grpSpPr>
          <a:xfrm>
            <a:off x="6401424" y="4244426"/>
            <a:ext cx="498862" cy="405709"/>
            <a:chOff x="6401424" y="4244426"/>
            <a:chExt cx="498862" cy="405709"/>
          </a:xfrm>
        </p:grpSpPr>
        <p:sp>
          <p:nvSpPr>
            <p:cNvPr id="327" name="Isosceles Triangle 326"/>
            <p:cNvSpPr/>
            <p:nvPr/>
          </p:nvSpPr>
          <p:spPr>
            <a:xfrm>
              <a:off x="6433810" y="4244426"/>
              <a:ext cx="446210" cy="353758"/>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328" name="TextBox 327"/>
            <p:cNvSpPr txBox="1"/>
            <p:nvPr/>
          </p:nvSpPr>
          <p:spPr>
            <a:xfrm>
              <a:off x="6401424" y="4373136"/>
              <a:ext cx="498862" cy="276999"/>
            </a:xfrm>
            <a:prstGeom prst="rect">
              <a:avLst/>
            </a:prstGeom>
            <a:noFill/>
          </p:spPr>
          <p:txBody>
            <a:bodyPr wrap="none" rtlCol="0">
              <a:spAutoFit/>
            </a:bodyPr>
            <a:lstStyle/>
            <a:p>
              <a:r>
                <a:rPr lang="en-US" sz="1200" dirty="0"/>
                <a:t>S12</a:t>
              </a:r>
            </a:p>
          </p:txBody>
        </p:sp>
      </p:grpSp>
      <p:cxnSp>
        <p:nvCxnSpPr>
          <p:cNvPr id="329" name="Straight Connector 328"/>
          <p:cNvCxnSpPr>
            <a:stCxn id="331" idx="0"/>
            <a:endCxn id="298" idx="2"/>
          </p:cNvCxnSpPr>
          <p:nvPr/>
        </p:nvCxnSpPr>
        <p:spPr>
          <a:xfrm flipV="1">
            <a:off x="6427876" y="3516428"/>
            <a:ext cx="434406" cy="302766"/>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26"/>
          <p:cNvGrpSpPr/>
          <p:nvPr/>
        </p:nvGrpSpPr>
        <p:grpSpPr>
          <a:xfrm>
            <a:off x="6221980" y="3819194"/>
            <a:ext cx="411075" cy="388491"/>
            <a:chOff x="6221980" y="3819194"/>
            <a:chExt cx="411075" cy="388491"/>
          </a:xfrm>
        </p:grpSpPr>
        <p:sp>
          <p:nvSpPr>
            <p:cNvPr id="331" name="Isosceles Triangle 330"/>
            <p:cNvSpPr/>
            <p:nvPr/>
          </p:nvSpPr>
          <p:spPr>
            <a:xfrm>
              <a:off x="6222697" y="3819194"/>
              <a:ext cx="410358" cy="353757"/>
            </a:xfrm>
            <a:prstGeom prst="triangle">
              <a:avLst/>
            </a:prstGeom>
            <a:solidFill>
              <a:srgbClr val="F0CE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332" name="TextBox 331"/>
            <p:cNvSpPr txBox="1"/>
            <p:nvPr/>
          </p:nvSpPr>
          <p:spPr>
            <a:xfrm>
              <a:off x="6221980" y="3930686"/>
              <a:ext cx="404278" cy="276999"/>
            </a:xfrm>
            <a:prstGeom prst="rect">
              <a:avLst/>
            </a:prstGeom>
            <a:noFill/>
          </p:spPr>
          <p:txBody>
            <a:bodyPr wrap="none" rtlCol="0">
              <a:spAutoFit/>
            </a:bodyPr>
            <a:lstStyle/>
            <a:p>
              <a:r>
                <a:rPr lang="en-US" sz="1200" dirty="0"/>
                <a:t> S4</a:t>
              </a:r>
            </a:p>
          </p:txBody>
        </p:sp>
      </p:grpSp>
      <p:cxnSp>
        <p:nvCxnSpPr>
          <p:cNvPr id="333" name="Straight Connector 332"/>
          <p:cNvCxnSpPr>
            <a:stCxn id="297" idx="2"/>
            <a:endCxn id="298" idx="0"/>
          </p:cNvCxnSpPr>
          <p:nvPr/>
        </p:nvCxnSpPr>
        <p:spPr>
          <a:xfrm flipH="1">
            <a:off x="7016289" y="3185724"/>
            <a:ext cx="134677" cy="218888"/>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29760" y="3456766"/>
            <a:ext cx="1696452" cy="507831"/>
          </a:xfrm>
          <a:prstGeom prst="rect">
            <a:avLst/>
          </a:prstGeom>
          <a:noFill/>
        </p:spPr>
        <p:txBody>
          <a:bodyPr vert="horz" wrap="square" lIns="0" tIns="0" rIns="0" bIns="0" rtlCol="0">
            <a:spAutoFit/>
          </a:bodyPr>
          <a:lstStyle/>
          <a:p>
            <a:r>
              <a:rPr lang="en-US" sz="1100" b="1" dirty="0"/>
              <a:t>Better for </a:t>
            </a:r>
            <a:r>
              <a:rPr lang="en-US" sz="1100" b="1" dirty="0" smtClean="0"/>
              <a:t>release step </a:t>
            </a:r>
          </a:p>
          <a:p>
            <a:endParaRPr lang="en-US" sz="1100" b="1" dirty="0"/>
          </a:p>
          <a:p>
            <a:endParaRPr lang="en-US" sz="1100" dirty="0" err="1" smtClean="0">
              <a:solidFill>
                <a:srgbClr val="003C71"/>
              </a:solidFill>
            </a:endParaRPr>
          </a:p>
        </p:txBody>
      </p:sp>
      <p:sp>
        <p:nvSpPr>
          <p:cNvPr id="21" name="TextBox 20"/>
          <p:cNvSpPr txBox="1"/>
          <p:nvPr/>
        </p:nvSpPr>
        <p:spPr>
          <a:xfrm>
            <a:off x="4520147" y="3482378"/>
            <a:ext cx="1803893" cy="338554"/>
          </a:xfrm>
          <a:prstGeom prst="rect">
            <a:avLst/>
          </a:prstGeom>
          <a:noFill/>
        </p:spPr>
        <p:txBody>
          <a:bodyPr vert="horz" wrap="square" lIns="0" tIns="0" rIns="0" bIns="0" rtlCol="0">
            <a:spAutoFit/>
          </a:bodyPr>
          <a:lstStyle/>
          <a:p>
            <a:r>
              <a:rPr lang="en-US" sz="1100" b="1" dirty="0" smtClean="0"/>
              <a:t>Better for gather step</a:t>
            </a:r>
            <a:endParaRPr lang="en-US" sz="1100" dirty="0"/>
          </a:p>
          <a:p>
            <a:endParaRPr lang="en-US" sz="1100" dirty="0" err="1" smtClean="0">
              <a:solidFill>
                <a:srgbClr val="003C71"/>
              </a:solidFill>
            </a:endParaRPr>
          </a:p>
        </p:txBody>
      </p:sp>
      <p:grpSp>
        <p:nvGrpSpPr>
          <p:cNvPr id="64" name="Group 63"/>
          <p:cNvGrpSpPr/>
          <p:nvPr/>
        </p:nvGrpSpPr>
        <p:grpSpPr>
          <a:xfrm>
            <a:off x="1172707" y="999906"/>
            <a:ext cx="6694879" cy="577829"/>
            <a:chOff x="574830" y="871517"/>
            <a:chExt cx="6694879" cy="577829"/>
          </a:xfrm>
        </p:grpSpPr>
        <p:sp>
          <p:nvSpPr>
            <p:cNvPr id="169" name="TextBox 168"/>
            <p:cNvSpPr txBox="1"/>
            <p:nvPr/>
          </p:nvSpPr>
          <p:spPr>
            <a:xfrm>
              <a:off x="773039" y="879795"/>
              <a:ext cx="1027364" cy="276999"/>
            </a:xfrm>
            <a:prstGeom prst="rect">
              <a:avLst/>
            </a:prstGeom>
            <a:noFill/>
          </p:spPr>
          <p:txBody>
            <a:bodyPr wrap="square" rtlCol="0">
              <a:spAutoFit/>
            </a:bodyPr>
            <a:lstStyle/>
            <a:p>
              <a:r>
                <a:rPr lang="en-US" sz="1200" dirty="0" smtClean="0"/>
                <a:t>Socket </a:t>
              </a:r>
              <a:r>
                <a:rPr lang="en-US" sz="1200" dirty="0"/>
                <a:t>0 </a:t>
              </a:r>
            </a:p>
          </p:txBody>
        </p:sp>
        <p:grpSp>
          <p:nvGrpSpPr>
            <p:cNvPr id="269" name="Group 268"/>
            <p:cNvGrpSpPr/>
            <p:nvPr/>
          </p:nvGrpSpPr>
          <p:grpSpPr>
            <a:xfrm>
              <a:off x="902884" y="1162200"/>
              <a:ext cx="275079" cy="261610"/>
              <a:chOff x="1234945" y="1497826"/>
              <a:chExt cx="275079" cy="261610"/>
            </a:xfrm>
          </p:grpSpPr>
          <p:sp>
            <p:nvSpPr>
              <p:cNvPr id="183" name="Oval 182"/>
              <p:cNvSpPr/>
              <p:nvPr/>
            </p:nvSpPr>
            <p:spPr>
              <a:xfrm>
                <a:off x="1234945" y="152890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84" name="TextBox 183"/>
              <p:cNvSpPr txBox="1"/>
              <p:nvPr/>
            </p:nvSpPr>
            <p:spPr>
              <a:xfrm>
                <a:off x="1242002" y="1497826"/>
                <a:ext cx="268022" cy="261610"/>
              </a:xfrm>
              <a:prstGeom prst="rect">
                <a:avLst/>
              </a:prstGeom>
              <a:noFill/>
            </p:spPr>
            <p:txBody>
              <a:bodyPr wrap="none" rtlCol="0">
                <a:spAutoFit/>
              </a:bodyPr>
              <a:lstStyle/>
              <a:p>
                <a:r>
                  <a:rPr lang="en-US" sz="1100" dirty="0"/>
                  <a:t>1</a:t>
                </a:r>
              </a:p>
            </p:txBody>
          </p:sp>
        </p:grpSp>
        <p:grpSp>
          <p:nvGrpSpPr>
            <p:cNvPr id="270" name="Group 269"/>
            <p:cNvGrpSpPr/>
            <p:nvPr/>
          </p:nvGrpSpPr>
          <p:grpSpPr>
            <a:xfrm>
              <a:off x="1201109" y="1150800"/>
              <a:ext cx="257364" cy="261610"/>
              <a:chOff x="1540145" y="1476311"/>
              <a:chExt cx="257364" cy="261610"/>
            </a:xfrm>
          </p:grpSpPr>
          <p:sp>
            <p:nvSpPr>
              <p:cNvPr id="186" name="Oval 185"/>
              <p:cNvSpPr/>
              <p:nvPr/>
            </p:nvSpPr>
            <p:spPr>
              <a:xfrm>
                <a:off x="1540179"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87" name="TextBox 186"/>
              <p:cNvSpPr txBox="1"/>
              <p:nvPr/>
            </p:nvSpPr>
            <p:spPr>
              <a:xfrm>
                <a:off x="1540145" y="1476311"/>
                <a:ext cx="216831" cy="261610"/>
              </a:xfrm>
              <a:prstGeom prst="rect">
                <a:avLst/>
              </a:prstGeom>
              <a:noFill/>
            </p:spPr>
            <p:txBody>
              <a:bodyPr wrap="square" rtlCol="0">
                <a:spAutoFit/>
              </a:bodyPr>
              <a:lstStyle/>
              <a:p>
                <a:r>
                  <a:rPr lang="en-US" sz="1100" dirty="0"/>
                  <a:t>2</a:t>
                </a:r>
              </a:p>
            </p:txBody>
          </p:sp>
        </p:grpSp>
        <p:grpSp>
          <p:nvGrpSpPr>
            <p:cNvPr id="271" name="Group 270"/>
            <p:cNvGrpSpPr/>
            <p:nvPr/>
          </p:nvGrpSpPr>
          <p:grpSpPr>
            <a:xfrm>
              <a:off x="1489775" y="1161800"/>
              <a:ext cx="275134" cy="261610"/>
              <a:chOff x="1879756" y="1483770"/>
              <a:chExt cx="275134" cy="261610"/>
            </a:xfrm>
          </p:grpSpPr>
          <p:sp>
            <p:nvSpPr>
              <p:cNvPr id="188" name="Oval 187"/>
              <p:cNvSpPr/>
              <p:nvPr/>
            </p:nvSpPr>
            <p:spPr>
              <a:xfrm>
                <a:off x="1897560"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89" name="TextBox 188"/>
              <p:cNvSpPr txBox="1"/>
              <p:nvPr/>
            </p:nvSpPr>
            <p:spPr>
              <a:xfrm>
                <a:off x="1879756" y="1483770"/>
                <a:ext cx="233208" cy="261610"/>
              </a:xfrm>
              <a:prstGeom prst="rect">
                <a:avLst/>
              </a:prstGeom>
              <a:noFill/>
            </p:spPr>
            <p:txBody>
              <a:bodyPr wrap="square" rtlCol="0">
                <a:spAutoFit/>
              </a:bodyPr>
              <a:lstStyle/>
              <a:p>
                <a:r>
                  <a:rPr lang="en-US" sz="1100" dirty="0"/>
                  <a:t>3</a:t>
                </a:r>
              </a:p>
            </p:txBody>
          </p:sp>
        </p:grpSp>
        <p:grpSp>
          <p:nvGrpSpPr>
            <p:cNvPr id="31" name="Group 30"/>
            <p:cNvGrpSpPr/>
            <p:nvPr/>
          </p:nvGrpSpPr>
          <p:grpSpPr>
            <a:xfrm>
              <a:off x="607093" y="1166922"/>
              <a:ext cx="283770" cy="261610"/>
              <a:chOff x="1564167" y="1157139"/>
              <a:chExt cx="283770" cy="261610"/>
            </a:xfrm>
          </p:grpSpPr>
          <p:sp>
            <p:nvSpPr>
              <p:cNvPr id="182" name="Oval 181"/>
              <p:cNvSpPr/>
              <p:nvPr/>
            </p:nvSpPr>
            <p:spPr>
              <a:xfrm>
                <a:off x="1564167" y="118605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92" name="TextBox 191"/>
              <p:cNvSpPr txBox="1"/>
              <p:nvPr/>
            </p:nvSpPr>
            <p:spPr>
              <a:xfrm>
                <a:off x="1579915" y="1157139"/>
                <a:ext cx="268022" cy="261610"/>
              </a:xfrm>
              <a:prstGeom prst="rect">
                <a:avLst/>
              </a:prstGeom>
              <a:noFill/>
            </p:spPr>
            <p:txBody>
              <a:bodyPr wrap="none" rtlCol="0">
                <a:spAutoFit/>
              </a:bodyPr>
              <a:lstStyle/>
              <a:p>
                <a:r>
                  <a:rPr lang="en-US" sz="1100" dirty="0"/>
                  <a:t>0</a:t>
                </a:r>
              </a:p>
            </p:txBody>
          </p:sp>
        </p:grpSp>
        <p:sp>
          <p:nvSpPr>
            <p:cNvPr id="193" name="Rectangle 192"/>
            <p:cNvSpPr/>
            <p:nvPr/>
          </p:nvSpPr>
          <p:spPr>
            <a:xfrm>
              <a:off x="574830" y="1109153"/>
              <a:ext cx="1225573" cy="3401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72" name="TextBox 271"/>
            <p:cNvSpPr txBox="1"/>
            <p:nvPr/>
          </p:nvSpPr>
          <p:spPr>
            <a:xfrm>
              <a:off x="2130916" y="879795"/>
              <a:ext cx="1027364" cy="276999"/>
            </a:xfrm>
            <a:prstGeom prst="rect">
              <a:avLst/>
            </a:prstGeom>
            <a:noFill/>
          </p:spPr>
          <p:txBody>
            <a:bodyPr wrap="square" rtlCol="0">
              <a:spAutoFit/>
            </a:bodyPr>
            <a:lstStyle/>
            <a:p>
              <a:r>
                <a:rPr lang="en-US" sz="1200" dirty="0" smtClean="0"/>
                <a:t>Socket </a:t>
              </a:r>
              <a:r>
                <a:rPr lang="en-US" sz="1200" dirty="0"/>
                <a:t>1</a:t>
              </a:r>
              <a:r>
                <a:rPr lang="en-US" sz="1200" dirty="0" smtClean="0"/>
                <a:t> </a:t>
              </a:r>
              <a:endParaRPr lang="en-US" sz="1200" dirty="0"/>
            </a:p>
          </p:txBody>
        </p:sp>
        <p:grpSp>
          <p:nvGrpSpPr>
            <p:cNvPr id="273" name="Group 272"/>
            <p:cNvGrpSpPr/>
            <p:nvPr/>
          </p:nvGrpSpPr>
          <p:grpSpPr>
            <a:xfrm>
              <a:off x="2260761" y="1162200"/>
              <a:ext cx="275079" cy="261610"/>
              <a:chOff x="1234945" y="1497826"/>
              <a:chExt cx="275079" cy="261610"/>
            </a:xfrm>
          </p:grpSpPr>
          <p:sp>
            <p:nvSpPr>
              <p:cNvPr id="274" name="Oval 273"/>
              <p:cNvSpPr/>
              <p:nvPr/>
            </p:nvSpPr>
            <p:spPr>
              <a:xfrm>
                <a:off x="1234945" y="152890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75" name="TextBox 274"/>
              <p:cNvSpPr txBox="1"/>
              <p:nvPr/>
            </p:nvSpPr>
            <p:spPr>
              <a:xfrm>
                <a:off x="1242002" y="1497826"/>
                <a:ext cx="268022" cy="261610"/>
              </a:xfrm>
              <a:prstGeom prst="rect">
                <a:avLst/>
              </a:prstGeom>
              <a:noFill/>
            </p:spPr>
            <p:txBody>
              <a:bodyPr wrap="none" rtlCol="0">
                <a:spAutoFit/>
              </a:bodyPr>
              <a:lstStyle/>
              <a:p>
                <a:r>
                  <a:rPr lang="en-US" sz="1100" dirty="0" smtClean="0"/>
                  <a:t>5</a:t>
                </a:r>
                <a:endParaRPr lang="en-US" sz="1100" dirty="0"/>
              </a:p>
            </p:txBody>
          </p:sp>
        </p:grpSp>
        <p:grpSp>
          <p:nvGrpSpPr>
            <p:cNvPr id="276" name="Group 275"/>
            <p:cNvGrpSpPr/>
            <p:nvPr/>
          </p:nvGrpSpPr>
          <p:grpSpPr>
            <a:xfrm>
              <a:off x="2558986" y="1150800"/>
              <a:ext cx="257364" cy="261610"/>
              <a:chOff x="1540145" y="1476311"/>
              <a:chExt cx="257364" cy="261610"/>
            </a:xfrm>
          </p:grpSpPr>
          <p:sp>
            <p:nvSpPr>
              <p:cNvPr id="277" name="Oval 276"/>
              <p:cNvSpPr/>
              <p:nvPr/>
            </p:nvSpPr>
            <p:spPr>
              <a:xfrm>
                <a:off x="1540179"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78" name="TextBox 277"/>
              <p:cNvSpPr txBox="1"/>
              <p:nvPr/>
            </p:nvSpPr>
            <p:spPr>
              <a:xfrm>
                <a:off x="1540145" y="1476311"/>
                <a:ext cx="216831" cy="261610"/>
              </a:xfrm>
              <a:prstGeom prst="rect">
                <a:avLst/>
              </a:prstGeom>
              <a:noFill/>
            </p:spPr>
            <p:txBody>
              <a:bodyPr wrap="square" rtlCol="0">
                <a:spAutoFit/>
              </a:bodyPr>
              <a:lstStyle/>
              <a:p>
                <a:r>
                  <a:rPr lang="en-US" sz="1100" dirty="0" smtClean="0"/>
                  <a:t>6</a:t>
                </a:r>
                <a:endParaRPr lang="en-US" sz="1100" dirty="0"/>
              </a:p>
            </p:txBody>
          </p:sp>
        </p:grpSp>
        <p:grpSp>
          <p:nvGrpSpPr>
            <p:cNvPr id="279" name="Group 278"/>
            <p:cNvGrpSpPr/>
            <p:nvPr/>
          </p:nvGrpSpPr>
          <p:grpSpPr>
            <a:xfrm>
              <a:off x="2847652" y="1161800"/>
              <a:ext cx="275134" cy="261610"/>
              <a:chOff x="1879756" y="1483770"/>
              <a:chExt cx="275134" cy="261610"/>
            </a:xfrm>
          </p:grpSpPr>
          <p:sp>
            <p:nvSpPr>
              <p:cNvPr id="280" name="Oval 279"/>
              <p:cNvSpPr/>
              <p:nvPr/>
            </p:nvSpPr>
            <p:spPr>
              <a:xfrm>
                <a:off x="1897560"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81" name="TextBox 280"/>
              <p:cNvSpPr txBox="1"/>
              <p:nvPr/>
            </p:nvSpPr>
            <p:spPr>
              <a:xfrm>
                <a:off x="1879756" y="1483770"/>
                <a:ext cx="233208" cy="261610"/>
              </a:xfrm>
              <a:prstGeom prst="rect">
                <a:avLst/>
              </a:prstGeom>
              <a:noFill/>
            </p:spPr>
            <p:txBody>
              <a:bodyPr wrap="square" rtlCol="0">
                <a:spAutoFit/>
              </a:bodyPr>
              <a:lstStyle/>
              <a:p>
                <a:r>
                  <a:rPr lang="en-US" sz="1100" dirty="0"/>
                  <a:t>7</a:t>
                </a:r>
              </a:p>
            </p:txBody>
          </p:sp>
        </p:grpSp>
        <p:grpSp>
          <p:nvGrpSpPr>
            <p:cNvPr id="282" name="Group 281"/>
            <p:cNvGrpSpPr/>
            <p:nvPr/>
          </p:nvGrpSpPr>
          <p:grpSpPr>
            <a:xfrm>
              <a:off x="1964970" y="1166922"/>
              <a:ext cx="283770" cy="261610"/>
              <a:chOff x="1564167" y="1157139"/>
              <a:chExt cx="283770" cy="261610"/>
            </a:xfrm>
          </p:grpSpPr>
          <p:sp>
            <p:nvSpPr>
              <p:cNvPr id="283" name="Oval 282"/>
              <p:cNvSpPr/>
              <p:nvPr/>
            </p:nvSpPr>
            <p:spPr>
              <a:xfrm>
                <a:off x="1564167" y="118605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84" name="TextBox 283"/>
              <p:cNvSpPr txBox="1"/>
              <p:nvPr/>
            </p:nvSpPr>
            <p:spPr>
              <a:xfrm>
                <a:off x="1579915" y="1157139"/>
                <a:ext cx="268022" cy="261610"/>
              </a:xfrm>
              <a:prstGeom prst="rect">
                <a:avLst/>
              </a:prstGeom>
              <a:noFill/>
            </p:spPr>
            <p:txBody>
              <a:bodyPr wrap="none" rtlCol="0">
                <a:spAutoFit/>
              </a:bodyPr>
              <a:lstStyle/>
              <a:p>
                <a:r>
                  <a:rPr lang="en-US" sz="1100" dirty="0"/>
                  <a:t>4</a:t>
                </a:r>
              </a:p>
            </p:txBody>
          </p:sp>
        </p:grpSp>
        <p:sp>
          <p:nvSpPr>
            <p:cNvPr id="285" name="Rectangle 284"/>
            <p:cNvSpPr/>
            <p:nvPr/>
          </p:nvSpPr>
          <p:spPr>
            <a:xfrm>
              <a:off x="1932707" y="1109153"/>
              <a:ext cx="1225573" cy="3401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86" name="TextBox 285"/>
            <p:cNvSpPr txBox="1"/>
            <p:nvPr/>
          </p:nvSpPr>
          <p:spPr>
            <a:xfrm>
              <a:off x="3451696" y="878101"/>
              <a:ext cx="1027364" cy="276999"/>
            </a:xfrm>
            <a:prstGeom prst="rect">
              <a:avLst/>
            </a:prstGeom>
            <a:noFill/>
          </p:spPr>
          <p:txBody>
            <a:bodyPr wrap="square" rtlCol="0">
              <a:spAutoFit/>
            </a:bodyPr>
            <a:lstStyle/>
            <a:p>
              <a:r>
                <a:rPr lang="en-US" sz="1200" dirty="0" smtClean="0"/>
                <a:t>Socket </a:t>
              </a:r>
              <a:r>
                <a:rPr lang="en-US" sz="1200" dirty="0"/>
                <a:t>2</a:t>
              </a:r>
              <a:r>
                <a:rPr lang="en-US" sz="1200" dirty="0" smtClean="0"/>
                <a:t> </a:t>
              </a:r>
              <a:endParaRPr lang="en-US" sz="1200" dirty="0"/>
            </a:p>
          </p:txBody>
        </p:sp>
        <p:grpSp>
          <p:nvGrpSpPr>
            <p:cNvPr id="287" name="Group 286"/>
            <p:cNvGrpSpPr/>
            <p:nvPr/>
          </p:nvGrpSpPr>
          <p:grpSpPr>
            <a:xfrm>
              <a:off x="3581541" y="1160506"/>
              <a:ext cx="275079" cy="261610"/>
              <a:chOff x="1234945" y="1497826"/>
              <a:chExt cx="275079" cy="261610"/>
            </a:xfrm>
          </p:grpSpPr>
          <p:sp>
            <p:nvSpPr>
              <p:cNvPr id="288" name="Oval 287"/>
              <p:cNvSpPr/>
              <p:nvPr/>
            </p:nvSpPr>
            <p:spPr>
              <a:xfrm>
                <a:off x="1234945" y="152890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89" name="TextBox 288"/>
              <p:cNvSpPr txBox="1"/>
              <p:nvPr/>
            </p:nvSpPr>
            <p:spPr>
              <a:xfrm>
                <a:off x="1242002" y="1497826"/>
                <a:ext cx="268022" cy="261610"/>
              </a:xfrm>
              <a:prstGeom prst="rect">
                <a:avLst/>
              </a:prstGeom>
              <a:noFill/>
            </p:spPr>
            <p:txBody>
              <a:bodyPr wrap="none" rtlCol="0">
                <a:spAutoFit/>
              </a:bodyPr>
              <a:lstStyle/>
              <a:p>
                <a:r>
                  <a:rPr lang="en-US" sz="1100" dirty="0"/>
                  <a:t>9</a:t>
                </a:r>
              </a:p>
            </p:txBody>
          </p:sp>
        </p:grpSp>
        <p:grpSp>
          <p:nvGrpSpPr>
            <p:cNvPr id="290" name="Group 289"/>
            <p:cNvGrpSpPr/>
            <p:nvPr/>
          </p:nvGrpSpPr>
          <p:grpSpPr>
            <a:xfrm>
              <a:off x="3832509" y="1149106"/>
              <a:ext cx="353727" cy="261610"/>
              <a:chOff x="1492888" y="1476311"/>
              <a:chExt cx="353727" cy="261610"/>
            </a:xfrm>
          </p:grpSpPr>
          <p:sp>
            <p:nvSpPr>
              <p:cNvPr id="291" name="Oval 290"/>
              <p:cNvSpPr/>
              <p:nvPr/>
            </p:nvSpPr>
            <p:spPr>
              <a:xfrm>
                <a:off x="1540179"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92" name="TextBox 291"/>
              <p:cNvSpPr txBox="1"/>
              <p:nvPr/>
            </p:nvSpPr>
            <p:spPr>
              <a:xfrm>
                <a:off x="1492888" y="1476311"/>
                <a:ext cx="353727" cy="261610"/>
              </a:xfrm>
              <a:prstGeom prst="rect">
                <a:avLst/>
              </a:prstGeom>
              <a:noFill/>
            </p:spPr>
            <p:txBody>
              <a:bodyPr wrap="square" rtlCol="0">
                <a:spAutoFit/>
              </a:bodyPr>
              <a:lstStyle/>
              <a:p>
                <a:r>
                  <a:rPr lang="en-US" sz="1100" dirty="0" smtClean="0"/>
                  <a:t>10</a:t>
                </a:r>
                <a:endParaRPr lang="en-US" sz="1100" dirty="0"/>
              </a:p>
            </p:txBody>
          </p:sp>
        </p:grpSp>
        <p:grpSp>
          <p:nvGrpSpPr>
            <p:cNvPr id="293" name="Group 292"/>
            <p:cNvGrpSpPr/>
            <p:nvPr/>
          </p:nvGrpSpPr>
          <p:grpSpPr>
            <a:xfrm>
              <a:off x="4145235" y="1162982"/>
              <a:ext cx="445817" cy="261610"/>
              <a:chOff x="1856559" y="1486646"/>
              <a:chExt cx="445817" cy="261610"/>
            </a:xfrm>
          </p:grpSpPr>
          <p:sp>
            <p:nvSpPr>
              <p:cNvPr id="294" name="Oval 293"/>
              <p:cNvSpPr/>
              <p:nvPr/>
            </p:nvSpPr>
            <p:spPr>
              <a:xfrm>
                <a:off x="1897560"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95" name="TextBox 294"/>
              <p:cNvSpPr txBox="1"/>
              <p:nvPr/>
            </p:nvSpPr>
            <p:spPr>
              <a:xfrm>
                <a:off x="1856559" y="1486646"/>
                <a:ext cx="445817" cy="261610"/>
              </a:xfrm>
              <a:prstGeom prst="rect">
                <a:avLst/>
              </a:prstGeom>
              <a:noFill/>
            </p:spPr>
            <p:txBody>
              <a:bodyPr wrap="square" rtlCol="0">
                <a:spAutoFit/>
              </a:bodyPr>
              <a:lstStyle/>
              <a:p>
                <a:r>
                  <a:rPr lang="en-US" sz="1100" dirty="0" smtClean="0"/>
                  <a:t>11</a:t>
                </a:r>
                <a:endParaRPr lang="en-US" sz="1100" dirty="0"/>
              </a:p>
            </p:txBody>
          </p:sp>
        </p:grpSp>
        <p:grpSp>
          <p:nvGrpSpPr>
            <p:cNvPr id="296" name="Group 295"/>
            <p:cNvGrpSpPr/>
            <p:nvPr/>
          </p:nvGrpSpPr>
          <p:grpSpPr>
            <a:xfrm>
              <a:off x="3285750" y="1165228"/>
              <a:ext cx="283770" cy="261610"/>
              <a:chOff x="1564167" y="1157139"/>
              <a:chExt cx="283770" cy="261610"/>
            </a:xfrm>
          </p:grpSpPr>
          <p:sp>
            <p:nvSpPr>
              <p:cNvPr id="334" name="Oval 333"/>
              <p:cNvSpPr/>
              <p:nvPr/>
            </p:nvSpPr>
            <p:spPr>
              <a:xfrm>
                <a:off x="1564167" y="118605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35" name="TextBox 334"/>
              <p:cNvSpPr txBox="1"/>
              <p:nvPr/>
            </p:nvSpPr>
            <p:spPr>
              <a:xfrm>
                <a:off x="1579915" y="1157139"/>
                <a:ext cx="268022" cy="261610"/>
              </a:xfrm>
              <a:prstGeom prst="rect">
                <a:avLst/>
              </a:prstGeom>
              <a:noFill/>
            </p:spPr>
            <p:txBody>
              <a:bodyPr wrap="none" rtlCol="0">
                <a:spAutoFit/>
              </a:bodyPr>
              <a:lstStyle/>
              <a:p>
                <a:r>
                  <a:rPr lang="en-US" sz="1100" dirty="0" smtClean="0"/>
                  <a:t>8</a:t>
                </a:r>
                <a:endParaRPr lang="en-US" sz="1100" dirty="0"/>
              </a:p>
            </p:txBody>
          </p:sp>
        </p:grpSp>
        <p:sp>
          <p:nvSpPr>
            <p:cNvPr id="336" name="Rectangle 335"/>
            <p:cNvSpPr/>
            <p:nvPr/>
          </p:nvSpPr>
          <p:spPr>
            <a:xfrm>
              <a:off x="3253487" y="1107459"/>
              <a:ext cx="1225573" cy="3401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37" name="TextBox 336"/>
            <p:cNvSpPr txBox="1"/>
            <p:nvPr/>
          </p:nvSpPr>
          <p:spPr>
            <a:xfrm>
              <a:off x="4788730" y="871965"/>
              <a:ext cx="1027364" cy="276999"/>
            </a:xfrm>
            <a:prstGeom prst="rect">
              <a:avLst/>
            </a:prstGeom>
            <a:noFill/>
          </p:spPr>
          <p:txBody>
            <a:bodyPr wrap="square" rtlCol="0">
              <a:spAutoFit/>
            </a:bodyPr>
            <a:lstStyle/>
            <a:p>
              <a:r>
                <a:rPr lang="en-US" sz="1200" dirty="0" smtClean="0"/>
                <a:t>Socket </a:t>
              </a:r>
              <a:r>
                <a:rPr lang="en-US" sz="1200" dirty="0"/>
                <a:t>3</a:t>
              </a:r>
              <a:r>
                <a:rPr lang="en-US" sz="1200" dirty="0" smtClean="0"/>
                <a:t> </a:t>
              </a:r>
              <a:endParaRPr lang="en-US" sz="1200" dirty="0"/>
            </a:p>
          </p:txBody>
        </p:sp>
        <p:grpSp>
          <p:nvGrpSpPr>
            <p:cNvPr id="338" name="Group 337"/>
            <p:cNvGrpSpPr/>
            <p:nvPr/>
          </p:nvGrpSpPr>
          <p:grpSpPr>
            <a:xfrm>
              <a:off x="4877708" y="1153691"/>
              <a:ext cx="351378" cy="261610"/>
              <a:chOff x="1194078" y="1497147"/>
              <a:chExt cx="351378" cy="261610"/>
            </a:xfrm>
          </p:grpSpPr>
          <p:sp>
            <p:nvSpPr>
              <p:cNvPr id="339" name="Oval 338"/>
              <p:cNvSpPr/>
              <p:nvPr/>
            </p:nvSpPr>
            <p:spPr>
              <a:xfrm>
                <a:off x="1234945" y="152890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40" name="TextBox 339"/>
              <p:cNvSpPr txBox="1"/>
              <p:nvPr/>
            </p:nvSpPr>
            <p:spPr>
              <a:xfrm>
                <a:off x="1194078" y="1497147"/>
                <a:ext cx="351378" cy="261610"/>
              </a:xfrm>
              <a:prstGeom prst="rect">
                <a:avLst/>
              </a:prstGeom>
              <a:noFill/>
            </p:spPr>
            <p:txBody>
              <a:bodyPr wrap="none" rtlCol="0">
                <a:spAutoFit/>
              </a:bodyPr>
              <a:lstStyle/>
              <a:p>
                <a:r>
                  <a:rPr lang="en-US" sz="1100" dirty="0" smtClean="0"/>
                  <a:t>13</a:t>
                </a:r>
                <a:endParaRPr lang="en-US" sz="1100" dirty="0"/>
              </a:p>
            </p:txBody>
          </p:sp>
        </p:grpSp>
        <p:grpSp>
          <p:nvGrpSpPr>
            <p:cNvPr id="341" name="Group 340"/>
            <p:cNvGrpSpPr/>
            <p:nvPr/>
          </p:nvGrpSpPr>
          <p:grpSpPr>
            <a:xfrm>
              <a:off x="5169543" y="1142970"/>
              <a:ext cx="353727" cy="261610"/>
              <a:chOff x="1492888" y="1476311"/>
              <a:chExt cx="353727" cy="261610"/>
            </a:xfrm>
          </p:grpSpPr>
          <p:sp>
            <p:nvSpPr>
              <p:cNvPr id="342" name="Oval 341"/>
              <p:cNvSpPr/>
              <p:nvPr/>
            </p:nvSpPr>
            <p:spPr>
              <a:xfrm>
                <a:off x="1540179"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43" name="TextBox 342"/>
              <p:cNvSpPr txBox="1"/>
              <p:nvPr/>
            </p:nvSpPr>
            <p:spPr>
              <a:xfrm>
                <a:off x="1492888" y="1476311"/>
                <a:ext cx="353727" cy="261610"/>
              </a:xfrm>
              <a:prstGeom prst="rect">
                <a:avLst/>
              </a:prstGeom>
              <a:noFill/>
            </p:spPr>
            <p:txBody>
              <a:bodyPr wrap="square" rtlCol="0">
                <a:spAutoFit/>
              </a:bodyPr>
              <a:lstStyle/>
              <a:p>
                <a:r>
                  <a:rPr lang="en-US" sz="1100" dirty="0" smtClean="0"/>
                  <a:t>14</a:t>
                </a:r>
                <a:endParaRPr lang="en-US" sz="1100" dirty="0"/>
              </a:p>
            </p:txBody>
          </p:sp>
        </p:grpSp>
        <p:grpSp>
          <p:nvGrpSpPr>
            <p:cNvPr id="344" name="Group 343"/>
            <p:cNvGrpSpPr/>
            <p:nvPr/>
          </p:nvGrpSpPr>
          <p:grpSpPr>
            <a:xfrm>
              <a:off x="5482269" y="1156846"/>
              <a:ext cx="445817" cy="261610"/>
              <a:chOff x="1856559" y="1486646"/>
              <a:chExt cx="445817" cy="261610"/>
            </a:xfrm>
          </p:grpSpPr>
          <p:sp>
            <p:nvSpPr>
              <p:cNvPr id="345" name="Oval 344"/>
              <p:cNvSpPr/>
              <p:nvPr/>
            </p:nvSpPr>
            <p:spPr>
              <a:xfrm>
                <a:off x="1897560"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46" name="TextBox 345"/>
              <p:cNvSpPr txBox="1"/>
              <p:nvPr/>
            </p:nvSpPr>
            <p:spPr>
              <a:xfrm>
                <a:off x="1856559" y="1486646"/>
                <a:ext cx="445817" cy="261610"/>
              </a:xfrm>
              <a:prstGeom prst="rect">
                <a:avLst/>
              </a:prstGeom>
              <a:noFill/>
            </p:spPr>
            <p:txBody>
              <a:bodyPr wrap="square" rtlCol="0">
                <a:spAutoFit/>
              </a:bodyPr>
              <a:lstStyle/>
              <a:p>
                <a:r>
                  <a:rPr lang="en-US" sz="1100" dirty="0" smtClean="0"/>
                  <a:t>15</a:t>
                </a:r>
                <a:endParaRPr lang="en-US" sz="1100" dirty="0"/>
              </a:p>
            </p:txBody>
          </p:sp>
        </p:grpSp>
        <p:grpSp>
          <p:nvGrpSpPr>
            <p:cNvPr id="347" name="Group 346"/>
            <p:cNvGrpSpPr/>
            <p:nvPr/>
          </p:nvGrpSpPr>
          <p:grpSpPr>
            <a:xfrm>
              <a:off x="4579125" y="1150800"/>
              <a:ext cx="351378" cy="261610"/>
              <a:chOff x="1520508" y="1148847"/>
              <a:chExt cx="351378" cy="261610"/>
            </a:xfrm>
          </p:grpSpPr>
          <p:sp>
            <p:nvSpPr>
              <p:cNvPr id="348" name="Oval 347"/>
              <p:cNvSpPr/>
              <p:nvPr/>
            </p:nvSpPr>
            <p:spPr>
              <a:xfrm>
                <a:off x="1564167" y="118605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49" name="TextBox 348"/>
              <p:cNvSpPr txBox="1"/>
              <p:nvPr/>
            </p:nvSpPr>
            <p:spPr>
              <a:xfrm>
                <a:off x="1520508" y="1148847"/>
                <a:ext cx="351378" cy="261610"/>
              </a:xfrm>
              <a:prstGeom prst="rect">
                <a:avLst/>
              </a:prstGeom>
              <a:noFill/>
            </p:spPr>
            <p:txBody>
              <a:bodyPr wrap="none" rtlCol="0">
                <a:spAutoFit/>
              </a:bodyPr>
              <a:lstStyle/>
              <a:p>
                <a:r>
                  <a:rPr lang="en-US" sz="1100" dirty="0" smtClean="0"/>
                  <a:t>12</a:t>
                </a:r>
                <a:endParaRPr lang="en-US" sz="1100" dirty="0"/>
              </a:p>
            </p:txBody>
          </p:sp>
        </p:grpSp>
        <p:sp>
          <p:nvSpPr>
            <p:cNvPr id="350" name="Rectangle 349"/>
            <p:cNvSpPr/>
            <p:nvPr/>
          </p:nvSpPr>
          <p:spPr>
            <a:xfrm>
              <a:off x="4590521" y="1101323"/>
              <a:ext cx="1225573" cy="3401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51" name="TextBox 350"/>
            <p:cNvSpPr txBox="1"/>
            <p:nvPr/>
          </p:nvSpPr>
          <p:spPr>
            <a:xfrm>
              <a:off x="6130353" y="871517"/>
              <a:ext cx="1027364" cy="276999"/>
            </a:xfrm>
            <a:prstGeom prst="rect">
              <a:avLst/>
            </a:prstGeom>
            <a:noFill/>
          </p:spPr>
          <p:txBody>
            <a:bodyPr wrap="square" rtlCol="0">
              <a:spAutoFit/>
            </a:bodyPr>
            <a:lstStyle/>
            <a:p>
              <a:r>
                <a:rPr lang="en-US" sz="1200" dirty="0" smtClean="0"/>
                <a:t>Socket </a:t>
              </a:r>
              <a:r>
                <a:rPr lang="en-US" sz="1200" dirty="0"/>
                <a:t>4</a:t>
              </a:r>
              <a:r>
                <a:rPr lang="en-US" sz="1200" dirty="0" smtClean="0"/>
                <a:t> </a:t>
              </a:r>
              <a:endParaRPr lang="en-US" sz="1200" dirty="0"/>
            </a:p>
          </p:txBody>
        </p:sp>
        <p:grpSp>
          <p:nvGrpSpPr>
            <p:cNvPr id="352" name="Group 351"/>
            <p:cNvGrpSpPr/>
            <p:nvPr/>
          </p:nvGrpSpPr>
          <p:grpSpPr>
            <a:xfrm>
              <a:off x="6219331" y="1153243"/>
              <a:ext cx="351378" cy="261610"/>
              <a:chOff x="1194078" y="1497147"/>
              <a:chExt cx="351378" cy="261610"/>
            </a:xfrm>
          </p:grpSpPr>
          <p:sp>
            <p:nvSpPr>
              <p:cNvPr id="353" name="Oval 352"/>
              <p:cNvSpPr/>
              <p:nvPr/>
            </p:nvSpPr>
            <p:spPr>
              <a:xfrm>
                <a:off x="1234945" y="152890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54" name="TextBox 353"/>
              <p:cNvSpPr txBox="1"/>
              <p:nvPr/>
            </p:nvSpPr>
            <p:spPr>
              <a:xfrm>
                <a:off x="1194078" y="1497147"/>
                <a:ext cx="351378" cy="261610"/>
              </a:xfrm>
              <a:prstGeom prst="rect">
                <a:avLst/>
              </a:prstGeom>
              <a:noFill/>
            </p:spPr>
            <p:txBody>
              <a:bodyPr wrap="none" rtlCol="0">
                <a:spAutoFit/>
              </a:bodyPr>
              <a:lstStyle/>
              <a:p>
                <a:r>
                  <a:rPr lang="en-US" sz="1100" dirty="0" smtClean="0"/>
                  <a:t>17</a:t>
                </a:r>
                <a:endParaRPr lang="en-US" sz="1100" dirty="0"/>
              </a:p>
            </p:txBody>
          </p:sp>
        </p:grpSp>
        <p:grpSp>
          <p:nvGrpSpPr>
            <p:cNvPr id="355" name="Group 354"/>
            <p:cNvGrpSpPr/>
            <p:nvPr/>
          </p:nvGrpSpPr>
          <p:grpSpPr>
            <a:xfrm>
              <a:off x="6511166" y="1142522"/>
              <a:ext cx="353727" cy="261610"/>
              <a:chOff x="1492888" y="1476311"/>
              <a:chExt cx="353727" cy="261610"/>
            </a:xfrm>
          </p:grpSpPr>
          <p:sp>
            <p:nvSpPr>
              <p:cNvPr id="356" name="Oval 355"/>
              <p:cNvSpPr/>
              <p:nvPr/>
            </p:nvSpPr>
            <p:spPr>
              <a:xfrm>
                <a:off x="1540179"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57" name="TextBox 356"/>
              <p:cNvSpPr txBox="1"/>
              <p:nvPr/>
            </p:nvSpPr>
            <p:spPr>
              <a:xfrm>
                <a:off x="1492888" y="1476311"/>
                <a:ext cx="353727" cy="261610"/>
              </a:xfrm>
              <a:prstGeom prst="rect">
                <a:avLst/>
              </a:prstGeom>
              <a:noFill/>
            </p:spPr>
            <p:txBody>
              <a:bodyPr wrap="square" rtlCol="0">
                <a:spAutoFit/>
              </a:bodyPr>
              <a:lstStyle/>
              <a:p>
                <a:r>
                  <a:rPr lang="en-US" sz="1100" dirty="0" smtClean="0"/>
                  <a:t>18</a:t>
                </a:r>
                <a:endParaRPr lang="en-US" sz="1100" dirty="0"/>
              </a:p>
            </p:txBody>
          </p:sp>
        </p:grpSp>
        <p:grpSp>
          <p:nvGrpSpPr>
            <p:cNvPr id="358" name="Group 357"/>
            <p:cNvGrpSpPr/>
            <p:nvPr/>
          </p:nvGrpSpPr>
          <p:grpSpPr>
            <a:xfrm>
              <a:off x="6823892" y="1156398"/>
              <a:ext cx="445817" cy="261610"/>
              <a:chOff x="1856559" y="1486646"/>
              <a:chExt cx="445817" cy="261610"/>
            </a:xfrm>
          </p:grpSpPr>
          <p:sp>
            <p:nvSpPr>
              <p:cNvPr id="359" name="Oval 358"/>
              <p:cNvSpPr/>
              <p:nvPr/>
            </p:nvSpPr>
            <p:spPr>
              <a:xfrm>
                <a:off x="1897560" y="1524634"/>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60" name="TextBox 359"/>
              <p:cNvSpPr txBox="1"/>
              <p:nvPr/>
            </p:nvSpPr>
            <p:spPr>
              <a:xfrm>
                <a:off x="1856559" y="1486646"/>
                <a:ext cx="445817" cy="261610"/>
              </a:xfrm>
              <a:prstGeom prst="rect">
                <a:avLst/>
              </a:prstGeom>
              <a:noFill/>
            </p:spPr>
            <p:txBody>
              <a:bodyPr wrap="square" rtlCol="0">
                <a:spAutoFit/>
              </a:bodyPr>
              <a:lstStyle/>
              <a:p>
                <a:r>
                  <a:rPr lang="en-US" sz="1100" dirty="0" smtClean="0"/>
                  <a:t>19</a:t>
                </a:r>
                <a:endParaRPr lang="en-US" sz="1100" dirty="0"/>
              </a:p>
            </p:txBody>
          </p:sp>
        </p:grpSp>
        <p:grpSp>
          <p:nvGrpSpPr>
            <p:cNvPr id="361" name="Group 360"/>
            <p:cNvGrpSpPr/>
            <p:nvPr/>
          </p:nvGrpSpPr>
          <p:grpSpPr>
            <a:xfrm>
              <a:off x="5920748" y="1150352"/>
              <a:ext cx="351378" cy="261610"/>
              <a:chOff x="1520508" y="1148847"/>
              <a:chExt cx="351378" cy="261610"/>
            </a:xfrm>
          </p:grpSpPr>
          <p:sp>
            <p:nvSpPr>
              <p:cNvPr id="362" name="Oval 361"/>
              <p:cNvSpPr/>
              <p:nvPr/>
            </p:nvSpPr>
            <p:spPr>
              <a:xfrm>
                <a:off x="1564167" y="1186057"/>
                <a:ext cx="257330" cy="1838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63" name="TextBox 362"/>
              <p:cNvSpPr txBox="1"/>
              <p:nvPr/>
            </p:nvSpPr>
            <p:spPr>
              <a:xfrm>
                <a:off x="1520508" y="1148847"/>
                <a:ext cx="351378" cy="261610"/>
              </a:xfrm>
              <a:prstGeom prst="rect">
                <a:avLst/>
              </a:prstGeom>
              <a:noFill/>
            </p:spPr>
            <p:txBody>
              <a:bodyPr wrap="none" rtlCol="0">
                <a:spAutoFit/>
              </a:bodyPr>
              <a:lstStyle/>
              <a:p>
                <a:r>
                  <a:rPr lang="en-US" sz="1100" dirty="0" smtClean="0"/>
                  <a:t>16</a:t>
                </a:r>
                <a:endParaRPr lang="en-US" sz="1100" dirty="0"/>
              </a:p>
            </p:txBody>
          </p:sp>
        </p:grpSp>
        <p:sp>
          <p:nvSpPr>
            <p:cNvPr id="364" name="Rectangle 363"/>
            <p:cNvSpPr/>
            <p:nvPr/>
          </p:nvSpPr>
          <p:spPr>
            <a:xfrm>
              <a:off x="5932144" y="1100875"/>
              <a:ext cx="1225573" cy="3401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spTree>
    <p:extLst>
      <p:ext uri="{BB962C8B-B14F-4D97-AF65-F5344CB8AC3E}">
        <p14:creationId xmlns:p14="http://schemas.microsoft.com/office/powerpoint/2010/main" val="12602028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9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0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0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1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6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9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0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1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0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1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1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8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1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0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99"/>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1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9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298"/>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299"/>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00"/>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01"/>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302"/>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333"/>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04"/>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305"/>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306"/>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307"/>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309"/>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312"/>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31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317"/>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311"/>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321"/>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325"/>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329"/>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303"/>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2"/>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23"/>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26"/>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27"/>
                                        </p:tgtEl>
                                        <p:attrNameLst>
                                          <p:attrName>style.visibility</p:attrName>
                                        </p:attrNameLst>
                                      </p:cBhvr>
                                      <p:to>
                                        <p:strVal val="visible"/>
                                      </p:to>
                                    </p:set>
                                  </p:childTnLst>
                                </p:cTn>
                              </p:par>
                              <p:par>
                                <p:cTn id="125" presetID="1" presetClass="entr" presetSubtype="0" fill="hold" nodeType="withEffect">
                                  <p:stCondLst>
                                    <p:cond delay="0"/>
                                  </p:stCondLst>
                                  <p:childTnLst>
                                    <p:set>
                                      <p:cBhvr>
                                        <p:cTn id="126" dur="1" fill="hold">
                                          <p:stCondLst>
                                            <p:cond delay="0"/>
                                          </p:stCondLst>
                                        </p:cTn>
                                        <p:tgtEl>
                                          <p:spTgt spid="30"/>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18"/>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 grpId="0" animBg="1"/>
      <p:bldP spid="159" grpId="0" animBg="1"/>
      <p:bldP spid="160" grpId="0"/>
      <p:bldP spid="162" grpId="0" animBg="1"/>
      <p:bldP spid="163" grpId="0"/>
      <p:bldP spid="168" grpId="0"/>
      <p:bldP spid="171" grpId="0" animBg="1"/>
      <p:bldP spid="172" grpId="0"/>
      <p:bldP spid="174" grpId="0" animBg="1"/>
      <p:bldP spid="175" grpId="0"/>
      <p:bldP spid="181" grpId="0" animBg="1"/>
      <p:bldP spid="195" grpId="0"/>
      <p:bldP spid="199" grpId="0" animBg="1"/>
      <p:bldP spid="200" grpId="0"/>
      <p:bldP spid="203" grpId="0" animBg="1"/>
      <p:bldP spid="204" grpId="0"/>
      <p:bldP spid="211" grpId="0" animBg="1"/>
      <p:bldP spid="212" grpId="0"/>
      <p:bldP spid="218" grpId="0" animBg="1"/>
      <p:bldP spid="219" grpId="0"/>
      <p:bldP spid="310" grpId="0"/>
      <p:bldP spid="311" grpId="0"/>
      <p:bldP spid="297" grpId="0" animBg="1"/>
      <p:bldP spid="298" grpId="0" animBg="1"/>
      <p:bldP spid="299" grpId="0"/>
      <p:bldP spid="300" grpId="0" animBg="1"/>
      <p:bldP spid="301" grpId="0"/>
      <p:bldP spid="304" grpId="0"/>
      <p:bldP spid="305" grpId="0" animBg="1"/>
      <p:bldP spid="306" grpId="0"/>
      <p:bldP spid="309" grpId="0" animBg="1"/>
      <p:bldP spid="312" grpId="0"/>
      <p:bldP spid="18" grpId="0"/>
      <p:bldP spid="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18</a:t>
            </a:fld>
            <a:endParaRPr lang="en-US" dirty="0"/>
          </a:p>
        </p:txBody>
      </p:sp>
      <p:sp>
        <p:nvSpPr>
          <p:cNvPr id="3" name="Title 2"/>
          <p:cNvSpPr>
            <a:spLocks noGrp="1"/>
          </p:cNvSpPr>
          <p:nvPr>
            <p:ph type="title"/>
          </p:nvPr>
        </p:nvSpPr>
        <p:spPr>
          <a:xfrm>
            <a:off x="455613" y="308916"/>
            <a:ext cx="8229600" cy="868680"/>
          </a:xfrm>
        </p:spPr>
        <p:txBody>
          <a:bodyPr/>
          <a:lstStyle/>
          <a:p>
            <a:r>
              <a:rPr lang="en-US" dirty="0" smtClean="0">
                <a:latin typeface="Intel Clear Light" panose="020B0404020203020204" pitchFamily="34" charset="0"/>
                <a:ea typeface="Intel Clear Light" panose="020B0404020203020204" pitchFamily="34" charset="0"/>
                <a:cs typeface="Intel Clear Light" panose="020B0404020203020204" pitchFamily="34" charset="0"/>
              </a:rPr>
              <a:t>Other variants for trees</a:t>
            </a:r>
            <a:endParaRPr lang="en-US" dirty="0">
              <a:latin typeface="Intel Clear Light" panose="020B0404020203020204" pitchFamily="34" charset="0"/>
              <a:ea typeface="Intel Clear Light" panose="020B0404020203020204" pitchFamily="34" charset="0"/>
              <a:cs typeface="Intel Clear Light" panose="020B0404020203020204" pitchFamily="34" charset="0"/>
            </a:endParaRPr>
          </a:p>
        </p:txBody>
      </p:sp>
      <p:sp>
        <p:nvSpPr>
          <p:cNvPr id="4" name="Content Placeholder 3"/>
          <p:cNvSpPr txBox="1">
            <a:spLocks/>
          </p:cNvSpPr>
          <p:nvPr/>
        </p:nvSpPr>
        <p:spPr>
          <a:xfrm>
            <a:off x="455613" y="1196747"/>
            <a:ext cx="4017711" cy="3425825"/>
          </a:xfrm>
          <a:prstGeom prst="rect">
            <a:avLst/>
          </a:prstGeom>
        </p:spPr>
        <p:txBody>
          <a:bodyPr/>
          <a:lst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dirty="0"/>
              <a:t>Right skewed v/s left </a:t>
            </a:r>
            <a:r>
              <a:rPr lang="en-US" dirty="0" smtClean="0"/>
              <a:t>skewed</a:t>
            </a:r>
          </a:p>
          <a:p>
            <a:pPr marL="285750" indent="-285750">
              <a:buFont typeface="Arial" panose="020B0604020202020204" pitchFamily="34" charset="0"/>
              <a:buChar char="•"/>
            </a:pPr>
            <a:r>
              <a:rPr lang="en-US" dirty="0" smtClean="0"/>
              <a:t>K-</a:t>
            </a:r>
            <a:r>
              <a:rPr lang="en-US" dirty="0" err="1" smtClean="0"/>
              <a:t>ary</a:t>
            </a:r>
            <a:r>
              <a:rPr lang="en-US" dirty="0" smtClean="0"/>
              <a:t> v/s k-</a:t>
            </a:r>
            <a:r>
              <a:rPr lang="en-US" dirty="0" err="1" smtClean="0"/>
              <a:t>nomial</a:t>
            </a:r>
            <a:r>
              <a:rPr lang="en-US" dirty="0" smtClean="0"/>
              <a:t> trees</a:t>
            </a:r>
          </a:p>
          <a:p>
            <a:pPr marL="285750" indent="-285750">
              <a:buFont typeface="Arial" panose="020B0604020202020204" pitchFamily="34" charset="0"/>
              <a:buChar char="•"/>
            </a:pPr>
            <a:r>
              <a:rPr lang="en-US" dirty="0" smtClean="0"/>
              <a:t>Topology-unaware trees</a:t>
            </a:r>
            <a:endParaRPr lang="en-US" dirty="0"/>
          </a:p>
        </p:txBody>
      </p:sp>
      <p:sp>
        <p:nvSpPr>
          <p:cNvPr id="6" name="Oval 5"/>
          <p:cNvSpPr/>
          <p:nvPr/>
        </p:nvSpPr>
        <p:spPr>
          <a:xfrm>
            <a:off x="5556206" y="1189954"/>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 name="Oval 6"/>
          <p:cNvSpPr/>
          <p:nvPr/>
        </p:nvSpPr>
        <p:spPr>
          <a:xfrm>
            <a:off x="5148067" y="1601800"/>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8" name="TextBox 7"/>
          <p:cNvSpPr txBox="1"/>
          <p:nvPr/>
        </p:nvSpPr>
        <p:spPr>
          <a:xfrm>
            <a:off x="5152762" y="1596806"/>
            <a:ext cx="268022" cy="261610"/>
          </a:xfrm>
          <a:prstGeom prst="rect">
            <a:avLst/>
          </a:prstGeom>
          <a:noFill/>
        </p:spPr>
        <p:txBody>
          <a:bodyPr wrap="none" rtlCol="0">
            <a:spAutoFit/>
          </a:bodyPr>
          <a:lstStyle/>
          <a:p>
            <a:r>
              <a:rPr lang="en-US" sz="1100" dirty="0">
                <a:solidFill>
                  <a:srgbClr val="FF0000"/>
                </a:solidFill>
              </a:rPr>
              <a:t>1</a:t>
            </a:r>
          </a:p>
        </p:txBody>
      </p:sp>
      <p:cxnSp>
        <p:nvCxnSpPr>
          <p:cNvPr id="9" name="Straight Connector 8"/>
          <p:cNvCxnSpPr/>
          <p:nvPr/>
        </p:nvCxnSpPr>
        <p:spPr>
          <a:xfrm flipH="1">
            <a:off x="5328028" y="1380836"/>
            <a:ext cx="270908" cy="220964"/>
          </a:xfrm>
          <a:prstGeom prst="line">
            <a:avLst/>
          </a:prstGeom>
          <a:ln w="15875">
            <a:headEnd type="none"/>
            <a:tailEnd type="none"/>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5994918" y="1590223"/>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1" name="TextBox 10"/>
          <p:cNvSpPr txBox="1"/>
          <p:nvPr/>
        </p:nvSpPr>
        <p:spPr>
          <a:xfrm>
            <a:off x="5997098" y="1583454"/>
            <a:ext cx="268022" cy="261610"/>
          </a:xfrm>
          <a:prstGeom prst="rect">
            <a:avLst/>
          </a:prstGeom>
          <a:noFill/>
        </p:spPr>
        <p:txBody>
          <a:bodyPr wrap="none" rtlCol="0">
            <a:spAutoFit/>
          </a:bodyPr>
          <a:lstStyle/>
          <a:p>
            <a:r>
              <a:rPr lang="en-US" sz="1100" dirty="0" smtClean="0">
                <a:solidFill>
                  <a:srgbClr val="FF0000"/>
                </a:solidFill>
              </a:rPr>
              <a:t>2</a:t>
            </a:r>
            <a:endParaRPr lang="en-US" sz="1100" dirty="0">
              <a:solidFill>
                <a:srgbClr val="FF0000"/>
              </a:solidFill>
            </a:endParaRPr>
          </a:p>
        </p:txBody>
      </p:sp>
      <p:cxnSp>
        <p:nvCxnSpPr>
          <p:cNvPr id="12" name="Straight Connector 11"/>
          <p:cNvCxnSpPr/>
          <p:nvPr/>
        </p:nvCxnSpPr>
        <p:spPr>
          <a:xfrm>
            <a:off x="5799234" y="1380835"/>
            <a:ext cx="333121" cy="202619"/>
          </a:xfrm>
          <a:prstGeom prst="line">
            <a:avLst/>
          </a:prstGeom>
          <a:ln w="15875">
            <a:headEnd type="none"/>
            <a:tailEnd type="non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572002" y="1184145"/>
            <a:ext cx="268022" cy="261610"/>
          </a:xfrm>
          <a:prstGeom prst="rect">
            <a:avLst/>
          </a:prstGeom>
          <a:noFill/>
        </p:spPr>
        <p:txBody>
          <a:bodyPr wrap="none" rtlCol="0">
            <a:spAutoFit/>
          </a:bodyPr>
          <a:lstStyle/>
          <a:p>
            <a:r>
              <a:rPr lang="en-US" sz="1100" dirty="0">
                <a:solidFill>
                  <a:srgbClr val="FF0000"/>
                </a:solidFill>
              </a:rPr>
              <a:t>0</a:t>
            </a:r>
          </a:p>
        </p:txBody>
      </p:sp>
      <p:sp>
        <p:nvSpPr>
          <p:cNvPr id="15" name="Oval 14"/>
          <p:cNvSpPr/>
          <p:nvPr/>
        </p:nvSpPr>
        <p:spPr>
          <a:xfrm>
            <a:off x="4881174" y="2003913"/>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6" name="TextBox 15"/>
          <p:cNvSpPr txBox="1"/>
          <p:nvPr/>
        </p:nvSpPr>
        <p:spPr>
          <a:xfrm>
            <a:off x="4877446" y="1984329"/>
            <a:ext cx="268022" cy="261610"/>
          </a:xfrm>
          <a:prstGeom prst="rect">
            <a:avLst/>
          </a:prstGeom>
          <a:noFill/>
        </p:spPr>
        <p:txBody>
          <a:bodyPr wrap="none" rtlCol="0">
            <a:spAutoFit/>
          </a:bodyPr>
          <a:lstStyle/>
          <a:p>
            <a:r>
              <a:rPr lang="en-US" sz="1100" dirty="0">
                <a:solidFill>
                  <a:srgbClr val="FF0000"/>
                </a:solidFill>
              </a:rPr>
              <a:t>3</a:t>
            </a:r>
          </a:p>
        </p:txBody>
      </p:sp>
      <p:cxnSp>
        <p:nvCxnSpPr>
          <p:cNvPr id="17" name="Straight Connector 16"/>
          <p:cNvCxnSpPr/>
          <p:nvPr/>
        </p:nvCxnSpPr>
        <p:spPr>
          <a:xfrm flipH="1">
            <a:off x="5024053" y="1782949"/>
            <a:ext cx="184553" cy="220964"/>
          </a:xfrm>
          <a:prstGeom prst="line">
            <a:avLst/>
          </a:prstGeom>
          <a:ln w="15875">
            <a:headEnd type="none"/>
            <a:tailEnd type="none"/>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5352897" y="1984329"/>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9" name="TextBox 18"/>
          <p:cNvSpPr txBox="1"/>
          <p:nvPr/>
        </p:nvSpPr>
        <p:spPr>
          <a:xfrm>
            <a:off x="5351552" y="1990946"/>
            <a:ext cx="268022" cy="261610"/>
          </a:xfrm>
          <a:prstGeom prst="rect">
            <a:avLst/>
          </a:prstGeom>
          <a:noFill/>
        </p:spPr>
        <p:txBody>
          <a:bodyPr wrap="none" rtlCol="0">
            <a:spAutoFit/>
          </a:bodyPr>
          <a:lstStyle/>
          <a:p>
            <a:r>
              <a:rPr lang="en-US" sz="1100" dirty="0">
                <a:solidFill>
                  <a:srgbClr val="FF0000"/>
                </a:solidFill>
              </a:rPr>
              <a:t>4</a:t>
            </a:r>
          </a:p>
        </p:txBody>
      </p:sp>
      <p:cxnSp>
        <p:nvCxnSpPr>
          <p:cNvPr id="20" name="Straight Connector 19"/>
          <p:cNvCxnSpPr/>
          <p:nvPr/>
        </p:nvCxnSpPr>
        <p:spPr>
          <a:xfrm>
            <a:off x="5390307" y="1792681"/>
            <a:ext cx="95714" cy="198265"/>
          </a:xfrm>
          <a:prstGeom prst="line">
            <a:avLst/>
          </a:prstGeom>
          <a:ln w="15875">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flipV="1">
            <a:off x="5011915" y="2245939"/>
            <a:ext cx="7622" cy="176477"/>
          </a:xfrm>
          <a:prstGeom prst="line">
            <a:avLst/>
          </a:prstGeom>
          <a:ln w="15875">
            <a:headEnd type="none"/>
            <a:tailEnd type="none"/>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4886457" y="2428773"/>
            <a:ext cx="268022" cy="261610"/>
          </a:xfrm>
          <a:prstGeom prst="rect">
            <a:avLst/>
          </a:prstGeom>
          <a:noFill/>
        </p:spPr>
        <p:txBody>
          <a:bodyPr wrap="none" rtlCol="0">
            <a:spAutoFit/>
          </a:bodyPr>
          <a:lstStyle/>
          <a:p>
            <a:r>
              <a:rPr lang="en-US" sz="1100" dirty="0" smtClean="0">
                <a:solidFill>
                  <a:srgbClr val="FF0000"/>
                </a:solidFill>
              </a:rPr>
              <a:t>7</a:t>
            </a:r>
            <a:endParaRPr lang="en-US" sz="1100" dirty="0">
              <a:solidFill>
                <a:srgbClr val="FF0000"/>
              </a:solidFill>
            </a:endParaRPr>
          </a:p>
        </p:txBody>
      </p:sp>
      <p:sp>
        <p:nvSpPr>
          <p:cNvPr id="48" name="Oval 47"/>
          <p:cNvSpPr/>
          <p:nvPr/>
        </p:nvSpPr>
        <p:spPr>
          <a:xfrm>
            <a:off x="4877446" y="2422416"/>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50" name="Oval 49"/>
          <p:cNvSpPr/>
          <p:nvPr/>
        </p:nvSpPr>
        <p:spPr>
          <a:xfrm>
            <a:off x="5719120" y="1992302"/>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51" name="TextBox 50"/>
          <p:cNvSpPr txBox="1"/>
          <p:nvPr/>
        </p:nvSpPr>
        <p:spPr>
          <a:xfrm>
            <a:off x="5715392" y="1972718"/>
            <a:ext cx="268022" cy="261610"/>
          </a:xfrm>
          <a:prstGeom prst="rect">
            <a:avLst/>
          </a:prstGeom>
          <a:noFill/>
        </p:spPr>
        <p:txBody>
          <a:bodyPr wrap="none" rtlCol="0">
            <a:spAutoFit/>
          </a:bodyPr>
          <a:lstStyle/>
          <a:p>
            <a:r>
              <a:rPr lang="en-US" sz="1100" dirty="0" smtClean="0">
                <a:solidFill>
                  <a:srgbClr val="FF0000"/>
                </a:solidFill>
              </a:rPr>
              <a:t>5</a:t>
            </a:r>
            <a:endParaRPr lang="en-US" sz="1100" dirty="0">
              <a:solidFill>
                <a:srgbClr val="FF0000"/>
              </a:solidFill>
            </a:endParaRPr>
          </a:p>
        </p:txBody>
      </p:sp>
      <p:cxnSp>
        <p:nvCxnSpPr>
          <p:cNvPr id="52" name="Straight Connector 51"/>
          <p:cNvCxnSpPr/>
          <p:nvPr/>
        </p:nvCxnSpPr>
        <p:spPr>
          <a:xfrm flipH="1">
            <a:off x="5861211" y="1771338"/>
            <a:ext cx="184553" cy="220964"/>
          </a:xfrm>
          <a:prstGeom prst="line">
            <a:avLst/>
          </a:prstGeom>
          <a:ln w="15875">
            <a:headEnd type="none"/>
            <a:tailEnd type="none"/>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6190843" y="1972718"/>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54" name="TextBox 53"/>
          <p:cNvSpPr txBox="1"/>
          <p:nvPr/>
        </p:nvSpPr>
        <p:spPr>
          <a:xfrm>
            <a:off x="6189498" y="1979335"/>
            <a:ext cx="268022" cy="261610"/>
          </a:xfrm>
          <a:prstGeom prst="rect">
            <a:avLst/>
          </a:prstGeom>
          <a:noFill/>
        </p:spPr>
        <p:txBody>
          <a:bodyPr wrap="none" rtlCol="0">
            <a:spAutoFit/>
          </a:bodyPr>
          <a:lstStyle/>
          <a:p>
            <a:r>
              <a:rPr lang="en-US" sz="1100" dirty="0" smtClean="0">
                <a:solidFill>
                  <a:srgbClr val="FF0000"/>
                </a:solidFill>
              </a:rPr>
              <a:t>6</a:t>
            </a:r>
            <a:endParaRPr lang="en-US" sz="1100" dirty="0">
              <a:solidFill>
                <a:srgbClr val="FF0000"/>
              </a:solidFill>
            </a:endParaRPr>
          </a:p>
        </p:txBody>
      </p:sp>
      <p:cxnSp>
        <p:nvCxnSpPr>
          <p:cNvPr id="55" name="Straight Connector 54"/>
          <p:cNvCxnSpPr/>
          <p:nvPr/>
        </p:nvCxnSpPr>
        <p:spPr>
          <a:xfrm>
            <a:off x="6228253" y="1781070"/>
            <a:ext cx="95714" cy="198265"/>
          </a:xfrm>
          <a:prstGeom prst="line">
            <a:avLst/>
          </a:prstGeom>
          <a:ln w="15875">
            <a:headEnd type="none"/>
            <a:tailEnd type="none"/>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7429536" y="1183337"/>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58" name="Oval 57"/>
          <p:cNvSpPr/>
          <p:nvPr/>
        </p:nvSpPr>
        <p:spPr>
          <a:xfrm>
            <a:off x="7021397" y="1595183"/>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59" name="TextBox 58"/>
          <p:cNvSpPr txBox="1"/>
          <p:nvPr/>
        </p:nvSpPr>
        <p:spPr>
          <a:xfrm>
            <a:off x="7026092" y="1590189"/>
            <a:ext cx="268022" cy="261610"/>
          </a:xfrm>
          <a:prstGeom prst="rect">
            <a:avLst/>
          </a:prstGeom>
          <a:noFill/>
        </p:spPr>
        <p:txBody>
          <a:bodyPr wrap="none" rtlCol="0">
            <a:spAutoFit/>
          </a:bodyPr>
          <a:lstStyle/>
          <a:p>
            <a:r>
              <a:rPr lang="en-US" sz="1100" dirty="0" smtClean="0">
                <a:solidFill>
                  <a:srgbClr val="FF0000"/>
                </a:solidFill>
              </a:rPr>
              <a:t>2</a:t>
            </a:r>
            <a:endParaRPr lang="en-US" sz="1100" dirty="0">
              <a:solidFill>
                <a:srgbClr val="FF0000"/>
              </a:solidFill>
            </a:endParaRPr>
          </a:p>
        </p:txBody>
      </p:sp>
      <p:cxnSp>
        <p:nvCxnSpPr>
          <p:cNvPr id="60" name="Straight Connector 59"/>
          <p:cNvCxnSpPr/>
          <p:nvPr/>
        </p:nvCxnSpPr>
        <p:spPr>
          <a:xfrm flipH="1">
            <a:off x="7200112" y="1374219"/>
            <a:ext cx="270908" cy="220964"/>
          </a:xfrm>
          <a:prstGeom prst="line">
            <a:avLst/>
          </a:prstGeom>
          <a:ln w="12700">
            <a:solidFill>
              <a:srgbClr val="0071C5"/>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61" name="Oval 60"/>
          <p:cNvSpPr/>
          <p:nvPr/>
        </p:nvSpPr>
        <p:spPr>
          <a:xfrm>
            <a:off x="7868248" y="1583606"/>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62" name="TextBox 61"/>
          <p:cNvSpPr txBox="1"/>
          <p:nvPr/>
        </p:nvSpPr>
        <p:spPr>
          <a:xfrm>
            <a:off x="7870428" y="1576837"/>
            <a:ext cx="268022" cy="261610"/>
          </a:xfrm>
          <a:prstGeom prst="rect">
            <a:avLst/>
          </a:prstGeom>
          <a:noFill/>
        </p:spPr>
        <p:txBody>
          <a:bodyPr wrap="none" rtlCol="0">
            <a:spAutoFit/>
          </a:bodyPr>
          <a:lstStyle/>
          <a:p>
            <a:r>
              <a:rPr lang="en-US" sz="1100" dirty="0" smtClean="0">
                <a:solidFill>
                  <a:srgbClr val="FF0000"/>
                </a:solidFill>
              </a:rPr>
              <a:t>1</a:t>
            </a:r>
            <a:endParaRPr lang="en-US" sz="1100" dirty="0">
              <a:solidFill>
                <a:srgbClr val="FF0000"/>
              </a:solidFill>
            </a:endParaRPr>
          </a:p>
        </p:txBody>
      </p:sp>
      <p:cxnSp>
        <p:nvCxnSpPr>
          <p:cNvPr id="63" name="Straight Connector 62"/>
          <p:cNvCxnSpPr>
            <a:stCxn id="57" idx="5"/>
            <a:endCxn id="62" idx="0"/>
          </p:cNvCxnSpPr>
          <p:nvPr/>
        </p:nvCxnSpPr>
        <p:spPr>
          <a:xfrm>
            <a:off x="7671318" y="1374218"/>
            <a:ext cx="333121" cy="202619"/>
          </a:xfrm>
          <a:prstGeom prst="line">
            <a:avLst/>
          </a:prstGeom>
          <a:ln w="12700">
            <a:solidFill>
              <a:srgbClr val="0071C5"/>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7445332" y="1177528"/>
            <a:ext cx="268022" cy="261610"/>
          </a:xfrm>
          <a:prstGeom prst="rect">
            <a:avLst/>
          </a:prstGeom>
          <a:noFill/>
        </p:spPr>
        <p:txBody>
          <a:bodyPr wrap="none" rtlCol="0">
            <a:spAutoFit/>
          </a:bodyPr>
          <a:lstStyle/>
          <a:p>
            <a:r>
              <a:rPr lang="en-US" sz="1100" dirty="0">
                <a:solidFill>
                  <a:srgbClr val="FF0000"/>
                </a:solidFill>
              </a:rPr>
              <a:t>0</a:t>
            </a:r>
          </a:p>
        </p:txBody>
      </p:sp>
      <p:sp>
        <p:nvSpPr>
          <p:cNvPr id="65" name="Oval 64"/>
          <p:cNvSpPr/>
          <p:nvPr/>
        </p:nvSpPr>
        <p:spPr>
          <a:xfrm>
            <a:off x="6754504" y="1997296"/>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66" name="TextBox 65"/>
          <p:cNvSpPr txBox="1"/>
          <p:nvPr/>
        </p:nvSpPr>
        <p:spPr>
          <a:xfrm>
            <a:off x="6750776" y="1977712"/>
            <a:ext cx="268022" cy="261610"/>
          </a:xfrm>
          <a:prstGeom prst="rect">
            <a:avLst/>
          </a:prstGeom>
          <a:noFill/>
        </p:spPr>
        <p:txBody>
          <a:bodyPr wrap="none" rtlCol="0">
            <a:spAutoFit/>
          </a:bodyPr>
          <a:lstStyle/>
          <a:p>
            <a:r>
              <a:rPr lang="en-US" sz="1100" dirty="0" smtClean="0">
                <a:solidFill>
                  <a:srgbClr val="FF0000"/>
                </a:solidFill>
              </a:rPr>
              <a:t>6</a:t>
            </a:r>
            <a:endParaRPr lang="en-US" sz="1100" dirty="0">
              <a:solidFill>
                <a:srgbClr val="FF0000"/>
              </a:solidFill>
            </a:endParaRPr>
          </a:p>
        </p:txBody>
      </p:sp>
      <p:cxnSp>
        <p:nvCxnSpPr>
          <p:cNvPr id="67" name="Straight Connector 66"/>
          <p:cNvCxnSpPr>
            <a:endCxn id="65" idx="0"/>
          </p:cNvCxnSpPr>
          <p:nvPr/>
        </p:nvCxnSpPr>
        <p:spPr>
          <a:xfrm flipH="1">
            <a:off x="6896137" y="1776332"/>
            <a:ext cx="184553" cy="220964"/>
          </a:xfrm>
          <a:prstGeom prst="line">
            <a:avLst/>
          </a:prstGeom>
          <a:ln w="12700">
            <a:solidFill>
              <a:srgbClr val="0071C5"/>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7226227" y="1977712"/>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69" name="TextBox 68"/>
          <p:cNvSpPr txBox="1"/>
          <p:nvPr/>
        </p:nvSpPr>
        <p:spPr>
          <a:xfrm>
            <a:off x="7224882" y="1984329"/>
            <a:ext cx="268022" cy="261610"/>
          </a:xfrm>
          <a:prstGeom prst="rect">
            <a:avLst/>
          </a:prstGeom>
          <a:noFill/>
        </p:spPr>
        <p:txBody>
          <a:bodyPr wrap="none" rtlCol="0">
            <a:spAutoFit/>
          </a:bodyPr>
          <a:lstStyle/>
          <a:p>
            <a:r>
              <a:rPr lang="en-US" sz="1100" dirty="0" smtClean="0">
                <a:solidFill>
                  <a:srgbClr val="FF0000"/>
                </a:solidFill>
              </a:rPr>
              <a:t>5</a:t>
            </a:r>
            <a:endParaRPr lang="en-US" sz="1100" dirty="0">
              <a:solidFill>
                <a:srgbClr val="FF0000"/>
              </a:solidFill>
            </a:endParaRPr>
          </a:p>
        </p:txBody>
      </p:sp>
      <p:cxnSp>
        <p:nvCxnSpPr>
          <p:cNvPr id="70" name="Straight Connector 69"/>
          <p:cNvCxnSpPr>
            <a:stCxn id="58" idx="5"/>
            <a:endCxn id="69" idx="0"/>
          </p:cNvCxnSpPr>
          <p:nvPr/>
        </p:nvCxnSpPr>
        <p:spPr>
          <a:xfrm>
            <a:off x="7263179" y="1786064"/>
            <a:ext cx="95714" cy="198265"/>
          </a:xfrm>
          <a:prstGeom prst="line">
            <a:avLst/>
          </a:prstGeom>
          <a:ln w="12700">
            <a:solidFill>
              <a:srgbClr val="0071C5"/>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73" idx="0"/>
          </p:cNvCxnSpPr>
          <p:nvPr/>
        </p:nvCxnSpPr>
        <p:spPr>
          <a:xfrm flipH="1" flipV="1">
            <a:off x="8217276" y="2194897"/>
            <a:ext cx="10828" cy="189878"/>
          </a:xfrm>
          <a:prstGeom prst="line">
            <a:avLst/>
          </a:prstGeom>
          <a:ln w="12700">
            <a:solidFill>
              <a:srgbClr val="0071C5"/>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8095482" y="2391132"/>
            <a:ext cx="268022" cy="261610"/>
          </a:xfrm>
          <a:prstGeom prst="rect">
            <a:avLst/>
          </a:prstGeom>
          <a:noFill/>
        </p:spPr>
        <p:txBody>
          <a:bodyPr wrap="none" rtlCol="0">
            <a:spAutoFit/>
          </a:bodyPr>
          <a:lstStyle/>
          <a:p>
            <a:r>
              <a:rPr lang="en-US" sz="1100" dirty="0" smtClean="0">
                <a:solidFill>
                  <a:srgbClr val="FF0000"/>
                </a:solidFill>
              </a:rPr>
              <a:t>7</a:t>
            </a:r>
            <a:endParaRPr lang="en-US" sz="1100" dirty="0">
              <a:solidFill>
                <a:srgbClr val="FF0000"/>
              </a:solidFill>
            </a:endParaRPr>
          </a:p>
        </p:txBody>
      </p:sp>
      <p:sp>
        <p:nvSpPr>
          <p:cNvPr id="73" name="Oval 72"/>
          <p:cNvSpPr/>
          <p:nvPr/>
        </p:nvSpPr>
        <p:spPr>
          <a:xfrm>
            <a:off x="8086471" y="2384775"/>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4" name="Oval 73"/>
          <p:cNvSpPr/>
          <p:nvPr/>
        </p:nvSpPr>
        <p:spPr>
          <a:xfrm>
            <a:off x="7592450" y="1985685"/>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5" name="TextBox 74"/>
          <p:cNvSpPr txBox="1"/>
          <p:nvPr/>
        </p:nvSpPr>
        <p:spPr>
          <a:xfrm>
            <a:off x="7588722" y="1966101"/>
            <a:ext cx="268022" cy="261610"/>
          </a:xfrm>
          <a:prstGeom prst="rect">
            <a:avLst/>
          </a:prstGeom>
          <a:noFill/>
        </p:spPr>
        <p:txBody>
          <a:bodyPr wrap="none" rtlCol="0">
            <a:spAutoFit/>
          </a:bodyPr>
          <a:lstStyle/>
          <a:p>
            <a:r>
              <a:rPr lang="en-US" sz="1100" dirty="0">
                <a:solidFill>
                  <a:srgbClr val="FF0000"/>
                </a:solidFill>
              </a:rPr>
              <a:t>4</a:t>
            </a:r>
          </a:p>
        </p:txBody>
      </p:sp>
      <p:cxnSp>
        <p:nvCxnSpPr>
          <p:cNvPr id="76" name="Straight Connector 75"/>
          <p:cNvCxnSpPr>
            <a:endCxn id="74" idx="0"/>
          </p:cNvCxnSpPr>
          <p:nvPr/>
        </p:nvCxnSpPr>
        <p:spPr>
          <a:xfrm flipH="1">
            <a:off x="7734083" y="1764721"/>
            <a:ext cx="184553" cy="220964"/>
          </a:xfrm>
          <a:prstGeom prst="line">
            <a:avLst/>
          </a:prstGeom>
          <a:ln w="12700">
            <a:solidFill>
              <a:srgbClr val="0071C5"/>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8064173" y="1966101"/>
            <a:ext cx="283265" cy="2236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8" name="TextBox 77"/>
          <p:cNvSpPr txBox="1"/>
          <p:nvPr/>
        </p:nvSpPr>
        <p:spPr>
          <a:xfrm>
            <a:off x="8062828" y="1972718"/>
            <a:ext cx="268022" cy="261610"/>
          </a:xfrm>
          <a:prstGeom prst="rect">
            <a:avLst/>
          </a:prstGeom>
          <a:noFill/>
        </p:spPr>
        <p:txBody>
          <a:bodyPr wrap="none" rtlCol="0">
            <a:spAutoFit/>
          </a:bodyPr>
          <a:lstStyle/>
          <a:p>
            <a:r>
              <a:rPr lang="en-US" sz="1100" dirty="0">
                <a:solidFill>
                  <a:srgbClr val="FF0000"/>
                </a:solidFill>
              </a:rPr>
              <a:t>3</a:t>
            </a:r>
          </a:p>
        </p:txBody>
      </p:sp>
      <p:cxnSp>
        <p:nvCxnSpPr>
          <p:cNvPr id="79" name="Straight Connector 78"/>
          <p:cNvCxnSpPr>
            <a:endCxn id="78" idx="0"/>
          </p:cNvCxnSpPr>
          <p:nvPr/>
        </p:nvCxnSpPr>
        <p:spPr>
          <a:xfrm>
            <a:off x="8101125" y="1774453"/>
            <a:ext cx="95714" cy="198265"/>
          </a:xfrm>
          <a:prstGeom prst="line">
            <a:avLst/>
          </a:prstGeom>
          <a:ln w="12700">
            <a:solidFill>
              <a:srgbClr val="0071C5"/>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4974484" y="2917808"/>
            <a:ext cx="4364825" cy="215444"/>
          </a:xfrm>
          <a:prstGeom prst="rect">
            <a:avLst/>
          </a:prstGeom>
          <a:noFill/>
        </p:spPr>
        <p:txBody>
          <a:bodyPr vert="horz" wrap="square" lIns="0" tIns="0" rIns="0" bIns="0" rtlCol="0">
            <a:spAutoFit/>
          </a:bodyPr>
          <a:lstStyle/>
          <a:p>
            <a:r>
              <a:rPr lang="en-US" sz="1400" dirty="0" smtClean="0">
                <a:solidFill>
                  <a:srgbClr val="003C71"/>
                </a:solidFill>
              </a:rPr>
              <a:t>Left skewed tree		   Right skewed tree</a:t>
            </a:r>
          </a:p>
        </p:txBody>
      </p:sp>
      <p:cxnSp>
        <p:nvCxnSpPr>
          <p:cNvPr id="13" name="Straight Arrow Connector 12"/>
          <p:cNvCxnSpPr/>
          <p:nvPr/>
        </p:nvCxnSpPr>
        <p:spPr>
          <a:xfrm flipH="1" flipV="1">
            <a:off x="4722643" y="2123467"/>
            <a:ext cx="7951" cy="421419"/>
          </a:xfrm>
          <a:prstGeom prst="straightConnector1">
            <a:avLst/>
          </a:prstGeom>
          <a:ln w="38100">
            <a:solidFill>
              <a:srgbClr val="F83308"/>
            </a:solid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p:nvPr/>
        </p:nvCxnSpPr>
        <p:spPr>
          <a:xfrm flipV="1">
            <a:off x="5661934" y="1647027"/>
            <a:ext cx="285245" cy="311520"/>
          </a:xfrm>
          <a:prstGeom prst="straightConnector1">
            <a:avLst/>
          </a:prstGeom>
          <a:ln w="38100">
            <a:solidFill>
              <a:srgbClr val="F83308"/>
            </a:solid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81" name="Straight Arrow Connector 80"/>
          <p:cNvCxnSpPr/>
          <p:nvPr/>
        </p:nvCxnSpPr>
        <p:spPr>
          <a:xfrm flipH="1" flipV="1">
            <a:off x="8453704" y="2091423"/>
            <a:ext cx="7951" cy="421419"/>
          </a:xfrm>
          <a:prstGeom prst="straightConnector1">
            <a:avLst/>
          </a:prstGeom>
          <a:ln w="38100">
            <a:solidFill>
              <a:srgbClr val="F83308"/>
            </a:solid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82" name="Straight Arrow Connector 81"/>
          <p:cNvCxnSpPr/>
          <p:nvPr/>
        </p:nvCxnSpPr>
        <p:spPr>
          <a:xfrm flipV="1">
            <a:off x="6679713" y="1647027"/>
            <a:ext cx="227489" cy="385364"/>
          </a:xfrm>
          <a:prstGeom prst="straightConnector1">
            <a:avLst/>
          </a:prstGeom>
          <a:ln w="38100">
            <a:solidFill>
              <a:srgbClr val="F83308"/>
            </a:solid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83" name="Straight Arrow Connector 82"/>
          <p:cNvCxnSpPr/>
          <p:nvPr/>
        </p:nvCxnSpPr>
        <p:spPr>
          <a:xfrm flipV="1">
            <a:off x="7531826" y="1647027"/>
            <a:ext cx="296051" cy="305314"/>
          </a:xfrm>
          <a:prstGeom prst="straightConnector1">
            <a:avLst/>
          </a:prstGeom>
          <a:ln w="38100">
            <a:solidFill>
              <a:srgbClr val="F83308"/>
            </a:solidFill>
            <a:prstDash val="sysDot"/>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462542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19</a:t>
            </a:fld>
            <a:endParaRPr lang="en-US" dirty="0">
              <a:solidFill>
                <a:prstClr val="white"/>
              </a:solidFill>
            </a:endParaRPr>
          </a:p>
        </p:txBody>
      </p:sp>
      <p:sp>
        <p:nvSpPr>
          <p:cNvPr id="3" name="Title 2"/>
          <p:cNvSpPr>
            <a:spLocks noGrp="1"/>
          </p:cNvSpPr>
          <p:nvPr>
            <p:ph type="title"/>
          </p:nvPr>
        </p:nvSpPr>
        <p:spPr/>
        <p:txBody>
          <a:bodyPr/>
          <a:lstStyle/>
          <a:p>
            <a:r>
              <a:rPr lang="en-US" dirty="0" smtClean="0"/>
              <a:t>Data Pipelining</a:t>
            </a:r>
            <a:endParaRPr lang="en-US" dirty="0"/>
          </a:p>
        </p:txBody>
      </p:sp>
      <p:sp>
        <p:nvSpPr>
          <p:cNvPr id="9" name="TextBox 8"/>
          <p:cNvSpPr txBox="1"/>
          <p:nvPr/>
        </p:nvSpPr>
        <p:spPr>
          <a:xfrm>
            <a:off x="5908395" y="2822158"/>
            <a:ext cx="2780081" cy="307777"/>
          </a:xfrm>
          <a:prstGeom prst="rect">
            <a:avLst/>
          </a:prstGeom>
          <a:noFill/>
        </p:spPr>
        <p:txBody>
          <a:bodyPr vert="horz" wrap="square" lIns="0" tIns="0" rIns="0" bIns="0" rtlCol="0">
            <a:spAutoFit/>
          </a:bodyPr>
          <a:lstStyle/>
          <a:p>
            <a:r>
              <a:rPr lang="en-US" sz="2000" dirty="0" err="1" smtClean="0">
                <a:solidFill>
                  <a:srgbClr val="003C71"/>
                </a:solidFill>
              </a:rPr>
              <a:t>Bcast</a:t>
            </a:r>
            <a:r>
              <a:rPr lang="en-US" sz="2000" dirty="0">
                <a:solidFill>
                  <a:srgbClr val="003C71"/>
                </a:solidFill>
              </a:rPr>
              <a:t> </a:t>
            </a:r>
            <a:r>
              <a:rPr lang="en-US" sz="2000" dirty="0" smtClean="0">
                <a:solidFill>
                  <a:srgbClr val="003C71"/>
                </a:solidFill>
              </a:rPr>
              <a:t>buffer split into 3</a:t>
            </a:r>
          </a:p>
        </p:txBody>
      </p:sp>
      <p:sp>
        <p:nvSpPr>
          <p:cNvPr id="14" name="Content Placeholder 3"/>
          <p:cNvSpPr txBox="1">
            <a:spLocks/>
          </p:cNvSpPr>
          <p:nvPr/>
        </p:nvSpPr>
        <p:spPr>
          <a:xfrm>
            <a:off x="455613" y="959945"/>
            <a:ext cx="5011052" cy="3425825"/>
          </a:xfrm>
          <a:prstGeom prst="rect">
            <a:avLst/>
          </a:prstGeom>
        </p:spPr>
        <p:txBody>
          <a:bodyPr vert="horz" lIns="0" tIns="0" rIns="0" bIns="0" rtlCol="0">
            <a:noAutofit/>
          </a:bodyPr>
          <a:lst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Intel Clear Light" panose="020B0404020203020204" pitchFamily="34" charset="0"/>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800" kern="1200" baseline="0">
                <a:solidFill>
                  <a:schemeClr val="tx2"/>
                </a:solidFill>
                <a:latin typeface="Intel Clear Light" panose="020B0404020203020204" pitchFamily="34" charset="0"/>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800" kern="1200">
                <a:solidFill>
                  <a:schemeClr val="tx2"/>
                </a:solidFill>
                <a:latin typeface="Intel Clear Light" panose="020B0404020203020204" pitchFamily="34" charset="0"/>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600" kern="1200">
                <a:solidFill>
                  <a:schemeClr val="tx2"/>
                </a:solidFill>
                <a:latin typeface="Intel Clear Light" panose="020B0404020203020204" pitchFamily="34" charset="0"/>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Intel Clear Light" panose="020B0404020203020204" pitchFamily="34" charset="0"/>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sz="1600" dirty="0" smtClean="0"/>
              <a:t>Split </a:t>
            </a:r>
            <a:r>
              <a:rPr lang="en-US" sz="1600" dirty="0"/>
              <a:t>the large </a:t>
            </a:r>
            <a:r>
              <a:rPr lang="en-US" sz="1600" dirty="0" smtClean="0"/>
              <a:t>message </a:t>
            </a:r>
            <a:r>
              <a:rPr lang="en-US" sz="1600" dirty="0"/>
              <a:t>into multiple</a:t>
            </a:r>
          </a:p>
          <a:p>
            <a:pPr marL="285750" indent="-285750">
              <a:buFont typeface="Arial" panose="020B0604020202020204" pitchFamily="34" charset="0"/>
              <a:buChar char="•"/>
            </a:pPr>
            <a:r>
              <a:rPr lang="en-US" sz="1600" b="1" dirty="0" err="1" smtClean="0"/>
              <a:t>Bcast</a:t>
            </a:r>
            <a:r>
              <a:rPr lang="en-US" sz="1600" dirty="0"/>
              <a:t>-</a:t>
            </a:r>
            <a:r>
              <a:rPr lang="en-US" sz="1600" dirty="0" smtClean="0"/>
              <a:t> </a:t>
            </a:r>
          </a:p>
          <a:p>
            <a:pPr marL="511175" lvl="1" indent="-285750">
              <a:buFont typeface="Arial" panose="020B0604020202020204" pitchFamily="34" charset="0"/>
              <a:buChar char="•"/>
            </a:pPr>
            <a:r>
              <a:rPr lang="en-US" sz="1600" dirty="0" smtClean="0"/>
              <a:t>Root copy </a:t>
            </a:r>
            <a:r>
              <a:rPr lang="en-US" sz="1600" dirty="0"/>
              <a:t>the next chunk of data in next </a:t>
            </a:r>
            <a:r>
              <a:rPr lang="en-US" sz="1600" dirty="0" smtClean="0"/>
              <a:t>cell</a:t>
            </a:r>
          </a:p>
          <a:p>
            <a:pPr marL="511175" lvl="1" indent="-285750">
              <a:buFont typeface="Arial" panose="020B0604020202020204" pitchFamily="34" charset="0"/>
              <a:buChar char="•"/>
            </a:pPr>
            <a:r>
              <a:rPr lang="en-US" sz="1600" dirty="0" smtClean="0"/>
              <a:t>Non-roots copy out </a:t>
            </a:r>
            <a:r>
              <a:rPr lang="en-US" sz="1600" dirty="0"/>
              <a:t>from previous </a:t>
            </a:r>
            <a:r>
              <a:rPr lang="en-US" sz="1600" dirty="0" smtClean="0"/>
              <a:t>cells</a:t>
            </a:r>
            <a:endParaRPr lang="en-US" sz="1600" dirty="0"/>
          </a:p>
          <a:p>
            <a:pPr marL="285750" indent="-285750">
              <a:buFont typeface="Arial" panose="020B0604020202020204" pitchFamily="34" charset="0"/>
              <a:buChar char="•"/>
            </a:pPr>
            <a:r>
              <a:rPr lang="en-US" sz="1600" b="1" dirty="0" smtClean="0"/>
              <a:t>Reduce-</a:t>
            </a:r>
            <a:r>
              <a:rPr lang="en-US" sz="1600" dirty="0" smtClean="0"/>
              <a:t> </a:t>
            </a:r>
          </a:p>
          <a:p>
            <a:pPr marL="511175" lvl="1" indent="-285750">
              <a:buFont typeface="Arial" panose="020B0604020202020204" pitchFamily="34" charset="0"/>
              <a:buChar char="•"/>
            </a:pPr>
            <a:r>
              <a:rPr lang="en-US" sz="1600" dirty="0" smtClean="0"/>
              <a:t>Non-roots copy in </a:t>
            </a:r>
            <a:r>
              <a:rPr lang="en-US" sz="1600" dirty="0"/>
              <a:t>the next </a:t>
            </a:r>
            <a:r>
              <a:rPr lang="en-US" sz="1600" dirty="0" smtClean="0"/>
              <a:t>cells</a:t>
            </a:r>
          </a:p>
          <a:p>
            <a:pPr marL="511175" lvl="1" indent="-285750">
              <a:buFont typeface="Arial" panose="020B0604020202020204" pitchFamily="34" charset="0"/>
              <a:buChar char="•"/>
            </a:pPr>
            <a:r>
              <a:rPr lang="en-US" sz="1600" dirty="0" smtClean="0"/>
              <a:t>Root reduce </a:t>
            </a:r>
            <a:r>
              <a:rPr lang="en-US" sz="1600" dirty="0"/>
              <a:t>the data from previous </a:t>
            </a:r>
            <a:r>
              <a:rPr lang="en-US" sz="1600" dirty="0" smtClean="0"/>
              <a:t>cells</a:t>
            </a:r>
            <a:endParaRPr lang="en-US" sz="1600" dirty="0"/>
          </a:p>
          <a:p>
            <a:pPr marL="285750" indent="-285750">
              <a:buFont typeface="Arial" panose="020B0604020202020204" pitchFamily="34" charset="0"/>
              <a:buChar char="•"/>
            </a:pPr>
            <a:r>
              <a:rPr lang="en-US" sz="1600" dirty="0" smtClean="0"/>
              <a:t>Also useful for back to back collectives</a:t>
            </a:r>
          </a:p>
          <a:p>
            <a:pPr marL="285750" indent="-285750">
              <a:buFont typeface="Arial" panose="020B0604020202020204" pitchFamily="34" charset="0"/>
              <a:buChar char="•"/>
            </a:pPr>
            <a:endParaRPr lang="en-US" sz="1600" dirty="0"/>
          </a:p>
        </p:txBody>
      </p:sp>
      <p:grpSp>
        <p:nvGrpSpPr>
          <p:cNvPr id="31" name="Group 30"/>
          <p:cNvGrpSpPr/>
          <p:nvPr/>
        </p:nvGrpSpPr>
        <p:grpSpPr>
          <a:xfrm>
            <a:off x="5649672" y="1846491"/>
            <a:ext cx="3356280" cy="826366"/>
            <a:chOff x="5562014" y="2679308"/>
            <a:chExt cx="3356280" cy="826366"/>
          </a:xfrm>
        </p:grpSpPr>
        <p:grpSp>
          <p:nvGrpSpPr>
            <p:cNvPr id="7" name="Group 6"/>
            <p:cNvGrpSpPr/>
            <p:nvPr/>
          </p:nvGrpSpPr>
          <p:grpSpPr>
            <a:xfrm>
              <a:off x="6365635" y="2679308"/>
              <a:ext cx="1065475" cy="278296"/>
              <a:chOff x="6941489" y="2647784"/>
              <a:chExt cx="1065475" cy="278296"/>
            </a:xfrm>
          </p:grpSpPr>
          <p:sp>
            <p:nvSpPr>
              <p:cNvPr id="4" name="Rectangle 3"/>
              <p:cNvSpPr/>
              <p:nvPr/>
            </p:nvSpPr>
            <p:spPr>
              <a:xfrm>
                <a:off x="6941489" y="2647784"/>
                <a:ext cx="970059" cy="278296"/>
              </a:xfrm>
              <a:prstGeom prst="rect">
                <a:avLst/>
              </a:prstGeom>
              <a:solidFill>
                <a:schemeClr val="accent3">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7213790" y="2676727"/>
                <a:ext cx="793174" cy="215444"/>
              </a:xfrm>
              <a:prstGeom prst="rect">
                <a:avLst/>
              </a:prstGeom>
              <a:noFill/>
            </p:spPr>
            <p:txBody>
              <a:bodyPr vert="horz" wrap="square" lIns="0" tIns="0" rIns="0" bIns="0" rtlCol="0">
                <a:spAutoFit/>
              </a:bodyPr>
              <a:lstStyle/>
              <a:p>
                <a:r>
                  <a:rPr lang="en-US" sz="1400" dirty="0" smtClean="0">
                    <a:solidFill>
                      <a:srgbClr val="003C71"/>
                    </a:solidFill>
                  </a:rPr>
                  <a:t>Cell 0</a:t>
                </a:r>
              </a:p>
            </p:txBody>
          </p:sp>
        </p:grpSp>
        <p:grpSp>
          <p:nvGrpSpPr>
            <p:cNvPr id="11" name="Group 10"/>
            <p:cNvGrpSpPr/>
            <p:nvPr/>
          </p:nvGrpSpPr>
          <p:grpSpPr>
            <a:xfrm>
              <a:off x="6365630" y="2953800"/>
              <a:ext cx="1065480" cy="278296"/>
              <a:chOff x="6941486" y="2648241"/>
              <a:chExt cx="1065480" cy="278296"/>
            </a:xfrm>
          </p:grpSpPr>
          <p:sp>
            <p:nvSpPr>
              <p:cNvPr id="12" name="Rectangle 11"/>
              <p:cNvSpPr/>
              <p:nvPr/>
            </p:nvSpPr>
            <p:spPr>
              <a:xfrm>
                <a:off x="6941486" y="2648241"/>
                <a:ext cx="970059" cy="278296"/>
              </a:xfrm>
              <a:prstGeom prst="rect">
                <a:avLst/>
              </a:prstGeom>
              <a:solidFill>
                <a:schemeClr val="accent3">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7213792" y="2672400"/>
                <a:ext cx="793174" cy="215444"/>
              </a:xfrm>
              <a:prstGeom prst="rect">
                <a:avLst/>
              </a:prstGeom>
              <a:noFill/>
            </p:spPr>
            <p:txBody>
              <a:bodyPr vert="horz" wrap="square" lIns="0" tIns="0" rIns="0" bIns="0" rtlCol="0">
                <a:spAutoFit/>
              </a:bodyPr>
              <a:lstStyle/>
              <a:p>
                <a:r>
                  <a:rPr lang="en-US" sz="1400" dirty="0" smtClean="0">
                    <a:solidFill>
                      <a:srgbClr val="003C71"/>
                    </a:solidFill>
                  </a:rPr>
                  <a:t>Cell 1</a:t>
                </a:r>
              </a:p>
            </p:txBody>
          </p:sp>
        </p:grpSp>
        <p:grpSp>
          <p:nvGrpSpPr>
            <p:cNvPr id="15" name="Group 14"/>
            <p:cNvGrpSpPr/>
            <p:nvPr/>
          </p:nvGrpSpPr>
          <p:grpSpPr>
            <a:xfrm>
              <a:off x="6365631" y="3227378"/>
              <a:ext cx="1065479" cy="278296"/>
              <a:chOff x="6941489" y="2647784"/>
              <a:chExt cx="1065479" cy="278296"/>
            </a:xfrm>
          </p:grpSpPr>
          <p:sp>
            <p:nvSpPr>
              <p:cNvPr id="16" name="Rectangle 15"/>
              <p:cNvSpPr/>
              <p:nvPr/>
            </p:nvSpPr>
            <p:spPr>
              <a:xfrm>
                <a:off x="6941489" y="2647784"/>
                <a:ext cx="970059" cy="278296"/>
              </a:xfrm>
              <a:prstGeom prst="rect">
                <a:avLst/>
              </a:prstGeom>
              <a:solidFill>
                <a:schemeClr val="accent3">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7213794" y="2676661"/>
                <a:ext cx="793174" cy="215444"/>
              </a:xfrm>
              <a:prstGeom prst="rect">
                <a:avLst/>
              </a:prstGeom>
              <a:noFill/>
            </p:spPr>
            <p:txBody>
              <a:bodyPr vert="horz" wrap="square" lIns="0" tIns="0" rIns="0" bIns="0" rtlCol="0">
                <a:spAutoFit/>
              </a:bodyPr>
              <a:lstStyle/>
              <a:p>
                <a:r>
                  <a:rPr lang="en-US" sz="1400" dirty="0" smtClean="0">
                    <a:solidFill>
                      <a:srgbClr val="003C71"/>
                    </a:solidFill>
                  </a:rPr>
                  <a:t>Cell 2</a:t>
                </a:r>
              </a:p>
            </p:txBody>
          </p:sp>
        </p:grpSp>
        <p:cxnSp>
          <p:nvCxnSpPr>
            <p:cNvPr id="18" name="Straight Arrow Connector 17"/>
            <p:cNvCxnSpPr/>
            <p:nvPr/>
          </p:nvCxnSpPr>
          <p:spPr>
            <a:xfrm>
              <a:off x="5984111" y="3361810"/>
              <a:ext cx="381519" cy="7075"/>
            </a:xfrm>
            <a:prstGeom prst="straightConnector1">
              <a:avLst/>
            </a:prstGeom>
            <a:ln w="38100">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7337026" y="2795893"/>
              <a:ext cx="381519" cy="7075"/>
            </a:xfrm>
            <a:prstGeom prst="straightConnector1">
              <a:avLst/>
            </a:prstGeom>
            <a:ln w="38100">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a:off x="7350901" y="2804055"/>
              <a:ext cx="367644" cy="207282"/>
            </a:xfrm>
            <a:prstGeom prst="straightConnector1">
              <a:avLst/>
            </a:prstGeom>
            <a:ln w="38100">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7335689" y="3062778"/>
              <a:ext cx="367644" cy="207282"/>
            </a:xfrm>
            <a:prstGeom prst="straightConnector1">
              <a:avLst/>
            </a:prstGeom>
            <a:ln w="38100">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5562014" y="3263065"/>
              <a:ext cx="517446" cy="215444"/>
            </a:xfrm>
            <a:prstGeom prst="rect">
              <a:avLst/>
            </a:prstGeom>
            <a:noFill/>
          </p:spPr>
          <p:txBody>
            <a:bodyPr vert="horz" wrap="square" lIns="0" tIns="0" rIns="0" bIns="0" rtlCol="0">
              <a:spAutoFit/>
            </a:bodyPr>
            <a:lstStyle/>
            <a:p>
              <a:r>
                <a:rPr lang="en-US" sz="1400" dirty="0" smtClean="0">
                  <a:solidFill>
                    <a:srgbClr val="003C71"/>
                  </a:solidFill>
                </a:rPr>
                <a:t>Root</a:t>
              </a:r>
            </a:p>
          </p:txBody>
        </p:sp>
        <p:sp>
          <p:nvSpPr>
            <p:cNvPr id="28" name="TextBox 27"/>
            <p:cNvSpPr txBox="1"/>
            <p:nvPr/>
          </p:nvSpPr>
          <p:spPr>
            <a:xfrm>
              <a:off x="7792070" y="2692252"/>
              <a:ext cx="1126224" cy="430887"/>
            </a:xfrm>
            <a:prstGeom prst="rect">
              <a:avLst/>
            </a:prstGeom>
            <a:noFill/>
          </p:spPr>
          <p:txBody>
            <a:bodyPr vert="horz" wrap="square" lIns="0" tIns="0" rIns="0" bIns="0" rtlCol="0">
              <a:spAutoFit/>
            </a:bodyPr>
            <a:lstStyle/>
            <a:p>
              <a:r>
                <a:rPr lang="en-US" sz="1400" dirty="0" smtClean="0">
                  <a:solidFill>
                    <a:srgbClr val="003C71"/>
                  </a:solidFill>
                </a:rPr>
                <a:t>Non-root 1</a:t>
              </a:r>
            </a:p>
            <a:p>
              <a:r>
                <a:rPr lang="en-US" sz="1400" dirty="0" smtClean="0">
                  <a:solidFill>
                    <a:srgbClr val="003C71"/>
                  </a:solidFill>
                </a:rPr>
                <a:t>Non-root 3</a:t>
              </a:r>
            </a:p>
          </p:txBody>
        </p:sp>
        <p:sp>
          <p:nvSpPr>
            <p:cNvPr id="29" name="TextBox 28"/>
            <p:cNvSpPr txBox="1"/>
            <p:nvPr/>
          </p:nvSpPr>
          <p:spPr>
            <a:xfrm>
              <a:off x="7792070" y="3184524"/>
              <a:ext cx="1126224" cy="215444"/>
            </a:xfrm>
            <a:prstGeom prst="rect">
              <a:avLst/>
            </a:prstGeom>
            <a:noFill/>
          </p:spPr>
          <p:txBody>
            <a:bodyPr vert="horz" wrap="square" lIns="0" tIns="0" rIns="0" bIns="0" rtlCol="0">
              <a:spAutoFit/>
            </a:bodyPr>
            <a:lstStyle/>
            <a:p>
              <a:r>
                <a:rPr lang="en-US" sz="1400" dirty="0" smtClean="0">
                  <a:solidFill>
                    <a:srgbClr val="003C71"/>
                  </a:solidFill>
                </a:rPr>
                <a:t>Non-root 2</a:t>
              </a:r>
            </a:p>
          </p:txBody>
        </p:sp>
      </p:grpSp>
    </p:spTree>
    <p:extLst>
      <p:ext uri="{BB962C8B-B14F-4D97-AF65-F5344CB8AC3E}">
        <p14:creationId xmlns:p14="http://schemas.microsoft.com/office/powerpoint/2010/main" val="282957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E2556C5-CE8C-6547-B838-EA80C61A4AF7}" type="slidenum">
              <a:rPr lang="en-US" smtClean="0"/>
              <a:pPr/>
              <a:t>2</a:t>
            </a:fld>
            <a:endParaRPr lang="en-US" dirty="0"/>
          </a:p>
        </p:txBody>
      </p:sp>
      <p:sp>
        <p:nvSpPr>
          <p:cNvPr id="4" name="Title 3"/>
          <p:cNvSpPr>
            <a:spLocks noGrp="1"/>
          </p:cNvSpPr>
          <p:nvPr>
            <p:ph type="title"/>
          </p:nvPr>
        </p:nvSpPr>
        <p:spPr/>
        <p:txBody>
          <a:bodyPr/>
          <a:lstStyle/>
          <a:p>
            <a:r>
              <a:rPr lang="en-US" dirty="0" smtClean="0"/>
              <a:t>Legal Notices &amp; Disclaimers</a:t>
            </a:r>
            <a:endParaRPr lang="en-US" dirty="0"/>
          </a:p>
        </p:txBody>
      </p:sp>
      <p:sp>
        <p:nvSpPr>
          <p:cNvPr id="2" name="Content Placeholder 1"/>
          <p:cNvSpPr>
            <a:spLocks noGrp="1"/>
          </p:cNvSpPr>
          <p:nvPr>
            <p:ph idx="13"/>
          </p:nvPr>
        </p:nvSpPr>
        <p:spPr>
          <a:xfrm>
            <a:off x="455613" y="940159"/>
            <a:ext cx="8228012" cy="3688992"/>
          </a:xfrm>
        </p:spPr>
        <p:txBody>
          <a:bodyPr>
            <a:normAutofit fontScale="55000" lnSpcReduction="20000"/>
          </a:bodyPr>
          <a:lstStyle/>
          <a:p>
            <a:r>
              <a:rPr lang="en-US" dirty="0" smtClean="0"/>
              <a:t>Acknowledgment: This material is based upon work supported by the U.S. Department of Energy and Argonne National Laboratory and its Leadership Computing Facility under Award Number(s) DE-AC02-06CH11357 and Award Number 8F-30005. This work was generated with financial support from the U.S. Government through said Contract and Award Number(s), and as such the U.S. Government retains a paid-up, nonexclusive, irrevocable, world-wide license to reproduce, prepare derivative works, distribute copies to the public, and display publicly, by or on behalf of the Government, this work in whole or in part, or otherwise use the work for Federal purposes.</a:t>
            </a:r>
          </a:p>
          <a:p>
            <a:r>
              <a:rPr lang="en-US" dirty="0" smtClean="0"/>
              <a:t>Disclaimer: This report/presentation was prepared as an account of work sponsored by an agency and/or National Laboratory of the United States Government.  Neither the United States Government nor any agency or National Laboratory thereof, nor any of their employees, makes any warranty, express or implied, or assumes any legal liability or responsibility for the accuracy, completeness, or usefulness of any information, apparatus, product, or process disclosed, or represents that its use would not infringe privately owned rights.  Reference herein to any specific commercial product, process, or service by trade name, trademark, manufacturer, or otherwise does not necessarily constitute or imply its endorsement, recommendation, or favoring by the United States Government or any agency or National Laboratory thereof.  The views and opinions of authors expressed herein do not necessarily state or reflect those of the United States Government or any agency or National Laboratory thereof.</a:t>
            </a:r>
          </a:p>
          <a:p>
            <a:r>
              <a:rPr lang="en-US" dirty="0" smtClean="0"/>
              <a:t>Access to this document is with the understanding that Intel is not engaged in rendering advice or other professional services. Information in this document may be changed or updated without notice by Intel.</a:t>
            </a:r>
          </a:p>
          <a:p>
            <a:r>
              <a:rPr lang="en-US" dirty="0" smtClean="0"/>
              <a:t>This document contains copyright information, the terms of which must be observed and followed.</a:t>
            </a:r>
          </a:p>
          <a:p>
            <a:r>
              <a:rPr lang="en-US" dirty="0" smtClean="0"/>
              <a:t>Reference herein to any specific commercial product, process or service does not constitute or imply endorsement, recommendation, or favoring by Intel or the US Government.</a:t>
            </a:r>
          </a:p>
          <a:p>
            <a:r>
              <a:rPr lang="en-US" dirty="0" smtClean="0"/>
              <a:t>Intel makes no representations whatsoever about this document or the information contained herein. IN NO EVENT SHALL INTEL BE LIABLE TO ANY PARTY FOR ANY DIRECT, INDIRECT, SPECIAL OR OTHER CONSEQUENTIAL DAMAGES FOR ANY USE OF THIS DOCUMENT, INCLUDING, WITHOUT LIMITATION, ANY LOST PROFITS, BUSINESS INTERRUPTION, OR OTHERWISE, EVEN IF INTEL IS EXPRESSLY ADVISED OF THE POSSIBILITY OF SUCH DAMAGES.</a:t>
            </a:r>
          </a:p>
          <a:p>
            <a:endParaRPr lang="en-US" dirty="0"/>
          </a:p>
        </p:txBody>
      </p:sp>
      <p:sp>
        <p:nvSpPr>
          <p:cNvPr id="5" name="Slide Number Placeholder 2"/>
          <p:cNvSpPr txBox="1">
            <a:spLocks/>
          </p:cNvSpPr>
          <p:nvPr/>
        </p:nvSpPr>
        <p:spPr>
          <a:xfrm>
            <a:off x="8720932" y="4816638"/>
            <a:ext cx="285020" cy="273844"/>
          </a:xfrm>
          <a:prstGeom prst="rect">
            <a:avLst/>
          </a:prstGeom>
        </p:spPr>
        <p:txBody>
          <a:bodyPr vert="horz" lIns="0" tIns="0" rIns="0" bIns="0" rtlCol="0" anchor="ctr"/>
          <a:lstStyle>
            <a:defPPr>
              <a:defRPr lang="en-US"/>
            </a:defPPr>
            <a:lvl1pPr marL="0" algn="r" defTabSz="457200" rtl="0" eaLnBrk="1" latinLnBrk="0" hangingPunct="1">
              <a:defRPr sz="1067" kern="1200">
                <a:solidFill>
                  <a:schemeClr val="bg1"/>
                </a:solidFill>
                <a:latin typeface="+mn-lt"/>
                <a:ea typeface="+mn-ea"/>
                <a:cs typeface="Intel Clear"/>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800" dirty="0"/>
              <a:t>2</a:t>
            </a:r>
          </a:p>
        </p:txBody>
      </p:sp>
    </p:spTree>
    <p:extLst>
      <p:ext uri="{BB962C8B-B14F-4D97-AF65-F5344CB8AC3E}">
        <p14:creationId xmlns:p14="http://schemas.microsoft.com/office/powerpoint/2010/main" val="766694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20</a:t>
            </a:fld>
            <a:endParaRPr lang="en-US" dirty="0">
              <a:solidFill>
                <a:prstClr val="white"/>
              </a:solidFill>
            </a:endParaRPr>
          </a:p>
        </p:txBody>
      </p:sp>
      <p:sp>
        <p:nvSpPr>
          <p:cNvPr id="3" name="Title 2"/>
          <p:cNvSpPr>
            <a:spLocks noGrp="1"/>
          </p:cNvSpPr>
          <p:nvPr>
            <p:ph type="title"/>
          </p:nvPr>
        </p:nvSpPr>
        <p:spPr/>
        <p:txBody>
          <a:bodyPr/>
          <a:lstStyle/>
          <a:p>
            <a:r>
              <a:rPr lang="en-US" dirty="0" smtClean="0"/>
              <a:t>Other Optimizations</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Read from parent flag on the release step</a:t>
            </a:r>
          </a:p>
          <a:p>
            <a:pPr marL="511175" lvl="1" indent="-285750">
              <a:buFont typeface="Arial" panose="020B0604020202020204" pitchFamily="34" charset="0"/>
              <a:buChar char="•"/>
            </a:pPr>
            <a:r>
              <a:rPr lang="en-US" dirty="0" smtClean="0"/>
              <a:t>Parent updates its own flag</a:t>
            </a:r>
          </a:p>
          <a:p>
            <a:pPr marL="511175" lvl="1" indent="-285750">
              <a:buFont typeface="Arial" panose="020B0604020202020204" pitchFamily="34" charset="0"/>
              <a:buChar char="•"/>
            </a:pPr>
            <a:r>
              <a:rPr lang="en-US" dirty="0" smtClean="0"/>
              <a:t>Not write flag for each child</a:t>
            </a:r>
          </a:p>
          <a:p>
            <a:pPr marL="285750" indent="-285750">
              <a:buFont typeface="Arial" panose="020B0604020202020204" pitchFamily="34" charset="0"/>
              <a:buChar char="•"/>
            </a:pPr>
            <a:r>
              <a:rPr lang="en-US" dirty="0" smtClean="0"/>
              <a:t>Data copy optimization in Reduce</a:t>
            </a:r>
          </a:p>
          <a:p>
            <a:pPr marL="511175" lvl="1" indent="-285750">
              <a:buFont typeface="Arial" panose="020B0604020202020204" pitchFamily="34" charset="0"/>
              <a:buChar char="•"/>
            </a:pPr>
            <a:r>
              <a:rPr lang="en-US" dirty="0" smtClean="0"/>
              <a:t>Root reduce the data directly in its user-buffer</a:t>
            </a:r>
          </a:p>
          <a:p>
            <a:pPr marL="511175" lvl="1" indent="-285750">
              <a:buFont typeface="Arial" panose="020B0604020202020204" pitchFamily="34" charset="0"/>
              <a:buChar char="•"/>
            </a:pPr>
            <a:r>
              <a:rPr lang="en-US" dirty="0" smtClean="0"/>
              <a:t>Not reduce in </a:t>
            </a:r>
            <a:r>
              <a:rPr lang="en-US" dirty="0" err="1" smtClean="0"/>
              <a:t>shm</a:t>
            </a:r>
            <a:r>
              <a:rPr lang="en-US" dirty="0" smtClean="0"/>
              <a:t> </a:t>
            </a:r>
            <a:r>
              <a:rPr lang="en-US" dirty="0" err="1" smtClean="0"/>
              <a:t>buf</a:t>
            </a:r>
            <a:r>
              <a:rPr lang="en-US" dirty="0" smtClean="0"/>
              <a:t> and copy to user-buffer</a:t>
            </a:r>
          </a:p>
          <a:p>
            <a:pPr marL="511175" lvl="1"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
        <p:nvSpPr>
          <p:cNvPr id="6" name="Oval 5"/>
          <p:cNvSpPr/>
          <p:nvPr/>
        </p:nvSpPr>
        <p:spPr>
          <a:xfrm>
            <a:off x="6940326" y="1269600"/>
            <a:ext cx="344617" cy="20955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7" name="Oval 6"/>
          <p:cNvSpPr/>
          <p:nvPr/>
        </p:nvSpPr>
        <p:spPr>
          <a:xfrm>
            <a:off x="6443788" y="1655525"/>
            <a:ext cx="344617" cy="20955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8" name="TextBox 7"/>
          <p:cNvSpPr txBox="1"/>
          <p:nvPr/>
        </p:nvSpPr>
        <p:spPr>
          <a:xfrm>
            <a:off x="6442025" y="1603683"/>
            <a:ext cx="358859" cy="307777"/>
          </a:xfrm>
          <a:prstGeom prst="rect">
            <a:avLst/>
          </a:prstGeom>
          <a:noFill/>
        </p:spPr>
        <p:txBody>
          <a:bodyPr wrap="square" rtlCol="0">
            <a:spAutoFit/>
          </a:bodyPr>
          <a:lstStyle/>
          <a:p>
            <a:r>
              <a:rPr lang="en-US" sz="1400" dirty="0">
                <a:solidFill>
                  <a:srgbClr val="FF0000"/>
                </a:solidFill>
              </a:rPr>
              <a:t>1</a:t>
            </a:r>
          </a:p>
        </p:txBody>
      </p:sp>
      <p:sp>
        <p:nvSpPr>
          <p:cNvPr id="9" name="Oval 8"/>
          <p:cNvSpPr/>
          <p:nvPr/>
        </p:nvSpPr>
        <p:spPr>
          <a:xfrm>
            <a:off x="7474060" y="1644677"/>
            <a:ext cx="344617" cy="20955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0" name="TextBox 9"/>
          <p:cNvSpPr txBox="1"/>
          <p:nvPr/>
        </p:nvSpPr>
        <p:spPr>
          <a:xfrm>
            <a:off x="7491146" y="1590609"/>
            <a:ext cx="306435" cy="307777"/>
          </a:xfrm>
          <a:prstGeom prst="rect">
            <a:avLst/>
          </a:prstGeom>
          <a:noFill/>
        </p:spPr>
        <p:txBody>
          <a:bodyPr wrap="square" rtlCol="0">
            <a:spAutoFit/>
          </a:bodyPr>
          <a:lstStyle/>
          <a:p>
            <a:r>
              <a:rPr lang="en-US" sz="1400" dirty="0" smtClean="0">
                <a:solidFill>
                  <a:srgbClr val="FF0000"/>
                </a:solidFill>
              </a:rPr>
              <a:t>2</a:t>
            </a:r>
            <a:endParaRPr lang="en-US" sz="1400" dirty="0">
              <a:solidFill>
                <a:srgbClr val="FF0000"/>
              </a:solidFill>
            </a:endParaRPr>
          </a:p>
        </p:txBody>
      </p:sp>
      <p:cxnSp>
        <p:nvCxnSpPr>
          <p:cNvPr id="11" name="Straight Connector 10"/>
          <p:cNvCxnSpPr>
            <a:stCxn id="6" idx="5"/>
            <a:endCxn id="9" idx="1"/>
          </p:cNvCxnSpPr>
          <p:nvPr/>
        </p:nvCxnSpPr>
        <p:spPr>
          <a:xfrm>
            <a:off x="7234476" y="1448467"/>
            <a:ext cx="290052" cy="226898"/>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934086" y="1221508"/>
            <a:ext cx="358859" cy="307777"/>
          </a:xfrm>
          <a:prstGeom prst="rect">
            <a:avLst/>
          </a:prstGeom>
          <a:noFill/>
        </p:spPr>
        <p:txBody>
          <a:bodyPr wrap="square" rtlCol="0">
            <a:spAutoFit/>
          </a:bodyPr>
          <a:lstStyle/>
          <a:p>
            <a:r>
              <a:rPr lang="en-US" sz="1400" dirty="0">
                <a:solidFill>
                  <a:srgbClr val="FF0000"/>
                </a:solidFill>
              </a:rPr>
              <a:t>0</a:t>
            </a:r>
          </a:p>
        </p:txBody>
      </p:sp>
      <p:sp>
        <p:nvSpPr>
          <p:cNvPr id="13" name="Oval 12"/>
          <p:cNvSpPr/>
          <p:nvPr/>
        </p:nvSpPr>
        <p:spPr>
          <a:xfrm>
            <a:off x="6119089" y="2032329"/>
            <a:ext cx="344617" cy="20955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4" name="TextBox 13"/>
          <p:cNvSpPr txBox="1"/>
          <p:nvPr/>
        </p:nvSpPr>
        <p:spPr>
          <a:xfrm>
            <a:off x="6143589" y="1988498"/>
            <a:ext cx="358859" cy="307777"/>
          </a:xfrm>
          <a:prstGeom prst="rect">
            <a:avLst/>
          </a:prstGeom>
          <a:noFill/>
        </p:spPr>
        <p:txBody>
          <a:bodyPr wrap="square" rtlCol="0">
            <a:spAutoFit/>
          </a:bodyPr>
          <a:lstStyle/>
          <a:p>
            <a:r>
              <a:rPr lang="en-US" sz="1400" dirty="0">
                <a:solidFill>
                  <a:srgbClr val="FF0000"/>
                </a:solidFill>
              </a:rPr>
              <a:t>3</a:t>
            </a:r>
          </a:p>
        </p:txBody>
      </p:sp>
      <p:cxnSp>
        <p:nvCxnSpPr>
          <p:cNvPr id="15" name="Straight Connector 14"/>
          <p:cNvCxnSpPr>
            <a:stCxn id="7" idx="3"/>
          </p:cNvCxnSpPr>
          <p:nvPr/>
        </p:nvCxnSpPr>
        <p:spPr>
          <a:xfrm flipH="1">
            <a:off x="6351166" y="1834392"/>
            <a:ext cx="143091" cy="197937"/>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6692983" y="2013978"/>
            <a:ext cx="344617" cy="20955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17" name="TextBox 16"/>
          <p:cNvSpPr txBox="1"/>
          <p:nvPr/>
        </p:nvSpPr>
        <p:spPr>
          <a:xfrm>
            <a:off x="6709401" y="1972337"/>
            <a:ext cx="292068" cy="307777"/>
          </a:xfrm>
          <a:prstGeom prst="rect">
            <a:avLst/>
          </a:prstGeom>
          <a:noFill/>
        </p:spPr>
        <p:txBody>
          <a:bodyPr wrap="none" rtlCol="0">
            <a:spAutoFit/>
          </a:bodyPr>
          <a:lstStyle/>
          <a:p>
            <a:r>
              <a:rPr lang="en-US" sz="1400" dirty="0">
                <a:solidFill>
                  <a:srgbClr val="FF0000"/>
                </a:solidFill>
              </a:rPr>
              <a:t>4</a:t>
            </a:r>
          </a:p>
        </p:txBody>
      </p:sp>
      <p:cxnSp>
        <p:nvCxnSpPr>
          <p:cNvPr id="18" name="Straight Connector 17"/>
          <p:cNvCxnSpPr>
            <a:stCxn id="7" idx="5"/>
            <a:endCxn id="16" idx="0"/>
          </p:cNvCxnSpPr>
          <p:nvPr/>
        </p:nvCxnSpPr>
        <p:spPr>
          <a:xfrm>
            <a:off x="6737937" y="1834391"/>
            <a:ext cx="127355" cy="179587"/>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21" idx="0"/>
            <a:endCxn id="13" idx="4"/>
          </p:cNvCxnSpPr>
          <p:nvPr/>
        </p:nvCxnSpPr>
        <p:spPr>
          <a:xfrm flipV="1">
            <a:off x="6286862" y="2241885"/>
            <a:ext cx="4536" cy="182607"/>
          </a:xfrm>
          <a:prstGeom prst="line">
            <a:avLst/>
          </a:prstGeom>
          <a:ln w="22225">
            <a:headEnd type="arrow" w="med" len="med"/>
            <a:tailEnd type="non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133518" y="2375685"/>
            <a:ext cx="292068" cy="307777"/>
          </a:xfrm>
          <a:prstGeom prst="rect">
            <a:avLst/>
          </a:prstGeom>
          <a:noFill/>
        </p:spPr>
        <p:txBody>
          <a:bodyPr wrap="none" rtlCol="0">
            <a:spAutoFit/>
          </a:bodyPr>
          <a:lstStyle/>
          <a:p>
            <a:r>
              <a:rPr lang="en-US" sz="1400" dirty="0" smtClean="0">
                <a:solidFill>
                  <a:srgbClr val="FF0000"/>
                </a:solidFill>
              </a:rPr>
              <a:t>7</a:t>
            </a:r>
            <a:endParaRPr lang="en-US" sz="1400" dirty="0">
              <a:solidFill>
                <a:srgbClr val="FF0000"/>
              </a:solidFill>
            </a:endParaRPr>
          </a:p>
        </p:txBody>
      </p:sp>
      <p:sp>
        <p:nvSpPr>
          <p:cNvPr id="21" name="Oval 20"/>
          <p:cNvSpPr/>
          <p:nvPr/>
        </p:nvSpPr>
        <p:spPr>
          <a:xfrm>
            <a:off x="6114553" y="2424492"/>
            <a:ext cx="344617" cy="20955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22" name="Oval 21"/>
          <p:cNvSpPr/>
          <p:nvPr/>
        </p:nvSpPr>
        <p:spPr>
          <a:xfrm>
            <a:off x="7138526" y="2021449"/>
            <a:ext cx="344617" cy="20955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23" name="TextBox 22"/>
          <p:cNvSpPr txBox="1"/>
          <p:nvPr/>
        </p:nvSpPr>
        <p:spPr>
          <a:xfrm>
            <a:off x="7139407" y="1967295"/>
            <a:ext cx="292068" cy="307777"/>
          </a:xfrm>
          <a:prstGeom prst="rect">
            <a:avLst/>
          </a:prstGeom>
          <a:noFill/>
        </p:spPr>
        <p:txBody>
          <a:bodyPr wrap="none" rtlCol="0">
            <a:spAutoFit/>
          </a:bodyPr>
          <a:lstStyle/>
          <a:p>
            <a:r>
              <a:rPr lang="en-US" sz="1400" dirty="0" smtClean="0">
                <a:solidFill>
                  <a:srgbClr val="FF0000"/>
                </a:solidFill>
              </a:rPr>
              <a:t>5</a:t>
            </a:r>
            <a:endParaRPr lang="en-US" sz="1400" dirty="0">
              <a:solidFill>
                <a:srgbClr val="FF0000"/>
              </a:solidFill>
            </a:endParaRPr>
          </a:p>
        </p:txBody>
      </p:sp>
      <p:cxnSp>
        <p:nvCxnSpPr>
          <p:cNvPr id="24" name="Straight Connector 23"/>
          <p:cNvCxnSpPr>
            <a:stCxn id="9" idx="3"/>
          </p:cNvCxnSpPr>
          <p:nvPr/>
        </p:nvCxnSpPr>
        <p:spPr>
          <a:xfrm flipH="1">
            <a:off x="7370606" y="1823545"/>
            <a:ext cx="153923" cy="197905"/>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7712421" y="2003098"/>
            <a:ext cx="344617" cy="20955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solidFill>
                <a:srgbClr val="FF0000"/>
              </a:solidFill>
            </a:endParaRPr>
          </a:p>
        </p:txBody>
      </p:sp>
      <p:sp>
        <p:nvSpPr>
          <p:cNvPr id="26" name="TextBox 25"/>
          <p:cNvSpPr txBox="1"/>
          <p:nvPr/>
        </p:nvSpPr>
        <p:spPr>
          <a:xfrm>
            <a:off x="7719718" y="1951282"/>
            <a:ext cx="292068" cy="307777"/>
          </a:xfrm>
          <a:prstGeom prst="rect">
            <a:avLst/>
          </a:prstGeom>
          <a:noFill/>
        </p:spPr>
        <p:txBody>
          <a:bodyPr wrap="none" rtlCol="0">
            <a:spAutoFit/>
          </a:bodyPr>
          <a:lstStyle/>
          <a:p>
            <a:r>
              <a:rPr lang="en-US" sz="1400" dirty="0" smtClean="0">
                <a:solidFill>
                  <a:srgbClr val="FF0000"/>
                </a:solidFill>
              </a:rPr>
              <a:t>6</a:t>
            </a:r>
            <a:endParaRPr lang="en-US" sz="1400" dirty="0">
              <a:solidFill>
                <a:srgbClr val="FF0000"/>
              </a:solidFill>
            </a:endParaRPr>
          </a:p>
        </p:txBody>
      </p:sp>
      <p:cxnSp>
        <p:nvCxnSpPr>
          <p:cNvPr id="27" name="Straight Connector 26"/>
          <p:cNvCxnSpPr>
            <a:stCxn id="9" idx="5"/>
            <a:endCxn id="25" idx="0"/>
          </p:cNvCxnSpPr>
          <p:nvPr/>
        </p:nvCxnSpPr>
        <p:spPr>
          <a:xfrm>
            <a:off x="7768210" y="1823545"/>
            <a:ext cx="116519" cy="179553"/>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6" idx="2"/>
            <a:endCxn id="7" idx="0"/>
          </p:cNvCxnSpPr>
          <p:nvPr/>
        </p:nvCxnSpPr>
        <p:spPr>
          <a:xfrm flipH="1">
            <a:off x="6616097" y="1374377"/>
            <a:ext cx="324229" cy="281147"/>
          </a:xfrm>
          <a:prstGeom prst="line">
            <a:avLst/>
          </a:prstGeom>
          <a:ln w="2222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13325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60197" y="867658"/>
            <a:ext cx="7772400" cy="1021556"/>
          </a:xfrm>
        </p:spPr>
        <p:txBody>
          <a:bodyPr/>
          <a:lstStyle/>
          <a:p>
            <a:r>
              <a:rPr lang="en-US" dirty="0" smtClean="0"/>
              <a:t>performance evaluation</a:t>
            </a:r>
            <a:endParaRPr lang="en-US" dirty="0"/>
          </a:p>
        </p:txBody>
      </p:sp>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21</a:t>
            </a:fld>
            <a:endParaRPr lang="en-US" dirty="0">
              <a:solidFill>
                <a:prstClr val="white"/>
              </a:solidFill>
            </a:endParaRPr>
          </a:p>
        </p:txBody>
      </p:sp>
    </p:spTree>
    <p:extLst>
      <p:ext uri="{BB962C8B-B14F-4D97-AF65-F5344CB8AC3E}">
        <p14:creationId xmlns:p14="http://schemas.microsoft.com/office/powerpoint/2010/main" val="40818455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ea typeface="Intel Clear Light" panose="020B0404020203020204" pitchFamily="34" charset="0"/>
                <a:cs typeface="Intel Clear Light" panose="020B0404020203020204" pitchFamily="34" charset="0"/>
              </a:rPr>
              <a:t>Experimental Setup</a:t>
            </a:r>
          </a:p>
        </p:txBody>
      </p:sp>
      <p:sp>
        <p:nvSpPr>
          <p:cNvPr id="2" name="Content Placeholder 1"/>
          <p:cNvSpPr>
            <a:spLocks noGrp="1"/>
          </p:cNvSpPr>
          <p:nvPr>
            <p:ph idx="13"/>
          </p:nvPr>
        </p:nvSpPr>
        <p:spPr>
          <a:xfrm>
            <a:off x="455612" y="828881"/>
            <a:ext cx="8550339" cy="3800269"/>
          </a:xfrm>
        </p:spPr>
        <p:txBody>
          <a:bodyPr>
            <a:normAutofit fontScale="85000" lnSpcReduction="20000"/>
          </a:bodyPr>
          <a:lstStyle/>
          <a:p>
            <a:pPr marL="285750" indent="-285750">
              <a:buFont typeface="Arial" panose="020B0604020202020204" pitchFamily="34" charset="0"/>
              <a:buChar char="•"/>
            </a:pPr>
            <a:r>
              <a:rPr lang="en-US" sz="1600" dirty="0"/>
              <a:t>System Configuration</a:t>
            </a:r>
          </a:p>
          <a:p>
            <a:pPr marL="511175" lvl="1" indent="-285750">
              <a:buFont typeface="Arial" panose="020B0604020202020204" pitchFamily="34" charset="0"/>
              <a:buChar char="•"/>
            </a:pPr>
            <a:r>
              <a:rPr lang="en-US" sz="1600" b="1" dirty="0"/>
              <a:t>Skylake</a:t>
            </a:r>
            <a:r>
              <a:rPr lang="en-US" sz="1600" dirty="0"/>
              <a:t> (SKL): Intel® Xeon Gold 6138F CPU (2.0 GHz, 2 sockets, 20 cores/socket, 2 threads/core). 32KB L1 data and instruction cache, 1MB L2 cache, 27.5MB L3 cache</a:t>
            </a:r>
          </a:p>
          <a:p>
            <a:pPr marL="511175" lvl="1" indent="-285750">
              <a:buFont typeface="Arial" panose="020B0604020202020204" pitchFamily="34" charset="0"/>
              <a:buChar char="•"/>
            </a:pPr>
            <a:r>
              <a:rPr lang="en-US" sz="1600" dirty="0"/>
              <a:t>OmniPath-1 Fabric Interconnect</a:t>
            </a:r>
          </a:p>
          <a:p>
            <a:pPr marL="285750" indent="-285750">
              <a:buFont typeface="Arial" panose="020B0604020202020204" pitchFamily="34" charset="0"/>
              <a:buChar char="•"/>
            </a:pPr>
            <a:r>
              <a:rPr lang="en-US" sz="1600" dirty="0"/>
              <a:t>Software Configuration</a:t>
            </a:r>
          </a:p>
          <a:p>
            <a:pPr marL="511175" lvl="1" indent="-285750">
              <a:buFont typeface="Arial" panose="020B0604020202020204" pitchFamily="34" charset="0"/>
              <a:buChar char="•"/>
            </a:pPr>
            <a:r>
              <a:rPr lang="en-US" sz="1600" dirty="0" err="1"/>
              <a:t>Gcc</a:t>
            </a:r>
            <a:r>
              <a:rPr lang="en-US" sz="1600" dirty="0"/>
              <a:t> compiler version 8.1.0</a:t>
            </a:r>
          </a:p>
          <a:p>
            <a:pPr marL="511175" lvl="1" indent="-285750">
              <a:buFont typeface="Arial" panose="020B0604020202020204" pitchFamily="34" charset="0"/>
              <a:buChar char="•"/>
            </a:pPr>
            <a:r>
              <a:rPr lang="en-US" sz="1600" dirty="0" smtClean="0"/>
              <a:t>SUSE </a:t>
            </a:r>
            <a:r>
              <a:rPr lang="en-US" sz="1600" dirty="0"/>
              <a:t>Linux Enterprise Server 12 SP3 running </a:t>
            </a:r>
            <a:r>
              <a:rPr lang="en-US" sz="1600" dirty="0" err="1"/>
              <a:t>linux</a:t>
            </a:r>
            <a:r>
              <a:rPr lang="en-US" sz="1600" dirty="0"/>
              <a:t> version </a:t>
            </a:r>
            <a:r>
              <a:rPr lang="en-US" sz="1600" dirty="0" smtClean="0"/>
              <a:t>4.4.132-94.33-default</a:t>
            </a:r>
            <a:endParaRPr lang="en-US" sz="1600" dirty="0"/>
          </a:p>
          <a:p>
            <a:pPr marL="511175" lvl="1" indent="-285750">
              <a:buFont typeface="Arial" panose="020B0604020202020204" pitchFamily="34" charset="0"/>
              <a:buChar char="•"/>
            </a:pPr>
            <a:r>
              <a:rPr lang="en-US" sz="1600" dirty="0" err="1"/>
              <a:t>Libfabric</a:t>
            </a:r>
            <a:r>
              <a:rPr lang="en-US" sz="1600" dirty="0"/>
              <a:t> (commit id 91669aa</a:t>
            </a:r>
            <a:r>
              <a:rPr lang="en-US" sz="1600" dirty="0" smtClean="0"/>
              <a:t>), opa-psm2 </a:t>
            </a:r>
            <a:r>
              <a:rPr lang="en-US" sz="1600" dirty="0"/>
              <a:t>(commit id 0f9213e</a:t>
            </a:r>
            <a:r>
              <a:rPr lang="en-US" sz="1600" dirty="0" smtClean="0"/>
              <a:t>)</a:t>
            </a:r>
            <a:endParaRPr lang="en-US" sz="1600" dirty="0"/>
          </a:p>
          <a:p>
            <a:pPr marL="511175" lvl="1" indent="-285750">
              <a:buFont typeface="Arial" panose="020B0604020202020204" pitchFamily="34" charset="0"/>
              <a:buChar char="•"/>
            </a:pPr>
            <a:r>
              <a:rPr lang="en-US" sz="1600" b="1" dirty="0"/>
              <a:t>MPICH</a:t>
            </a:r>
            <a:r>
              <a:rPr lang="en-US" sz="1600" dirty="0"/>
              <a:t> (commit id d815dd4) used as the baseline for our implementation, MPICH/ch3, MPICH/ch4 </a:t>
            </a:r>
          </a:p>
          <a:p>
            <a:pPr marL="511175" lvl="1" indent="-285750">
              <a:buFont typeface="Arial" panose="020B0604020202020204" pitchFamily="34" charset="0"/>
              <a:buChar char="•"/>
            </a:pPr>
            <a:r>
              <a:rPr lang="en-US" sz="1600" b="1" dirty="0" smtClean="0"/>
              <a:t>Open MPI</a:t>
            </a:r>
            <a:r>
              <a:rPr lang="en-US" sz="1600" dirty="0" smtClean="0"/>
              <a:t> </a:t>
            </a:r>
            <a:r>
              <a:rPr lang="en-US" sz="1600" dirty="0"/>
              <a:t>(version 3.0.0) and </a:t>
            </a:r>
            <a:r>
              <a:rPr lang="en-US" sz="1600" b="1" dirty="0"/>
              <a:t>MVAPICH</a:t>
            </a:r>
            <a:r>
              <a:rPr lang="en-US" sz="1600" dirty="0"/>
              <a:t> (version 2-2.3rc1)</a:t>
            </a:r>
          </a:p>
          <a:p>
            <a:pPr marL="285750" indent="-285750">
              <a:buFont typeface="Arial" panose="020B0604020202020204" pitchFamily="34" charset="0"/>
              <a:buChar char="•"/>
            </a:pPr>
            <a:r>
              <a:rPr lang="en-US" sz="1600" dirty="0"/>
              <a:t>Benchmark</a:t>
            </a:r>
          </a:p>
          <a:p>
            <a:pPr marL="511175" lvl="1" indent="-285750">
              <a:buFont typeface="Arial" panose="020B0604020202020204" pitchFamily="34" charset="0"/>
              <a:buChar char="•"/>
            </a:pPr>
            <a:r>
              <a:rPr lang="en-US" sz="1600" b="1" dirty="0"/>
              <a:t>Intel MPI Benchmarks</a:t>
            </a:r>
            <a:r>
              <a:rPr lang="en-US" sz="1600" dirty="0"/>
              <a:t> (IMB) (version 2018 Update 1). Reported T-max used for </a:t>
            </a:r>
            <a:r>
              <a:rPr lang="en-US" sz="1600" dirty="0" smtClean="0"/>
              <a:t>comparison</a:t>
            </a:r>
            <a:endParaRPr lang="en-US" sz="1600" dirty="0"/>
          </a:p>
          <a:p>
            <a:pPr lvl="1"/>
            <a:endParaRPr lang="en-US" dirty="0"/>
          </a:p>
          <a:p>
            <a:pPr lvl="1"/>
            <a:endParaRPr lang="en-US" dirty="0"/>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22</a:t>
            </a:fld>
            <a:endParaRPr lang="en-US" dirty="0">
              <a:solidFill>
                <a:prstClr val="white"/>
              </a:solidFill>
            </a:endParaRPr>
          </a:p>
        </p:txBody>
      </p:sp>
    </p:spTree>
    <p:extLst>
      <p:ext uri="{BB962C8B-B14F-4D97-AF65-F5344CB8AC3E}">
        <p14:creationId xmlns:p14="http://schemas.microsoft.com/office/powerpoint/2010/main" val="20244220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23</a:t>
            </a:fld>
            <a:endParaRPr lang="en-US" dirty="0">
              <a:solidFill>
                <a:prstClr val="white"/>
              </a:solidFill>
            </a:endParaRPr>
          </a:p>
        </p:txBody>
      </p:sp>
      <p:sp>
        <p:nvSpPr>
          <p:cNvPr id="3" name="Title 2"/>
          <p:cNvSpPr>
            <a:spLocks noGrp="1"/>
          </p:cNvSpPr>
          <p:nvPr>
            <p:ph type="title"/>
          </p:nvPr>
        </p:nvSpPr>
        <p:spPr>
          <a:xfrm>
            <a:off x="455612" y="308848"/>
            <a:ext cx="8645858" cy="868680"/>
          </a:xfrm>
        </p:spPr>
        <p:txBody>
          <a:bodyPr/>
          <a:lstStyle/>
          <a:p>
            <a:r>
              <a:rPr lang="en-US" sz="2400" dirty="0" err="1" smtClean="0"/>
              <a:t>MPI_Bcast</a:t>
            </a:r>
            <a:r>
              <a:rPr lang="en-US" sz="2400" dirty="0" smtClean="0"/>
              <a:t>: Single node, 40 MPI ranks (1 rank per core)</a:t>
            </a:r>
            <a:endParaRPr lang="en-US" sz="2400" dirty="0"/>
          </a:p>
        </p:txBody>
      </p:sp>
      <p:sp>
        <p:nvSpPr>
          <p:cNvPr id="4" name="Content Placeholder 3"/>
          <p:cNvSpPr>
            <a:spLocks noGrp="1"/>
          </p:cNvSpPr>
          <p:nvPr>
            <p:ph sz="quarter" idx="13"/>
          </p:nvPr>
        </p:nvSpPr>
        <p:spPr>
          <a:xfrm>
            <a:off x="5092699" y="990601"/>
            <a:ext cx="3590925" cy="3638550"/>
          </a:xfrm>
        </p:spPr>
        <p:txBody>
          <a:bodyPr/>
          <a:lstStyle/>
          <a:p>
            <a:pPr marL="285750" indent="-285750">
              <a:buFont typeface="Arial" panose="020B0604020202020204" pitchFamily="34" charset="0"/>
              <a:buChar char="•"/>
            </a:pPr>
            <a:r>
              <a:rPr lang="en-US" dirty="0" smtClean="0"/>
              <a:t>32KB buffer split in 4 cells</a:t>
            </a:r>
          </a:p>
          <a:p>
            <a:pPr marL="285750" indent="-285750">
              <a:buFont typeface="Arial" panose="020B0604020202020204" pitchFamily="34" charset="0"/>
              <a:buChar char="•"/>
            </a:pPr>
            <a:r>
              <a:rPr lang="en-US" dirty="0" smtClean="0"/>
              <a:t>Flat tree used to propagate flags</a:t>
            </a:r>
          </a:p>
          <a:p>
            <a:pPr marL="285750" indent="-285750">
              <a:buFont typeface="Arial" panose="020B0604020202020204" pitchFamily="34" charset="0"/>
              <a:buChar char="•"/>
            </a:pPr>
            <a:r>
              <a:rPr lang="en-US" dirty="0" smtClean="0"/>
              <a:t>Tuned Open MPI, MVAPICH, MPICH/ch3, and MPICH/ch4</a:t>
            </a:r>
          </a:p>
          <a:p>
            <a:pPr marL="285750" indent="-285750">
              <a:buFont typeface="Arial" panose="020B0604020202020204" pitchFamily="34" charset="0"/>
              <a:buChar char="•"/>
            </a:pPr>
            <a:r>
              <a:rPr lang="en-US" dirty="0"/>
              <a:t>Average Speedups:</a:t>
            </a:r>
          </a:p>
          <a:p>
            <a:pPr marL="511175" lvl="1" indent="-285750">
              <a:spcBef>
                <a:spcPts val="600"/>
              </a:spcBef>
              <a:buFont typeface="Arial" panose="020B0604020202020204" pitchFamily="34" charset="0"/>
              <a:buChar char="•"/>
            </a:pPr>
            <a:r>
              <a:rPr lang="en-US" sz="1600" dirty="0" smtClean="0"/>
              <a:t>3.9x </a:t>
            </a:r>
            <a:r>
              <a:rPr lang="en-US" sz="1600" dirty="0"/>
              <a:t>faster than </a:t>
            </a:r>
            <a:r>
              <a:rPr lang="en-US" sz="1600" dirty="0" smtClean="0"/>
              <a:t>Open MPI</a:t>
            </a:r>
            <a:endParaRPr lang="en-US" sz="1600" dirty="0"/>
          </a:p>
          <a:p>
            <a:pPr marL="511175" lvl="1" indent="-285750">
              <a:spcBef>
                <a:spcPts val="600"/>
              </a:spcBef>
              <a:buFont typeface="Arial" panose="020B0604020202020204" pitchFamily="34" charset="0"/>
              <a:buChar char="•"/>
            </a:pPr>
            <a:r>
              <a:rPr lang="en-US" sz="1600" dirty="0" smtClean="0"/>
              <a:t>1.2x </a:t>
            </a:r>
            <a:r>
              <a:rPr lang="en-US" sz="1600" dirty="0"/>
              <a:t>faster than </a:t>
            </a:r>
            <a:r>
              <a:rPr lang="en-US" sz="1600" dirty="0" smtClean="0"/>
              <a:t>MVAPICH </a:t>
            </a:r>
          </a:p>
          <a:p>
            <a:pPr marL="511175" lvl="1" indent="-285750">
              <a:spcBef>
                <a:spcPts val="600"/>
              </a:spcBef>
              <a:buFont typeface="Arial" panose="020B0604020202020204" pitchFamily="34" charset="0"/>
              <a:buChar char="•"/>
            </a:pPr>
            <a:r>
              <a:rPr lang="en-US" sz="1600" dirty="0" smtClean="0"/>
              <a:t>2.1x faster than MPICH/ch3</a:t>
            </a:r>
            <a:endParaRPr lang="en-US" sz="1600" dirty="0"/>
          </a:p>
          <a:p>
            <a:pPr marL="511175" lvl="1" indent="-285750">
              <a:spcBef>
                <a:spcPts val="600"/>
              </a:spcBef>
              <a:buFont typeface="Arial" panose="020B0604020202020204" pitchFamily="34" charset="0"/>
              <a:buChar char="•"/>
            </a:pPr>
            <a:r>
              <a:rPr lang="en-US" sz="1600" dirty="0" smtClean="0"/>
              <a:t>2.9x </a:t>
            </a:r>
            <a:r>
              <a:rPr lang="en-US" sz="1600" dirty="0"/>
              <a:t>faster than MPICH/ch4</a:t>
            </a:r>
          </a:p>
          <a:p>
            <a:pPr marL="285750" indent="-285750">
              <a:buFont typeface="Arial" panose="020B0604020202020204" pitchFamily="34" charset="0"/>
              <a:buChar char="•"/>
            </a:pPr>
            <a:endParaRPr lang="en-US" dirty="0"/>
          </a:p>
        </p:txBody>
      </p:sp>
      <p:sp>
        <p:nvSpPr>
          <p:cNvPr id="5" name="Rectangle 4"/>
          <p:cNvSpPr/>
          <p:nvPr/>
        </p:nvSpPr>
        <p:spPr>
          <a:xfrm>
            <a:off x="86671" y="4361828"/>
            <a:ext cx="8967484" cy="430887"/>
          </a:xfrm>
          <a:prstGeom prst="rect">
            <a:avLst/>
          </a:prstGeom>
        </p:spPr>
        <p:txBody>
          <a:bodyPr wrap="square">
            <a:spAutoFit/>
          </a:bodyPr>
          <a:lstStyle/>
          <a:p>
            <a:r>
              <a:rPr lang="en-US" sz="1100" dirty="0"/>
              <a:t>Intel Xeon Gold 6138F CPU , 40 cores, 2 threads/core, 2.0 </a:t>
            </a:r>
            <a:r>
              <a:rPr lang="en-US" sz="1100" dirty="0" err="1"/>
              <a:t>Ghz</a:t>
            </a:r>
            <a:r>
              <a:rPr lang="en-US" sz="1100" dirty="0"/>
              <a:t> Frequency, 32KB of L1, 1MB of L2, </a:t>
            </a:r>
            <a:r>
              <a:rPr lang="nb-NO" sz="1100" dirty="0"/>
              <a:t>27.5 </a:t>
            </a:r>
            <a:r>
              <a:rPr lang="en-US" sz="1100" dirty="0"/>
              <a:t>MB of L3 cache. </a:t>
            </a:r>
            <a:r>
              <a:rPr lang="en-US" sz="1100" dirty="0" err="1"/>
              <a:t>gcc</a:t>
            </a:r>
            <a:r>
              <a:rPr lang="en-US" sz="1100" dirty="0"/>
              <a:t> compiler version 8.1.0 SUSE Linux Enterprise Server 12 SP3. IMB Benchmarks  “-</a:t>
            </a:r>
            <a:r>
              <a:rPr lang="en-US" sz="1100" dirty="0" err="1"/>
              <a:t>iter</a:t>
            </a:r>
            <a:r>
              <a:rPr lang="en-US" sz="1100" dirty="0"/>
              <a:t> 5000 -</a:t>
            </a:r>
            <a:r>
              <a:rPr lang="en-US" sz="1100" dirty="0" err="1"/>
              <a:t>msglog</a:t>
            </a:r>
            <a:r>
              <a:rPr lang="en-US" sz="1100" dirty="0"/>
              <a:t> 22 -sync 1 </a:t>
            </a:r>
            <a:r>
              <a:rPr lang="en-US" sz="1100" dirty="0" smtClean="0"/>
              <a:t>–</a:t>
            </a:r>
            <a:r>
              <a:rPr lang="en-US" sz="1100" dirty="0" err="1" smtClean="0"/>
              <a:t>imb_barrier</a:t>
            </a:r>
            <a:r>
              <a:rPr lang="en-US" sz="1100" dirty="0" smtClean="0"/>
              <a:t> </a:t>
            </a:r>
            <a:r>
              <a:rPr lang="en-US" sz="1100" dirty="0"/>
              <a:t>1 </a:t>
            </a:r>
            <a:r>
              <a:rPr lang="en-US" sz="1100" dirty="0" smtClean="0"/>
              <a:t>–</a:t>
            </a:r>
            <a:r>
              <a:rPr lang="en-US" sz="1100" dirty="0" err="1" smtClean="0"/>
              <a:t>root_shift</a:t>
            </a:r>
            <a:r>
              <a:rPr lang="en-US" sz="1100" dirty="0" smtClean="0"/>
              <a:t> </a:t>
            </a:r>
            <a:r>
              <a:rPr lang="en-US" sz="1100" dirty="0"/>
              <a:t>0”, </a:t>
            </a:r>
            <a:r>
              <a:rPr lang="en-US" sz="1100" dirty="0" err="1"/>
              <a:t>Tmax</a:t>
            </a:r>
            <a:endParaRPr lang="en-US" sz="1100" dirty="0"/>
          </a:p>
        </p:txBody>
      </p:sp>
      <p:sp>
        <p:nvSpPr>
          <p:cNvPr id="7" name="Footer Placeholder 6"/>
          <p:cNvSpPr>
            <a:spLocks noGrp="1"/>
          </p:cNvSpPr>
          <p:nvPr>
            <p:ph type="ftr" sz="quarter" idx="11"/>
          </p:nvPr>
        </p:nvSpPr>
        <p:spPr/>
        <p:txBody>
          <a:bodyPr/>
          <a:lstStyle/>
          <a:p>
            <a:r>
              <a:rPr lang="en-US" dirty="0" smtClean="0">
                <a:solidFill>
                  <a:prstClr val="white"/>
                </a:solidFill>
              </a:rPr>
              <a:t>*See performance-related disclaimers on slide 3</a:t>
            </a:r>
            <a:endParaRPr lang="en-US" dirty="0">
              <a:solidFill>
                <a:prstClr val="white"/>
              </a:solidFill>
            </a:endParaRPr>
          </a:p>
        </p:txBody>
      </p:sp>
      <p:pic>
        <p:nvPicPr>
          <p:cNvPr id="11" name="Picture 10"/>
          <p:cNvPicPr>
            <a:picLocks noChangeAspect="1"/>
          </p:cNvPicPr>
          <p:nvPr/>
        </p:nvPicPr>
        <p:blipFill>
          <a:blip r:embed="rId3"/>
          <a:stretch>
            <a:fillRect/>
          </a:stretch>
        </p:blipFill>
        <p:spPr>
          <a:xfrm>
            <a:off x="443080" y="990601"/>
            <a:ext cx="4572735" cy="2958829"/>
          </a:xfrm>
          <a:prstGeom prst="rect">
            <a:avLst/>
          </a:prstGeom>
        </p:spPr>
      </p:pic>
      <p:grpSp>
        <p:nvGrpSpPr>
          <p:cNvPr id="12" name="Group 11"/>
          <p:cNvGrpSpPr/>
          <p:nvPr/>
        </p:nvGrpSpPr>
        <p:grpSpPr>
          <a:xfrm>
            <a:off x="85081" y="940341"/>
            <a:ext cx="316657" cy="2029837"/>
            <a:chOff x="146143" y="940342"/>
            <a:chExt cx="255595" cy="1848254"/>
          </a:xfrm>
        </p:grpSpPr>
        <p:sp>
          <p:nvSpPr>
            <p:cNvPr id="13" name="TextBox 12"/>
            <p:cNvSpPr txBox="1"/>
            <p:nvPr/>
          </p:nvSpPr>
          <p:spPr>
            <a:xfrm>
              <a:off x="146143" y="940342"/>
              <a:ext cx="215444" cy="1692771"/>
            </a:xfrm>
            <a:prstGeom prst="rect">
              <a:avLst/>
            </a:prstGeom>
            <a:noFill/>
          </p:spPr>
          <p:txBody>
            <a:bodyPr vert="vert270" wrap="square" lIns="0" tIns="0" rIns="0" bIns="0" rtlCol="0">
              <a:spAutoFit/>
            </a:bodyPr>
            <a:lstStyle/>
            <a:p>
              <a:r>
                <a:rPr lang="en-US" sz="1400" dirty="0" smtClean="0">
                  <a:solidFill>
                    <a:srgbClr val="FF0000"/>
                  </a:solidFill>
                </a:rPr>
                <a:t>Lower the better</a:t>
              </a:r>
            </a:p>
          </p:txBody>
        </p:sp>
        <p:cxnSp>
          <p:nvCxnSpPr>
            <p:cNvPr id="14" name="Straight Arrow Connector 13"/>
            <p:cNvCxnSpPr/>
            <p:nvPr/>
          </p:nvCxnSpPr>
          <p:spPr>
            <a:xfrm>
              <a:off x="400159" y="1177528"/>
              <a:ext cx="1579" cy="1611068"/>
            </a:xfrm>
            <a:prstGeom prst="straightConnector1">
              <a:avLst/>
            </a:prstGeom>
            <a:ln w="31750">
              <a:solidFill>
                <a:srgbClr val="FF0000"/>
              </a:solidFill>
              <a:tailEnd type="arrow" w="lg" len="sm"/>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563187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24</a:t>
            </a:fld>
            <a:endParaRPr lang="en-US" dirty="0">
              <a:solidFill>
                <a:prstClr val="white"/>
              </a:solidFill>
            </a:endParaRPr>
          </a:p>
        </p:txBody>
      </p:sp>
      <p:sp>
        <p:nvSpPr>
          <p:cNvPr id="3" name="Title 2"/>
          <p:cNvSpPr>
            <a:spLocks noGrp="1"/>
          </p:cNvSpPr>
          <p:nvPr>
            <p:ph type="title"/>
          </p:nvPr>
        </p:nvSpPr>
        <p:spPr>
          <a:xfrm>
            <a:off x="455612" y="308848"/>
            <a:ext cx="8688387" cy="868680"/>
          </a:xfrm>
        </p:spPr>
        <p:txBody>
          <a:bodyPr/>
          <a:lstStyle/>
          <a:p>
            <a:r>
              <a:rPr lang="en-US" sz="2400" dirty="0" err="1" smtClean="0"/>
              <a:t>MPI_Allreduce</a:t>
            </a:r>
            <a:r>
              <a:rPr lang="en-US" sz="2400" dirty="0" smtClean="0"/>
              <a:t>: </a:t>
            </a:r>
            <a:r>
              <a:rPr lang="en-US" sz="2400" dirty="0"/>
              <a:t>Single </a:t>
            </a:r>
            <a:r>
              <a:rPr lang="en-US" sz="2400" dirty="0" smtClean="0"/>
              <a:t>node</a:t>
            </a:r>
            <a:r>
              <a:rPr lang="en-US" sz="2400" dirty="0"/>
              <a:t>, 40 MPI </a:t>
            </a:r>
            <a:r>
              <a:rPr lang="en-US" sz="2400" dirty="0" smtClean="0"/>
              <a:t>ranks (1 </a:t>
            </a:r>
            <a:r>
              <a:rPr lang="en-US" sz="2400" dirty="0"/>
              <a:t>rank per </a:t>
            </a:r>
            <a:r>
              <a:rPr lang="en-US" sz="2400" dirty="0" smtClean="0"/>
              <a:t>core)</a:t>
            </a:r>
            <a:r>
              <a:rPr lang="en-US" sz="2400" dirty="0"/>
              <a:t/>
            </a:r>
            <a:br>
              <a:rPr lang="en-US" sz="2400" dirty="0"/>
            </a:br>
            <a:endParaRPr lang="en-US" sz="2400" dirty="0"/>
          </a:p>
        </p:txBody>
      </p:sp>
      <p:sp>
        <p:nvSpPr>
          <p:cNvPr id="4" name="Content Placeholder 3"/>
          <p:cNvSpPr>
            <a:spLocks noGrp="1"/>
          </p:cNvSpPr>
          <p:nvPr>
            <p:ph sz="quarter" idx="13"/>
          </p:nvPr>
        </p:nvSpPr>
        <p:spPr>
          <a:xfrm>
            <a:off x="5030308" y="876731"/>
            <a:ext cx="4012096" cy="3681858"/>
          </a:xfrm>
        </p:spPr>
        <p:txBody>
          <a:bodyPr>
            <a:normAutofit/>
          </a:bodyPr>
          <a:lstStyle/>
          <a:p>
            <a:pPr marL="285750" indent="-285750">
              <a:buFont typeface="Arial" panose="020B0604020202020204" pitchFamily="34" charset="0"/>
              <a:buChar char="•"/>
            </a:pPr>
            <a:r>
              <a:rPr lang="en-US" dirty="0" smtClean="0"/>
              <a:t>32KB buffers split in 4 cells</a:t>
            </a:r>
          </a:p>
          <a:p>
            <a:pPr marL="285750" indent="-285750">
              <a:buFont typeface="Arial" panose="020B0604020202020204" pitchFamily="34" charset="0"/>
              <a:buChar char="•"/>
            </a:pPr>
            <a:r>
              <a:rPr lang="en-US" dirty="0" smtClean="0"/>
              <a:t>Tree configuration</a:t>
            </a:r>
            <a:endParaRPr lang="en-US" dirty="0"/>
          </a:p>
          <a:p>
            <a:pPr marL="511175" lvl="1" indent="-285750">
              <a:buFont typeface="Arial" panose="020B0604020202020204" pitchFamily="34" charset="0"/>
              <a:buChar char="•"/>
            </a:pPr>
            <a:r>
              <a:rPr lang="en-US" dirty="0" smtClean="0"/>
              <a:t>Reduce:</a:t>
            </a:r>
          </a:p>
          <a:p>
            <a:pPr marL="857250" lvl="2" indent="-285750">
              <a:buFont typeface="Arial" panose="020B0604020202020204" pitchFamily="34" charset="0"/>
              <a:buChar char="•"/>
            </a:pPr>
            <a:r>
              <a:rPr lang="en-US" sz="1300" dirty="0" smtClean="0"/>
              <a:t>Socket-leaders-last and right-skewed</a:t>
            </a:r>
          </a:p>
          <a:p>
            <a:pPr marL="857250" lvl="2" indent="-285750">
              <a:buFont typeface="Arial" panose="020B0604020202020204" pitchFamily="34" charset="0"/>
              <a:buChar char="•"/>
            </a:pPr>
            <a:r>
              <a:rPr lang="en-US" sz="1300" dirty="0" err="1" smtClean="0"/>
              <a:t>Msg</a:t>
            </a:r>
            <a:r>
              <a:rPr lang="en-US" sz="1300" dirty="0" smtClean="0"/>
              <a:t> size &lt; 512B topology-unaware, k-</a:t>
            </a:r>
            <a:r>
              <a:rPr lang="en-US" sz="1300" dirty="0" err="1" smtClean="0"/>
              <a:t>nomial</a:t>
            </a:r>
            <a:r>
              <a:rPr lang="en-US" sz="1300" dirty="0" smtClean="0"/>
              <a:t> tree, K=4</a:t>
            </a:r>
          </a:p>
          <a:p>
            <a:pPr marL="857250" lvl="2" indent="-285750">
              <a:buFont typeface="Arial" panose="020B0604020202020204" pitchFamily="34" charset="0"/>
              <a:buChar char="•"/>
            </a:pPr>
            <a:r>
              <a:rPr lang="en-US" sz="1300" dirty="0" smtClean="0"/>
              <a:t>512B &lt;= </a:t>
            </a:r>
            <a:r>
              <a:rPr lang="en-US" sz="1300" dirty="0" err="1" smtClean="0"/>
              <a:t>msg_size</a:t>
            </a:r>
            <a:r>
              <a:rPr lang="en-US" sz="1300" dirty="0" smtClean="0"/>
              <a:t> &lt; 8KB topology aware, k-</a:t>
            </a:r>
            <a:r>
              <a:rPr lang="en-US" sz="1300" dirty="0" err="1" smtClean="0"/>
              <a:t>ary</a:t>
            </a:r>
            <a:r>
              <a:rPr lang="en-US" sz="1300" dirty="0" smtClean="0"/>
              <a:t> tree, K=3</a:t>
            </a:r>
          </a:p>
          <a:p>
            <a:pPr marL="857250" lvl="2" indent="-285750">
              <a:buFont typeface="Arial" panose="020B0604020202020204" pitchFamily="34" charset="0"/>
              <a:buChar char="•"/>
            </a:pPr>
            <a:r>
              <a:rPr lang="en-US" sz="1300" dirty="0" err="1" smtClean="0"/>
              <a:t>Msg</a:t>
            </a:r>
            <a:r>
              <a:rPr lang="en-US" sz="1300" dirty="0" smtClean="0"/>
              <a:t> size &gt;= 8KB topology aware, k-</a:t>
            </a:r>
            <a:r>
              <a:rPr lang="en-US" sz="1300" dirty="0" err="1" smtClean="0"/>
              <a:t>ary</a:t>
            </a:r>
            <a:r>
              <a:rPr lang="en-US" sz="1300" dirty="0" smtClean="0"/>
              <a:t> tree, K=2</a:t>
            </a:r>
          </a:p>
          <a:p>
            <a:pPr marL="511175" lvl="1" indent="-285750">
              <a:buFont typeface="Arial" panose="020B0604020202020204" pitchFamily="34" charset="0"/>
              <a:buChar char="•"/>
            </a:pPr>
            <a:r>
              <a:rPr lang="en-US" dirty="0" err="1"/>
              <a:t>Bcast</a:t>
            </a:r>
            <a:r>
              <a:rPr lang="en-US" sz="1600" dirty="0"/>
              <a:t>: </a:t>
            </a:r>
            <a:r>
              <a:rPr lang="en-US" dirty="0"/>
              <a:t>Flat tree</a:t>
            </a:r>
            <a:endParaRPr lang="en-US" sz="1600" dirty="0" smtClean="0"/>
          </a:p>
          <a:p>
            <a:pPr marL="511175" lvl="1"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
        <p:nvSpPr>
          <p:cNvPr id="6" name="Rectangle 5"/>
          <p:cNvSpPr/>
          <p:nvPr/>
        </p:nvSpPr>
        <p:spPr>
          <a:xfrm>
            <a:off x="86671" y="4361828"/>
            <a:ext cx="8967484" cy="430887"/>
          </a:xfrm>
          <a:prstGeom prst="rect">
            <a:avLst/>
          </a:prstGeom>
        </p:spPr>
        <p:txBody>
          <a:bodyPr wrap="square">
            <a:spAutoFit/>
          </a:bodyPr>
          <a:lstStyle/>
          <a:p>
            <a:r>
              <a:rPr lang="en-US" sz="1100" dirty="0"/>
              <a:t>Intel Xeon Gold 6138F CPU , 40 cores, 2 threads/core, 2.0 </a:t>
            </a:r>
            <a:r>
              <a:rPr lang="en-US" sz="1100" dirty="0" err="1"/>
              <a:t>Ghz</a:t>
            </a:r>
            <a:r>
              <a:rPr lang="en-US" sz="1100" dirty="0"/>
              <a:t> Frequency, 32KB of L1, 1MB of L2, </a:t>
            </a:r>
            <a:r>
              <a:rPr lang="nb-NO" sz="1100" dirty="0"/>
              <a:t>27.5 </a:t>
            </a:r>
            <a:r>
              <a:rPr lang="en-US" sz="1100" dirty="0"/>
              <a:t>MB of L3 cache. </a:t>
            </a:r>
            <a:r>
              <a:rPr lang="en-US" sz="1100" dirty="0" err="1"/>
              <a:t>gcc</a:t>
            </a:r>
            <a:r>
              <a:rPr lang="en-US" sz="1100" dirty="0"/>
              <a:t> compiler version 8.1.0 SUSE Linux Enterprise Server 12 SP3. IMB Benchmarks  “-</a:t>
            </a:r>
            <a:r>
              <a:rPr lang="en-US" sz="1100" dirty="0" err="1"/>
              <a:t>iter</a:t>
            </a:r>
            <a:r>
              <a:rPr lang="en-US" sz="1100" dirty="0"/>
              <a:t> 5000 -</a:t>
            </a:r>
            <a:r>
              <a:rPr lang="en-US" sz="1100" dirty="0" err="1"/>
              <a:t>msglog</a:t>
            </a:r>
            <a:r>
              <a:rPr lang="en-US" sz="1100" dirty="0"/>
              <a:t> 22 -sync 1 </a:t>
            </a:r>
            <a:r>
              <a:rPr lang="en-US" sz="1100" dirty="0" smtClean="0"/>
              <a:t>–</a:t>
            </a:r>
            <a:r>
              <a:rPr lang="en-US" sz="1100" dirty="0" err="1" smtClean="0"/>
              <a:t>imb_barrier</a:t>
            </a:r>
            <a:r>
              <a:rPr lang="en-US" sz="1100" dirty="0" smtClean="0"/>
              <a:t> </a:t>
            </a:r>
            <a:r>
              <a:rPr lang="en-US" sz="1100" dirty="0"/>
              <a:t>1 </a:t>
            </a:r>
            <a:r>
              <a:rPr lang="en-US" sz="1100" dirty="0" smtClean="0"/>
              <a:t>–</a:t>
            </a:r>
            <a:r>
              <a:rPr lang="en-US" sz="1100" dirty="0" err="1" smtClean="0"/>
              <a:t>root_shift</a:t>
            </a:r>
            <a:r>
              <a:rPr lang="en-US" sz="1100" dirty="0" smtClean="0"/>
              <a:t> </a:t>
            </a:r>
            <a:r>
              <a:rPr lang="en-US" sz="1100" dirty="0"/>
              <a:t>0”, </a:t>
            </a:r>
            <a:r>
              <a:rPr lang="en-US" sz="1100" dirty="0" err="1"/>
              <a:t>Tmax</a:t>
            </a:r>
            <a:endParaRPr lang="en-US" sz="1100" dirty="0"/>
          </a:p>
        </p:txBody>
      </p:sp>
      <p:sp>
        <p:nvSpPr>
          <p:cNvPr id="8" name="Footer Placeholder 6"/>
          <p:cNvSpPr>
            <a:spLocks noGrp="1"/>
          </p:cNvSpPr>
          <p:nvPr>
            <p:ph type="ftr" sz="quarter" idx="11"/>
          </p:nvPr>
        </p:nvSpPr>
        <p:spPr>
          <a:xfrm>
            <a:off x="3124200" y="4816638"/>
            <a:ext cx="2895600" cy="273844"/>
          </a:xfrm>
        </p:spPr>
        <p:txBody>
          <a:bodyPr/>
          <a:lstStyle/>
          <a:p>
            <a:r>
              <a:rPr lang="en-US" dirty="0" smtClean="0">
                <a:solidFill>
                  <a:prstClr val="white"/>
                </a:solidFill>
              </a:rPr>
              <a:t>*See performance-related disclaimers on slide 3</a:t>
            </a:r>
            <a:endParaRPr lang="en-US" dirty="0">
              <a:solidFill>
                <a:prstClr val="white"/>
              </a:solidFill>
            </a:endParaRPr>
          </a:p>
        </p:txBody>
      </p:sp>
      <p:pic>
        <p:nvPicPr>
          <p:cNvPr id="5" name="Picture 4"/>
          <p:cNvPicPr>
            <a:picLocks noChangeAspect="1"/>
          </p:cNvPicPr>
          <p:nvPr/>
        </p:nvPicPr>
        <p:blipFill>
          <a:blip r:embed="rId3"/>
          <a:stretch>
            <a:fillRect/>
          </a:stretch>
        </p:blipFill>
        <p:spPr>
          <a:xfrm>
            <a:off x="445833" y="950065"/>
            <a:ext cx="4482880" cy="2741200"/>
          </a:xfrm>
          <a:prstGeom prst="rect">
            <a:avLst/>
          </a:prstGeom>
        </p:spPr>
      </p:pic>
      <p:grpSp>
        <p:nvGrpSpPr>
          <p:cNvPr id="15" name="Group 14"/>
          <p:cNvGrpSpPr/>
          <p:nvPr/>
        </p:nvGrpSpPr>
        <p:grpSpPr>
          <a:xfrm>
            <a:off x="86671" y="876731"/>
            <a:ext cx="255595" cy="1848254"/>
            <a:chOff x="146143" y="940342"/>
            <a:chExt cx="255595" cy="1848254"/>
          </a:xfrm>
        </p:grpSpPr>
        <p:sp>
          <p:nvSpPr>
            <p:cNvPr id="10" name="TextBox 9"/>
            <p:cNvSpPr txBox="1"/>
            <p:nvPr/>
          </p:nvSpPr>
          <p:spPr>
            <a:xfrm>
              <a:off x="146143" y="940342"/>
              <a:ext cx="215444" cy="1692771"/>
            </a:xfrm>
            <a:prstGeom prst="rect">
              <a:avLst/>
            </a:prstGeom>
            <a:noFill/>
          </p:spPr>
          <p:txBody>
            <a:bodyPr vert="vert270" wrap="square" lIns="0" tIns="0" rIns="0" bIns="0" rtlCol="0">
              <a:spAutoFit/>
            </a:bodyPr>
            <a:lstStyle/>
            <a:p>
              <a:r>
                <a:rPr lang="en-US" sz="1400" dirty="0" smtClean="0">
                  <a:solidFill>
                    <a:srgbClr val="FF0000"/>
                  </a:solidFill>
                </a:rPr>
                <a:t>Lower the better</a:t>
              </a:r>
            </a:p>
          </p:txBody>
        </p:sp>
        <p:cxnSp>
          <p:nvCxnSpPr>
            <p:cNvPr id="12" name="Straight Arrow Connector 11"/>
            <p:cNvCxnSpPr/>
            <p:nvPr/>
          </p:nvCxnSpPr>
          <p:spPr>
            <a:xfrm>
              <a:off x="400159" y="1177528"/>
              <a:ext cx="1579" cy="1611068"/>
            </a:xfrm>
            <a:prstGeom prst="straightConnector1">
              <a:avLst/>
            </a:prstGeom>
            <a:ln w="31750">
              <a:solidFill>
                <a:srgbClr val="FF0000"/>
              </a:solidFill>
              <a:tailEnd type="arrow" w="lg" len="sm"/>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6407317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25</a:t>
            </a:fld>
            <a:endParaRPr lang="en-US" dirty="0">
              <a:solidFill>
                <a:prstClr val="white"/>
              </a:solidFill>
            </a:endParaRPr>
          </a:p>
        </p:txBody>
      </p:sp>
      <p:sp>
        <p:nvSpPr>
          <p:cNvPr id="3" name="Title 2"/>
          <p:cNvSpPr>
            <a:spLocks noGrp="1"/>
          </p:cNvSpPr>
          <p:nvPr>
            <p:ph type="title"/>
          </p:nvPr>
        </p:nvSpPr>
        <p:spPr/>
        <p:txBody>
          <a:bodyPr/>
          <a:lstStyle/>
          <a:p>
            <a:r>
              <a:rPr lang="en-US" dirty="0" smtClean="0"/>
              <a:t>Impact of Topology aware trees </a:t>
            </a:r>
            <a:endParaRPr lang="en-US" dirty="0"/>
          </a:p>
        </p:txBody>
      </p:sp>
      <p:pic>
        <p:nvPicPr>
          <p:cNvPr id="6" name="Picture 5"/>
          <p:cNvPicPr>
            <a:picLocks noChangeAspect="1"/>
          </p:cNvPicPr>
          <p:nvPr/>
        </p:nvPicPr>
        <p:blipFill>
          <a:blip r:embed="rId3"/>
          <a:stretch>
            <a:fillRect/>
          </a:stretch>
        </p:blipFill>
        <p:spPr>
          <a:xfrm>
            <a:off x="455612" y="1203325"/>
            <a:ext cx="4916291" cy="2796181"/>
          </a:xfrm>
          <a:prstGeom prst="rect">
            <a:avLst/>
          </a:prstGeom>
        </p:spPr>
      </p:pic>
      <p:sp>
        <p:nvSpPr>
          <p:cNvPr id="8" name="Footer Placeholder 6"/>
          <p:cNvSpPr>
            <a:spLocks noGrp="1"/>
          </p:cNvSpPr>
          <p:nvPr>
            <p:ph type="ftr" sz="quarter" idx="11"/>
          </p:nvPr>
        </p:nvSpPr>
        <p:spPr>
          <a:xfrm>
            <a:off x="3124200" y="4816638"/>
            <a:ext cx="2895600" cy="273844"/>
          </a:xfrm>
        </p:spPr>
        <p:txBody>
          <a:bodyPr/>
          <a:lstStyle/>
          <a:p>
            <a:r>
              <a:rPr lang="en-US" dirty="0" smtClean="0">
                <a:solidFill>
                  <a:prstClr val="white"/>
                </a:solidFill>
              </a:rPr>
              <a:t>*See performance-related disclaimers on slide 3</a:t>
            </a:r>
            <a:endParaRPr lang="en-US" dirty="0">
              <a:solidFill>
                <a:prstClr val="white"/>
              </a:solidFill>
            </a:endParaRPr>
          </a:p>
        </p:txBody>
      </p:sp>
      <p:sp>
        <p:nvSpPr>
          <p:cNvPr id="10" name="Content Placeholder 3"/>
          <p:cNvSpPr txBox="1">
            <a:spLocks/>
          </p:cNvSpPr>
          <p:nvPr/>
        </p:nvSpPr>
        <p:spPr>
          <a:xfrm>
            <a:off x="5395977" y="1298448"/>
            <a:ext cx="3609975" cy="3126598"/>
          </a:xfrm>
          <a:prstGeom prst="rect">
            <a:avLst/>
          </a:prstGeom>
        </p:spPr>
        <p:txBody>
          <a:bodyPr vert="horz" lIns="0" tIns="0" rIns="0" bIns="0" rtlCol="0">
            <a:normAutofit/>
          </a:bodyPr>
          <a:lst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Intel Clear Light" panose="020B0404020203020204" pitchFamily="34" charset="0"/>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800" kern="1200" baseline="0">
                <a:solidFill>
                  <a:schemeClr val="tx2"/>
                </a:solidFill>
                <a:latin typeface="Intel Clear Light" panose="020B0404020203020204" pitchFamily="34" charset="0"/>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800" kern="1200">
                <a:solidFill>
                  <a:schemeClr val="tx2"/>
                </a:solidFill>
                <a:latin typeface="Intel Clear Light" panose="020B0404020203020204" pitchFamily="34" charset="0"/>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600" kern="1200">
                <a:solidFill>
                  <a:schemeClr val="tx2"/>
                </a:solidFill>
                <a:latin typeface="Intel Clear Light" panose="020B0404020203020204" pitchFamily="34" charset="0"/>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Intel Clear Light" panose="020B0404020203020204" pitchFamily="34" charset="0"/>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sz="1600" dirty="0" smtClean="0"/>
              <a:t>Topology-aware </a:t>
            </a:r>
            <a:r>
              <a:rPr lang="en-US" sz="1600" dirty="0"/>
              <a:t>tree</a:t>
            </a:r>
          </a:p>
          <a:p>
            <a:pPr marL="511175" lvl="1" indent="-285750">
              <a:buFont typeface="Arial" panose="020B0604020202020204" pitchFamily="34" charset="0"/>
              <a:buChar char="•"/>
            </a:pPr>
            <a:r>
              <a:rPr lang="en-US" sz="1400" dirty="0"/>
              <a:t>Socket-leaders-last and </a:t>
            </a:r>
            <a:r>
              <a:rPr lang="en-US" sz="1400" dirty="0" smtClean="0"/>
              <a:t>right-skewed</a:t>
            </a:r>
            <a:endParaRPr lang="en-US" sz="1400" dirty="0"/>
          </a:p>
          <a:p>
            <a:pPr marL="511175" lvl="1" indent="-285750">
              <a:buFont typeface="Arial" panose="020B0604020202020204" pitchFamily="34" charset="0"/>
              <a:buChar char="•"/>
            </a:pPr>
            <a:r>
              <a:rPr lang="en-US" sz="1400" dirty="0" err="1"/>
              <a:t>Msg</a:t>
            </a:r>
            <a:r>
              <a:rPr lang="en-US" sz="1400" dirty="0"/>
              <a:t> size &lt;= 4KB, k-</a:t>
            </a:r>
            <a:r>
              <a:rPr lang="en-US" sz="1400" dirty="0" err="1"/>
              <a:t>ary</a:t>
            </a:r>
            <a:r>
              <a:rPr lang="en-US" sz="1400" dirty="0"/>
              <a:t> </a:t>
            </a:r>
            <a:r>
              <a:rPr lang="en-US" sz="1400" dirty="0" smtClean="0"/>
              <a:t>tree, K=3</a:t>
            </a:r>
            <a:endParaRPr lang="en-US" sz="1400" dirty="0"/>
          </a:p>
          <a:p>
            <a:pPr marL="511175" lvl="1" indent="-285750">
              <a:buFont typeface="Arial" panose="020B0604020202020204" pitchFamily="34" charset="0"/>
              <a:buChar char="•"/>
            </a:pPr>
            <a:r>
              <a:rPr lang="en-US" sz="1400" dirty="0" err="1"/>
              <a:t>Msg</a:t>
            </a:r>
            <a:r>
              <a:rPr lang="en-US" sz="1400" dirty="0"/>
              <a:t> size &gt; 4KB, k-</a:t>
            </a:r>
            <a:r>
              <a:rPr lang="en-US" sz="1400" dirty="0" err="1"/>
              <a:t>ary</a:t>
            </a:r>
            <a:r>
              <a:rPr lang="en-US" sz="1400" dirty="0"/>
              <a:t> </a:t>
            </a:r>
            <a:r>
              <a:rPr lang="en-US" sz="1400" dirty="0" smtClean="0"/>
              <a:t>tree, K=2</a:t>
            </a:r>
            <a:endParaRPr lang="en-US" sz="1600" dirty="0" smtClean="0"/>
          </a:p>
          <a:p>
            <a:pPr marL="285750" indent="-285750">
              <a:buFont typeface="Arial" panose="020B0604020202020204" pitchFamily="34" charset="0"/>
              <a:buChar char="•"/>
            </a:pPr>
            <a:r>
              <a:rPr lang="en-US" sz="1600" dirty="0" smtClean="0"/>
              <a:t>Topology-unaware trees</a:t>
            </a:r>
          </a:p>
          <a:p>
            <a:pPr marL="511175" lvl="1" indent="-285750">
              <a:buFont typeface="Arial" panose="020B0604020202020204" pitchFamily="34" charset="0"/>
              <a:buChar char="•"/>
            </a:pPr>
            <a:r>
              <a:rPr lang="en-US" sz="1400" dirty="0" err="1" smtClean="0"/>
              <a:t>Msg</a:t>
            </a:r>
            <a:r>
              <a:rPr lang="en-US" sz="1400" dirty="0" smtClean="0"/>
              <a:t> size &lt;= 16KB, k-</a:t>
            </a:r>
            <a:r>
              <a:rPr lang="en-US" sz="1400" dirty="0" err="1" smtClean="0"/>
              <a:t>nomial</a:t>
            </a:r>
            <a:r>
              <a:rPr lang="en-US" sz="1400" dirty="0" smtClean="0"/>
              <a:t> tree, K=8</a:t>
            </a:r>
          </a:p>
          <a:p>
            <a:pPr marL="511175" lvl="1" indent="-285750">
              <a:buFont typeface="Arial" panose="020B0604020202020204" pitchFamily="34" charset="0"/>
              <a:buChar char="•"/>
            </a:pPr>
            <a:r>
              <a:rPr lang="en-US" sz="1400" dirty="0" err="1" smtClean="0"/>
              <a:t>Msg</a:t>
            </a:r>
            <a:r>
              <a:rPr lang="en-US" sz="1400" dirty="0" smtClean="0"/>
              <a:t> size &gt; 16KB, k-</a:t>
            </a:r>
            <a:r>
              <a:rPr lang="en-US" sz="1400" dirty="0" err="1" smtClean="0"/>
              <a:t>nomial</a:t>
            </a:r>
            <a:r>
              <a:rPr lang="en-US" sz="1400" dirty="0" smtClean="0"/>
              <a:t> tree, K=2</a:t>
            </a:r>
          </a:p>
          <a:p>
            <a:pPr marL="511175" lvl="1"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US" sz="1600" dirty="0"/>
          </a:p>
        </p:txBody>
      </p:sp>
      <p:sp>
        <p:nvSpPr>
          <p:cNvPr id="11" name="Rectangle 10"/>
          <p:cNvSpPr/>
          <p:nvPr/>
        </p:nvSpPr>
        <p:spPr>
          <a:xfrm>
            <a:off x="86671" y="4361828"/>
            <a:ext cx="8967484" cy="430887"/>
          </a:xfrm>
          <a:prstGeom prst="rect">
            <a:avLst/>
          </a:prstGeom>
        </p:spPr>
        <p:txBody>
          <a:bodyPr wrap="square">
            <a:spAutoFit/>
          </a:bodyPr>
          <a:lstStyle/>
          <a:p>
            <a:r>
              <a:rPr lang="en-US" sz="1100" dirty="0"/>
              <a:t>Intel Xeon Gold 6138F CPU , 40 cores, 2 threads/core, 2.0 </a:t>
            </a:r>
            <a:r>
              <a:rPr lang="en-US" sz="1100" dirty="0" err="1"/>
              <a:t>Ghz</a:t>
            </a:r>
            <a:r>
              <a:rPr lang="en-US" sz="1100" dirty="0"/>
              <a:t> Frequency, 32KB of L1, 1MB of L2, </a:t>
            </a:r>
            <a:r>
              <a:rPr lang="nb-NO" sz="1100" dirty="0"/>
              <a:t>27.5 </a:t>
            </a:r>
            <a:r>
              <a:rPr lang="en-US" sz="1100" dirty="0"/>
              <a:t>MB of L3 cache. </a:t>
            </a:r>
            <a:r>
              <a:rPr lang="en-US" sz="1100" dirty="0" err="1"/>
              <a:t>gcc</a:t>
            </a:r>
            <a:r>
              <a:rPr lang="en-US" sz="1100" dirty="0"/>
              <a:t> compiler version 8.1.0 SUSE Linux Enterprise Server 12 SP3. IMB Benchmarks  “-</a:t>
            </a:r>
            <a:r>
              <a:rPr lang="en-US" sz="1100" dirty="0" err="1"/>
              <a:t>iter</a:t>
            </a:r>
            <a:r>
              <a:rPr lang="en-US" sz="1100" dirty="0"/>
              <a:t> 5000 -</a:t>
            </a:r>
            <a:r>
              <a:rPr lang="en-US" sz="1100" dirty="0" err="1"/>
              <a:t>msglog</a:t>
            </a:r>
            <a:r>
              <a:rPr lang="en-US" sz="1100" dirty="0"/>
              <a:t> 22 -sync 1 </a:t>
            </a:r>
            <a:r>
              <a:rPr lang="en-US" sz="1100" dirty="0" smtClean="0"/>
              <a:t>–</a:t>
            </a:r>
            <a:r>
              <a:rPr lang="en-US" sz="1100" dirty="0" err="1" smtClean="0"/>
              <a:t>imb_barrier</a:t>
            </a:r>
            <a:r>
              <a:rPr lang="en-US" sz="1100" dirty="0" smtClean="0"/>
              <a:t> </a:t>
            </a:r>
            <a:r>
              <a:rPr lang="en-US" sz="1100" dirty="0"/>
              <a:t>1 </a:t>
            </a:r>
            <a:r>
              <a:rPr lang="en-US" sz="1100" dirty="0" smtClean="0"/>
              <a:t>–</a:t>
            </a:r>
            <a:r>
              <a:rPr lang="en-US" sz="1100" dirty="0" err="1" smtClean="0"/>
              <a:t>root_shift</a:t>
            </a:r>
            <a:r>
              <a:rPr lang="en-US" sz="1100" dirty="0" smtClean="0"/>
              <a:t> </a:t>
            </a:r>
            <a:r>
              <a:rPr lang="en-US" sz="1100" dirty="0"/>
              <a:t>0”, </a:t>
            </a:r>
            <a:r>
              <a:rPr lang="en-US" sz="1100" dirty="0" err="1"/>
              <a:t>Tmax</a:t>
            </a:r>
            <a:endParaRPr lang="en-US" sz="1100" dirty="0"/>
          </a:p>
        </p:txBody>
      </p:sp>
      <p:sp>
        <p:nvSpPr>
          <p:cNvPr id="12" name="TextBox 11"/>
          <p:cNvSpPr txBox="1"/>
          <p:nvPr/>
        </p:nvSpPr>
        <p:spPr>
          <a:xfrm>
            <a:off x="455613" y="886968"/>
            <a:ext cx="4754340" cy="553998"/>
          </a:xfrm>
          <a:prstGeom prst="rect">
            <a:avLst/>
          </a:prstGeom>
          <a:noFill/>
        </p:spPr>
        <p:txBody>
          <a:bodyPr vert="horz" wrap="square" lIns="0" tIns="0" rIns="0" bIns="0" rtlCol="0">
            <a:spAutoFit/>
          </a:bodyPr>
          <a:lstStyle/>
          <a:p>
            <a:r>
              <a:rPr lang="en-US" dirty="0" err="1"/>
              <a:t>MPI_Reduce</a:t>
            </a:r>
            <a:r>
              <a:rPr lang="en-US" dirty="0"/>
              <a:t>, 40 MPI ranks, 1 rank per core</a:t>
            </a:r>
          </a:p>
          <a:p>
            <a:endParaRPr lang="en-US" dirty="0" err="1" smtClean="0">
              <a:solidFill>
                <a:srgbClr val="003C71"/>
              </a:solidFill>
            </a:endParaRPr>
          </a:p>
        </p:txBody>
      </p:sp>
      <p:grpSp>
        <p:nvGrpSpPr>
          <p:cNvPr id="13" name="Group 12"/>
          <p:cNvGrpSpPr/>
          <p:nvPr/>
        </p:nvGrpSpPr>
        <p:grpSpPr>
          <a:xfrm>
            <a:off x="146143" y="940342"/>
            <a:ext cx="255595" cy="1848254"/>
            <a:chOff x="146143" y="940342"/>
            <a:chExt cx="255595" cy="1848254"/>
          </a:xfrm>
        </p:grpSpPr>
        <p:sp>
          <p:nvSpPr>
            <p:cNvPr id="14" name="TextBox 13"/>
            <p:cNvSpPr txBox="1"/>
            <p:nvPr/>
          </p:nvSpPr>
          <p:spPr>
            <a:xfrm>
              <a:off x="146143" y="940342"/>
              <a:ext cx="215444" cy="1692771"/>
            </a:xfrm>
            <a:prstGeom prst="rect">
              <a:avLst/>
            </a:prstGeom>
            <a:noFill/>
          </p:spPr>
          <p:txBody>
            <a:bodyPr vert="vert270" wrap="square" lIns="0" tIns="0" rIns="0" bIns="0" rtlCol="0">
              <a:spAutoFit/>
            </a:bodyPr>
            <a:lstStyle/>
            <a:p>
              <a:r>
                <a:rPr lang="en-US" sz="1400" dirty="0" smtClean="0">
                  <a:solidFill>
                    <a:srgbClr val="FF0000"/>
                  </a:solidFill>
                </a:rPr>
                <a:t>Lower the better</a:t>
              </a:r>
            </a:p>
          </p:txBody>
        </p:sp>
        <p:cxnSp>
          <p:nvCxnSpPr>
            <p:cNvPr id="15" name="Straight Arrow Connector 14"/>
            <p:cNvCxnSpPr/>
            <p:nvPr/>
          </p:nvCxnSpPr>
          <p:spPr>
            <a:xfrm>
              <a:off x="400159" y="1177528"/>
              <a:ext cx="1579" cy="1611068"/>
            </a:xfrm>
            <a:prstGeom prst="straightConnector1">
              <a:avLst/>
            </a:prstGeom>
            <a:ln w="31750">
              <a:solidFill>
                <a:srgbClr val="FF0000"/>
              </a:solidFill>
              <a:tailEnd type="arrow" w="lg" len="sm"/>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394985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26</a:t>
            </a:fld>
            <a:endParaRPr lang="en-US" dirty="0">
              <a:solidFill>
                <a:prstClr val="white"/>
              </a:solidFill>
            </a:endParaRPr>
          </a:p>
        </p:txBody>
      </p:sp>
      <p:sp>
        <p:nvSpPr>
          <p:cNvPr id="3" name="Title 2"/>
          <p:cNvSpPr>
            <a:spLocks noGrp="1"/>
          </p:cNvSpPr>
          <p:nvPr>
            <p:ph type="title"/>
          </p:nvPr>
        </p:nvSpPr>
        <p:spPr/>
        <p:txBody>
          <a:bodyPr/>
          <a:lstStyle/>
          <a:p>
            <a:r>
              <a:rPr lang="en-US" dirty="0" smtClean="0"/>
              <a:t>Multiple node runs (32 nodes, 40 ranks per node)</a:t>
            </a:r>
            <a:endParaRPr lang="en-US" dirty="0"/>
          </a:p>
        </p:txBody>
      </p:sp>
      <p:sp>
        <p:nvSpPr>
          <p:cNvPr id="4" name="TextBox 3"/>
          <p:cNvSpPr txBox="1"/>
          <p:nvPr/>
        </p:nvSpPr>
        <p:spPr>
          <a:xfrm>
            <a:off x="402343" y="836472"/>
            <a:ext cx="8603609" cy="215444"/>
          </a:xfrm>
          <a:prstGeom prst="rect">
            <a:avLst/>
          </a:prstGeom>
          <a:noFill/>
        </p:spPr>
        <p:txBody>
          <a:bodyPr vert="horz" wrap="square" lIns="0" tIns="0" rIns="0" bIns="0" rtlCol="0">
            <a:spAutoFit/>
          </a:bodyPr>
          <a:lstStyle/>
          <a:p>
            <a:r>
              <a:rPr lang="en-US" sz="1400" dirty="0" smtClean="0">
                <a:solidFill>
                  <a:srgbClr val="003C71"/>
                </a:solidFill>
              </a:rPr>
              <a:t>We only compare to MPICH/ch3 and MPICH/ch4 to keep the inter-node collectives implementation same</a:t>
            </a:r>
          </a:p>
        </p:txBody>
      </p:sp>
      <p:sp>
        <p:nvSpPr>
          <p:cNvPr id="8" name="Rectangle 7"/>
          <p:cNvSpPr/>
          <p:nvPr/>
        </p:nvSpPr>
        <p:spPr>
          <a:xfrm>
            <a:off x="86671" y="4361828"/>
            <a:ext cx="8967484" cy="430887"/>
          </a:xfrm>
          <a:prstGeom prst="rect">
            <a:avLst/>
          </a:prstGeom>
        </p:spPr>
        <p:txBody>
          <a:bodyPr wrap="square">
            <a:spAutoFit/>
          </a:bodyPr>
          <a:lstStyle/>
          <a:p>
            <a:r>
              <a:rPr lang="en-US" sz="1100" dirty="0"/>
              <a:t>Intel Xeon Gold 6138F CPU , 40 cores, 2 threads/core, 2.0 </a:t>
            </a:r>
            <a:r>
              <a:rPr lang="en-US" sz="1100" dirty="0" err="1"/>
              <a:t>Ghz</a:t>
            </a:r>
            <a:r>
              <a:rPr lang="en-US" sz="1100" dirty="0"/>
              <a:t> Frequency, 32KB of L1, 1MB of L2, </a:t>
            </a:r>
            <a:r>
              <a:rPr lang="nb-NO" sz="1100" dirty="0"/>
              <a:t>27.5 </a:t>
            </a:r>
            <a:r>
              <a:rPr lang="en-US" sz="1100" dirty="0"/>
              <a:t>MB of L3 cache. </a:t>
            </a:r>
            <a:r>
              <a:rPr lang="en-US" sz="1100" dirty="0" err="1"/>
              <a:t>gcc</a:t>
            </a:r>
            <a:r>
              <a:rPr lang="en-US" sz="1100" dirty="0"/>
              <a:t> compiler version 8.1.0 SUSE Linux Enterprise Server 12 SP3. IMB Benchmarks  “-</a:t>
            </a:r>
            <a:r>
              <a:rPr lang="en-US" sz="1100" dirty="0" err="1"/>
              <a:t>iter</a:t>
            </a:r>
            <a:r>
              <a:rPr lang="en-US" sz="1100" dirty="0"/>
              <a:t> 5000 -</a:t>
            </a:r>
            <a:r>
              <a:rPr lang="en-US" sz="1100" dirty="0" err="1"/>
              <a:t>msglog</a:t>
            </a:r>
            <a:r>
              <a:rPr lang="en-US" sz="1100" dirty="0"/>
              <a:t> 22 -sync 1 </a:t>
            </a:r>
            <a:r>
              <a:rPr lang="en-US" sz="1100" dirty="0" smtClean="0"/>
              <a:t>–</a:t>
            </a:r>
            <a:r>
              <a:rPr lang="en-US" sz="1100" dirty="0" err="1" smtClean="0"/>
              <a:t>imb_barrier</a:t>
            </a:r>
            <a:r>
              <a:rPr lang="en-US" sz="1100" dirty="0" smtClean="0"/>
              <a:t> </a:t>
            </a:r>
            <a:r>
              <a:rPr lang="en-US" sz="1100" dirty="0"/>
              <a:t>1 </a:t>
            </a:r>
            <a:r>
              <a:rPr lang="en-US" sz="1100" dirty="0" smtClean="0"/>
              <a:t>–</a:t>
            </a:r>
            <a:r>
              <a:rPr lang="en-US" sz="1100" dirty="0" err="1" smtClean="0"/>
              <a:t>root_shift</a:t>
            </a:r>
            <a:r>
              <a:rPr lang="en-US" sz="1100" dirty="0" smtClean="0"/>
              <a:t> </a:t>
            </a:r>
            <a:r>
              <a:rPr lang="en-US" sz="1100" dirty="0"/>
              <a:t>0”, </a:t>
            </a:r>
            <a:r>
              <a:rPr lang="en-US" sz="1100" dirty="0" err="1"/>
              <a:t>Tmax</a:t>
            </a:r>
            <a:endParaRPr lang="en-US" sz="1100" dirty="0"/>
          </a:p>
        </p:txBody>
      </p:sp>
      <p:sp>
        <p:nvSpPr>
          <p:cNvPr id="10" name="Footer Placeholder 6"/>
          <p:cNvSpPr>
            <a:spLocks noGrp="1"/>
          </p:cNvSpPr>
          <p:nvPr>
            <p:ph type="ftr" sz="quarter" idx="11"/>
          </p:nvPr>
        </p:nvSpPr>
        <p:spPr>
          <a:xfrm>
            <a:off x="3124200" y="4816638"/>
            <a:ext cx="2895600" cy="273844"/>
          </a:xfrm>
        </p:spPr>
        <p:txBody>
          <a:bodyPr/>
          <a:lstStyle/>
          <a:p>
            <a:r>
              <a:rPr lang="en-US" dirty="0" smtClean="0">
                <a:solidFill>
                  <a:prstClr val="white"/>
                </a:solidFill>
              </a:rPr>
              <a:t>*See performance-related disclaimers on slide 3</a:t>
            </a:r>
            <a:endParaRPr lang="en-US" dirty="0">
              <a:solidFill>
                <a:prstClr val="white"/>
              </a:solidFill>
            </a:endParaRPr>
          </a:p>
        </p:txBody>
      </p:sp>
      <p:pic>
        <p:nvPicPr>
          <p:cNvPr id="6" name="Picture 5"/>
          <p:cNvPicPr>
            <a:picLocks noChangeAspect="1"/>
          </p:cNvPicPr>
          <p:nvPr/>
        </p:nvPicPr>
        <p:blipFill>
          <a:blip r:embed="rId2"/>
          <a:stretch>
            <a:fillRect/>
          </a:stretch>
        </p:blipFill>
        <p:spPr>
          <a:xfrm>
            <a:off x="455614" y="1201451"/>
            <a:ext cx="4109902" cy="2786113"/>
          </a:xfrm>
          <a:prstGeom prst="rect">
            <a:avLst/>
          </a:prstGeom>
        </p:spPr>
      </p:pic>
      <p:pic>
        <p:nvPicPr>
          <p:cNvPr id="7" name="Picture 6"/>
          <p:cNvPicPr>
            <a:picLocks noChangeAspect="1"/>
          </p:cNvPicPr>
          <p:nvPr/>
        </p:nvPicPr>
        <p:blipFill>
          <a:blip r:embed="rId3"/>
          <a:stretch>
            <a:fillRect/>
          </a:stretch>
        </p:blipFill>
        <p:spPr>
          <a:xfrm>
            <a:off x="4565516" y="1201052"/>
            <a:ext cx="4297926" cy="2786113"/>
          </a:xfrm>
          <a:prstGeom prst="rect">
            <a:avLst/>
          </a:prstGeom>
        </p:spPr>
      </p:pic>
      <p:grpSp>
        <p:nvGrpSpPr>
          <p:cNvPr id="15" name="Group 14"/>
          <p:cNvGrpSpPr/>
          <p:nvPr/>
        </p:nvGrpSpPr>
        <p:grpSpPr>
          <a:xfrm>
            <a:off x="86671" y="1201052"/>
            <a:ext cx="255595" cy="1848254"/>
            <a:chOff x="146143" y="940342"/>
            <a:chExt cx="255595" cy="1848254"/>
          </a:xfrm>
        </p:grpSpPr>
        <p:sp>
          <p:nvSpPr>
            <p:cNvPr id="16" name="TextBox 15"/>
            <p:cNvSpPr txBox="1"/>
            <p:nvPr/>
          </p:nvSpPr>
          <p:spPr>
            <a:xfrm>
              <a:off x="146143" y="940342"/>
              <a:ext cx="215444" cy="1692771"/>
            </a:xfrm>
            <a:prstGeom prst="rect">
              <a:avLst/>
            </a:prstGeom>
            <a:noFill/>
          </p:spPr>
          <p:txBody>
            <a:bodyPr vert="vert270" wrap="square" lIns="0" tIns="0" rIns="0" bIns="0" rtlCol="0">
              <a:spAutoFit/>
            </a:bodyPr>
            <a:lstStyle/>
            <a:p>
              <a:r>
                <a:rPr lang="en-US" sz="1400" dirty="0" smtClean="0">
                  <a:solidFill>
                    <a:srgbClr val="FF0000"/>
                  </a:solidFill>
                </a:rPr>
                <a:t>Lower the better</a:t>
              </a:r>
            </a:p>
          </p:txBody>
        </p:sp>
        <p:cxnSp>
          <p:nvCxnSpPr>
            <p:cNvPr id="17" name="Straight Arrow Connector 16"/>
            <p:cNvCxnSpPr/>
            <p:nvPr/>
          </p:nvCxnSpPr>
          <p:spPr>
            <a:xfrm>
              <a:off x="400159" y="1177528"/>
              <a:ext cx="1579" cy="1611068"/>
            </a:xfrm>
            <a:prstGeom prst="straightConnector1">
              <a:avLst/>
            </a:prstGeom>
            <a:ln w="31750">
              <a:solidFill>
                <a:srgbClr val="FF0000"/>
              </a:solidFill>
              <a:tailEnd type="arrow" w="lg" len="sm"/>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2362472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27</a:t>
            </a:fld>
            <a:endParaRPr lang="en-US" dirty="0">
              <a:solidFill>
                <a:prstClr val="white"/>
              </a:solidFill>
            </a:endParaRPr>
          </a:p>
        </p:txBody>
      </p:sp>
      <p:sp>
        <p:nvSpPr>
          <p:cNvPr id="3" name="Title 2"/>
          <p:cNvSpPr>
            <a:spLocks noGrp="1"/>
          </p:cNvSpPr>
          <p:nvPr>
            <p:ph type="title"/>
          </p:nvPr>
        </p:nvSpPr>
        <p:spPr/>
        <p:txBody>
          <a:bodyPr/>
          <a:lstStyle/>
          <a:p>
            <a:r>
              <a:rPr lang="en-US" dirty="0" smtClean="0"/>
              <a:t>Why are we better?</a:t>
            </a:r>
            <a:endParaRPr lang="en-US"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4010942090"/>
              </p:ext>
            </p:extLst>
          </p:nvPr>
        </p:nvGraphicFramePr>
        <p:xfrm>
          <a:off x="159026" y="1203325"/>
          <a:ext cx="8846926" cy="2123440"/>
        </p:xfrm>
        <a:graphic>
          <a:graphicData uri="http://schemas.openxmlformats.org/drawingml/2006/table">
            <a:tbl>
              <a:tblPr firstRow="1" bandRow="1">
                <a:tableStyleId>{5C22544A-7EE6-4342-B048-85BDC9FD1C3A}</a:tableStyleId>
              </a:tblPr>
              <a:tblGrid>
                <a:gridCol w="2011680"/>
                <a:gridCol w="2266122"/>
                <a:gridCol w="2305878"/>
                <a:gridCol w="2263246"/>
              </a:tblGrid>
              <a:tr h="37084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Network</a:t>
                      </a:r>
                      <a:r>
                        <a:rPr lang="en-US" baseline="0" dirty="0" smtClean="0"/>
                        <a:t> topology aware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Dedicated shared memory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Node topology aware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Open</a:t>
                      </a:r>
                      <a:r>
                        <a:rPr lang="en-US" baseline="0" dirty="0" smtClean="0"/>
                        <a:t> MPI</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dirty="0" smtClean="0"/>
                        <a:t>MVAPICH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dirty="0" smtClean="0"/>
                        <a:t>MPICH (ch3,</a:t>
                      </a:r>
                      <a:r>
                        <a:rPr lang="en-US" baseline="0" dirty="0" smtClean="0"/>
                        <a:t> </a:t>
                      </a:r>
                      <a:r>
                        <a:rPr lang="en-US" dirty="0" smtClean="0"/>
                        <a:t>ch4)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dirty="0" smtClean="0"/>
                        <a:t>Our framework</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6" name="Multiply 5"/>
          <p:cNvSpPr/>
          <p:nvPr/>
        </p:nvSpPr>
        <p:spPr>
          <a:xfrm>
            <a:off x="7776377" y="1859958"/>
            <a:ext cx="326004" cy="388537"/>
          </a:xfrm>
          <a:prstGeom prst="mathMultiply">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Multiply 6"/>
          <p:cNvSpPr/>
          <p:nvPr/>
        </p:nvSpPr>
        <p:spPr>
          <a:xfrm>
            <a:off x="7776377" y="2212452"/>
            <a:ext cx="326004" cy="388537"/>
          </a:xfrm>
          <a:prstGeom prst="mathMultiply">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Multiply 7"/>
          <p:cNvSpPr/>
          <p:nvPr/>
        </p:nvSpPr>
        <p:spPr>
          <a:xfrm>
            <a:off x="7776377" y="2600989"/>
            <a:ext cx="326004" cy="388537"/>
          </a:xfrm>
          <a:prstGeom prst="mathMultiply">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Multiply 8"/>
          <p:cNvSpPr/>
          <p:nvPr/>
        </p:nvSpPr>
        <p:spPr>
          <a:xfrm>
            <a:off x="5422014" y="1852488"/>
            <a:ext cx="326004" cy="388537"/>
          </a:xfrm>
          <a:prstGeom prst="mathMultiply">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Multiply 9"/>
          <p:cNvSpPr/>
          <p:nvPr/>
        </p:nvSpPr>
        <p:spPr>
          <a:xfrm>
            <a:off x="5422014" y="2586433"/>
            <a:ext cx="326004" cy="388537"/>
          </a:xfrm>
          <a:prstGeom prst="mathMultiply">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26" name="Picture 2" descr="Image result for tick mark in powerpo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4070" y="1898339"/>
            <a:ext cx="330283" cy="29683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Image result for tick mark in powerpo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4069" y="2241025"/>
            <a:ext cx="330283" cy="29683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Image result for tick mark in powerpo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4069" y="2610464"/>
            <a:ext cx="330283" cy="296836"/>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Image result for tick mark in powerpo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4068" y="2979903"/>
            <a:ext cx="330283" cy="296836"/>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Image result for tick mark in powerpo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2014" y="2265311"/>
            <a:ext cx="330283" cy="29683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Image result for tick mark in powerpo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9874" y="3006342"/>
            <a:ext cx="330283" cy="29683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Image result for tick mark in powerpo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098" y="3006342"/>
            <a:ext cx="330283" cy="296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5133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28</a:t>
            </a:fld>
            <a:endParaRPr lang="en-US" dirty="0">
              <a:solidFill>
                <a:prstClr val="white"/>
              </a:solidFill>
            </a:endParaRPr>
          </a:p>
        </p:txBody>
      </p:sp>
      <p:sp>
        <p:nvSpPr>
          <p:cNvPr id="3" name="Title 2"/>
          <p:cNvSpPr>
            <a:spLocks noGrp="1"/>
          </p:cNvSpPr>
          <p:nvPr>
            <p:ph type="title"/>
          </p:nvPr>
        </p:nvSpPr>
        <p:spPr/>
        <p:txBody>
          <a:bodyPr/>
          <a:lstStyle/>
          <a:p>
            <a:r>
              <a:rPr lang="en-US" dirty="0" smtClean="0"/>
              <a:t>Conclusions</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Implement </a:t>
            </a:r>
            <a:r>
              <a:rPr lang="en-US" dirty="0" err="1" smtClean="0"/>
              <a:t>MPI_Bcast</a:t>
            </a:r>
            <a:r>
              <a:rPr lang="en-US" dirty="0" smtClean="0"/>
              <a:t>, </a:t>
            </a:r>
            <a:r>
              <a:rPr lang="en-US" dirty="0" err="1" smtClean="0"/>
              <a:t>MPI_Reduce</a:t>
            </a:r>
            <a:r>
              <a:rPr lang="en-US" dirty="0" smtClean="0"/>
              <a:t>, and </a:t>
            </a:r>
            <a:r>
              <a:rPr lang="en-US" dirty="0" err="1" smtClean="0"/>
              <a:t>MPI_Allreduce</a:t>
            </a:r>
            <a:r>
              <a:rPr lang="en-US" dirty="0" smtClean="0"/>
              <a:t> using release and gather building blocks</a:t>
            </a:r>
          </a:p>
          <a:p>
            <a:pPr marL="285750" indent="-285750">
              <a:buFont typeface="Arial" panose="020B0604020202020204" pitchFamily="34" charset="0"/>
              <a:buChar char="•"/>
            </a:pPr>
            <a:r>
              <a:rPr lang="en-US" dirty="0" smtClean="0"/>
              <a:t>Significantly outperform  MVAPICH, Open MPI, and MPICH</a:t>
            </a:r>
          </a:p>
          <a:p>
            <a:pPr marL="285750" indent="-285750">
              <a:buFont typeface="Arial" panose="020B0604020202020204" pitchFamily="34" charset="0"/>
              <a:buChar char="•"/>
            </a:pPr>
            <a:r>
              <a:rPr lang="en-US" dirty="0" smtClean="0"/>
              <a:t>Careful design of trees to propagate data and flags provide improvement </a:t>
            </a:r>
            <a:r>
              <a:rPr lang="en-US" dirty="0" err="1" smtClean="0"/>
              <a:t>upto</a:t>
            </a:r>
            <a:r>
              <a:rPr lang="en-US" dirty="0" smtClean="0"/>
              <a:t> 1.8x over naïve trees</a:t>
            </a:r>
          </a:p>
          <a:p>
            <a:pPr marL="285750" indent="-285750">
              <a:buFont typeface="Arial" panose="020B0604020202020204" pitchFamily="34" charset="0"/>
              <a:buChar char="•"/>
            </a:pPr>
            <a:r>
              <a:rPr lang="en-US" dirty="0" smtClean="0"/>
              <a:t>Compared to MPICH, speedups </a:t>
            </a:r>
            <a:r>
              <a:rPr lang="en-US" dirty="0" err="1" smtClean="0"/>
              <a:t>upto</a:t>
            </a:r>
            <a:r>
              <a:rPr lang="en-US" dirty="0" smtClean="0"/>
              <a:t> 2.18x for </a:t>
            </a:r>
            <a:r>
              <a:rPr lang="en-US" dirty="0" err="1" smtClean="0"/>
              <a:t>MPI_Allreduce</a:t>
            </a:r>
            <a:r>
              <a:rPr lang="en-US" dirty="0" smtClean="0"/>
              <a:t> and </a:t>
            </a:r>
            <a:r>
              <a:rPr lang="en-US" dirty="0" err="1" smtClean="0"/>
              <a:t>upto</a:t>
            </a:r>
            <a:r>
              <a:rPr lang="en-US" dirty="0" smtClean="0"/>
              <a:t> 2.5x for </a:t>
            </a:r>
            <a:r>
              <a:rPr lang="en-US" dirty="0" err="1" smtClean="0"/>
              <a:t>MPI_Bcast</a:t>
            </a:r>
            <a:r>
              <a:rPr lang="en-US" dirty="0" smtClean="0"/>
              <a:t> on a 32 node cluster</a:t>
            </a:r>
          </a:p>
        </p:txBody>
      </p:sp>
    </p:spTree>
    <p:extLst>
      <p:ext uri="{BB962C8B-B14F-4D97-AF65-F5344CB8AC3E}">
        <p14:creationId xmlns:p14="http://schemas.microsoft.com/office/powerpoint/2010/main" val="40853421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3"/>
          </p:nvPr>
        </p:nvSpPr>
        <p:spPr/>
        <p:txBody>
          <a:bodyPr/>
          <a:lstStyle/>
          <a:p>
            <a:pPr algn="ctr"/>
            <a:r>
              <a:rPr lang="en-US" sz="2700" b="1" dirty="0" smtClean="0">
                <a:latin typeface="Intel Clear Light" panose="020B0404020203020204" pitchFamily="34" charset="0"/>
                <a:ea typeface="Intel Clear Light" panose="020B0404020203020204" pitchFamily="34" charset="0"/>
                <a:cs typeface="Intel Clear Light" panose="020B0404020203020204" pitchFamily="34" charset="0"/>
              </a:rPr>
              <a:t>Questions?</a:t>
            </a:r>
          </a:p>
          <a:p>
            <a:pPr algn="ctr"/>
            <a:endParaRPr lang="en-US" sz="2700" dirty="0" smtClean="0"/>
          </a:p>
          <a:p>
            <a:pPr algn="ctr"/>
            <a:r>
              <a:rPr lang="en-US" sz="2700" dirty="0" smtClean="0">
                <a:hlinkClick r:id="rId2"/>
              </a:rPr>
              <a:t>surabhi.jain@intel.com</a:t>
            </a:r>
            <a:endParaRPr lang="en-US" sz="2700" dirty="0" smtClean="0"/>
          </a:p>
          <a:p>
            <a:pPr algn="ctr"/>
            <a:endParaRPr lang="en-US" dirty="0"/>
          </a:p>
          <a:p>
            <a:pPr algn="ctr"/>
            <a:r>
              <a:rPr lang="en-US" dirty="0" smtClean="0"/>
              <a:t>Check out </a:t>
            </a:r>
            <a:r>
              <a:rPr lang="en-US" dirty="0" smtClean="0">
                <a:solidFill>
                  <a:srgbClr val="FF0000"/>
                </a:solidFill>
              </a:rPr>
              <a:t>MPICH </a:t>
            </a:r>
            <a:r>
              <a:rPr lang="en-US" dirty="0" err="1" smtClean="0">
                <a:solidFill>
                  <a:srgbClr val="FF0000"/>
                </a:solidFill>
              </a:rPr>
              <a:t>BoF</a:t>
            </a:r>
            <a:r>
              <a:rPr lang="en-US" dirty="0" smtClean="0">
                <a:solidFill>
                  <a:srgbClr val="FF0000"/>
                </a:solidFill>
              </a:rPr>
              <a:t> </a:t>
            </a:r>
            <a:r>
              <a:rPr lang="en-US" dirty="0" smtClean="0"/>
              <a:t>today! @C145, 5:15pm </a:t>
            </a:r>
            <a:endParaRPr lang="en-US" dirty="0"/>
          </a:p>
        </p:txBody>
      </p:sp>
      <p:sp>
        <p:nvSpPr>
          <p:cNvPr id="7" name="Slide Number Placeholder 6"/>
          <p:cNvSpPr>
            <a:spLocks noGrp="1"/>
          </p:cNvSpPr>
          <p:nvPr>
            <p:ph type="sldNum" sz="quarter" idx="12"/>
          </p:nvPr>
        </p:nvSpPr>
        <p:spPr/>
        <p:txBody>
          <a:bodyPr/>
          <a:lstStyle/>
          <a:p>
            <a:fld id="{EE2556C5-CE8C-6547-B838-EA80C61A4AF7}" type="slidenum">
              <a:rPr lang="en-US" smtClean="0"/>
              <a:pPr/>
              <a:t>29</a:t>
            </a:fld>
            <a:endParaRPr lang="en-US" dirty="0"/>
          </a:p>
        </p:txBody>
      </p:sp>
    </p:spTree>
    <p:extLst>
      <p:ext uri="{BB962C8B-B14F-4D97-AF65-F5344CB8AC3E}">
        <p14:creationId xmlns:p14="http://schemas.microsoft.com/office/powerpoint/2010/main" val="11120635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5613" y="308848"/>
            <a:ext cx="8229600" cy="457445"/>
          </a:xfrm>
        </p:spPr>
        <p:txBody>
          <a:bodyPr/>
          <a:lstStyle/>
          <a:p>
            <a:r>
              <a:rPr lang="en-US" dirty="0">
                <a:latin typeface="Intel Clear Light" panose="020B0404020203020204" pitchFamily="34" charset="0"/>
                <a:ea typeface="Intel Clear Light" panose="020B0404020203020204" pitchFamily="34" charset="0"/>
                <a:cs typeface="Intel Clear Light" panose="020B0404020203020204" pitchFamily="34" charset="0"/>
              </a:rPr>
              <a:t>Legal Notices &amp; </a:t>
            </a:r>
            <a:r>
              <a:rPr lang="en-US" dirty="0" smtClean="0">
                <a:latin typeface="Intel Clear Light" panose="020B0404020203020204" pitchFamily="34" charset="0"/>
                <a:ea typeface="Intel Clear Light" panose="020B0404020203020204" pitchFamily="34" charset="0"/>
                <a:cs typeface="Intel Clear Light" panose="020B0404020203020204" pitchFamily="34" charset="0"/>
              </a:rPr>
              <a:t>Disclaimers (cont.)</a:t>
            </a:r>
            <a:endParaRPr lang="en-US" altLang="en-US" dirty="0" smtClean="0">
              <a:latin typeface="Intel Clear Light" panose="020B0404020203020204" pitchFamily="34" charset="0"/>
              <a:ea typeface="Intel Clear Light" panose="020B0404020203020204" pitchFamily="34" charset="0"/>
              <a:cs typeface="Intel Clear Light" panose="020B0404020203020204" pitchFamily="34" charset="0"/>
            </a:endParaRPr>
          </a:p>
        </p:txBody>
      </p:sp>
      <p:sp>
        <p:nvSpPr>
          <p:cNvPr id="24579" name="Content Placeholder 3"/>
          <p:cNvSpPr>
            <a:spLocks noGrp="1"/>
          </p:cNvSpPr>
          <p:nvPr>
            <p:ph sz="quarter" idx="13"/>
          </p:nvPr>
        </p:nvSpPr>
        <p:spPr>
          <a:xfrm>
            <a:off x="455614" y="856446"/>
            <a:ext cx="8228012" cy="2144331"/>
          </a:xfrm>
        </p:spPr>
        <p:txBody>
          <a:bodyPr>
            <a:normAutofit fontScale="92500"/>
          </a:bodyPr>
          <a:lstStyle/>
          <a:p>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INFORMATION IN THIS DOCUMENT IS PROVIDED “AS IS”. NO LICENSE, EXPRESS OR IMPLIED, BY ESTOPPEL OR OTHERWISE, TO ANY INTELLECTUAL PROPERTY RIGHTS IS GRANTED BY THIS DOCUMENT. INTEL ASSUMES NO LIABILITY WHATSOEVER AND INTEL DISCLAIMS ANY EXPRESS OR IMPLIED WARRANTY, RELATING TO THIS INFORMATION INCLUDING LIABILITY OR WARRANTIES RELATING TO FITNESS FOR A PARTICULAR PURPOSE, MERCHANTABILITY, OR INFRINGEMENT OF ANY PATENT, COPYRIGHT OR OTHER INTELLECTUAL PROPERTY RIGHT.</a:t>
            </a:r>
          </a:p>
          <a:p>
            <a:r>
              <a:rPr lang="en-US" sz="1000" dirty="0">
                <a:latin typeface="Intel Clear Light" panose="020B0404020203020204" pitchFamily="34" charset="0"/>
                <a:ea typeface="Intel Clear Light" panose="020B0404020203020204" pitchFamily="34" charset="0"/>
                <a:cs typeface="Intel Clear Light" panose="020B0404020203020204" pitchFamily="34" charset="0"/>
              </a:rPr>
              <a:t>Software and workloads used in performance tests may have been optimized for performance only on Intel microprocessors. Performance tests, such as </a:t>
            </a:r>
            <a:r>
              <a:rPr lang="en-US" sz="1000" dirty="0" err="1">
                <a:latin typeface="Intel Clear Light" panose="020B0404020203020204" pitchFamily="34" charset="0"/>
                <a:ea typeface="Intel Clear Light" panose="020B0404020203020204" pitchFamily="34" charset="0"/>
                <a:cs typeface="Intel Clear Light" panose="020B0404020203020204" pitchFamily="34" charset="0"/>
              </a:rPr>
              <a:t>SYSmark</a:t>
            </a:r>
            <a:r>
              <a:rPr lang="en-US" sz="1000" dirty="0">
                <a:latin typeface="Intel Clear Light" panose="020B0404020203020204" pitchFamily="34" charset="0"/>
                <a:ea typeface="Intel Clear Light" panose="020B0404020203020204" pitchFamily="34" charset="0"/>
                <a:cs typeface="Intel Clear Light" panose="020B0404020203020204" pitchFamily="34" charset="0"/>
              </a:rPr>
              <a:t> and </a:t>
            </a:r>
            <a:r>
              <a:rPr lang="en-US" sz="1000" dirty="0" err="1">
                <a:latin typeface="Intel Clear Light" panose="020B0404020203020204" pitchFamily="34" charset="0"/>
                <a:ea typeface="Intel Clear Light" panose="020B0404020203020204" pitchFamily="34" charset="0"/>
                <a:cs typeface="Intel Clear Light" panose="020B0404020203020204" pitchFamily="34" charset="0"/>
              </a:rPr>
              <a:t>MobileMark</a:t>
            </a:r>
            <a:r>
              <a:rPr lang="en-US" sz="1000" dirty="0">
                <a:latin typeface="Intel Clear Light" panose="020B0404020203020204" pitchFamily="34" charset="0"/>
                <a:ea typeface="Intel Clear Light" panose="020B0404020203020204" pitchFamily="34" charset="0"/>
                <a:cs typeface="Intel Clear Light" panose="020B0404020203020204" pitchFamily="34" charset="0"/>
              </a:rPr>
              <a:t>, are measured using specific computer systems, components, software, operations and functions. Any change to any of those factors may cause the results to vary. You should consult other information and performance tests to assist you in fully evaluating your contemplated purchases, including the performance of that product when combined with other products. </a:t>
            </a:r>
            <a:r>
              <a:rPr 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For </a:t>
            </a:r>
            <a:r>
              <a:rPr lang="en-US" sz="1000" dirty="0">
                <a:latin typeface="Intel Clear Light" panose="020B0404020203020204" pitchFamily="34" charset="0"/>
                <a:ea typeface="Intel Clear Light" panose="020B0404020203020204" pitchFamily="34" charset="0"/>
                <a:cs typeface="Intel Clear Light" panose="020B0404020203020204" pitchFamily="34" charset="0"/>
              </a:rPr>
              <a:t>more information go to </a:t>
            </a:r>
            <a:r>
              <a:rPr lang="en-US" sz="1000" b="1" dirty="0">
                <a:latin typeface="Intel Clear Light" panose="020B0404020203020204" pitchFamily="34" charset="0"/>
                <a:ea typeface="Intel Clear Light" panose="020B0404020203020204" pitchFamily="34" charset="0"/>
                <a:cs typeface="Intel Clear Light" panose="020B0404020203020204" pitchFamily="34" charset="0"/>
                <a:hlinkClick r:id="rId3"/>
              </a:rPr>
              <a:t>www.intel.com/benchmarks</a:t>
            </a:r>
            <a:r>
              <a:rPr 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a:t>
            </a:r>
          </a:p>
          <a:p>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Performance results are based on testing as of July 31, </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2018 </a:t>
            </a:r>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and may not reflect all publicly available security updates. See configuration disclosure for details. No component or product can be absolutely secure.</a:t>
            </a:r>
          </a:p>
          <a:p>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Intel®, Pentium®, </a:t>
            </a:r>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Intel</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 Xeon®, </a:t>
            </a:r>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Intel</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 Xeon </a:t>
            </a:r>
            <a:r>
              <a:rPr lang="en-US" altLang="en-US" sz="1000" dirty="0" err="1" smtClean="0">
                <a:latin typeface="Intel Clear Light" panose="020B0404020203020204" pitchFamily="34" charset="0"/>
                <a:ea typeface="Intel Clear Light" panose="020B0404020203020204" pitchFamily="34" charset="0"/>
                <a:cs typeface="Intel Clear Light" panose="020B0404020203020204" pitchFamily="34" charset="0"/>
              </a:rPr>
              <a:t>Phi</a:t>
            </a:r>
            <a:r>
              <a:rPr lang="en-US" altLang="en-US" sz="1000" baseline="30000" dirty="0" err="1">
                <a:latin typeface="Intel Clear Light" panose="020B0404020203020204" pitchFamily="34" charset="0"/>
                <a:ea typeface="Intel Clear Light" panose="020B0404020203020204" pitchFamily="34" charset="0"/>
                <a:cs typeface="Intel Clear Light" panose="020B0404020203020204" pitchFamily="34" charset="0"/>
              </a:rPr>
              <a:t>TM</a:t>
            </a:r>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 Intel</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 </a:t>
            </a:r>
            <a:r>
              <a:rPr lang="en-US" altLang="en-US" sz="1000" dirty="0" err="1" smtClean="0">
                <a:latin typeface="Intel Clear Light" panose="020B0404020203020204" pitchFamily="34" charset="0"/>
                <a:ea typeface="Intel Clear Light" panose="020B0404020203020204" pitchFamily="34" charset="0"/>
                <a:cs typeface="Intel Clear Light" panose="020B0404020203020204" pitchFamily="34" charset="0"/>
              </a:rPr>
              <a:t>Core</a:t>
            </a:r>
            <a:r>
              <a:rPr lang="en-US" altLang="en-US" sz="1000" baseline="30000" dirty="0" err="1" smtClean="0">
                <a:latin typeface="Intel Clear Light" panose="020B0404020203020204" pitchFamily="34" charset="0"/>
                <a:ea typeface="Intel Clear Light" panose="020B0404020203020204" pitchFamily="34" charset="0"/>
                <a:cs typeface="Intel Clear Light" panose="020B0404020203020204" pitchFamily="34" charset="0"/>
              </a:rPr>
              <a:t>TM</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 </a:t>
            </a:r>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Intel</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 </a:t>
            </a:r>
            <a:r>
              <a:rPr lang="en-US" altLang="en-US" sz="1000" dirty="0" err="1" smtClean="0">
                <a:latin typeface="Intel Clear Light" panose="020B0404020203020204" pitchFamily="34" charset="0"/>
                <a:ea typeface="Intel Clear Light" panose="020B0404020203020204" pitchFamily="34" charset="0"/>
                <a:cs typeface="Intel Clear Light" panose="020B0404020203020204" pitchFamily="34" charset="0"/>
              </a:rPr>
              <a:t>VTune</a:t>
            </a:r>
            <a:r>
              <a:rPr lang="en-US" altLang="en-US" sz="1000" baseline="30000" dirty="0" err="1" smtClean="0">
                <a:latin typeface="Intel Clear Light" panose="020B0404020203020204" pitchFamily="34" charset="0"/>
                <a:ea typeface="Intel Clear Light" panose="020B0404020203020204" pitchFamily="34" charset="0"/>
                <a:cs typeface="Intel Clear Light" panose="020B0404020203020204" pitchFamily="34" charset="0"/>
              </a:rPr>
              <a:t>TM</a:t>
            </a:r>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 Intel</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 </a:t>
            </a:r>
            <a:r>
              <a:rPr lang="en-US" altLang="en-US" sz="1000" dirty="0" err="1" smtClean="0">
                <a:latin typeface="Intel Clear Light" panose="020B0404020203020204" pitchFamily="34" charset="0"/>
                <a:ea typeface="Intel Clear Light" panose="020B0404020203020204" pitchFamily="34" charset="0"/>
                <a:cs typeface="Intel Clear Light" panose="020B0404020203020204" pitchFamily="34" charset="0"/>
              </a:rPr>
              <a:t>Cilk</a:t>
            </a:r>
            <a:r>
              <a:rPr lang="en-US" altLang="en-US" sz="1000" baseline="30000" dirty="0" err="1" smtClean="0">
                <a:latin typeface="Intel Clear Light" panose="020B0404020203020204" pitchFamily="34" charset="0"/>
                <a:ea typeface="Intel Clear Light" panose="020B0404020203020204" pitchFamily="34" charset="0"/>
                <a:cs typeface="Intel Clear Light" panose="020B0404020203020204" pitchFamily="34" charset="0"/>
              </a:rPr>
              <a:t>TM</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 </a:t>
            </a:r>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and the Intel logo are trademarks of Intel Corporation in the U.S. and other countries. </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*Other </a:t>
            </a:r>
            <a:r>
              <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rPr>
              <a:t>names and brands may be claimed as the property of </a:t>
            </a:r>
            <a:r>
              <a:rPr lang="en-US" altLang="en-US" sz="1000" dirty="0" smtClean="0">
                <a:latin typeface="Intel Clear Light" panose="020B0404020203020204" pitchFamily="34" charset="0"/>
                <a:ea typeface="Intel Clear Light" panose="020B0404020203020204" pitchFamily="34" charset="0"/>
                <a:cs typeface="Intel Clear Light" panose="020B0404020203020204" pitchFamily="34" charset="0"/>
              </a:rPr>
              <a:t>others.</a:t>
            </a:r>
            <a:endParaRPr lang="en-US" altLang="en-US" sz="1000" dirty="0">
              <a:latin typeface="Intel Clear Light" panose="020B0404020203020204" pitchFamily="34" charset="0"/>
              <a:ea typeface="Intel Clear Light" panose="020B0404020203020204" pitchFamily="34" charset="0"/>
              <a:cs typeface="Intel Clear Light" panose="020B0404020203020204" pitchFamily="34" charset="0"/>
            </a:endParaRPr>
          </a:p>
        </p:txBody>
      </p:sp>
      <p:graphicFrame>
        <p:nvGraphicFramePr>
          <p:cNvPr id="8" name="Table 7"/>
          <p:cNvGraphicFramePr>
            <a:graphicFrameLocks noGrp="1"/>
          </p:cNvGraphicFramePr>
          <p:nvPr>
            <p:extLst/>
          </p:nvPr>
        </p:nvGraphicFramePr>
        <p:xfrm>
          <a:off x="457202" y="3207314"/>
          <a:ext cx="8251825" cy="1371600"/>
        </p:xfrm>
        <a:graphic>
          <a:graphicData uri="http://schemas.openxmlformats.org/drawingml/2006/table">
            <a:tbl>
              <a:tblPr/>
              <a:tblGrid>
                <a:gridCol w="8251825"/>
              </a:tblGrid>
              <a:tr h="2057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FFFFFF"/>
                          </a:solidFill>
                          <a:effectLst/>
                          <a:latin typeface="+mn-lt"/>
                          <a:ea typeface="MS PGothic" pitchFamily="34" charset="-128"/>
                        </a:rPr>
                        <a:t>Optimization Notice</a:t>
                      </a:r>
                    </a:p>
                  </a:txBody>
                  <a:tcPr marL="91425" marR="91425"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r>
              <a:tr h="11658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mn-lt"/>
                          <a:ea typeface="MS PGothic" pitchFamily="34" charset="-128"/>
                        </a:rPr>
                        <a:t>Intel</a:t>
                      </a:r>
                      <a:r>
                        <a:rPr kumimoji="0" lang="en-US" altLang="en-US" sz="1000" b="0" i="0" u="none" strike="noStrike" cap="none" normalizeH="0" baseline="0" dirty="0" smtClean="0">
                          <a:ln>
                            <a:noFill/>
                          </a:ln>
                          <a:solidFill>
                            <a:srgbClr val="000000"/>
                          </a:solidFill>
                          <a:effectLst/>
                          <a:latin typeface="+mn-lt"/>
                          <a:ea typeface="MS PGothic" pitchFamily="34" charset="-128"/>
                        </a:rPr>
                        <a:t>’</a:t>
                      </a:r>
                      <a:r>
                        <a:rPr kumimoji="0" lang="en-US" sz="1000" b="0" i="0" u="none" strike="noStrike" cap="none" normalizeH="0" baseline="0" dirty="0" smtClean="0">
                          <a:ln>
                            <a:noFill/>
                          </a:ln>
                          <a:solidFill>
                            <a:srgbClr val="000000"/>
                          </a:solidFill>
                          <a:effectLst/>
                          <a:latin typeface="+mn-lt"/>
                          <a:ea typeface="MS PGothic" pitchFamily="34" charset="-128"/>
                        </a:rPr>
                        <a:t>s compilers may or may not optimize to the same degree for non-Intel microprocessors for optimizations that are not unique to Intel microprocessors. These optimizations include SSE2, SSE3, and SSSE3 instruction sets and other optimizations. Intel does not guarantee the availability, functionality, or effectiveness of any optimization on microprocessors not manufactured by Intel. Microprocessor-dependent optimizations in this product are intended for use with Intel microprocessors. Certain optimizations not specific to Intel microarchitecture are reserved for Intel microprocessors. Please refer to the applicable product User and Reference Guides for more information regarding the specific instruction sets covered by this notice.</a:t>
                      </a:r>
                    </a:p>
                    <a:p>
                      <a:pPr marL="0" marR="0" lvl="0" indent="0" algn="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mn-lt"/>
                          <a:ea typeface="MS PGothic" pitchFamily="34" charset="-128"/>
                        </a:rPr>
                        <a:t>Notice revision #20110804</a:t>
                      </a:r>
                    </a:p>
                  </a:txBody>
                  <a:tcPr marL="91425" marR="91425"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
        <p:nvSpPr>
          <p:cNvPr id="18" name="Slide Number Placeholder 5"/>
          <p:cNvSpPr txBox="1">
            <a:spLocks/>
          </p:cNvSpPr>
          <p:nvPr/>
        </p:nvSpPr>
        <p:spPr>
          <a:xfrm>
            <a:off x="6873939" y="4825200"/>
            <a:ext cx="2133600" cy="273844"/>
          </a:xfrm>
          <a:prstGeom prst="rect">
            <a:avLst/>
          </a:prstGeom>
        </p:spPr>
        <p:txBody>
          <a:bodyPr vert="horz" lIns="0" tIns="0" rIns="0" bIns="0" rtlCol="0" anchor="ctr"/>
          <a:lstStyle>
            <a:defPPr>
              <a:defRPr lang="en-US"/>
            </a:defPPr>
            <a:lvl1pPr marL="0" algn="r" defTabSz="457200" rtl="0" eaLnBrk="1" latinLnBrk="0" hangingPunct="1">
              <a:defRPr sz="800" kern="1200">
                <a:solidFill>
                  <a:schemeClr val="bg1"/>
                </a:solidFill>
                <a:latin typeface="+mn-lt"/>
                <a:ea typeface="+mn-ea"/>
                <a:cs typeface="Intel Clear Light" panose="020B0404020203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E2556C5-CE8C-6547-B838-EA80C61A4AF7}" type="slidenum">
              <a:rPr lang="en-US"/>
              <a:pPr/>
              <a:t>3</a:t>
            </a:fld>
            <a:endParaRPr lang="en-US" dirty="0"/>
          </a:p>
        </p:txBody>
      </p:sp>
    </p:spTree>
    <p:extLst>
      <p:ext uri="{BB962C8B-B14F-4D97-AF65-F5344CB8AC3E}">
        <p14:creationId xmlns:p14="http://schemas.microsoft.com/office/powerpoint/2010/main" val="13147780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5339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4</a:t>
            </a:fld>
            <a:endParaRPr lang="en-US" dirty="0">
              <a:solidFill>
                <a:prstClr val="white"/>
              </a:solidFill>
            </a:endParaRPr>
          </a:p>
        </p:txBody>
      </p:sp>
      <p:sp>
        <p:nvSpPr>
          <p:cNvPr id="3" name="Title 2"/>
          <p:cNvSpPr>
            <a:spLocks noGrp="1"/>
          </p:cNvSpPr>
          <p:nvPr>
            <p:ph type="title"/>
          </p:nvPr>
        </p:nvSpPr>
        <p:spPr/>
        <p:txBody>
          <a:bodyPr/>
          <a:lstStyle/>
          <a:p>
            <a:r>
              <a:rPr lang="en-US" dirty="0" smtClean="0"/>
              <a:t>Motivation</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MPI </a:t>
            </a:r>
            <a:r>
              <a:rPr lang="en-US" dirty="0"/>
              <a:t>collectives represent common communication patterns, computations, or synchronization</a:t>
            </a:r>
            <a:endParaRPr lang="en-US" dirty="0" smtClean="0"/>
          </a:p>
          <a:p>
            <a:pPr marL="285750" indent="-285750">
              <a:buFont typeface="Arial" panose="020B0604020202020204" pitchFamily="34" charset="0"/>
              <a:buChar char="•"/>
            </a:pPr>
            <a:r>
              <a:rPr lang="en-US" dirty="0" smtClean="0"/>
              <a:t>Why should we optimize intra-node collectives?</a:t>
            </a:r>
          </a:p>
          <a:p>
            <a:pPr marL="511175" lvl="1" indent="-285750">
              <a:buFont typeface="Arial" panose="020B0604020202020204" pitchFamily="34" charset="0"/>
              <a:buChar char="•"/>
            </a:pPr>
            <a:r>
              <a:rPr lang="en-US" dirty="0" smtClean="0"/>
              <a:t>They are </a:t>
            </a:r>
            <a:r>
              <a:rPr lang="en-US" dirty="0"/>
              <a:t>on the critical path for many collectives (Reduce, </a:t>
            </a:r>
            <a:r>
              <a:rPr lang="en-US" dirty="0" err="1"/>
              <a:t>Allreduce</a:t>
            </a:r>
            <a:r>
              <a:rPr lang="en-US" dirty="0"/>
              <a:t>, Barrier</a:t>
            </a:r>
            <a:r>
              <a:rPr lang="en-US" dirty="0" smtClean="0"/>
              <a:t>,…)</a:t>
            </a:r>
          </a:p>
          <a:p>
            <a:pPr marL="1255713" lvl="3" indent="-285750">
              <a:buFont typeface="Arial" panose="020B0604020202020204" pitchFamily="34" charset="0"/>
              <a:buChar char="•"/>
            </a:pPr>
            <a:r>
              <a:rPr lang="en-US" dirty="0"/>
              <a:t>First, perform intra-node portion</a:t>
            </a:r>
          </a:p>
          <a:p>
            <a:pPr marL="1255713" lvl="3" indent="-285750">
              <a:buFont typeface="Arial" panose="020B0604020202020204" pitchFamily="34" charset="0"/>
              <a:buChar char="•"/>
            </a:pPr>
            <a:r>
              <a:rPr lang="en-US" dirty="0" smtClean="0"/>
              <a:t>Then, perform inter-node portion</a:t>
            </a:r>
          </a:p>
          <a:p>
            <a:pPr marL="511175" lvl="1" indent="-285750">
              <a:buFont typeface="Arial" panose="020B0604020202020204" pitchFamily="34" charset="0"/>
              <a:buChar char="•"/>
            </a:pPr>
            <a:r>
              <a:rPr lang="en-US" dirty="0"/>
              <a:t>Important for large multicore nodes and/or small clusters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406648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5</a:t>
            </a:fld>
            <a:endParaRPr lang="en-US" dirty="0">
              <a:solidFill>
                <a:prstClr val="white"/>
              </a:solidFill>
            </a:endParaRPr>
          </a:p>
        </p:txBody>
      </p:sp>
      <p:sp>
        <p:nvSpPr>
          <p:cNvPr id="3" name="Title 2"/>
          <p:cNvSpPr>
            <a:spLocks noGrp="1"/>
          </p:cNvSpPr>
          <p:nvPr>
            <p:ph type="title"/>
          </p:nvPr>
        </p:nvSpPr>
        <p:spPr/>
        <p:txBody>
          <a:bodyPr/>
          <a:lstStyle/>
          <a:p>
            <a:r>
              <a:rPr lang="en-US" dirty="0"/>
              <a:t>Contributions</a:t>
            </a:r>
          </a:p>
        </p:txBody>
      </p:sp>
      <p:sp>
        <p:nvSpPr>
          <p:cNvPr id="4" name="Content Placeholder 3"/>
          <p:cNvSpPr>
            <a:spLocks noGrp="1"/>
          </p:cNvSpPr>
          <p:nvPr>
            <p:ph sz="quarter" idx="13"/>
          </p:nvPr>
        </p:nvSpPr>
        <p:spPr>
          <a:xfrm>
            <a:off x="492920" y="1043441"/>
            <a:ext cx="8228012" cy="3550330"/>
          </a:xfrm>
        </p:spPr>
        <p:txBody>
          <a:bodyPr/>
          <a:lstStyle/>
          <a:p>
            <a:pPr marL="342900" indent="-342900">
              <a:buFont typeface="+mj-lt"/>
              <a:buAutoNum type="arabicPeriod"/>
            </a:pPr>
            <a:r>
              <a:rPr lang="en-US" dirty="0"/>
              <a:t>Propose a framework to optimize intra-node </a:t>
            </a:r>
            <a:r>
              <a:rPr lang="en-US" dirty="0" smtClean="0"/>
              <a:t>collectives</a:t>
            </a:r>
          </a:p>
          <a:p>
            <a:pPr marL="511175" lvl="1" indent="-285750">
              <a:spcBef>
                <a:spcPts val="600"/>
              </a:spcBef>
              <a:buFont typeface="Arial" panose="020B0604020202020204" pitchFamily="34" charset="0"/>
              <a:buChar char="•"/>
            </a:pPr>
            <a:r>
              <a:rPr lang="en-US" dirty="0" smtClean="0"/>
              <a:t>Based on release/gather building blocks</a:t>
            </a:r>
          </a:p>
          <a:p>
            <a:pPr marL="511175" lvl="1" indent="-285750">
              <a:spcBef>
                <a:spcPts val="600"/>
              </a:spcBef>
              <a:buFont typeface="Arial" panose="020B0604020202020204" pitchFamily="34" charset="0"/>
              <a:buChar char="•"/>
            </a:pPr>
            <a:r>
              <a:rPr lang="en-US" dirty="0" smtClean="0"/>
              <a:t>Dedicated shared memory layer</a:t>
            </a:r>
          </a:p>
          <a:p>
            <a:pPr marL="511175" lvl="1" indent="-285750">
              <a:spcBef>
                <a:spcPts val="600"/>
              </a:spcBef>
              <a:buFont typeface="Arial" panose="020B0604020202020204" pitchFamily="34" charset="0"/>
              <a:buChar char="•"/>
            </a:pPr>
            <a:r>
              <a:rPr lang="en-US" dirty="0" smtClean="0"/>
              <a:t>Topology aware intra-node trees</a:t>
            </a:r>
            <a:r>
              <a:rPr lang="en-US" dirty="0" smtClean="0">
                <a:solidFill>
                  <a:srgbClr val="0071C5"/>
                </a:solidFill>
              </a:rPr>
              <a:t> </a:t>
            </a:r>
          </a:p>
          <a:p>
            <a:pPr marL="342900" lvl="1" indent="-342900">
              <a:buFont typeface="+mj-lt"/>
              <a:buAutoNum type="arabicPeriod" startAt="2"/>
            </a:pPr>
            <a:r>
              <a:rPr lang="en-US" dirty="0" smtClean="0">
                <a:solidFill>
                  <a:srgbClr val="0071C5"/>
                </a:solidFill>
              </a:rPr>
              <a:t>Implement 3 collectives: </a:t>
            </a:r>
            <a:r>
              <a:rPr lang="en-US" dirty="0" err="1" smtClean="0">
                <a:solidFill>
                  <a:srgbClr val="0071C5"/>
                </a:solidFill>
              </a:rPr>
              <a:t>MPI_Bcast</a:t>
            </a:r>
            <a:r>
              <a:rPr lang="en-US" dirty="0" smtClean="0">
                <a:solidFill>
                  <a:srgbClr val="0071C5"/>
                </a:solidFill>
              </a:rPr>
              <a:t>(), </a:t>
            </a:r>
            <a:r>
              <a:rPr lang="en-US" dirty="0" err="1" smtClean="0">
                <a:solidFill>
                  <a:srgbClr val="0071C5"/>
                </a:solidFill>
              </a:rPr>
              <a:t>MPI_Reduce</a:t>
            </a:r>
            <a:r>
              <a:rPr lang="en-US" dirty="0" smtClean="0">
                <a:solidFill>
                  <a:srgbClr val="0071C5"/>
                </a:solidFill>
              </a:rPr>
              <a:t>(), and </a:t>
            </a:r>
            <a:r>
              <a:rPr lang="en-US" dirty="0" err="1" smtClean="0">
                <a:solidFill>
                  <a:srgbClr val="0071C5"/>
                </a:solidFill>
              </a:rPr>
              <a:t>MPI_Allreduce</a:t>
            </a:r>
            <a:r>
              <a:rPr lang="en-US" dirty="0" smtClean="0">
                <a:solidFill>
                  <a:srgbClr val="0071C5"/>
                </a:solidFill>
              </a:rPr>
              <a:t>()</a:t>
            </a:r>
          </a:p>
          <a:p>
            <a:pPr marL="342900" lvl="1" indent="-342900">
              <a:buFont typeface="+mj-lt"/>
              <a:buAutoNum type="arabicPeriod" startAt="2"/>
            </a:pPr>
            <a:r>
              <a:rPr lang="en-US" dirty="0" smtClean="0">
                <a:solidFill>
                  <a:srgbClr val="0071C5"/>
                </a:solidFill>
              </a:rPr>
              <a:t>Significant </a:t>
            </a:r>
            <a:r>
              <a:rPr lang="en-US" dirty="0">
                <a:solidFill>
                  <a:srgbClr val="0071C5"/>
                </a:solidFill>
              </a:rPr>
              <a:t>speedups with respect to MPICH, MVAPICH, and </a:t>
            </a:r>
            <a:r>
              <a:rPr lang="en-US" dirty="0" smtClean="0">
                <a:solidFill>
                  <a:srgbClr val="0071C5"/>
                </a:solidFill>
              </a:rPr>
              <a:t>Open MPI </a:t>
            </a:r>
            <a:endParaRPr lang="en-US" dirty="0">
              <a:solidFill>
                <a:srgbClr val="0071C5"/>
              </a:solidFill>
            </a:endParaRPr>
          </a:p>
          <a:p>
            <a:pPr marL="342900" lvl="2" indent="0">
              <a:buNone/>
            </a:pPr>
            <a:r>
              <a:rPr lang="en-US" dirty="0">
                <a:solidFill>
                  <a:srgbClr val="0071C5"/>
                </a:solidFill>
              </a:rPr>
              <a:t>E.g., for </a:t>
            </a:r>
            <a:r>
              <a:rPr lang="en-US" dirty="0" err="1">
                <a:solidFill>
                  <a:srgbClr val="0071C5"/>
                </a:solidFill>
              </a:rPr>
              <a:t>MPI_Allreduce</a:t>
            </a:r>
            <a:r>
              <a:rPr lang="en-US" dirty="0">
                <a:solidFill>
                  <a:srgbClr val="0071C5"/>
                </a:solidFill>
              </a:rPr>
              <a:t>, average speedups of </a:t>
            </a:r>
            <a:endParaRPr lang="en-US" dirty="0" smtClean="0">
              <a:solidFill>
                <a:srgbClr val="0071C5"/>
              </a:solidFill>
            </a:endParaRPr>
          </a:p>
          <a:p>
            <a:pPr marL="511175" lvl="1" indent="-285750">
              <a:spcBef>
                <a:spcPts val="600"/>
              </a:spcBef>
              <a:buFont typeface="Arial" panose="020B0604020202020204" pitchFamily="34" charset="0"/>
              <a:buChar char="•"/>
            </a:pPr>
            <a:r>
              <a:rPr lang="en-US" sz="1600" dirty="0"/>
              <a:t>3.9x faster than </a:t>
            </a:r>
            <a:r>
              <a:rPr lang="en-US" sz="1600" dirty="0" smtClean="0"/>
              <a:t>Open MPI</a:t>
            </a:r>
            <a:endParaRPr lang="en-US" sz="1600" dirty="0"/>
          </a:p>
          <a:p>
            <a:pPr marL="511175" lvl="1" indent="-285750">
              <a:spcBef>
                <a:spcPts val="600"/>
              </a:spcBef>
              <a:buFont typeface="Arial" panose="020B0604020202020204" pitchFamily="34" charset="0"/>
              <a:buChar char="•"/>
            </a:pPr>
            <a:r>
              <a:rPr lang="en-US" sz="1600" dirty="0"/>
              <a:t>1.2x faster than </a:t>
            </a:r>
            <a:r>
              <a:rPr lang="en-US" sz="1600" dirty="0" smtClean="0"/>
              <a:t>MVAPICH </a:t>
            </a:r>
            <a:endParaRPr lang="en-US" sz="1600" dirty="0"/>
          </a:p>
          <a:p>
            <a:pPr marL="511175" lvl="1" indent="-285750">
              <a:spcBef>
                <a:spcPts val="600"/>
              </a:spcBef>
              <a:buFont typeface="Arial" panose="020B0604020202020204" pitchFamily="34" charset="0"/>
              <a:buChar char="•"/>
            </a:pPr>
            <a:r>
              <a:rPr lang="en-US" sz="1600" dirty="0"/>
              <a:t>2.1x faster than </a:t>
            </a:r>
            <a:r>
              <a:rPr lang="en-US" sz="1600" dirty="0" smtClean="0"/>
              <a:t>MPICH/ch3, 2.9x </a:t>
            </a:r>
            <a:r>
              <a:rPr lang="en-US" sz="1600" dirty="0"/>
              <a:t>faster than MPICH/ch4</a:t>
            </a:r>
          </a:p>
          <a:p>
            <a:pPr lvl="1"/>
            <a:endParaRPr lang="en-US" dirty="0">
              <a:solidFill>
                <a:srgbClr val="0071C5"/>
              </a:solidFill>
            </a:endParaRPr>
          </a:p>
          <a:p>
            <a:pPr marL="285750" lvl="1"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191219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6</a:t>
            </a:fld>
            <a:endParaRPr lang="en-US" dirty="0">
              <a:solidFill>
                <a:prstClr val="white"/>
              </a:solidFill>
            </a:endParaRPr>
          </a:p>
        </p:txBody>
      </p:sp>
      <p:sp>
        <p:nvSpPr>
          <p:cNvPr id="3" name="Title 2"/>
          <p:cNvSpPr>
            <a:spLocks noGrp="1"/>
          </p:cNvSpPr>
          <p:nvPr>
            <p:ph type="title"/>
          </p:nvPr>
        </p:nvSpPr>
        <p:spPr/>
        <p:txBody>
          <a:bodyPr/>
          <a:lstStyle/>
          <a:p>
            <a:r>
              <a:rPr lang="en-US" dirty="0" smtClean="0"/>
              <a:t>Outline</a:t>
            </a:r>
            <a:endParaRPr lang="en-US" dirty="0"/>
          </a:p>
        </p:txBody>
      </p:sp>
      <p:sp>
        <p:nvSpPr>
          <p:cNvPr id="4" name="Content Placeholder 3"/>
          <p:cNvSpPr>
            <a:spLocks noGrp="1"/>
          </p:cNvSpPr>
          <p:nvPr>
            <p:ph sz="quarter" idx="13"/>
          </p:nvPr>
        </p:nvSpPr>
        <p:spPr>
          <a:xfrm>
            <a:off x="455613" y="994981"/>
            <a:ext cx="8228012" cy="3425825"/>
          </a:xfrm>
        </p:spPr>
        <p:txBody>
          <a:bodyPr/>
          <a:lstStyle/>
          <a:p>
            <a:pPr marL="285750" indent="-285750">
              <a:buFont typeface="Arial" panose="020B0604020202020204" pitchFamily="34" charset="0"/>
              <a:buChar char="•"/>
            </a:pPr>
            <a:r>
              <a:rPr lang="en-US" dirty="0" smtClean="0"/>
              <a:t>Background</a:t>
            </a:r>
          </a:p>
          <a:p>
            <a:pPr marL="285750" indent="-285750">
              <a:buFont typeface="Arial" panose="020B0604020202020204" pitchFamily="34" charset="0"/>
              <a:buChar char="•"/>
            </a:pPr>
            <a:r>
              <a:rPr lang="en-US" dirty="0" smtClean="0"/>
              <a:t>Design and Implementation</a:t>
            </a:r>
          </a:p>
          <a:p>
            <a:pPr marL="511175" lvl="1" indent="-285750">
              <a:buFont typeface="Arial" panose="020B0604020202020204" pitchFamily="34" charset="0"/>
              <a:buChar char="•"/>
            </a:pPr>
            <a:r>
              <a:rPr lang="en-US" dirty="0" smtClean="0"/>
              <a:t>Shared memory layout</a:t>
            </a:r>
          </a:p>
          <a:p>
            <a:pPr marL="511175" lvl="1" indent="-285750">
              <a:buFont typeface="Arial" panose="020B0604020202020204" pitchFamily="34" charset="0"/>
              <a:buChar char="•"/>
            </a:pPr>
            <a:r>
              <a:rPr lang="en-US" dirty="0" smtClean="0"/>
              <a:t>Release and </a:t>
            </a:r>
            <a:r>
              <a:rPr lang="en-US" dirty="0"/>
              <a:t>g</a:t>
            </a:r>
            <a:r>
              <a:rPr lang="en-US" dirty="0" smtClean="0"/>
              <a:t>ather steps</a:t>
            </a:r>
          </a:p>
          <a:p>
            <a:pPr marL="511175" lvl="1" indent="-285750">
              <a:buFont typeface="Arial" panose="020B0604020202020204" pitchFamily="34" charset="0"/>
              <a:buChar char="•"/>
            </a:pPr>
            <a:r>
              <a:rPr lang="en-US" dirty="0" smtClean="0"/>
              <a:t>Implement collectives using release and gather</a:t>
            </a:r>
          </a:p>
          <a:p>
            <a:pPr marL="285750" indent="-285750">
              <a:buFont typeface="Arial" panose="020B0604020202020204" pitchFamily="34" charset="0"/>
              <a:buChar char="•"/>
            </a:pPr>
            <a:r>
              <a:rPr lang="en-US" dirty="0" smtClean="0"/>
              <a:t>Optimizations</a:t>
            </a:r>
          </a:p>
          <a:p>
            <a:pPr marL="285750" indent="-285750">
              <a:buFont typeface="Arial" panose="020B0604020202020204" pitchFamily="34" charset="0"/>
              <a:buChar char="•"/>
            </a:pPr>
            <a:r>
              <a:rPr lang="en-US" dirty="0" smtClean="0"/>
              <a:t>Performance Evaluation</a:t>
            </a:r>
          </a:p>
          <a:p>
            <a:pPr marL="285750" indent="-285750">
              <a:buFont typeface="Arial" panose="020B0604020202020204" pitchFamily="34" charset="0"/>
              <a:buChar char="•"/>
            </a:pPr>
            <a:r>
              <a:rPr lang="en-US" dirty="0" smtClean="0"/>
              <a:t>Conclusion</a:t>
            </a:r>
            <a:endParaRPr lang="en-US" dirty="0"/>
          </a:p>
        </p:txBody>
      </p:sp>
    </p:spTree>
    <p:extLst>
      <p:ext uri="{BB962C8B-B14F-4D97-AF65-F5344CB8AC3E}">
        <p14:creationId xmlns:p14="http://schemas.microsoft.com/office/powerpoint/2010/main" val="1438512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7</a:t>
            </a:fld>
            <a:endParaRPr lang="en-US" dirty="0">
              <a:solidFill>
                <a:prstClr val="white"/>
              </a:solidFill>
            </a:endParaRPr>
          </a:p>
        </p:txBody>
      </p:sp>
      <p:sp>
        <p:nvSpPr>
          <p:cNvPr id="3" name="Title 2"/>
          <p:cNvSpPr>
            <a:spLocks noGrp="1"/>
          </p:cNvSpPr>
          <p:nvPr>
            <p:ph type="title"/>
          </p:nvPr>
        </p:nvSpPr>
        <p:spPr/>
        <p:txBody>
          <a:bodyPr/>
          <a:lstStyle/>
          <a:p>
            <a:r>
              <a:rPr lang="en-US" dirty="0"/>
              <a:t>Background – </a:t>
            </a:r>
            <a:r>
              <a:rPr lang="en-US" dirty="0" err="1" smtClean="0"/>
              <a:t>MPI_Allreduce</a:t>
            </a:r>
            <a:endParaRPr lang="en-US" dirty="0"/>
          </a:p>
        </p:txBody>
      </p:sp>
      <p:sp>
        <p:nvSpPr>
          <p:cNvPr id="4" name="Content Placeholder 3"/>
          <p:cNvSpPr>
            <a:spLocks noGrp="1"/>
          </p:cNvSpPr>
          <p:nvPr>
            <p:ph sz="quarter" idx="13"/>
          </p:nvPr>
        </p:nvSpPr>
        <p:spPr>
          <a:xfrm>
            <a:off x="455613" y="988563"/>
            <a:ext cx="8228012" cy="3425825"/>
          </a:xfrm>
        </p:spPr>
        <p:txBody>
          <a:bodyPr/>
          <a:lstStyle/>
          <a:p>
            <a:pPr marL="285750" indent="-285750">
              <a:buFont typeface="Arial" panose="020B0604020202020204" pitchFamily="34" charset="0"/>
              <a:buChar char="•"/>
            </a:pPr>
            <a:r>
              <a:rPr lang="en-US" dirty="0"/>
              <a:t>Current MPI Implementations optimize collectives for multiple ranks per node</a:t>
            </a:r>
          </a:p>
          <a:p>
            <a:pPr marL="568325" lvl="1" indent="-342900">
              <a:buFont typeface="+mj-lt"/>
              <a:buAutoNum type="arabicPeriod"/>
            </a:pPr>
            <a:r>
              <a:rPr lang="en-US" b="1" dirty="0"/>
              <a:t>Intra-node reduce </a:t>
            </a:r>
          </a:p>
          <a:p>
            <a:pPr marL="857250" lvl="2" indent="-285750">
              <a:buFont typeface="Arial" panose="020B0604020202020204" pitchFamily="34" charset="0"/>
              <a:buChar char="•"/>
            </a:pPr>
            <a:r>
              <a:rPr lang="en-US" dirty="0"/>
              <a:t>MPICH and </a:t>
            </a:r>
            <a:r>
              <a:rPr lang="en-US" dirty="0" smtClean="0"/>
              <a:t>Open MPI use </a:t>
            </a:r>
            <a:r>
              <a:rPr lang="en-US" dirty="0"/>
              <a:t>point to point, MVAPICH uses </a:t>
            </a:r>
            <a:r>
              <a:rPr lang="en-US" dirty="0" smtClean="0"/>
              <a:t>dedicated shared memory</a:t>
            </a:r>
            <a:endParaRPr lang="en-US" dirty="0"/>
          </a:p>
          <a:p>
            <a:pPr lvl="1" indent="0">
              <a:buNone/>
            </a:pPr>
            <a:endParaRPr lang="en-US" dirty="0"/>
          </a:p>
        </p:txBody>
      </p:sp>
      <p:sp>
        <p:nvSpPr>
          <p:cNvPr id="5" name="Rectangle 4">
            <a:extLst>
              <a:ext uri="{FF2B5EF4-FFF2-40B4-BE49-F238E27FC236}">
                <a16:creationId xmlns="" xmlns:a16="http://schemas.microsoft.com/office/drawing/2014/main" id="{44EEAA0D-B065-D041-AA0A-0C155AE4A965}"/>
              </a:ext>
            </a:extLst>
          </p:cNvPr>
          <p:cNvSpPr/>
          <p:nvPr/>
        </p:nvSpPr>
        <p:spPr>
          <a:xfrm>
            <a:off x="3427469" y="3349851"/>
            <a:ext cx="1131259"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 xmlns:a16="http://schemas.microsoft.com/office/drawing/2014/main" id="{15D48B97-B482-6940-800E-F0FBDA49904F}"/>
              </a:ext>
            </a:extLst>
          </p:cNvPr>
          <p:cNvSpPr/>
          <p:nvPr/>
        </p:nvSpPr>
        <p:spPr>
          <a:xfrm>
            <a:off x="4794078" y="3349851"/>
            <a:ext cx="1096130"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 xmlns:a16="http://schemas.microsoft.com/office/drawing/2014/main" id="{D5232C5B-B3E0-DE4A-986D-42E5A8240D3E}"/>
              </a:ext>
            </a:extLst>
          </p:cNvPr>
          <p:cNvSpPr/>
          <p:nvPr/>
        </p:nvSpPr>
        <p:spPr>
          <a:xfrm>
            <a:off x="6164256" y="3349851"/>
            <a:ext cx="1131259"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 xmlns:a16="http://schemas.microsoft.com/office/drawing/2014/main" id="{9581321C-3AA7-2A42-972E-53DE4F0D93D8}"/>
              </a:ext>
            </a:extLst>
          </p:cNvPr>
          <p:cNvSpPr/>
          <p:nvPr/>
        </p:nvSpPr>
        <p:spPr>
          <a:xfrm>
            <a:off x="7527296" y="3349851"/>
            <a:ext cx="1126733"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 xmlns:a16="http://schemas.microsoft.com/office/drawing/2014/main" id="{DE6CAD95-F7B4-1846-9AE5-9905743315C9}"/>
              </a:ext>
            </a:extLst>
          </p:cNvPr>
          <p:cNvSpPr txBox="1"/>
          <p:nvPr/>
        </p:nvSpPr>
        <p:spPr>
          <a:xfrm>
            <a:off x="3585351" y="3464454"/>
            <a:ext cx="605214" cy="1292662"/>
          </a:xfrm>
          <a:prstGeom prst="rect">
            <a:avLst/>
          </a:prstGeom>
          <a:noFill/>
        </p:spPr>
        <p:txBody>
          <a:bodyPr vert="horz" wrap="square" lIns="0" tIns="0" rIns="0" bIns="0" rtlCol="0">
            <a:spAutoFit/>
          </a:bodyPr>
          <a:lstStyle/>
          <a:p>
            <a:pPr algn="ctr"/>
            <a:r>
              <a:rPr lang="en-US" sz="1400" dirty="0">
                <a:solidFill>
                  <a:srgbClr val="FF0000"/>
                </a:solidFill>
              </a:rPr>
              <a:t>Rank 0</a:t>
            </a:r>
          </a:p>
          <a:p>
            <a:pPr algn="ctr"/>
            <a:endParaRPr lang="en-US" sz="1400" dirty="0">
              <a:solidFill>
                <a:schemeClr val="accent5"/>
              </a:solidFill>
            </a:endParaRPr>
          </a:p>
          <a:p>
            <a:pPr algn="ctr"/>
            <a:r>
              <a:rPr lang="en-US" sz="1400" dirty="0">
                <a:solidFill>
                  <a:srgbClr val="003C71"/>
                </a:solidFill>
              </a:rPr>
              <a:t>Rank 1</a:t>
            </a:r>
          </a:p>
          <a:p>
            <a:pPr algn="ctr"/>
            <a:endParaRPr lang="en-US" sz="1400" dirty="0">
              <a:solidFill>
                <a:srgbClr val="003C71"/>
              </a:solidFill>
            </a:endParaRPr>
          </a:p>
          <a:p>
            <a:pPr algn="ctr"/>
            <a:r>
              <a:rPr lang="en-US" sz="1400" dirty="0">
                <a:solidFill>
                  <a:srgbClr val="003C71"/>
                </a:solidFill>
              </a:rPr>
              <a:t>Rank 2</a:t>
            </a:r>
          </a:p>
          <a:p>
            <a:pPr algn="ctr"/>
            <a:endParaRPr lang="en-US" sz="1400" dirty="0" err="1">
              <a:solidFill>
                <a:srgbClr val="003C71"/>
              </a:solidFill>
            </a:endParaRPr>
          </a:p>
        </p:txBody>
      </p:sp>
      <p:sp>
        <p:nvSpPr>
          <p:cNvPr id="10" name="TextBox 9">
            <a:extLst>
              <a:ext uri="{FF2B5EF4-FFF2-40B4-BE49-F238E27FC236}">
                <a16:creationId xmlns="" xmlns:a16="http://schemas.microsoft.com/office/drawing/2014/main" id="{1B256156-F11D-2040-B70C-885DEBB8B68A}"/>
              </a:ext>
            </a:extLst>
          </p:cNvPr>
          <p:cNvSpPr txBox="1"/>
          <p:nvPr/>
        </p:nvSpPr>
        <p:spPr>
          <a:xfrm>
            <a:off x="4862209" y="3464454"/>
            <a:ext cx="605214" cy="1292662"/>
          </a:xfrm>
          <a:prstGeom prst="rect">
            <a:avLst/>
          </a:prstGeom>
          <a:noFill/>
        </p:spPr>
        <p:txBody>
          <a:bodyPr vert="horz" wrap="square" lIns="0" tIns="0" rIns="0" bIns="0" rtlCol="0">
            <a:spAutoFit/>
          </a:bodyPr>
          <a:lstStyle/>
          <a:p>
            <a:pPr algn="ctr"/>
            <a:r>
              <a:rPr lang="en-US" sz="1400" dirty="0">
                <a:solidFill>
                  <a:srgbClr val="FF0000"/>
                </a:solidFill>
              </a:rPr>
              <a:t>Rank 3</a:t>
            </a:r>
          </a:p>
          <a:p>
            <a:pPr algn="ctr"/>
            <a:endParaRPr lang="en-US" sz="1400" dirty="0">
              <a:solidFill>
                <a:srgbClr val="003C71"/>
              </a:solidFill>
            </a:endParaRPr>
          </a:p>
          <a:p>
            <a:pPr algn="ctr"/>
            <a:r>
              <a:rPr lang="en-US" sz="1400" dirty="0">
                <a:solidFill>
                  <a:srgbClr val="003C71"/>
                </a:solidFill>
              </a:rPr>
              <a:t>Rank 4</a:t>
            </a:r>
          </a:p>
          <a:p>
            <a:pPr algn="ctr"/>
            <a:endParaRPr lang="en-US" sz="1400" dirty="0">
              <a:solidFill>
                <a:srgbClr val="003C71"/>
              </a:solidFill>
            </a:endParaRPr>
          </a:p>
          <a:p>
            <a:pPr algn="ctr"/>
            <a:r>
              <a:rPr lang="en-US" sz="1400" dirty="0">
                <a:solidFill>
                  <a:srgbClr val="003C71"/>
                </a:solidFill>
              </a:rPr>
              <a:t>Rank 5</a:t>
            </a:r>
          </a:p>
          <a:p>
            <a:pPr algn="ctr"/>
            <a:endParaRPr lang="en-US" sz="1400" dirty="0" err="1">
              <a:solidFill>
                <a:srgbClr val="003C71"/>
              </a:solidFill>
            </a:endParaRPr>
          </a:p>
        </p:txBody>
      </p:sp>
      <p:sp>
        <p:nvSpPr>
          <p:cNvPr id="11" name="TextBox 10">
            <a:extLst>
              <a:ext uri="{FF2B5EF4-FFF2-40B4-BE49-F238E27FC236}">
                <a16:creationId xmlns="" xmlns:a16="http://schemas.microsoft.com/office/drawing/2014/main" id="{6E788991-D33C-7444-A3CC-D1EE880AED8D}"/>
              </a:ext>
            </a:extLst>
          </p:cNvPr>
          <p:cNvSpPr txBox="1"/>
          <p:nvPr/>
        </p:nvSpPr>
        <p:spPr>
          <a:xfrm>
            <a:off x="6316867" y="3438657"/>
            <a:ext cx="605214" cy="1292662"/>
          </a:xfrm>
          <a:prstGeom prst="rect">
            <a:avLst/>
          </a:prstGeom>
          <a:noFill/>
        </p:spPr>
        <p:txBody>
          <a:bodyPr vert="horz" wrap="square" lIns="0" tIns="0" rIns="0" bIns="0" rtlCol="0">
            <a:spAutoFit/>
          </a:bodyPr>
          <a:lstStyle/>
          <a:p>
            <a:pPr algn="ctr"/>
            <a:r>
              <a:rPr lang="en-US" sz="1400" dirty="0">
                <a:solidFill>
                  <a:srgbClr val="FF0000"/>
                </a:solidFill>
              </a:rPr>
              <a:t>Rank 6</a:t>
            </a:r>
          </a:p>
          <a:p>
            <a:pPr algn="ctr"/>
            <a:endParaRPr lang="en-US" sz="1400" dirty="0">
              <a:solidFill>
                <a:srgbClr val="003C71"/>
              </a:solidFill>
            </a:endParaRPr>
          </a:p>
          <a:p>
            <a:pPr algn="ctr"/>
            <a:r>
              <a:rPr lang="en-US" sz="1400" dirty="0">
                <a:solidFill>
                  <a:srgbClr val="003C71"/>
                </a:solidFill>
              </a:rPr>
              <a:t>Rank 7</a:t>
            </a:r>
          </a:p>
          <a:p>
            <a:pPr algn="ctr"/>
            <a:endParaRPr lang="en-US" sz="1400" dirty="0">
              <a:solidFill>
                <a:srgbClr val="003C71"/>
              </a:solidFill>
            </a:endParaRPr>
          </a:p>
          <a:p>
            <a:pPr algn="ctr"/>
            <a:r>
              <a:rPr lang="en-US" sz="1400" dirty="0">
                <a:solidFill>
                  <a:srgbClr val="003C71"/>
                </a:solidFill>
              </a:rPr>
              <a:t>Rank 8</a:t>
            </a:r>
          </a:p>
          <a:p>
            <a:pPr algn="ctr"/>
            <a:endParaRPr lang="en-US" sz="1400" dirty="0" err="1">
              <a:solidFill>
                <a:srgbClr val="003C71"/>
              </a:solidFill>
            </a:endParaRPr>
          </a:p>
        </p:txBody>
      </p:sp>
      <p:sp>
        <p:nvSpPr>
          <p:cNvPr id="12" name="TextBox 11">
            <a:extLst>
              <a:ext uri="{FF2B5EF4-FFF2-40B4-BE49-F238E27FC236}">
                <a16:creationId xmlns="" xmlns:a16="http://schemas.microsoft.com/office/drawing/2014/main" id="{884A9487-FEAF-5345-9C7C-9FB9C1A85F88}"/>
              </a:ext>
            </a:extLst>
          </p:cNvPr>
          <p:cNvSpPr txBox="1"/>
          <p:nvPr/>
        </p:nvSpPr>
        <p:spPr>
          <a:xfrm>
            <a:off x="7625470" y="3436166"/>
            <a:ext cx="735005" cy="1292662"/>
          </a:xfrm>
          <a:prstGeom prst="rect">
            <a:avLst/>
          </a:prstGeom>
          <a:noFill/>
        </p:spPr>
        <p:txBody>
          <a:bodyPr vert="horz" wrap="square" lIns="0" tIns="0" rIns="0" bIns="0" rtlCol="0">
            <a:spAutoFit/>
          </a:bodyPr>
          <a:lstStyle/>
          <a:p>
            <a:pPr algn="ctr"/>
            <a:r>
              <a:rPr lang="en-US" sz="1400" dirty="0">
                <a:solidFill>
                  <a:srgbClr val="FF0000"/>
                </a:solidFill>
              </a:rPr>
              <a:t>Rank 9</a:t>
            </a:r>
          </a:p>
          <a:p>
            <a:pPr algn="ctr"/>
            <a:endParaRPr lang="en-US" sz="1400" dirty="0">
              <a:solidFill>
                <a:srgbClr val="003C71"/>
              </a:solidFill>
            </a:endParaRPr>
          </a:p>
          <a:p>
            <a:pPr algn="ctr"/>
            <a:r>
              <a:rPr lang="en-US" sz="1400" dirty="0">
                <a:solidFill>
                  <a:srgbClr val="003C71"/>
                </a:solidFill>
              </a:rPr>
              <a:t>Rank 10</a:t>
            </a:r>
          </a:p>
          <a:p>
            <a:pPr algn="ctr"/>
            <a:endParaRPr lang="en-US" sz="1400" dirty="0">
              <a:solidFill>
                <a:srgbClr val="003C71"/>
              </a:solidFill>
            </a:endParaRPr>
          </a:p>
          <a:p>
            <a:pPr algn="ctr"/>
            <a:r>
              <a:rPr lang="en-US" sz="1400" dirty="0">
                <a:solidFill>
                  <a:srgbClr val="003C71"/>
                </a:solidFill>
              </a:rPr>
              <a:t>Rank 11</a:t>
            </a:r>
          </a:p>
          <a:p>
            <a:pPr algn="ctr"/>
            <a:endParaRPr lang="en-US" sz="1400" dirty="0" err="1">
              <a:solidFill>
                <a:srgbClr val="003C71"/>
              </a:solidFill>
            </a:endParaRPr>
          </a:p>
        </p:txBody>
      </p:sp>
      <p:sp>
        <p:nvSpPr>
          <p:cNvPr id="13" name="TextBox 12">
            <a:extLst>
              <a:ext uri="{FF2B5EF4-FFF2-40B4-BE49-F238E27FC236}">
                <a16:creationId xmlns="" xmlns:a16="http://schemas.microsoft.com/office/drawing/2014/main" id="{39841298-08D1-9D42-9CE5-1040CD2BDAAC}"/>
              </a:ext>
            </a:extLst>
          </p:cNvPr>
          <p:cNvSpPr txBox="1"/>
          <p:nvPr/>
        </p:nvSpPr>
        <p:spPr>
          <a:xfrm>
            <a:off x="3639781"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0</a:t>
            </a:r>
            <a:endParaRPr lang="en-US" sz="1600" dirty="0">
              <a:solidFill>
                <a:srgbClr val="003C71"/>
              </a:solidFill>
            </a:endParaRPr>
          </a:p>
        </p:txBody>
      </p:sp>
      <p:sp>
        <p:nvSpPr>
          <p:cNvPr id="14" name="TextBox 13">
            <a:extLst>
              <a:ext uri="{FF2B5EF4-FFF2-40B4-BE49-F238E27FC236}">
                <a16:creationId xmlns="" xmlns:a16="http://schemas.microsoft.com/office/drawing/2014/main" id="{8D494CCF-BA32-5E49-AA0A-3A7F67BCAB45}"/>
              </a:ext>
            </a:extLst>
          </p:cNvPr>
          <p:cNvSpPr txBox="1"/>
          <p:nvPr/>
        </p:nvSpPr>
        <p:spPr>
          <a:xfrm>
            <a:off x="4949454"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1</a:t>
            </a:r>
            <a:endParaRPr lang="en-US" sz="1600" dirty="0">
              <a:solidFill>
                <a:srgbClr val="003C71"/>
              </a:solidFill>
            </a:endParaRPr>
          </a:p>
        </p:txBody>
      </p:sp>
      <p:sp>
        <p:nvSpPr>
          <p:cNvPr id="15" name="TextBox 14">
            <a:extLst>
              <a:ext uri="{FF2B5EF4-FFF2-40B4-BE49-F238E27FC236}">
                <a16:creationId xmlns="" xmlns:a16="http://schemas.microsoft.com/office/drawing/2014/main" id="{03BB8DA5-B8E4-A248-A703-639232CFA8D4}"/>
              </a:ext>
            </a:extLst>
          </p:cNvPr>
          <p:cNvSpPr txBox="1"/>
          <p:nvPr/>
        </p:nvSpPr>
        <p:spPr>
          <a:xfrm>
            <a:off x="6359846"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2</a:t>
            </a:r>
            <a:endParaRPr lang="en-US" sz="1600" dirty="0">
              <a:solidFill>
                <a:srgbClr val="003C71"/>
              </a:solidFill>
            </a:endParaRPr>
          </a:p>
        </p:txBody>
      </p:sp>
      <p:sp>
        <p:nvSpPr>
          <p:cNvPr id="16" name="TextBox 15">
            <a:extLst>
              <a:ext uri="{FF2B5EF4-FFF2-40B4-BE49-F238E27FC236}">
                <a16:creationId xmlns="" xmlns:a16="http://schemas.microsoft.com/office/drawing/2014/main" id="{017B8E2A-CBC8-0D46-81E4-56EBF55883E5}"/>
              </a:ext>
            </a:extLst>
          </p:cNvPr>
          <p:cNvSpPr txBox="1"/>
          <p:nvPr/>
        </p:nvSpPr>
        <p:spPr>
          <a:xfrm>
            <a:off x="7743247"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3</a:t>
            </a:r>
            <a:endParaRPr lang="en-US" sz="1600" dirty="0">
              <a:solidFill>
                <a:srgbClr val="003C71"/>
              </a:solidFill>
            </a:endParaRPr>
          </a:p>
        </p:txBody>
      </p:sp>
      <p:sp>
        <p:nvSpPr>
          <p:cNvPr id="17" name="TextBox 16">
            <a:extLst>
              <a:ext uri="{FF2B5EF4-FFF2-40B4-BE49-F238E27FC236}">
                <a16:creationId xmlns="" xmlns:a16="http://schemas.microsoft.com/office/drawing/2014/main" id="{0245077E-DA5F-D94E-B166-7460F2E690AC}"/>
              </a:ext>
            </a:extLst>
          </p:cNvPr>
          <p:cNvSpPr txBox="1"/>
          <p:nvPr/>
        </p:nvSpPr>
        <p:spPr>
          <a:xfrm>
            <a:off x="851517" y="3640433"/>
            <a:ext cx="2196114" cy="246221"/>
          </a:xfrm>
          <a:prstGeom prst="rect">
            <a:avLst/>
          </a:prstGeom>
          <a:noFill/>
        </p:spPr>
        <p:txBody>
          <a:bodyPr vert="horz" wrap="none" lIns="0" tIns="0" rIns="0" bIns="0" rtlCol="0">
            <a:spAutoFit/>
          </a:bodyPr>
          <a:lstStyle/>
          <a:p>
            <a:r>
              <a:rPr lang="en-US" sz="1600" dirty="0" err="1">
                <a:solidFill>
                  <a:srgbClr val="003C71"/>
                </a:solidFill>
              </a:rPr>
              <a:t>MPI_AllReduce</a:t>
            </a:r>
            <a:r>
              <a:rPr lang="en-US" sz="1600" dirty="0">
                <a:solidFill>
                  <a:srgbClr val="003C71"/>
                </a:solidFill>
              </a:rPr>
              <a:t> ( …,0</a:t>
            </a:r>
            <a:r>
              <a:rPr lang="en-US" sz="1600" dirty="0" smtClean="0">
                <a:solidFill>
                  <a:srgbClr val="003C71"/>
                </a:solidFill>
              </a:rPr>
              <a:t>,... </a:t>
            </a:r>
            <a:r>
              <a:rPr lang="en-US" sz="1600" dirty="0">
                <a:solidFill>
                  <a:srgbClr val="003C71"/>
                </a:solidFill>
              </a:rPr>
              <a:t>) </a:t>
            </a:r>
            <a:endParaRPr lang="en-US" sz="1100" dirty="0">
              <a:solidFill>
                <a:srgbClr val="003C71"/>
              </a:solidFill>
            </a:endParaRPr>
          </a:p>
        </p:txBody>
      </p:sp>
      <p:sp>
        <p:nvSpPr>
          <p:cNvPr id="18" name="Freeform 17">
            <a:extLst>
              <a:ext uri="{FF2B5EF4-FFF2-40B4-BE49-F238E27FC236}">
                <a16:creationId xmlns="" xmlns:a16="http://schemas.microsoft.com/office/drawing/2014/main" id="{AB2AEE36-F412-9E47-8AEE-5089929D2069}"/>
              </a:ext>
            </a:extLst>
          </p:cNvPr>
          <p:cNvSpPr/>
          <p:nvPr/>
        </p:nvSpPr>
        <p:spPr>
          <a:xfrm>
            <a:off x="5431179" y="3604734"/>
            <a:ext cx="76270" cy="391885"/>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none"/>
            <a:tailEnd type="stealt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Freeform 18">
            <a:extLst>
              <a:ext uri="{FF2B5EF4-FFF2-40B4-BE49-F238E27FC236}">
                <a16:creationId xmlns="" xmlns:a16="http://schemas.microsoft.com/office/drawing/2014/main" id="{3A50DD12-61D1-FD45-9A28-D2DEDE5C82E2}"/>
              </a:ext>
            </a:extLst>
          </p:cNvPr>
          <p:cNvSpPr/>
          <p:nvPr/>
        </p:nvSpPr>
        <p:spPr>
          <a:xfrm>
            <a:off x="5530397" y="3578849"/>
            <a:ext cx="152400" cy="872671"/>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none"/>
            <a:tailEnd type="stealt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Freeform 19">
            <a:extLst>
              <a:ext uri="{FF2B5EF4-FFF2-40B4-BE49-F238E27FC236}">
                <a16:creationId xmlns="" xmlns:a16="http://schemas.microsoft.com/office/drawing/2014/main" id="{596C7EA3-8550-504D-9376-AC456B0B6CEA}"/>
              </a:ext>
            </a:extLst>
          </p:cNvPr>
          <p:cNvSpPr/>
          <p:nvPr/>
        </p:nvSpPr>
        <p:spPr>
          <a:xfrm>
            <a:off x="4211979" y="3642834"/>
            <a:ext cx="76270" cy="391885"/>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none"/>
            <a:tailEnd type="stealt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Freeform 20">
            <a:extLst>
              <a:ext uri="{FF2B5EF4-FFF2-40B4-BE49-F238E27FC236}">
                <a16:creationId xmlns="" xmlns:a16="http://schemas.microsoft.com/office/drawing/2014/main" id="{48C484B5-72E8-A246-A31F-721CB3D203E6}"/>
              </a:ext>
            </a:extLst>
          </p:cNvPr>
          <p:cNvSpPr/>
          <p:nvPr/>
        </p:nvSpPr>
        <p:spPr>
          <a:xfrm>
            <a:off x="4311197" y="3616949"/>
            <a:ext cx="152400" cy="872671"/>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none"/>
            <a:tailEnd type="stealt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Freeform 21">
            <a:extLst>
              <a:ext uri="{FF2B5EF4-FFF2-40B4-BE49-F238E27FC236}">
                <a16:creationId xmlns="" xmlns:a16="http://schemas.microsoft.com/office/drawing/2014/main" id="{3754D095-E721-2F41-9A58-B66B386B1E6F}"/>
              </a:ext>
            </a:extLst>
          </p:cNvPr>
          <p:cNvSpPr/>
          <p:nvPr/>
        </p:nvSpPr>
        <p:spPr>
          <a:xfrm>
            <a:off x="6942090" y="3586168"/>
            <a:ext cx="76270" cy="391885"/>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none"/>
            <a:tailEnd type="stealt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Freeform 22">
            <a:extLst>
              <a:ext uri="{FF2B5EF4-FFF2-40B4-BE49-F238E27FC236}">
                <a16:creationId xmlns="" xmlns:a16="http://schemas.microsoft.com/office/drawing/2014/main" id="{61512EE4-90DD-E84D-A9F4-6B4CA4FE4EA7}"/>
              </a:ext>
            </a:extLst>
          </p:cNvPr>
          <p:cNvSpPr/>
          <p:nvPr/>
        </p:nvSpPr>
        <p:spPr>
          <a:xfrm>
            <a:off x="7041308" y="3560283"/>
            <a:ext cx="152400" cy="872671"/>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none"/>
            <a:tailEnd type="stealt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Freeform 23">
            <a:extLst>
              <a:ext uri="{FF2B5EF4-FFF2-40B4-BE49-F238E27FC236}">
                <a16:creationId xmlns="" xmlns:a16="http://schemas.microsoft.com/office/drawing/2014/main" id="{82A6668E-B19C-8D4E-ADEB-4E6344AB8F59}"/>
              </a:ext>
            </a:extLst>
          </p:cNvPr>
          <p:cNvSpPr/>
          <p:nvPr/>
        </p:nvSpPr>
        <p:spPr>
          <a:xfrm>
            <a:off x="8337095" y="3567602"/>
            <a:ext cx="76270" cy="391885"/>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none"/>
            <a:tailEnd type="stealt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Freeform 24">
            <a:extLst>
              <a:ext uri="{FF2B5EF4-FFF2-40B4-BE49-F238E27FC236}">
                <a16:creationId xmlns="" xmlns:a16="http://schemas.microsoft.com/office/drawing/2014/main" id="{B823A8DE-F73E-5341-B5E4-2D8750458746}"/>
              </a:ext>
            </a:extLst>
          </p:cNvPr>
          <p:cNvSpPr/>
          <p:nvPr/>
        </p:nvSpPr>
        <p:spPr>
          <a:xfrm>
            <a:off x="8436313" y="3541717"/>
            <a:ext cx="152400" cy="872671"/>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none"/>
            <a:tailEnd type="stealt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 xmlns:a16="http://schemas.microsoft.com/office/drawing/2014/main" id="{5831C6F2-F6C8-4F48-9530-131EE935F871}"/>
              </a:ext>
            </a:extLst>
          </p:cNvPr>
          <p:cNvSpPr txBox="1"/>
          <p:nvPr/>
        </p:nvSpPr>
        <p:spPr>
          <a:xfrm>
            <a:off x="4794078" y="2517450"/>
            <a:ext cx="1888081" cy="276999"/>
          </a:xfrm>
          <a:prstGeom prst="rect">
            <a:avLst/>
          </a:prstGeom>
          <a:noFill/>
        </p:spPr>
        <p:txBody>
          <a:bodyPr vert="horz" wrap="none" lIns="0" tIns="0" rIns="0" bIns="0" rtlCol="0">
            <a:spAutoFit/>
          </a:bodyPr>
          <a:lstStyle/>
          <a:p>
            <a:r>
              <a:rPr lang="en-US" dirty="0">
                <a:solidFill>
                  <a:srgbClr val="FF0000"/>
                </a:solidFill>
              </a:rPr>
              <a:t>Intra-node reduce</a:t>
            </a:r>
          </a:p>
        </p:txBody>
      </p:sp>
      <p:cxnSp>
        <p:nvCxnSpPr>
          <p:cNvPr id="28" name="Straight Arrow Connector 27">
            <a:extLst>
              <a:ext uri="{FF2B5EF4-FFF2-40B4-BE49-F238E27FC236}">
                <a16:creationId xmlns="" xmlns:a16="http://schemas.microsoft.com/office/drawing/2014/main" id="{4B7A559D-1865-8240-AC83-69ACF51A3FA0}"/>
              </a:ext>
            </a:extLst>
          </p:cNvPr>
          <p:cNvCxnSpPr/>
          <p:nvPr/>
        </p:nvCxnSpPr>
        <p:spPr>
          <a:xfrm flipH="1">
            <a:off x="4387397" y="2804509"/>
            <a:ext cx="562057" cy="774340"/>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 xmlns:a16="http://schemas.microsoft.com/office/drawing/2014/main" id="{27D3FDFE-376D-0E44-9EB9-398B04D4B6F4}"/>
              </a:ext>
            </a:extLst>
          </p:cNvPr>
          <p:cNvCxnSpPr>
            <a:cxnSpLocks/>
          </p:cNvCxnSpPr>
          <p:nvPr/>
        </p:nvCxnSpPr>
        <p:spPr>
          <a:xfrm flipH="1">
            <a:off x="5740340" y="2850514"/>
            <a:ext cx="1556" cy="843878"/>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 xmlns:a16="http://schemas.microsoft.com/office/drawing/2014/main" id="{5E91CD29-7A81-AF43-8891-1FB4D5D49839}"/>
              </a:ext>
            </a:extLst>
          </p:cNvPr>
          <p:cNvCxnSpPr>
            <a:cxnSpLocks/>
          </p:cNvCxnSpPr>
          <p:nvPr/>
        </p:nvCxnSpPr>
        <p:spPr>
          <a:xfrm>
            <a:off x="6314105" y="2835771"/>
            <a:ext cx="850254" cy="705946"/>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 xmlns:a16="http://schemas.microsoft.com/office/drawing/2014/main" id="{5831EF38-75AA-AD4B-9FC4-2A2A95B6CFFD}"/>
              </a:ext>
            </a:extLst>
          </p:cNvPr>
          <p:cNvCxnSpPr>
            <a:cxnSpLocks/>
          </p:cNvCxnSpPr>
          <p:nvPr/>
        </p:nvCxnSpPr>
        <p:spPr>
          <a:xfrm>
            <a:off x="6815386" y="2779105"/>
            <a:ext cx="1744869" cy="731831"/>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931576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8</a:t>
            </a:fld>
            <a:endParaRPr lang="en-US" dirty="0">
              <a:solidFill>
                <a:prstClr val="white"/>
              </a:solidFill>
            </a:endParaRPr>
          </a:p>
        </p:txBody>
      </p:sp>
      <p:sp>
        <p:nvSpPr>
          <p:cNvPr id="3" name="Title 2"/>
          <p:cNvSpPr>
            <a:spLocks noGrp="1"/>
          </p:cNvSpPr>
          <p:nvPr>
            <p:ph type="title"/>
          </p:nvPr>
        </p:nvSpPr>
        <p:spPr/>
        <p:txBody>
          <a:bodyPr/>
          <a:lstStyle/>
          <a:p>
            <a:r>
              <a:rPr lang="en-US" dirty="0"/>
              <a:t>Background – </a:t>
            </a:r>
            <a:r>
              <a:rPr lang="en-US" dirty="0" err="1" smtClean="0"/>
              <a:t>MPI_Allreduce</a:t>
            </a:r>
            <a:endParaRPr lang="en-US" dirty="0"/>
          </a:p>
        </p:txBody>
      </p:sp>
      <p:sp>
        <p:nvSpPr>
          <p:cNvPr id="4" name="Content Placeholder 3"/>
          <p:cNvSpPr>
            <a:spLocks noGrp="1"/>
          </p:cNvSpPr>
          <p:nvPr>
            <p:ph sz="quarter" idx="13"/>
          </p:nvPr>
        </p:nvSpPr>
        <p:spPr>
          <a:xfrm>
            <a:off x="463564" y="988563"/>
            <a:ext cx="8228012" cy="3425825"/>
          </a:xfrm>
        </p:spPr>
        <p:txBody>
          <a:bodyPr/>
          <a:lstStyle/>
          <a:p>
            <a:pPr marL="285750" indent="-285750">
              <a:buFont typeface="Arial" panose="020B0604020202020204" pitchFamily="34" charset="0"/>
              <a:buChar char="•"/>
            </a:pPr>
            <a:r>
              <a:rPr lang="en-US" dirty="0"/>
              <a:t>Current MPI Implementations </a:t>
            </a:r>
            <a:r>
              <a:rPr lang="en-US" dirty="0" smtClean="0"/>
              <a:t>optimize collectives for multiple ranks per node</a:t>
            </a:r>
            <a:endParaRPr lang="en-US" dirty="0"/>
          </a:p>
          <a:p>
            <a:pPr marL="568325" lvl="1" indent="-342900">
              <a:buFont typeface="+mj-lt"/>
              <a:buAutoNum type="arabicPeriod"/>
            </a:pPr>
            <a:r>
              <a:rPr lang="en-US" dirty="0"/>
              <a:t>Intra-node reduce </a:t>
            </a:r>
          </a:p>
          <a:p>
            <a:pPr marL="857250" lvl="2" indent="-285750">
              <a:buFont typeface="Arial" panose="020B0604020202020204" pitchFamily="34" charset="0"/>
              <a:buChar char="•"/>
            </a:pPr>
            <a:r>
              <a:rPr lang="en-US" dirty="0"/>
              <a:t>MPICH and </a:t>
            </a:r>
            <a:r>
              <a:rPr lang="en-US" dirty="0" smtClean="0"/>
              <a:t>Open MPI use </a:t>
            </a:r>
            <a:r>
              <a:rPr lang="en-US" dirty="0"/>
              <a:t>point to point, MVAPICH uses </a:t>
            </a:r>
            <a:r>
              <a:rPr lang="en-US" dirty="0" smtClean="0"/>
              <a:t>dedicated shared </a:t>
            </a:r>
            <a:r>
              <a:rPr lang="en-US" dirty="0"/>
              <a:t>memory</a:t>
            </a:r>
          </a:p>
          <a:p>
            <a:pPr marL="568325" lvl="1" indent="-342900">
              <a:buFont typeface="+mj-lt"/>
              <a:buAutoNum type="arabicPeriod"/>
            </a:pPr>
            <a:r>
              <a:rPr lang="en-US" b="1" dirty="0"/>
              <a:t>Inter-node </a:t>
            </a:r>
            <a:r>
              <a:rPr lang="en-US" b="1" dirty="0" err="1" smtClean="0"/>
              <a:t>allreduce</a:t>
            </a:r>
            <a:endParaRPr lang="en-US" b="1" dirty="0"/>
          </a:p>
          <a:p>
            <a:pPr lvl="1" indent="0">
              <a:buNone/>
            </a:pPr>
            <a:endParaRPr lang="en-US" dirty="0"/>
          </a:p>
        </p:txBody>
      </p:sp>
      <p:sp>
        <p:nvSpPr>
          <p:cNvPr id="5" name="Rectangle 4">
            <a:extLst>
              <a:ext uri="{FF2B5EF4-FFF2-40B4-BE49-F238E27FC236}">
                <a16:creationId xmlns="" xmlns:a16="http://schemas.microsoft.com/office/drawing/2014/main" id="{44EEAA0D-B065-D041-AA0A-0C155AE4A965}"/>
              </a:ext>
            </a:extLst>
          </p:cNvPr>
          <p:cNvSpPr/>
          <p:nvPr/>
        </p:nvSpPr>
        <p:spPr>
          <a:xfrm>
            <a:off x="3427469" y="3349851"/>
            <a:ext cx="1131259"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 xmlns:a16="http://schemas.microsoft.com/office/drawing/2014/main" id="{15D48B97-B482-6940-800E-F0FBDA49904F}"/>
              </a:ext>
            </a:extLst>
          </p:cNvPr>
          <p:cNvSpPr/>
          <p:nvPr/>
        </p:nvSpPr>
        <p:spPr>
          <a:xfrm>
            <a:off x="4794078" y="3349851"/>
            <a:ext cx="1096130"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 xmlns:a16="http://schemas.microsoft.com/office/drawing/2014/main" id="{D5232C5B-B3E0-DE4A-986D-42E5A8240D3E}"/>
              </a:ext>
            </a:extLst>
          </p:cNvPr>
          <p:cNvSpPr/>
          <p:nvPr/>
        </p:nvSpPr>
        <p:spPr>
          <a:xfrm>
            <a:off x="6164256" y="3349851"/>
            <a:ext cx="1131259"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 xmlns:a16="http://schemas.microsoft.com/office/drawing/2014/main" id="{9581321C-3AA7-2A42-972E-53DE4F0D93D8}"/>
              </a:ext>
            </a:extLst>
          </p:cNvPr>
          <p:cNvSpPr/>
          <p:nvPr/>
        </p:nvSpPr>
        <p:spPr>
          <a:xfrm>
            <a:off x="7527296" y="3349851"/>
            <a:ext cx="1126733"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 xmlns:a16="http://schemas.microsoft.com/office/drawing/2014/main" id="{DE6CAD95-F7B4-1846-9AE5-9905743315C9}"/>
              </a:ext>
            </a:extLst>
          </p:cNvPr>
          <p:cNvSpPr txBox="1"/>
          <p:nvPr/>
        </p:nvSpPr>
        <p:spPr>
          <a:xfrm>
            <a:off x="3585351" y="3464454"/>
            <a:ext cx="605214" cy="1292662"/>
          </a:xfrm>
          <a:prstGeom prst="rect">
            <a:avLst/>
          </a:prstGeom>
          <a:noFill/>
        </p:spPr>
        <p:txBody>
          <a:bodyPr vert="horz" wrap="square" lIns="0" tIns="0" rIns="0" bIns="0" rtlCol="0">
            <a:spAutoFit/>
          </a:bodyPr>
          <a:lstStyle/>
          <a:p>
            <a:pPr algn="ctr"/>
            <a:r>
              <a:rPr lang="en-US" sz="1400" dirty="0">
                <a:solidFill>
                  <a:srgbClr val="FF0000"/>
                </a:solidFill>
              </a:rPr>
              <a:t>Rank 0</a:t>
            </a:r>
          </a:p>
          <a:p>
            <a:pPr algn="ctr"/>
            <a:endParaRPr lang="en-US" sz="1400" dirty="0">
              <a:solidFill>
                <a:schemeClr val="accent5"/>
              </a:solidFill>
            </a:endParaRPr>
          </a:p>
          <a:p>
            <a:pPr algn="ctr"/>
            <a:r>
              <a:rPr lang="en-US" sz="1400" dirty="0">
                <a:solidFill>
                  <a:srgbClr val="003C71"/>
                </a:solidFill>
              </a:rPr>
              <a:t>Rank 1</a:t>
            </a:r>
          </a:p>
          <a:p>
            <a:pPr algn="ctr"/>
            <a:endParaRPr lang="en-US" sz="1400" dirty="0">
              <a:solidFill>
                <a:srgbClr val="003C71"/>
              </a:solidFill>
            </a:endParaRPr>
          </a:p>
          <a:p>
            <a:pPr algn="ctr"/>
            <a:r>
              <a:rPr lang="en-US" sz="1400" dirty="0">
                <a:solidFill>
                  <a:srgbClr val="003C71"/>
                </a:solidFill>
              </a:rPr>
              <a:t>Rank 2</a:t>
            </a:r>
          </a:p>
          <a:p>
            <a:pPr algn="ctr"/>
            <a:endParaRPr lang="en-US" sz="1400" dirty="0" err="1">
              <a:solidFill>
                <a:srgbClr val="003C71"/>
              </a:solidFill>
            </a:endParaRPr>
          </a:p>
        </p:txBody>
      </p:sp>
      <p:sp>
        <p:nvSpPr>
          <p:cNvPr id="10" name="TextBox 9">
            <a:extLst>
              <a:ext uri="{FF2B5EF4-FFF2-40B4-BE49-F238E27FC236}">
                <a16:creationId xmlns="" xmlns:a16="http://schemas.microsoft.com/office/drawing/2014/main" id="{1B256156-F11D-2040-B70C-885DEBB8B68A}"/>
              </a:ext>
            </a:extLst>
          </p:cNvPr>
          <p:cNvSpPr txBox="1"/>
          <p:nvPr/>
        </p:nvSpPr>
        <p:spPr>
          <a:xfrm>
            <a:off x="4862209" y="3464454"/>
            <a:ext cx="605214" cy="1292662"/>
          </a:xfrm>
          <a:prstGeom prst="rect">
            <a:avLst/>
          </a:prstGeom>
          <a:noFill/>
        </p:spPr>
        <p:txBody>
          <a:bodyPr vert="horz" wrap="square" lIns="0" tIns="0" rIns="0" bIns="0" rtlCol="0">
            <a:spAutoFit/>
          </a:bodyPr>
          <a:lstStyle/>
          <a:p>
            <a:pPr algn="ctr"/>
            <a:r>
              <a:rPr lang="en-US" sz="1400" dirty="0">
                <a:solidFill>
                  <a:srgbClr val="FF0000"/>
                </a:solidFill>
              </a:rPr>
              <a:t>Rank 3</a:t>
            </a:r>
          </a:p>
          <a:p>
            <a:pPr algn="ctr"/>
            <a:endParaRPr lang="en-US" sz="1400" dirty="0">
              <a:solidFill>
                <a:srgbClr val="003C71"/>
              </a:solidFill>
            </a:endParaRPr>
          </a:p>
          <a:p>
            <a:pPr algn="ctr"/>
            <a:r>
              <a:rPr lang="en-US" sz="1400" dirty="0">
                <a:solidFill>
                  <a:srgbClr val="003C71"/>
                </a:solidFill>
              </a:rPr>
              <a:t>Rank 4</a:t>
            </a:r>
          </a:p>
          <a:p>
            <a:pPr algn="ctr"/>
            <a:endParaRPr lang="en-US" sz="1400" dirty="0">
              <a:solidFill>
                <a:srgbClr val="003C71"/>
              </a:solidFill>
            </a:endParaRPr>
          </a:p>
          <a:p>
            <a:pPr algn="ctr"/>
            <a:r>
              <a:rPr lang="en-US" sz="1400" dirty="0">
                <a:solidFill>
                  <a:srgbClr val="003C71"/>
                </a:solidFill>
              </a:rPr>
              <a:t>Rank 5</a:t>
            </a:r>
          </a:p>
          <a:p>
            <a:pPr algn="ctr"/>
            <a:endParaRPr lang="en-US" sz="1400" dirty="0" err="1">
              <a:solidFill>
                <a:srgbClr val="003C71"/>
              </a:solidFill>
            </a:endParaRPr>
          </a:p>
        </p:txBody>
      </p:sp>
      <p:sp>
        <p:nvSpPr>
          <p:cNvPr id="11" name="TextBox 10">
            <a:extLst>
              <a:ext uri="{FF2B5EF4-FFF2-40B4-BE49-F238E27FC236}">
                <a16:creationId xmlns="" xmlns:a16="http://schemas.microsoft.com/office/drawing/2014/main" id="{6E788991-D33C-7444-A3CC-D1EE880AED8D}"/>
              </a:ext>
            </a:extLst>
          </p:cNvPr>
          <p:cNvSpPr txBox="1"/>
          <p:nvPr/>
        </p:nvSpPr>
        <p:spPr>
          <a:xfrm>
            <a:off x="6316867" y="3438657"/>
            <a:ext cx="605214" cy="1292662"/>
          </a:xfrm>
          <a:prstGeom prst="rect">
            <a:avLst/>
          </a:prstGeom>
          <a:noFill/>
        </p:spPr>
        <p:txBody>
          <a:bodyPr vert="horz" wrap="square" lIns="0" tIns="0" rIns="0" bIns="0" rtlCol="0">
            <a:spAutoFit/>
          </a:bodyPr>
          <a:lstStyle/>
          <a:p>
            <a:pPr algn="ctr"/>
            <a:r>
              <a:rPr lang="en-US" sz="1400" dirty="0">
                <a:solidFill>
                  <a:srgbClr val="FF0000"/>
                </a:solidFill>
              </a:rPr>
              <a:t>Rank 6</a:t>
            </a:r>
          </a:p>
          <a:p>
            <a:pPr algn="ctr"/>
            <a:endParaRPr lang="en-US" sz="1400" dirty="0">
              <a:solidFill>
                <a:srgbClr val="003C71"/>
              </a:solidFill>
            </a:endParaRPr>
          </a:p>
          <a:p>
            <a:pPr algn="ctr"/>
            <a:r>
              <a:rPr lang="en-US" sz="1400" dirty="0">
                <a:solidFill>
                  <a:srgbClr val="003C71"/>
                </a:solidFill>
              </a:rPr>
              <a:t>Rank 7</a:t>
            </a:r>
          </a:p>
          <a:p>
            <a:pPr algn="ctr"/>
            <a:endParaRPr lang="en-US" sz="1400" dirty="0">
              <a:solidFill>
                <a:srgbClr val="003C71"/>
              </a:solidFill>
            </a:endParaRPr>
          </a:p>
          <a:p>
            <a:pPr algn="ctr"/>
            <a:r>
              <a:rPr lang="en-US" sz="1400" dirty="0">
                <a:solidFill>
                  <a:srgbClr val="003C71"/>
                </a:solidFill>
              </a:rPr>
              <a:t>Rank 8</a:t>
            </a:r>
          </a:p>
          <a:p>
            <a:pPr algn="ctr"/>
            <a:endParaRPr lang="en-US" sz="1400" dirty="0" err="1">
              <a:solidFill>
                <a:srgbClr val="003C71"/>
              </a:solidFill>
            </a:endParaRPr>
          </a:p>
        </p:txBody>
      </p:sp>
      <p:sp>
        <p:nvSpPr>
          <p:cNvPr id="12" name="TextBox 11">
            <a:extLst>
              <a:ext uri="{FF2B5EF4-FFF2-40B4-BE49-F238E27FC236}">
                <a16:creationId xmlns="" xmlns:a16="http://schemas.microsoft.com/office/drawing/2014/main" id="{884A9487-FEAF-5345-9C7C-9FB9C1A85F88}"/>
              </a:ext>
            </a:extLst>
          </p:cNvPr>
          <p:cNvSpPr txBox="1"/>
          <p:nvPr/>
        </p:nvSpPr>
        <p:spPr>
          <a:xfrm>
            <a:off x="7625470" y="3436166"/>
            <a:ext cx="735005" cy="1292662"/>
          </a:xfrm>
          <a:prstGeom prst="rect">
            <a:avLst/>
          </a:prstGeom>
          <a:noFill/>
        </p:spPr>
        <p:txBody>
          <a:bodyPr vert="horz" wrap="square" lIns="0" tIns="0" rIns="0" bIns="0" rtlCol="0">
            <a:spAutoFit/>
          </a:bodyPr>
          <a:lstStyle/>
          <a:p>
            <a:pPr algn="ctr"/>
            <a:r>
              <a:rPr lang="en-US" sz="1400" dirty="0">
                <a:solidFill>
                  <a:srgbClr val="FF0000"/>
                </a:solidFill>
              </a:rPr>
              <a:t>Rank 9</a:t>
            </a:r>
          </a:p>
          <a:p>
            <a:pPr algn="ctr"/>
            <a:endParaRPr lang="en-US" sz="1400" dirty="0">
              <a:solidFill>
                <a:srgbClr val="003C71"/>
              </a:solidFill>
            </a:endParaRPr>
          </a:p>
          <a:p>
            <a:pPr algn="ctr"/>
            <a:r>
              <a:rPr lang="en-US" sz="1400" dirty="0">
                <a:solidFill>
                  <a:srgbClr val="003C71"/>
                </a:solidFill>
              </a:rPr>
              <a:t>Rank 10</a:t>
            </a:r>
          </a:p>
          <a:p>
            <a:pPr algn="ctr"/>
            <a:endParaRPr lang="en-US" sz="1400" dirty="0">
              <a:solidFill>
                <a:srgbClr val="003C71"/>
              </a:solidFill>
            </a:endParaRPr>
          </a:p>
          <a:p>
            <a:pPr algn="ctr"/>
            <a:r>
              <a:rPr lang="en-US" sz="1400" dirty="0">
                <a:solidFill>
                  <a:srgbClr val="003C71"/>
                </a:solidFill>
              </a:rPr>
              <a:t>Rank 11</a:t>
            </a:r>
          </a:p>
          <a:p>
            <a:pPr algn="ctr"/>
            <a:endParaRPr lang="en-US" sz="1400" dirty="0" err="1">
              <a:solidFill>
                <a:srgbClr val="003C71"/>
              </a:solidFill>
            </a:endParaRPr>
          </a:p>
        </p:txBody>
      </p:sp>
      <p:sp>
        <p:nvSpPr>
          <p:cNvPr id="13" name="TextBox 12">
            <a:extLst>
              <a:ext uri="{FF2B5EF4-FFF2-40B4-BE49-F238E27FC236}">
                <a16:creationId xmlns="" xmlns:a16="http://schemas.microsoft.com/office/drawing/2014/main" id="{39841298-08D1-9D42-9CE5-1040CD2BDAAC}"/>
              </a:ext>
            </a:extLst>
          </p:cNvPr>
          <p:cNvSpPr txBox="1"/>
          <p:nvPr/>
        </p:nvSpPr>
        <p:spPr>
          <a:xfrm>
            <a:off x="3639781"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0</a:t>
            </a:r>
            <a:endParaRPr lang="en-US" sz="1600" dirty="0">
              <a:solidFill>
                <a:srgbClr val="003C71"/>
              </a:solidFill>
            </a:endParaRPr>
          </a:p>
        </p:txBody>
      </p:sp>
      <p:sp>
        <p:nvSpPr>
          <p:cNvPr id="14" name="TextBox 13">
            <a:extLst>
              <a:ext uri="{FF2B5EF4-FFF2-40B4-BE49-F238E27FC236}">
                <a16:creationId xmlns="" xmlns:a16="http://schemas.microsoft.com/office/drawing/2014/main" id="{8D494CCF-BA32-5E49-AA0A-3A7F67BCAB45}"/>
              </a:ext>
            </a:extLst>
          </p:cNvPr>
          <p:cNvSpPr txBox="1"/>
          <p:nvPr/>
        </p:nvSpPr>
        <p:spPr>
          <a:xfrm>
            <a:off x="4949454"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1</a:t>
            </a:r>
            <a:endParaRPr lang="en-US" sz="1600" dirty="0">
              <a:solidFill>
                <a:srgbClr val="003C71"/>
              </a:solidFill>
            </a:endParaRPr>
          </a:p>
        </p:txBody>
      </p:sp>
      <p:sp>
        <p:nvSpPr>
          <p:cNvPr id="15" name="TextBox 14">
            <a:extLst>
              <a:ext uri="{FF2B5EF4-FFF2-40B4-BE49-F238E27FC236}">
                <a16:creationId xmlns="" xmlns:a16="http://schemas.microsoft.com/office/drawing/2014/main" id="{03BB8DA5-B8E4-A248-A703-639232CFA8D4}"/>
              </a:ext>
            </a:extLst>
          </p:cNvPr>
          <p:cNvSpPr txBox="1"/>
          <p:nvPr/>
        </p:nvSpPr>
        <p:spPr>
          <a:xfrm>
            <a:off x="6359846"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2</a:t>
            </a:r>
            <a:endParaRPr lang="en-US" sz="1600" dirty="0">
              <a:solidFill>
                <a:srgbClr val="003C71"/>
              </a:solidFill>
            </a:endParaRPr>
          </a:p>
        </p:txBody>
      </p:sp>
      <p:sp>
        <p:nvSpPr>
          <p:cNvPr id="16" name="TextBox 15">
            <a:extLst>
              <a:ext uri="{FF2B5EF4-FFF2-40B4-BE49-F238E27FC236}">
                <a16:creationId xmlns="" xmlns:a16="http://schemas.microsoft.com/office/drawing/2014/main" id="{017B8E2A-CBC8-0D46-81E4-56EBF55883E5}"/>
              </a:ext>
            </a:extLst>
          </p:cNvPr>
          <p:cNvSpPr txBox="1"/>
          <p:nvPr/>
        </p:nvSpPr>
        <p:spPr>
          <a:xfrm>
            <a:off x="7743247"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3</a:t>
            </a:r>
            <a:endParaRPr lang="en-US" sz="1600" dirty="0">
              <a:solidFill>
                <a:srgbClr val="003C71"/>
              </a:solidFill>
            </a:endParaRPr>
          </a:p>
        </p:txBody>
      </p:sp>
      <p:sp>
        <p:nvSpPr>
          <p:cNvPr id="17" name="TextBox 16">
            <a:extLst>
              <a:ext uri="{FF2B5EF4-FFF2-40B4-BE49-F238E27FC236}">
                <a16:creationId xmlns="" xmlns:a16="http://schemas.microsoft.com/office/drawing/2014/main" id="{0245077E-DA5F-D94E-B166-7460F2E690AC}"/>
              </a:ext>
            </a:extLst>
          </p:cNvPr>
          <p:cNvSpPr txBox="1"/>
          <p:nvPr/>
        </p:nvSpPr>
        <p:spPr>
          <a:xfrm>
            <a:off x="851517" y="3640433"/>
            <a:ext cx="2196114" cy="246221"/>
          </a:xfrm>
          <a:prstGeom prst="rect">
            <a:avLst/>
          </a:prstGeom>
          <a:noFill/>
        </p:spPr>
        <p:txBody>
          <a:bodyPr vert="horz" wrap="none" lIns="0" tIns="0" rIns="0" bIns="0" rtlCol="0">
            <a:spAutoFit/>
          </a:bodyPr>
          <a:lstStyle/>
          <a:p>
            <a:r>
              <a:rPr lang="en-US" sz="1600" dirty="0" err="1">
                <a:solidFill>
                  <a:srgbClr val="003C71"/>
                </a:solidFill>
              </a:rPr>
              <a:t>MPI_AllReduce</a:t>
            </a:r>
            <a:r>
              <a:rPr lang="en-US" sz="1600" dirty="0">
                <a:solidFill>
                  <a:srgbClr val="003C71"/>
                </a:solidFill>
              </a:rPr>
              <a:t> ( …,0</a:t>
            </a:r>
            <a:r>
              <a:rPr lang="en-US" sz="1600" dirty="0" smtClean="0">
                <a:solidFill>
                  <a:srgbClr val="003C71"/>
                </a:solidFill>
              </a:rPr>
              <a:t>,... </a:t>
            </a:r>
            <a:r>
              <a:rPr lang="en-US" sz="1600" dirty="0">
                <a:solidFill>
                  <a:srgbClr val="003C71"/>
                </a:solidFill>
              </a:rPr>
              <a:t>) </a:t>
            </a:r>
            <a:endParaRPr lang="en-US" sz="1100" dirty="0">
              <a:solidFill>
                <a:srgbClr val="003C71"/>
              </a:solidFill>
            </a:endParaRPr>
          </a:p>
        </p:txBody>
      </p:sp>
      <p:sp>
        <p:nvSpPr>
          <p:cNvPr id="27" name="Rectangle 26">
            <a:extLst>
              <a:ext uri="{FF2B5EF4-FFF2-40B4-BE49-F238E27FC236}">
                <a16:creationId xmlns="" xmlns:a16="http://schemas.microsoft.com/office/drawing/2014/main" id="{2EEB85A7-C78F-4246-BB85-891A55E0CC8F}"/>
              </a:ext>
            </a:extLst>
          </p:cNvPr>
          <p:cNvSpPr/>
          <p:nvPr/>
        </p:nvSpPr>
        <p:spPr>
          <a:xfrm>
            <a:off x="3585351" y="3426298"/>
            <a:ext cx="4917518" cy="305517"/>
          </a:xfrm>
          <a:prstGeom prst="rect">
            <a:avLst/>
          </a:prstGeom>
          <a:solidFill>
            <a:srgbClr val="FF0000">
              <a:alpha val="33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 xmlns:a16="http://schemas.microsoft.com/office/drawing/2014/main" id="{CC4BC00A-B92B-8041-9D28-86E6A6E4AF56}"/>
              </a:ext>
            </a:extLst>
          </p:cNvPr>
          <p:cNvSpPr txBox="1"/>
          <p:nvPr/>
        </p:nvSpPr>
        <p:spPr>
          <a:xfrm>
            <a:off x="5322008" y="2637212"/>
            <a:ext cx="2144818" cy="276999"/>
          </a:xfrm>
          <a:prstGeom prst="rect">
            <a:avLst/>
          </a:prstGeom>
          <a:noFill/>
        </p:spPr>
        <p:txBody>
          <a:bodyPr vert="horz" wrap="none" lIns="0" tIns="0" rIns="0" bIns="0" rtlCol="0">
            <a:spAutoFit/>
          </a:bodyPr>
          <a:lstStyle/>
          <a:p>
            <a:r>
              <a:rPr lang="en-US" dirty="0">
                <a:solidFill>
                  <a:srgbClr val="FF0000"/>
                </a:solidFill>
              </a:rPr>
              <a:t>Inter-node </a:t>
            </a:r>
            <a:r>
              <a:rPr lang="en-US" dirty="0" err="1" smtClean="0">
                <a:solidFill>
                  <a:srgbClr val="FF0000"/>
                </a:solidFill>
              </a:rPr>
              <a:t>allreduce</a:t>
            </a:r>
            <a:endParaRPr lang="en-US" dirty="0">
              <a:solidFill>
                <a:srgbClr val="FF0000"/>
              </a:solidFill>
            </a:endParaRPr>
          </a:p>
        </p:txBody>
      </p:sp>
      <p:cxnSp>
        <p:nvCxnSpPr>
          <p:cNvPr id="30" name="Straight Arrow Connector 29">
            <a:extLst>
              <a:ext uri="{FF2B5EF4-FFF2-40B4-BE49-F238E27FC236}">
                <a16:creationId xmlns="" xmlns:a16="http://schemas.microsoft.com/office/drawing/2014/main" id="{3789E536-1B2F-5E43-AD3C-2A2141DDE30A}"/>
              </a:ext>
            </a:extLst>
          </p:cNvPr>
          <p:cNvCxnSpPr/>
          <p:nvPr/>
        </p:nvCxnSpPr>
        <p:spPr>
          <a:xfrm>
            <a:off x="5981454" y="2957809"/>
            <a:ext cx="120146" cy="506645"/>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290326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9</a:t>
            </a:fld>
            <a:endParaRPr lang="en-US" dirty="0">
              <a:solidFill>
                <a:prstClr val="white"/>
              </a:solidFill>
            </a:endParaRPr>
          </a:p>
        </p:txBody>
      </p:sp>
      <p:sp>
        <p:nvSpPr>
          <p:cNvPr id="3" name="Title 2"/>
          <p:cNvSpPr>
            <a:spLocks noGrp="1"/>
          </p:cNvSpPr>
          <p:nvPr>
            <p:ph type="title"/>
          </p:nvPr>
        </p:nvSpPr>
        <p:spPr/>
        <p:txBody>
          <a:bodyPr/>
          <a:lstStyle/>
          <a:p>
            <a:r>
              <a:rPr lang="en-US" dirty="0"/>
              <a:t>Background – </a:t>
            </a:r>
            <a:r>
              <a:rPr lang="en-US" dirty="0" err="1" smtClean="0"/>
              <a:t>MPI_Allreduce</a:t>
            </a:r>
            <a:endParaRPr lang="en-US" dirty="0"/>
          </a:p>
        </p:txBody>
      </p:sp>
      <p:sp>
        <p:nvSpPr>
          <p:cNvPr id="4" name="Content Placeholder 3"/>
          <p:cNvSpPr>
            <a:spLocks noGrp="1"/>
          </p:cNvSpPr>
          <p:nvPr>
            <p:ph sz="quarter" idx="13"/>
          </p:nvPr>
        </p:nvSpPr>
        <p:spPr>
          <a:xfrm>
            <a:off x="455613" y="988563"/>
            <a:ext cx="8228012" cy="3425825"/>
          </a:xfrm>
        </p:spPr>
        <p:txBody>
          <a:bodyPr/>
          <a:lstStyle/>
          <a:p>
            <a:pPr marL="285750" indent="-285750">
              <a:buFont typeface="Arial" panose="020B0604020202020204" pitchFamily="34" charset="0"/>
              <a:buChar char="•"/>
            </a:pPr>
            <a:r>
              <a:rPr lang="en-US" dirty="0"/>
              <a:t>Current MPI Implementations optimize collectives for multiple ranks per node</a:t>
            </a:r>
          </a:p>
          <a:p>
            <a:pPr marL="568325" lvl="1" indent="-342900">
              <a:buFont typeface="+mj-lt"/>
              <a:buAutoNum type="arabicPeriod"/>
            </a:pPr>
            <a:r>
              <a:rPr lang="en-US" dirty="0"/>
              <a:t>Intra-node reduce </a:t>
            </a:r>
          </a:p>
          <a:p>
            <a:pPr marL="857250" lvl="2" indent="-285750">
              <a:buFont typeface="Arial" panose="020B0604020202020204" pitchFamily="34" charset="0"/>
              <a:buChar char="•"/>
            </a:pPr>
            <a:r>
              <a:rPr lang="en-US" dirty="0"/>
              <a:t>MPICH and </a:t>
            </a:r>
            <a:r>
              <a:rPr lang="en-US" dirty="0" smtClean="0"/>
              <a:t>Open MPI use </a:t>
            </a:r>
            <a:r>
              <a:rPr lang="en-US" dirty="0"/>
              <a:t>point to point, MVAPICH uses </a:t>
            </a:r>
            <a:r>
              <a:rPr lang="en-US" dirty="0" smtClean="0"/>
              <a:t>dedicated shared </a:t>
            </a:r>
            <a:r>
              <a:rPr lang="en-US" dirty="0"/>
              <a:t>memory</a:t>
            </a:r>
          </a:p>
          <a:p>
            <a:pPr marL="568325" lvl="1" indent="-342900">
              <a:buFont typeface="+mj-lt"/>
              <a:buAutoNum type="arabicPeriod"/>
            </a:pPr>
            <a:r>
              <a:rPr lang="en-US" dirty="0"/>
              <a:t>Inter-node </a:t>
            </a:r>
            <a:r>
              <a:rPr lang="en-US" dirty="0" err="1" smtClean="0"/>
              <a:t>allreduce</a:t>
            </a:r>
            <a:endParaRPr lang="en-US" dirty="0"/>
          </a:p>
          <a:p>
            <a:pPr marL="568325" lvl="1" indent="-342900">
              <a:buFont typeface="+mj-lt"/>
              <a:buAutoNum type="arabicPeriod"/>
            </a:pPr>
            <a:r>
              <a:rPr lang="en-US" b="1" dirty="0"/>
              <a:t>Intra-node </a:t>
            </a:r>
            <a:r>
              <a:rPr lang="en-US" b="1" dirty="0" err="1"/>
              <a:t>bcast</a:t>
            </a:r>
            <a:endParaRPr lang="en-US" b="1" dirty="0"/>
          </a:p>
          <a:p>
            <a:pPr lvl="1" indent="0">
              <a:buNone/>
            </a:pPr>
            <a:endParaRPr lang="en-US" dirty="0"/>
          </a:p>
        </p:txBody>
      </p:sp>
      <p:sp>
        <p:nvSpPr>
          <p:cNvPr id="5" name="Rectangle 4">
            <a:extLst>
              <a:ext uri="{FF2B5EF4-FFF2-40B4-BE49-F238E27FC236}">
                <a16:creationId xmlns="" xmlns:a16="http://schemas.microsoft.com/office/drawing/2014/main" id="{44EEAA0D-B065-D041-AA0A-0C155AE4A965}"/>
              </a:ext>
            </a:extLst>
          </p:cNvPr>
          <p:cNvSpPr/>
          <p:nvPr/>
        </p:nvSpPr>
        <p:spPr>
          <a:xfrm>
            <a:off x="3427469" y="3349851"/>
            <a:ext cx="1131259"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 xmlns:a16="http://schemas.microsoft.com/office/drawing/2014/main" id="{15D48B97-B482-6940-800E-F0FBDA49904F}"/>
              </a:ext>
            </a:extLst>
          </p:cNvPr>
          <p:cNvSpPr/>
          <p:nvPr/>
        </p:nvSpPr>
        <p:spPr>
          <a:xfrm>
            <a:off x="4794078" y="3349851"/>
            <a:ext cx="1096130"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 xmlns:a16="http://schemas.microsoft.com/office/drawing/2014/main" id="{D5232C5B-B3E0-DE4A-986D-42E5A8240D3E}"/>
              </a:ext>
            </a:extLst>
          </p:cNvPr>
          <p:cNvSpPr/>
          <p:nvPr/>
        </p:nvSpPr>
        <p:spPr>
          <a:xfrm>
            <a:off x="6164256" y="3349851"/>
            <a:ext cx="1131259"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 xmlns:a16="http://schemas.microsoft.com/office/drawing/2014/main" id="{9581321C-3AA7-2A42-972E-53DE4F0D93D8}"/>
              </a:ext>
            </a:extLst>
          </p:cNvPr>
          <p:cNvSpPr/>
          <p:nvPr/>
        </p:nvSpPr>
        <p:spPr>
          <a:xfrm>
            <a:off x="7527296" y="3349851"/>
            <a:ext cx="1126733" cy="123737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 xmlns:a16="http://schemas.microsoft.com/office/drawing/2014/main" id="{DE6CAD95-F7B4-1846-9AE5-9905743315C9}"/>
              </a:ext>
            </a:extLst>
          </p:cNvPr>
          <p:cNvSpPr txBox="1"/>
          <p:nvPr/>
        </p:nvSpPr>
        <p:spPr>
          <a:xfrm>
            <a:off x="3585351" y="3464454"/>
            <a:ext cx="605214" cy="1292662"/>
          </a:xfrm>
          <a:prstGeom prst="rect">
            <a:avLst/>
          </a:prstGeom>
          <a:noFill/>
        </p:spPr>
        <p:txBody>
          <a:bodyPr vert="horz" wrap="square" lIns="0" tIns="0" rIns="0" bIns="0" rtlCol="0">
            <a:spAutoFit/>
          </a:bodyPr>
          <a:lstStyle/>
          <a:p>
            <a:pPr algn="ctr"/>
            <a:r>
              <a:rPr lang="en-US" sz="1400" dirty="0">
                <a:solidFill>
                  <a:srgbClr val="FF0000"/>
                </a:solidFill>
              </a:rPr>
              <a:t>Rank 0</a:t>
            </a:r>
          </a:p>
          <a:p>
            <a:pPr algn="ctr"/>
            <a:endParaRPr lang="en-US" sz="1400" dirty="0">
              <a:solidFill>
                <a:schemeClr val="accent5"/>
              </a:solidFill>
            </a:endParaRPr>
          </a:p>
          <a:p>
            <a:pPr algn="ctr"/>
            <a:r>
              <a:rPr lang="en-US" sz="1400" dirty="0">
                <a:solidFill>
                  <a:srgbClr val="003C71"/>
                </a:solidFill>
              </a:rPr>
              <a:t>Rank 1</a:t>
            </a:r>
          </a:p>
          <a:p>
            <a:pPr algn="ctr"/>
            <a:endParaRPr lang="en-US" sz="1400" dirty="0">
              <a:solidFill>
                <a:srgbClr val="003C71"/>
              </a:solidFill>
            </a:endParaRPr>
          </a:p>
          <a:p>
            <a:pPr algn="ctr"/>
            <a:r>
              <a:rPr lang="en-US" sz="1400" dirty="0">
                <a:solidFill>
                  <a:srgbClr val="003C71"/>
                </a:solidFill>
              </a:rPr>
              <a:t>Rank 2</a:t>
            </a:r>
          </a:p>
          <a:p>
            <a:pPr algn="ctr"/>
            <a:endParaRPr lang="en-US" sz="1400" dirty="0" err="1">
              <a:solidFill>
                <a:srgbClr val="003C71"/>
              </a:solidFill>
            </a:endParaRPr>
          </a:p>
        </p:txBody>
      </p:sp>
      <p:sp>
        <p:nvSpPr>
          <p:cNvPr id="10" name="TextBox 9">
            <a:extLst>
              <a:ext uri="{FF2B5EF4-FFF2-40B4-BE49-F238E27FC236}">
                <a16:creationId xmlns="" xmlns:a16="http://schemas.microsoft.com/office/drawing/2014/main" id="{1B256156-F11D-2040-B70C-885DEBB8B68A}"/>
              </a:ext>
            </a:extLst>
          </p:cNvPr>
          <p:cNvSpPr txBox="1"/>
          <p:nvPr/>
        </p:nvSpPr>
        <p:spPr>
          <a:xfrm>
            <a:off x="4862209" y="3464454"/>
            <a:ext cx="605214" cy="1292662"/>
          </a:xfrm>
          <a:prstGeom prst="rect">
            <a:avLst/>
          </a:prstGeom>
          <a:noFill/>
        </p:spPr>
        <p:txBody>
          <a:bodyPr vert="horz" wrap="square" lIns="0" tIns="0" rIns="0" bIns="0" rtlCol="0">
            <a:spAutoFit/>
          </a:bodyPr>
          <a:lstStyle/>
          <a:p>
            <a:pPr algn="ctr"/>
            <a:r>
              <a:rPr lang="en-US" sz="1400" dirty="0">
                <a:solidFill>
                  <a:srgbClr val="FF0000"/>
                </a:solidFill>
              </a:rPr>
              <a:t>Rank 3</a:t>
            </a:r>
          </a:p>
          <a:p>
            <a:pPr algn="ctr"/>
            <a:endParaRPr lang="en-US" sz="1400" dirty="0">
              <a:solidFill>
                <a:srgbClr val="003C71"/>
              </a:solidFill>
            </a:endParaRPr>
          </a:p>
          <a:p>
            <a:pPr algn="ctr"/>
            <a:r>
              <a:rPr lang="en-US" sz="1400" dirty="0">
                <a:solidFill>
                  <a:srgbClr val="003C71"/>
                </a:solidFill>
              </a:rPr>
              <a:t>Rank 4</a:t>
            </a:r>
          </a:p>
          <a:p>
            <a:pPr algn="ctr"/>
            <a:endParaRPr lang="en-US" sz="1400" dirty="0">
              <a:solidFill>
                <a:srgbClr val="003C71"/>
              </a:solidFill>
            </a:endParaRPr>
          </a:p>
          <a:p>
            <a:pPr algn="ctr"/>
            <a:r>
              <a:rPr lang="en-US" sz="1400" dirty="0">
                <a:solidFill>
                  <a:srgbClr val="003C71"/>
                </a:solidFill>
              </a:rPr>
              <a:t>Rank 5</a:t>
            </a:r>
          </a:p>
          <a:p>
            <a:pPr algn="ctr"/>
            <a:endParaRPr lang="en-US" sz="1400" dirty="0" err="1">
              <a:solidFill>
                <a:srgbClr val="003C71"/>
              </a:solidFill>
            </a:endParaRPr>
          </a:p>
        </p:txBody>
      </p:sp>
      <p:sp>
        <p:nvSpPr>
          <p:cNvPr id="11" name="TextBox 10">
            <a:extLst>
              <a:ext uri="{FF2B5EF4-FFF2-40B4-BE49-F238E27FC236}">
                <a16:creationId xmlns="" xmlns:a16="http://schemas.microsoft.com/office/drawing/2014/main" id="{6E788991-D33C-7444-A3CC-D1EE880AED8D}"/>
              </a:ext>
            </a:extLst>
          </p:cNvPr>
          <p:cNvSpPr txBox="1"/>
          <p:nvPr/>
        </p:nvSpPr>
        <p:spPr>
          <a:xfrm>
            <a:off x="6316867" y="3438657"/>
            <a:ext cx="605214" cy="1292662"/>
          </a:xfrm>
          <a:prstGeom prst="rect">
            <a:avLst/>
          </a:prstGeom>
          <a:noFill/>
        </p:spPr>
        <p:txBody>
          <a:bodyPr vert="horz" wrap="square" lIns="0" tIns="0" rIns="0" bIns="0" rtlCol="0">
            <a:spAutoFit/>
          </a:bodyPr>
          <a:lstStyle/>
          <a:p>
            <a:pPr algn="ctr"/>
            <a:r>
              <a:rPr lang="en-US" sz="1400" dirty="0">
                <a:solidFill>
                  <a:srgbClr val="FF0000"/>
                </a:solidFill>
              </a:rPr>
              <a:t>Rank 6</a:t>
            </a:r>
          </a:p>
          <a:p>
            <a:pPr algn="ctr"/>
            <a:endParaRPr lang="en-US" sz="1400" dirty="0">
              <a:solidFill>
                <a:srgbClr val="003C71"/>
              </a:solidFill>
            </a:endParaRPr>
          </a:p>
          <a:p>
            <a:pPr algn="ctr"/>
            <a:r>
              <a:rPr lang="en-US" sz="1400" dirty="0">
                <a:solidFill>
                  <a:srgbClr val="003C71"/>
                </a:solidFill>
              </a:rPr>
              <a:t>Rank 7</a:t>
            </a:r>
          </a:p>
          <a:p>
            <a:pPr algn="ctr"/>
            <a:endParaRPr lang="en-US" sz="1400" dirty="0">
              <a:solidFill>
                <a:srgbClr val="003C71"/>
              </a:solidFill>
            </a:endParaRPr>
          </a:p>
          <a:p>
            <a:pPr algn="ctr"/>
            <a:r>
              <a:rPr lang="en-US" sz="1400" dirty="0">
                <a:solidFill>
                  <a:srgbClr val="003C71"/>
                </a:solidFill>
              </a:rPr>
              <a:t>Rank 8</a:t>
            </a:r>
          </a:p>
          <a:p>
            <a:pPr algn="ctr"/>
            <a:endParaRPr lang="en-US" sz="1400" dirty="0" err="1">
              <a:solidFill>
                <a:srgbClr val="003C71"/>
              </a:solidFill>
            </a:endParaRPr>
          </a:p>
        </p:txBody>
      </p:sp>
      <p:sp>
        <p:nvSpPr>
          <p:cNvPr id="12" name="TextBox 11">
            <a:extLst>
              <a:ext uri="{FF2B5EF4-FFF2-40B4-BE49-F238E27FC236}">
                <a16:creationId xmlns="" xmlns:a16="http://schemas.microsoft.com/office/drawing/2014/main" id="{884A9487-FEAF-5345-9C7C-9FB9C1A85F88}"/>
              </a:ext>
            </a:extLst>
          </p:cNvPr>
          <p:cNvSpPr txBox="1"/>
          <p:nvPr/>
        </p:nvSpPr>
        <p:spPr>
          <a:xfrm>
            <a:off x="7625470" y="3436166"/>
            <a:ext cx="735005" cy="1292662"/>
          </a:xfrm>
          <a:prstGeom prst="rect">
            <a:avLst/>
          </a:prstGeom>
          <a:noFill/>
        </p:spPr>
        <p:txBody>
          <a:bodyPr vert="horz" wrap="square" lIns="0" tIns="0" rIns="0" bIns="0" rtlCol="0">
            <a:spAutoFit/>
          </a:bodyPr>
          <a:lstStyle/>
          <a:p>
            <a:pPr algn="ctr"/>
            <a:r>
              <a:rPr lang="en-US" sz="1400" dirty="0">
                <a:solidFill>
                  <a:srgbClr val="FF0000"/>
                </a:solidFill>
              </a:rPr>
              <a:t>Rank 9</a:t>
            </a:r>
          </a:p>
          <a:p>
            <a:pPr algn="ctr"/>
            <a:endParaRPr lang="en-US" sz="1400" dirty="0">
              <a:solidFill>
                <a:srgbClr val="003C71"/>
              </a:solidFill>
            </a:endParaRPr>
          </a:p>
          <a:p>
            <a:pPr algn="ctr"/>
            <a:r>
              <a:rPr lang="en-US" sz="1400" dirty="0">
                <a:solidFill>
                  <a:srgbClr val="003C71"/>
                </a:solidFill>
              </a:rPr>
              <a:t>Rank 10</a:t>
            </a:r>
          </a:p>
          <a:p>
            <a:pPr algn="ctr"/>
            <a:endParaRPr lang="en-US" sz="1400" dirty="0">
              <a:solidFill>
                <a:srgbClr val="003C71"/>
              </a:solidFill>
            </a:endParaRPr>
          </a:p>
          <a:p>
            <a:pPr algn="ctr"/>
            <a:r>
              <a:rPr lang="en-US" sz="1400" dirty="0">
                <a:solidFill>
                  <a:srgbClr val="003C71"/>
                </a:solidFill>
              </a:rPr>
              <a:t>Rank 11</a:t>
            </a:r>
          </a:p>
          <a:p>
            <a:pPr algn="ctr"/>
            <a:endParaRPr lang="en-US" sz="1400" dirty="0" err="1">
              <a:solidFill>
                <a:srgbClr val="003C71"/>
              </a:solidFill>
            </a:endParaRPr>
          </a:p>
        </p:txBody>
      </p:sp>
      <p:sp>
        <p:nvSpPr>
          <p:cNvPr id="13" name="TextBox 12">
            <a:extLst>
              <a:ext uri="{FF2B5EF4-FFF2-40B4-BE49-F238E27FC236}">
                <a16:creationId xmlns="" xmlns:a16="http://schemas.microsoft.com/office/drawing/2014/main" id="{39841298-08D1-9D42-9CE5-1040CD2BDAAC}"/>
              </a:ext>
            </a:extLst>
          </p:cNvPr>
          <p:cNvSpPr txBox="1"/>
          <p:nvPr/>
        </p:nvSpPr>
        <p:spPr>
          <a:xfrm>
            <a:off x="3639781"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0</a:t>
            </a:r>
            <a:endParaRPr lang="en-US" sz="1600" dirty="0">
              <a:solidFill>
                <a:srgbClr val="003C71"/>
              </a:solidFill>
            </a:endParaRPr>
          </a:p>
        </p:txBody>
      </p:sp>
      <p:sp>
        <p:nvSpPr>
          <p:cNvPr id="14" name="TextBox 13">
            <a:extLst>
              <a:ext uri="{FF2B5EF4-FFF2-40B4-BE49-F238E27FC236}">
                <a16:creationId xmlns="" xmlns:a16="http://schemas.microsoft.com/office/drawing/2014/main" id="{8D494CCF-BA32-5E49-AA0A-3A7F67BCAB45}"/>
              </a:ext>
            </a:extLst>
          </p:cNvPr>
          <p:cNvSpPr txBox="1"/>
          <p:nvPr/>
        </p:nvSpPr>
        <p:spPr>
          <a:xfrm>
            <a:off x="4949454"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1</a:t>
            </a:r>
            <a:endParaRPr lang="en-US" sz="1600" dirty="0">
              <a:solidFill>
                <a:srgbClr val="003C71"/>
              </a:solidFill>
            </a:endParaRPr>
          </a:p>
        </p:txBody>
      </p:sp>
      <p:sp>
        <p:nvSpPr>
          <p:cNvPr id="15" name="TextBox 14">
            <a:extLst>
              <a:ext uri="{FF2B5EF4-FFF2-40B4-BE49-F238E27FC236}">
                <a16:creationId xmlns="" xmlns:a16="http://schemas.microsoft.com/office/drawing/2014/main" id="{03BB8DA5-B8E4-A248-A703-639232CFA8D4}"/>
              </a:ext>
            </a:extLst>
          </p:cNvPr>
          <p:cNvSpPr txBox="1"/>
          <p:nvPr/>
        </p:nvSpPr>
        <p:spPr>
          <a:xfrm>
            <a:off x="6359846"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2</a:t>
            </a:r>
            <a:endParaRPr lang="en-US" sz="1600" dirty="0">
              <a:solidFill>
                <a:srgbClr val="003C71"/>
              </a:solidFill>
            </a:endParaRPr>
          </a:p>
        </p:txBody>
      </p:sp>
      <p:sp>
        <p:nvSpPr>
          <p:cNvPr id="16" name="TextBox 15">
            <a:extLst>
              <a:ext uri="{FF2B5EF4-FFF2-40B4-BE49-F238E27FC236}">
                <a16:creationId xmlns="" xmlns:a16="http://schemas.microsoft.com/office/drawing/2014/main" id="{017B8E2A-CBC8-0D46-81E4-56EBF55883E5}"/>
              </a:ext>
            </a:extLst>
          </p:cNvPr>
          <p:cNvSpPr txBox="1"/>
          <p:nvPr/>
        </p:nvSpPr>
        <p:spPr>
          <a:xfrm>
            <a:off x="7743247" y="2977351"/>
            <a:ext cx="671659" cy="246221"/>
          </a:xfrm>
          <a:prstGeom prst="rect">
            <a:avLst/>
          </a:prstGeom>
          <a:noFill/>
        </p:spPr>
        <p:txBody>
          <a:bodyPr vert="horz" wrap="none" lIns="0" tIns="0" rIns="0" bIns="0" rtlCol="0">
            <a:spAutoFit/>
          </a:bodyPr>
          <a:lstStyle/>
          <a:p>
            <a:r>
              <a:rPr lang="en-US" sz="1600" dirty="0">
                <a:solidFill>
                  <a:srgbClr val="003C71"/>
                </a:solidFill>
              </a:rPr>
              <a:t>Node </a:t>
            </a:r>
            <a:r>
              <a:rPr lang="en-US" sz="1600" dirty="0" smtClean="0">
                <a:solidFill>
                  <a:srgbClr val="003C71"/>
                </a:solidFill>
              </a:rPr>
              <a:t>3</a:t>
            </a:r>
            <a:endParaRPr lang="en-US" sz="1600" dirty="0">
              <a:solidFill>
                <a:srgbClr val="003C71"/>
              </a:solidFill>
            </a:endParaRPr>
          </a:p>
        </p:txBody>
      </p:sp>
      <p:sp>
        <p:nvSpPr>
          <p:cNvPr id="17" name="TextBox 16">
            <a:extLst>
              <a:ext uri="{FF2B5EF4-FFF2-40B4-BE49-F238E27FC236}">
                <a16:creationId xmlns="" xmlns:a16="http://schemas.microsoft.com/office/drawing/2014/main" id="{0245077E-DA5F-D94E-B166-7460F2E690AC}"/>
              </a:ext>
            </a:extLst>
          </p:cNvPr>
          <p:cNvSpPr txBox="1"/>
          <p:nvPr/>
        </p:nvSpPr>
        <p:spPr>
          <a:xfrm>
            <a:off x="851517" y="3640433"/>
            <a:ext cx="2196114" cy="246221"/>
          </a:xfrm>
          <a:prstGeom prst="rect">
            <a:avLst/>
          </a:prstGeom>
          <a:noFill/>
        </p:spPr>
        <p:txBody>
          <a:bodyPr vert="horz" wrap="none" lIns="0" tIns="0" rIns="0" bIns="0" rtlCol="0">
            <a:spAutoFit/>
          </a:bodyPr>
          <a:lstStyle/>
          <a:p>
            <a:r>
              <a:rPr lang="en-US" sz="1600" dirty="0" err="1">
                <a:solidFill>
                  <a:srgbClr val="003C71"/>
                </a:solidFill>
              </a:rPr>
              <a:t>MPI_AllReduce</a:t>
            </a:r>
            <a:r>
              <a:rPr lang="en-US" sz="1600" dirty="0">
                <a:solidFill>
                  <a:srgbClr val="003C71"/>
                </a:solidFill>
              </a:rPr>
              <a:t> ( …,0</a:t>
            </a:r>
            <a:r>
              <a:rPr lang="en-US" sz="1600" dirty="0" smtClean="0">
                <a:solidFill>
                  <a:srgbClr val="003C71"/>
                </a:solidFill>
              </a:rPr>
              <a:t>,... </a:t>
            </a:r>
            <a:r>
              <a:rPr lang="en-US" sz="1600" dirty="0">
                <a:solidFill>
                  <a:srgbClr val="003C71"/>
                </a:solidFill>
              </a:rPr>
              <a:t>) </a:t>
            </a:r>
            <a:endParaRPr lang="en-US" sz="1100" dirty="0">
              <a:solidFill>
                <a:srgbClr val="003C71"/>
              </a:solidFill>
            </a:endParaRPr>
          </a:p>
        </p:txBody>
      </p:sp>
      <p:sp>
        <p:nvSpPr>
          <p:cNvPr id="18" name="Freeform 17">
            <a:extLst>
              <a:ext uri="{FF2B5EF4-FFF2-40B4-BE49-F238E27FC236}">
                <a16:creationId xmlns="" xmlns:a16="http://schemas.microsoft.com/office/drawing/2014/main" id="{AB2AEE36-F412-9E47-8AEE-5089929D2069}"/>
              </a:ext>
            </a:extLst>
          </p:cNvPr>
          <p:cNvSpPr/>
          <p:nvPr/>
        </p:nvSpPr>
        <p:spPr>
          <a:xfrm>
            <a:off x="5431179" y="3604734"/>
            <a:ext cx="76270" cy="391885"/>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stealth"/>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Freeform 18">
            <a:extLst>
              <a:ext uri="{FF2B5EF4-FFF2-40B4-BE49-F238E27FC236}">
                <a16:creationId xmlns="" xmlns:a16="http://schemas.microsoft.com/office/drawing/2014/main" id="{3A50DD12-61D1-FD45-9A28-D2DEDE5C82E2}"/>
              </a:ext>
            </a:extLst>
          </p:cNvPr>
          <p:cNvSpPr/>
          <p:nvPr/>
        </p:nvSpPr>
        <p:spPr>
          <a:xfrm>
            <a:off x="5530397" y="3578849"/>
            <a:ext cx="152400" cy="872671"/>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stealth"/>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Freeform 19">
            <a:extLst>
              <a:ext uri="{FF2B5EF4-FFF2-40B4-BE49-F238E27FC236}">
                <a16:creationId xmlns="" xmlns:a16="http://schemas.microsoft.com/office/drawing/2014/main" id="{596C7EA3-8550-504D-9376-AC456B0B6CEA}"/>
              </a:ext>
            </a:extLst>
          </p:cNvPr>
          <p:cNvSpPr/>
          <p:nvPr/>
        </p:nvSpPr>
        <p:spPr>
          <a:xfrm>
            <a:off x="4211979" y="3642834"/>
            <a:ext cx="76270" cy="391885"/>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stealth"/>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Freeform 20">
            <a:extLst>
              <a:ext uri="{FF2B5EF4-FFF2-40B4-BE49-F238E27FC236}">
                <a16:creationId xmlns="" xmlns:a16="http://schemas.microsoft.com/office/drawing/2014/main" id="{48C484B5-72E8-A246-A31F-721CB3D203E6}"/>
              </a:ext>
            </a:extLst>
          </p:cNvPr>
          <p:cNvSpPr/>
          <p:nvPr/>
        </p:nvSpPr>
        <p:spPr>
          <a:xfrm>
            <a:off x="4311197" y="3616949"/>
            <a:ext cx="152400" cy="872671"/>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stealth"/>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Freeform 21">
            <a:extLst>
              <a:ext uri="{FF2B5EF4-FFF2-40B4-BE49-F238E27FC236}">
                <a16:creationId xmlns="" xmlns:a16="http://schemas.microsoft.com/office/drawing/2014/main" id="{3754D095-E721-2F41-9A58-B66B386B1E6F}"/>
              </a:ext>
            </a:extLst>
          </p:cNvPr>
          <p:cNvSpPr/>
          <p:nvPr/>
        </p:nvSpPr>
        <p:spPr>
          <a:xfrm>
            <a:off x="6942090" y="3586168"/>
            <a:ext cx="76270" cy="391885"/>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stealth"/>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Freeform 22">
            <a:extLst>
              <a:ext uri="{FF2B5EF4-FFF2-40B4-BE49-F238E27FC236}">
                <a16:creationId xmlns="" xmlns:a16="http://schemas.microsoft.com/office/drawing/2014/main" id="{61512EE4-90DD-E84D-A9F4-6B4CA4FE4EA7}"/>
              </a:ext>
            </a:extLst>
          </p:cNvPr>
          <p:cNvSpPr/>
          <p:nvPr/>
        </p:nvSpPr>
        <p:spPr>
          <a:xfrm>
            <a:off x="7041308" y="3560283"/>
            <a:ext cx="152400" cy="872671"/>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stealth"/>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Freeform 23">
            <a:extLst>
              <a:ext uri="{FF2B5EF4-FFF2-40B4-BE49-F238E27FC236}">
                <a16:creationId xmlns="" xmlns:a16="http://schemas.microsoft.com/office/drawing/2014/main" id="{82A6668E-B19C-8D4E-ADEB-4E6344AB8F59}"/>
              </a:ext>
            </a:extLst>
          </p:cNvPr>
          <p:cNvSpPr/>
          <p:nvPr/>
        </p:nvSpPr>
        <p:spPr>
          <a:xfrm>
            <a:off x="8337095" y="3567602"/>
            <a:ext cx="76270" cy="391885"/>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stealth"/>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Freeform 24">
            <a:extLst>
              <a:ext uri="{FF2B5EF4-FFF2-40B4-BE49-F238E27FC236}">
                <a16:creationId xmlns="" xmlns:a16="http://schemas.microsoft.com/office/drawing/2014/main" id="{B823A8DE-F73E-5341-B5E4-2D8750458746}"/>
              </a:ext>
            </a:extLst>
          </p:cNvPr>
          <p:cNvSpPr/>
          <p:nvPr/>
        </p:nvSpPr>
        <p:spPr>
          <a:xfrm>
            <a:off x="8436313" y="3541717"/>
            <a:ext cx="152400" cy="872671"/>
          </a:xfrm>
          <a:custGeom>
            <a:avLst/>
            <a:gdLst>
              <a:gd name="connsiteX0" fmla="*/ 10886 w 76270"/>
              <a:gd name="connsiteY0" fmla="*/ 391885 h 391885"/>
              <a:gd name="connsiteX1" fmla="*/ 76200 w 76270"/>
              <a:gd name="connsiteY1" fmla="*/ 108857 h 391885"/>
              <a:gd name="connsiteX2" fmla="*/ 0 w 76270"/>
              <a:gd name="connsiteY2" fmla="*/ 0 h 391885"/>
            </a:gdLst>
            <a:ahLst/>
            <a:cxnLst>
              <a:cxn ang="0">
                <a:pos x="connsiteX0" y="connsiteY0"/>
              </a:cxn>
              <a:cxn ang="0">
                <a:pos x="connsiteX1" y="connsiteY1"/>
              </a:cxn>
              <a:cxn ang="0">
                <a:pos x="connsiteX2" y="connsiteY2"/>
              </a:cxn>
            </a:cxnLst>
            <a:rect l="l" t="t" r="r" b="b"/>
            <a:pathLst>
              <a:path w="76270" h="391885">
                <a:moveTo>
                  <a:pt x="10886" y="391885"/>
                </a:moveTo>
                <a:cubicBezTo>
                  <a:pt x="44450" y="283028"/>
                  <a:pt x="78014" y="174171"/>
                  <a:pt x="76200" y="108857"/>
                </a:cubicBezTo>
                <a:cubicBezTo>
                  <a:pt x="74386" y="43543"/>
                  <a:pt x="37193" y="21771"/>
                  <a:pt x="0" y="0"/>
                </a:cubicBezTo>
              </a:path>
            </a:pathLst>
          </a:custGeom>
          <a:noFill/>
          <a:ln>
            <a:solidFill>
              <a:srgbClr val="FF0000"/>
            </a:solidFill>
            <a:headEnd type="stealth"/>
            <a:tailEnd type="none"/>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 xmlns:a16="http://schemas.microsoft.com/office/drawing/2014/main" id="{5831C6F2-F6C8-4F48-9530-131EE935F871}"/>
              </a:ext>
            </a:extLst>
          </p:cNvPr>
          <p:cNvSpPr txBox="1"/>
          <p:nvPr/>
        </p:nvSpPr>
        <p:spPr>
          <a:xfrm>
            <a:off x="4794078" y="2517450"/>
            <a:ext cx="1726178" cy="276999"/>
          </a:xfrm>
          <a:prstGeom prst="rect">
            <a:avLst/>
          </a:prstGeom>
          <a:noFill/>
        </p:spPr>
        <p:txBody>
          <a:bodyPr vert="horz" wrap="none" lIns="0" tIns="0" rIns="0" bIns="0" rtlCol="0">
            <a:spAutoFit/>
          </a:bodyPr>
          <a:lstStyle/>
          <a:p>
            <a:r>
              <a:rPr lang="en-US" dirty="0">
                <a:solidFill>
                  <a:srgbClr val="FF0000"/>
                </a:solidFill>
              </a:rPr>
              <a:t>Intra-node </a:t>
            </a:r>
            <a:r>
              <a:rPr lang="en-US" dirty="0" err="1">
                <a:solidFill>
                  <a:srgbClr val="FF0000"/>
                </a:solidFill>
              </a:rPr>
              <a:t>bcast</a:t>
            </a:r>
            <a:endParaRPr lang="en-US" dirty="0">
              <a:solidFill>
                <a:srgbClr val="FF0000"/>
              </a:solidFill>
            </a:endParaRPr>
          </a:p>
        </p:txBody>
      </p:sp>
      <p:cxnSp>
        <p:nvCxnSpPr>
          <p:cNvPr id="28" name="Straight Arrow Connector 27">
            <a:extLst>
              <a:ext uri="{FF2B5EF4-FFF2-40B4-BE49-F238E27FC236}">
                <a16:creationId xmlns="" xmlns:a16="http://schemas.microsoft.com/office/drawing/2014/main" id="{4B7A559D-1865-8240-AC83-69ACF51A3FA0}"/>
              </a:ext>
            </a:extLst>
          </p:cNvPr>
          <p:cNvCxnSpPr/>
          <p:nvPr/>
        </p:nvCxnSpPr>
        <p:spPr>
          <a:xfrm flipH="1">
            <a:off x="4387397" y="2804509"/>
            <a:ext cx="562057" cy="774340"/>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 xmlns:a16="http://schemas.microsoft.com/office/drawing/2014/main" id="{27D3FDFE-376D-0E44-9EB9-398B04D4B6F4}"/>
              </a:ext>
            </a:extLst>
          </p:cNvPr>
          <p:cNvCxnSpPr>
            <a:cxnSpLocks/>
          </p:cNvCxnSpPr>
          <p:nvPr/>
        </p:nvCxnSpPr>
        <p:spPr>
          <a:xfrm flipH="1">
            <a:off x="5740340" y="2850514"/>
            <a:ext cx="1556" cy="843878"/>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 xmlns:a16="http://schemas.microsoft.com/office/drawing/2014/main" id="{5E91CD29-7A81-AF43-8891-1FB4D5D49839}"/>
              </a:ext>
            </a:extLst>
          </p:cNvPr>
          <p:cNvCxnSpPr>
            <a:cxnSpLocks/>
          </p:cNvCxnSpPr>
          <p:nvPr/>
        </p:nvCxnSpPr>
        <p:spPr>
          <a:xfrm>
            <a:off x="6314105" y="2835771"/>
            <a:ext cx="850254" cy="705946"/>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 xmlns:a16="http://schemas.microsoft.com/office/drawing/2014/main" id="{5831EF38-75AA-AD4B-9FC4-2A2A95B6CFFD}"/>
              </a:ext>
            </a:extLst>
          </p:cNvPr>
          <p:cNvCxnSpPr>
            <a:cxnSpLocks/>
          </p:cNvCxnSpPr>
          <p:nvPr/>
        </p:nvCxnSpPr>
        <p:spPr>
          <a:xfrm>
            <a:off x="6815386" y="2779105"/>
            <a:ext cx="1744869" cy="731831"/>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55355573"/>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_PPT Template_ClearPro_16x9">
  <a:themeElements>
    <a:clrScheme name="Intel Color Palette">
      <a:dk1>
        <a:sysClr val="windowText" lastClr="000000"/>
      </a:dk1>
      <a:lt1>
        <a:sysClr val="window" lastClr="FFFFFF"/>
      </a:lt1>
      <a:dk2>
        <a:srgbClr val="003C71"/>
      </a:dk2>
      <a:lt2>
        <a:srgbClr val="B1BABF"/>
      </a:lt2>
      <a:accent1>
        <a:srgbClr val="0071C5"/>
      </a:accent1>
      <a:accent2>
        <a:srgbClr val="00AEEF"/>
      </a:accent2>
      <a:accent3>
        <a:srgbClr val="F3D54E"/>
      </a:accent3>
      <a:accent4>
        <a:srgbClr val="FFA300"/>
      </a:accent4>
      <a:accent5>
        <a:srgbClr val="FC4C02"/>
      </a:accent5>
      <a:accent6>
        <a:srgbClr val="C3D600"/>
      </a:accent6>
      <a:hlink>
        <a:srgbClr val="0071C5"/>
      </a:hlink>
      <a:folHlink>
        <a:srgbClr val="00AEEF"/>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vert="horz" wrap="square" lIns="0" tIns="0" rIns="0" bIns="0" rtlCol="0">
        <a:spAutoFit/>
      </a:bodyPr>
      <a:lstStyle>
        <a:defPPr>
          <a:defRPr sz="1100" dirty="0" err="1" smtClean="0">
            <a:solidFill>
              <a:srgbClr val="003C71"/>
            </a:solidFill>
          </a:defRPr>
        </a:defPPr>
      </a:lstStyle>
    </a:txDef>
  </a:objectDefaults>
  <a:extraClrSchemeLst/>
  <a:extLst>
    <a:ext uri="{05A4C25C-085E-4340-85A3-A5531E510DB2}">
      <thm15:themeFamily xmlns:thm15="http://schemas.microsoft.com/office/thememl/2012/main" name="DPD Theme Widescreen" id="{9DAA64BF-F6E2-4948-8B08-055494F68124}" vid="{1E1664C5-B13F-BE48-900D-6E77C0A83C9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2492</Words>
  <Application>Microsoft Office PowerPoint</Application>
  <PresentationFormat>On-screen Show (16:9)</PresentationFormat>
  <Paragraphs>519</Paragraphs>
  <Slides>30</Slides>
  <Notes>21</Notes>
  <HiddenSlides>0</HiddenSlides>
  <MMClips>0</MMClips>
  <ScaleCrop>false</ScaleCrop>
  <HeadingPairs>
    <vt:vector size="8" baseType="variant">
      <vt:variant>
        <vt:lpstr>Fonts Used</vt:lpstr>
      </vt:variant>
      <vt:variant>
        <vt:i4>7</vt:i4>
      </vt:variant>
      <vt:variant>
        <vt:lpstr>Theme</vt:lpstr>
      </vt:variant>
      <vt:variant>
        <vt:i4>1</vt:i4>
      </vt:variant>
      <vt:variant>
        <vt:lpstr>Slide Titles</vt:lpstr>
      </vt:variant>
      <vt:variant>
        <vt:i4>30</vt:i4>
      </vt:variant>
      <vt:variant>
        <vt:lpstr>Custom Shows</vt:lpstr>
      </vt:variant>
      <vt:variant>
        <vt:i4>1</vt:i4>
      </vt:variant>
    </vt:vector>
  </HeadingPairs>
  <TitlesOfParts>
    <vt:vector size="39" baseType="lpstr">
      <vt:lpstr>MS PGothic</vt:lpstr>
      <vt:lpstr>Arial</vt:lpstr>
      <vt:lpstr>Intel Clear</vt:lpstr>
      <vt:lpstr>Intel Clear Light</vt:lpstr>
      <vt:lpstr>Intel Clear Pro</vt:lpstr>
      <vt:lpstr>Neo Sans Intel</vt:lpstr>
      <vt:lpstr>Wingdings</vt:lpstr>
      <vt:lpstr>Int_PPT Template_ClearPro_16x9</vt:lpstr>
      <vt:lpstr>Framework for scalable intra-node collective operations using shared memory</vt:lpstr>
      <vt:lpstr>Legal Notices &amp; Disclaimers</vt:lpstr>
      <vt:lpstr>Legal Notices &amp; Disclaimers (cont.)</vt:lpstr>
      <vt:lpstr>Motivation</vt:lpstr>
      <vt:lpstr>Contributions</vt:lpstr>
      <vt:lpstr>Outline</vt:lpstr>
      <vt:lpstr>Background – MPI_Allreduce</vt:lpstr>
      <vt:lpstr>Background – MPI_Allreduce</vt:lpstr>
      <vt:lpstr>Background – MPI_Allreduce</vt:lpstr>
      <vt:lpstr>Intra-node Broadcast</vt:lpstr>
      <vt:lpstr>Intra-node Reduce</vt:lpstr>
      <vt:lpstr>Design and implementation</vt:lpstr>
      <vt:lpstr>Shared Memory Layout</vt:lpstr>
      <vt:lpstr>Release and Gather steps</vt:lpstr>
      <vt:lpstr> Bcast and Reduce using Release and Gather steps</vt:lpstr>
      <vt:lpstr>Optimizations</vt:lpstr>
      <vt:lpstr>PowerPoint Presentation</vt:lpstr>
      <vt:lpstr>Other variants for trees</vt:lpstr>
      <vt:lpstr>Data Pipelining</vt:lpstr>
      <vt:lpstr>Other Optimizations</vt:lpstr>
      <vt:lpstr>performance evaluation</vt:lpstr>
      <vt:lpstr>Experimental Setup</vt:lpstr>
      <vt:lpstr>MPI_Bcast: Single node, 40 MPI ranks (1 rank per core)</vt:lpstr>
      <vt:lpstr>MPI_Allreduce: Single node, 40 MPI ranks (1 rank per core) </vt:lpstr>
      <vt:lpstr>Impact of Topology aware trees </vt:lpstr>
      <vt:lpstr>Multiple node runs (32 nodes, 40 ranks per node)</vt:lpstr>
      <vt:lpstr>Why are we better?</vt:lpstr>
      <vt:lpstr>Conclusions</vt:lpstr>
      <vt:lpstr>PowerPoint Presentation</vt:lpstr>
      <vt:lpstr>PowerPoint Presentation</vt:lpstr>
      <vt:lpstr>Opt Notice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CTPClassification=CTP_NT</cp:keywords>
  <cp:lastModifiedBy/>
  <cp:revision>1</cp:revision>
  <dcterms:created xsi:type="dcterms:W3CDTF">2018-11-27T15:42:39Z</dcterms:created>
  <dcterms:modified xsi:type="dcterms:W3CDTF">2018-12-03T16:06:01Z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f9202640-708d-49d3-a58c-d7fcac73d8df</vt:lpwstr>
  </property>
  <property fmtid="{D5CDD505-2E9C-101B-9397-08002B2CF9AE}" pid="3" name="CTP_TimeStamp">
    <vt:lpwstr>2018-12-03 16:06:01Z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