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310" r:id="rId3"/>
    <p:sldId id="289" r:id="rId4"/>
    <p:sldId id="294" r:id="rId5"/>
    <p:sldId id="262" r:id="rId6"/>
    <p:sldId id="267" r:id="rId7"/>
    <p:sldId id="296" r:id="rId8"/>
    <p:sldId id="311" r:id="rId9"/>
    <p:sldId id="295" r:id="rId10"/>
    <p:sldId id="268" r:id="rId11"/>
    <p:sldId id="269" r:id="rId12"/>
    <p:sldId id="272" r:id="rId13"/>
    <p:sldId id="305" r:id="rId14"/>
    <p:sldId id="315" r:id="rId15"/>
    <p:sldId id="301" r:id="rId16"/>
    <p:sldId id="312" r:id="rId17"/>
    <p:sldId id="316" r:id="rId18"/>
    <p:sldId id="307" r:id="rId19"/>
    <p:sldId id="275" r:id="rId20"/>
    <p:sldId id="276" r:id="rId21"/>
    <p:sldId id="313" r:id="rId22"/>
    <p:sldId id="304" r:id="rId23"/>
    <p:sldId id="277" r:id="rId24"/>
    <p:sldId id="279" r:id="rId25"/>
    <p:sldId id="280" r:id="rId26"/>
    <p:sldId id="281" r:id="rId27"/>
    <p:sldId id="282" r:id="rId28"/>
    <p:sldId id="309" r:id="rId29"/>
    <p:sldId id="284" r:id="rId30"/>
    <p:sldId id="287" r:id="rId31"/>
    <p:sldId id="314" r:id="rId32"/>
    <p:sldId id="286" r:id="rId33"/>
    <p:sldId id="303" r:id="rId34"/>
    <p:sldId id="306" r:id="rId35"/>
    <p:sldId id="283" r:id="rId36"/>
    <p:sldId id="298" r:id="rId37"/>
    <p:sldId id="308" r:id="rId38"/>
    <p:sldId id="300" r:id="rId39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Untitled Section" id="{DF89BF87-6654-4EC4-8FA0-4D5818D23A46}">
          <p14:sldIdLst>
            <p14:sldId id="256"/>
            <p14:sldId id="310"/>
            <p14:sldId id="289"/>
            <p14:sldId id="294"/>
            <p14:sldId id="262"/>
            <p14:sldId id="267"/>
            <p14:sldId id="296"/>
            <p14:sldId id="311"/>
            <p14:sldId id="295"/>
            <p14:sldId id="268"/>
            <p14:sldId id="269"/>
            <p14:sldId id="272"/>
            <p14:sldId id="305"/>
            <p14:sldId id="315"/>
            <p14:sldId id="301"/>
            <p14:sldId id="312"/>
            <p14:sldId id="316"/>
            <p14:sldId id="307"/>
            <p14:sldId id="275"/>
            <p14:sldId id="276"/>
            <p14:sldId id="313"/>
            <p14:sldId id="304"/>
            <p14:sldId id="277"/>
            <p14:sldId id="279"/>
            <p14:sldId id="280"/>
            <p14:sldId id="281"/>
            <p14:sldId id="282"/>
            <p14:sldId id="309"/>
            <p14:sldId id="284"/>
            <p14:sldId id="287"/>
            <p14:sldId id="314"/>
            <p14:sldId id="286"/>
            <p14:sldId id="303"/>
            <p14:sldId id="306"/>
            <p14:sldId id="283"/>
            <p14:sldId id="298"/>
            <p14:sldId id="308"/>
            <p14:sldId id="3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668"/>
    <a:srgbClr val="B7FFD8"/>
    <a:srgbClr val="71F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3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80DF7-6263-4AC9-8A72-C59ED612BEF4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143A4-7664-4BBF-BACC-1CC176D81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251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143A4-7664-4BBF-BACC-1CC176D816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742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143A4-7664-4BBF-BACC-1CC176D8160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17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Audience will forget which pipeline is which, re-explain them one at a time so things are clear.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143A4-7664-4BBF-BACC-1CC176D8160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30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143A4-7664-4BBF-BACC-1CC176D816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72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TODO: Distinguish between</a:t>
            </a:r>
            <a:r>
              <a:rPr lang="en-US" baseline="0" dirty="0"/>
              <a:t> image decoding and preprocessing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143A4-7664-4BBF-BACC-1CC176D816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87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143A4-7664-4BBF-BACC-1CC176D8160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91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143A4-7664-4BBF-BACC-1CC176D8160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00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143A4-7664-4BBF-BACC-1CC176D8160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63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143A4-7664-4BBF-BACC-1CC176D8160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11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Audience will forget which pipeline is which, re-explain them one at a time so things are clear.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143A4-7664-4BBF-BACC-1CC176D8160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00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143A4-7664-4BBF-BACC-1CC176D8160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22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0EBEB11-7897-49C3-8C38-0867FAC4A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5/10/2018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3FBADB1-B565-4C01-B1EE-15E862C38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651513"/>
            <a:ext cx="2895600" cy="34632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970A053-BFF4-4A70-82C3-2787738B3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F7D53D-272A-624E-BE3D-99D13E2B419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44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C5DAC-1A13-D34F-9418-D6257772B49C}" type="datetimeFigureOut">
              <a:rPr lang="en-US" smtClean="0"/>
              <a:pPr>
                <a:defRPr/>
              </a:pPr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610A8-B29A-B34A-A0B5-3DF26A2EB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9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C0D93-568E-6D41-8E6D-0963A71A503C}" type="datetimeFigureOut">
              <a:rPr lang="en-US" smtClean="0"/>
              <a:pPr>
                <a:defRPr/>
              </a:pPr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7987E-D52E-4E28-ADD3-D4183388BB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D0221-73D0-6245-9CCD-73A1D8FCB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10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3053"/>
            <a:ext cx="8229600" cy="80129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5074"/>
            <a:ext cx="8229600" cy="232767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8603A-2399-D64A-8203-C8F297F981E8}" type="datetimeFigureOut">
              <a:rPr lang="en-US" smtClean="0"/>
              <a:pPr>
                <a:defRPr/>
              </a:pPr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2C605-4958-CF43-AA48-80339EFDB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35563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71F39-3D09-F149-B1A1-DC2A7DB4A435}" type="datetimeFigureOut">
              <a:rPr lang="en-US" smtClean="0"/>
              <a:pPr>
                <a:defRPr/>
              </a:pPr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6BD0F-ABBC-C14D-BC96-77BE126A7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86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76377"/>
            <a:ext cx="4038600" cy="31182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76377"/>
            <a:ext cx="4038600" cy="31182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7E973-E761-9943-801C-DE1E51E28431}" type="datetimeFigureOut">
              <a:rPr lang="en-US" smtClean="0"/>
              <a:pPr>
                <a:defRPr/>
              </a:pPr>
              <a:t>11/15/2018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5E9FC-F6D5-0349-BBED-EA7D7A9BC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65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50504"/>
            <a:ext cx="8229600" cy="80129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CE534-2B3A-FA4B-B87A-8AC244117610}" type="datetimeFigureOut">
              <a:rPr lang="en-US" smtClean="0"/>
              <a:pPr>
                <a:defRPr/>
              </a:pPr>
              <a:t>11/15/2018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B94E0-5E06-6D42-A41D-50D581B40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94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DFFB5-C0BC-DE4D-9A38-E0EE75FC9E15}" type="datetimeFigureOut">
              <a:rPr lang="en-US" smtClean="0"/>
              <a:pPr>
                <a:defRPr/>
              </a:pPr>
              <a:t>11/15/2018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B7D4D-4E81-5B40-91F6-CF14C25F8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86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2570F-F7E3-1F40-B6F3-59FE945D5A70}" type="datetimeFigureOut">
              <a:rPr lang="en-US" smtClean="0"/>
              <a:pPr>
                <a:defRPr/>
              </a:pPr>
              <a:t>11/15/2018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B2FA7-4FDB-5643-811E-7991DEE50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07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1E9B0-C3DF-544F-BB14-A487ECCC7F43}" type="datetimeFigureOut">
              <a:rPr lang="en-US" smtClean="0"/>
              <a:pPr>
                <a:defRPr/>
              </a:pPr>
              <a:t>11/15/2018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D8B14-AE1E-054C-8668-93D0F0400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402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4B1CF-5E0C-5D41-A3E2-D78942339385}" type="datetimeFigureOut">
              <a:rPr lang="en-US" smtClean="0"/>
              <a:pPr>
                <a:defRPr/>
              </a:pPr>
              <a:t>11/15/2018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F0004-A563-C64B-9FAD-6198662E1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0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75085"/>
            <a:ext cx="8229600" cy="80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Headline Line One</a:t>
            </a:r>
            <a:br>
              <a:rPr lang="en-US" dirty="0"/>
            </a:br>
            <a:r>
              <a:rPr lang="en-US" dirty="0"/>
              <a:t>Headline Line Two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266950"/>
            <a:ext cx="8229600" cy="232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5/10/2018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651513"/>
            <a:ext cx="2895600" cy="346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Testing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EF7D53D-272A-624E-BE3D-99D13E2B41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194" cy="457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10D36B-9AB1-4F63-91C5-A81914656318}"/>
              </a:ext>
            </a:extLst>
          </p:cNvPr>
          <p:cNvSpPr txBox="1"/>
          <p:nvPr userDrawn="1"/>
        </p:nvSpPr>
        <p:spPr>
          <a:xfrm>
            <a:off x="6553200" y="47007"/>
            <a:ext cx="2355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SuperComputing</a:t>
            </a:r>
            <a:r>
              <a:rPr lang="en-US" dirty="0">
                <a:solidFill>
                  <a:schemeClr val="bg1"/>
                </a:solidFill>
              </a:rPr>
              <a:t> 2018</a:t>
            </a:r>
          </a:p>
        </p:txBody>
      </p:sp>
      <p:sp>
        <p:nvSpPr>
          <p:cNvPr id="9" name="Text Placeholder 4"/>
          <p:cNvSpPr txBox="1">
            <a:spLocks/>
          </p:cNvSpPr>
          <p:nvPr userDrawn="1"/>
        </p:nvSpPr>
        <p:spPr>
          <a:xfrm>
            <a:off x="8316685" y="4748610"/>
            <a:ext cx="457200" cy="311151"/>
          </a:xfrm>
          <a:prstGeom prst="rect">
            <a:avLst/>
          </a:prstGeom>
        </p:spPr>
        <p:txBody>
          <a:bodyPr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10852C-4ABD-47BB-B4A0-23B32F5176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2.sv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2.sv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2.sv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160.png"/><Relationship Id="rId7" Type="http://schemas.openxmlformats.org/officeDocument/2006/relationships/image" Target="../media/image19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Relationship Id="rId9" Type="http://schemas.openxmlformats.org/officeDocument/2006/relationships/image" Target="../media/image21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>
          <a:xfrm>
            <a:off x="685800" y="1500284"/>
            <a:ext cx="7772400" cy="1102519"/>
          </a:xfrm>
        </p:spPr>
        <p:txBody>
          <a:bodyPr/>
          <a:lstStyle/>
          <a:p>
            <a:r>
              <a:rPr lang="en-US" sz="2600" dirty="0">
                <a:latin typeface="Arial" charset="0"/>
              </a:rPr>
              <a:t>Exploring Flexible Communications for Streamlining DNN Ensemble Training Pipelines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3009742"/>
            <a:ext cx="4572000" cy="1102519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800" u="sng" dirty="0">
                <a:ea typeface="+mn-ea"/>
              </a:rPr>
              <a:t>Randall Pittman</a:t>
            </a:r>
            <a:r>
              <a:rPr lang="en-US" sz="1800" dirty="0">
                <a:ea typeface="+mn-ea"/>
              </a:rPr>
              <a:t>, Hui Guan, Xipeng Shen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800" b="1" dirty="0">
                <a:ea typeface="+mn-ea"/>
              </a:rPr>
              <a:t>North Carolina State University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E4BFAD8-4FEA-43D4-9A0E-EFE33007CE2E}"/>
              </a:ext>
            </a:extLst>
          </p:cNvPr>
          <p:cNvSpPr txBox="1">
            <a:spLocks/>
          </p:cNvSpPr>
          <p:nvPr/>
        </p:nvSpPr>
        <p:spPr bwMode="auto">
          <a:xfrm>
            <a:off x="2571307" y="4028206"/>
            <a:ext cx="3848986" cy="51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800" dirty="0">
                <a:ea typeface="+mn-ea"/>
              </a:rPr>
              <a:t>Seung-Hwan Lim, Robert Patton</a:t>
            </a:r>
            <a:endParaRPr lang="en-US" sz="1800" baseline="30000" dirty="0"/>
          </a:p>
        </p:txBody>
      </p:sp>
      <p:pic>
        <p:nvPicPr>
          <p:cNvPr id="1026" name="Picture 2" descr="https://www.olcf.ornl.gov/wp-content/uploads/2013/01/OLCF_official_color_10_26_15.png">
            <a:extLst>
              <a:ext uri="{FF2B5EF4-FFF2-40B4-BE49-F238E27FC236}">
                <a16:creationId xmlns:a16="http://schemas.microsoft.com/office/drawing/2014/main" id="{D0DBA0EC-B1BE-4938-AA7F-53EFFCDA6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177" y="4441229"/>
            <a:ext cx="2105246" cy="3537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6779D6F-3633-475A-B67C-4F9715CBF4CB}"/>
              </a:ext>
            </a:extLst>
          </p:cNvPr>
          <p:cNvSpPr txBox="1">
            <a:spLocks/>
          </p:cNvSpPr>
          <p:nvPr/>
        </p:nvSpPr>
        <p:spPr bwMode="auto">
          <a:xfrm>
            <a:off x="570614" y="1997211"/>
            <a:ext cx="4065181" cy="271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For images, this typically involves</a:t>
            </a:r>
          </a:p>
          <a:p>
            <a:r>
              <a:rPr lang="en-US" sz="1800" dirty="0"/>
              <a:t>Random bounding boxes</a:t>
            </a:r>
          </a:p>
          <a:p>
            <a:r>
              <a:rPr lang="en-US" sz="1800" dirty="0"/>
              <a:t>Resizing</a:t>
            </a:r>
          </a:p>
          <a:p>
            <a:r>
              <a:rPr lang="en-US" sz="1800" dirty="0"/>
              <a:t>Cropping</a:t>
            </a:r>
          </a:p>
          <a:p>
            <a:r>
              <a:rPr lang="en-US" sz="1800" dirty="0"/>
              <a:t>Normalization</a:t>
            </a:r>
          </a:p>
          <a:p>
            <a:r>
              <a:rPr lang="en-US" sz="1800" dirty="0"/>
              <a:t>Shifting</a:t>
            </a:r>
          </a:p>
          <a:p>
            <a:r>
              <a:rPr lang="en-US" sz="1800" dirty="0"/>
              <a:t>Random distortions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4E94B7-2792-4454-940F-5D476F616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7BB09-4504-4460-9E53-40FBAACC0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58911"/>
            <a:ext cx="8229600" cy="896619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Preprocessing – </a:t>
            </a:r>
            <a:r>
              <a:rPr lang="en-US" dirty="0"/>
              <a:t>A set of transformations that prepare raw data for the input layer of the neural network.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C611DA2-1836-4388-97CC-4B848D268BFC}"/>
              </a:ext>
            </a:extLst>
          </p:cNvPr>
          <p:cNvSpPr txBox="1">
            <a:spLocks/>
          </p:cNvSpPr>
          <p:nvPr/>
        </p:nvSpPr>
        <p:spPr bwMode="auto">
          <a:xfrm>
            <a:off x="4260947" y="2629492"/>
            <a:ext cx="4425853" cy="803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Preprocessing increases generalizability, and mitigates overfitting.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C611DA2-1836-4388-97CC-4B848D268BFC}"/>
              </a:ext>
            </a:extLst>
          </p:cNvPr>
          <p:cNvSpPr txBox="1">
            <a:spLocks/>
          </p:cNvSpPr>
          <p:nvPr/>
        </p:nvSpPr>
        <p:spPr bwMode="auto">
          <a:xfrm>
            <a:off x="4260946" y="3362360"/>
            <a:ext cx="4425853" cy="803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Preprocessing should be performed repeatedly after every epoch to increase this effect</a:t>
            </a:r>
          </a:p>
        </p:txBody>
      </p:sp>
    </p:spTree>
    <p:extLst>
      <p:ext uri="{BB962C8B-B14F-4D97-AF65-F5344CB8AC3E}">
        <p14:creationId xmlns:p14="http://schemas.microsoft.com/office/powerpoint/2010/main" val="401261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EFA0A-424A-456C-8531-E6372C877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Preprocessing Is Expensive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251256-4BBA-49C5-B3EA-A9901CF77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858" y="1876917"/>
            <a:ext cx="3730171" cy="29923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0C94F09-0463-4032-9A7B-BF1E72D502E2}"/>
              </a:ext>
            </a:extLst>
          </p:cNvPr>
          <p:cNvSpPr txBox="1"/>
          <p:nvPr/>
        </p:nvSpPr>
        <p:spPr>
          <a:xfrm>
            <a:off x="457201" y="1207459"/>
            <a:ext cx="7143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Preprocessing can take up an entire 16-core CPU when training Alexnet, averaging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96%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usage in our tests.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CDD741-A6AC-4786-80CD-A2A85B7426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410" y="991089"/>
            <a:ext cx="1759390" cy="3839723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0E6638D-E5CC-4C12-861B-ABCD009D98C9}"/>
              </a:ext>
            </a:extLst>
          </p:cNvPr>
          <p:cNvCxnSpPr>
            <a:cxnSpLocks/>
          </p:cNvCxnSpPr>
          <p:nvPr/>
        </p:nvCxnSpPr>
        <p:spPr>
          <a:xfrm flipV="1">
            <a:off x="5067300" y="2055436"/>
            <a:ext cx="2060424" cy="1543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1D30C05-09DB-4B7A-B890-1636305D931C}"/>
              </a:ext>
            </a:extLst>
          </p:cNvPr>
          <p:cNvCxnSpPr>
            <a:cxnSpLocks/>
          </p:cNvCxnSpPr>
          <p:nvPr/>
        </p:nvCxnSpPr>
        <p:spPr>
          <a:xfrm flipV="1">
            <a:off x="5016940" y="3770482"/>
            <a:ext cx="2110784" cy="5157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0C373F8-80D3-441B-BA4B-B8B76A9040AB}"/>
              </a:ext>
            </a:extLst>
          </p:cNvPr>
          <p:cNvSpPr/>
          <p:nvPr/>
        </p:nvSpPr>
        <p:spPr>
          <a:xfrm>
            <a:off x="7139042" y="3332299"/>
            <a:ext cx="1293090" cy="4857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0B4FD4-3E15-4F7D-BE16-56261E3B1CFA}"/>
              </a:ext>
            </a:extLst>
          </p:cNvPr>
          <p:cNvSpPr txBox="1"/>
          <p:nvPr/>
        </p:nvSpPr>
        <p:spPr>
          <a:xfrm>
            <a:off x="2123228" y="4680447"/>
            <a:ext cx="24487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step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C373F8-80D3-441B-BA4B-B8B76A9040AB}"/>
              </a:ext>
            </a:extLst>
          </p:cNvPr>
          <p:cNvSpPr/>
          <p:nvPr/>
        </p:nvSpPr>
        <p:spPr>
          <a:xfrm>
            <a:off x="7139042" y="1851824"/>
            <a:ext cx="1293090" cy="485775"/>
          </a:xfrm>
          <a:prstGeom prst="rect">
            <a:avLst/>
          </a:prstGeom>
          <a:noFill/>
          <a:ln w="19050">
            <a:solidFill>
              <a:srgbClr val="5B9BD5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67422" y="2209800"/>
            <a:ext cx="1518817" cy="277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0B4FD4-3E15-4F7D-BE16-56261E3B1CFA}"/>
              </a:ext>
            </a:extLst>
          </p:cNvPr>
          <p:cNvSpPr txBox="1"/>
          <p:nvPr/>
        </p:nvSpPr>
        <p:spPr>
          <a:xfrm>
            <a:off x="457200" y="2753097"/>
            <a:ext cx="122438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Queue occupancy (%)</a:t>
            </a:r>
          </a:p>
        </p:txBody>
      </p:sp>
    </p:spTree>
    <p:extLst>
      <p:ext uri="{BB962C8B-B14F-4D97-AF65-F5344CB8AC3E}">
        <p14:creationId xmlns:p14="http://schemas.microsoft.com/office/powerpoint/2010/main" val="145923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171A1-F016-45A0-948C-C3B4F5881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Ensemble Redundancy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24957-166D-4267-8A11-54BA6AF5B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53654"/>
            <a:ext cx="8516679" cy="46173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Preprocessing is an expensive redundant operation for DNN ensembles.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C573C7-73A7-4A19-BC88-BD209C95A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876" y="1608389"/>
            <a:ext cx="4914031" cy="30554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3222" y="2199448"/>
            <a:ext cx="2592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Basic Idea: </a:t>
            </a:r>
          </a:p>
          <a:p>
            <a:r>
              <a:rPr lang="en-US" dirty="0">
                <a:solidFill>
                  <a:srgbClr val="FF0000"/>
                </a:solidFill>
              </a:rPr>
              <a:t>Sharing preprocessing </a:t>
            </a:r>
          </a:p>
          <a:p>
            <a:r>
              <a:rPr lang="en-US" dirty="0">
                <a:solidFill>
                  <a:srgbClr val="FF0000"/>
                </a:solidFill>
              </a:rPr>
              <a:t>among DNNs.  </a:t>
            </a:r>
          </a:p>
        </p:txBody>
      </p:sp>
    </p:spTree>
    <p:extLst>
      <p:ext uri="{BB962C8B-B14F-4D97-AF65-F5344CB8AC3E}">
        <p14:creationId xmlns:p14="http://schemas.microsoft.com/office/powerpoint/2010/main" val="285661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AAF3C-E5A1-496D-8CA6-8D80A34C8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FD692-C91C-4F59-8F0A-2DCF16AD9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7021"/>
            <a:ext cx="8229600" cy="90031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(1) Lower overall CPU usage.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A6805EC-FFFF-4024-BC42-E63A4DF455E4}"/>
              </a:ext>
            </a:extLst>
          </p:cNvPr>
          <p:cNvSpPr txBox="1">
            <a:spLocks/>
          </p:cNvSpPr>
          <p:nvPr/>
        </p:nvSpPr>
        <p:spPr bwMode="auto">
          <a:xfrm>
            <a:off x="514350" y="1676181"/>
            <a:ext cx="8229600" cy="80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dirty="0"/>
              <a:t>     CPU power savings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C4D8A62-B70D-4171-B34E-07ABD4BC628B}"/>
              </a:ext>
            </a:extLst>
          </p:cNvPr>
          <p:cNvSpPr txBox="1">
            <a:spLocks/>
          </p:cNvSpPr>
          <p:nvPr/>
        </p:nvSpPr>
        <p:spPr bwMode="auto">
          <a:xfrm>
            <a:off x="514350" y="2194839"/>
            <a:ext cx="8229600" cy="82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dirty="0"/>
              <a:t>     Or allowing cores to be used by other jobs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A8FDA36-6D92-461D-92A5-0B4FCDFDE624}"/>
              </a:ext>
            </a:extLst>
          </p:cNvPr>
          <p:cNvSpPr txBox="1">
            <a:spLocks/>
          </p:cNvSpPr>
          <p:nvPr/>
        </p:nvSpPr>
        <p:spPr bwMode="auto">
          <a:xfrm>
            <a:off x="457200" y="2778880"/>
            <a:ext cx="8229600" cy="90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dirty="0"/>
              <a:t>(2) Acceleration through co-operative preprocessing among nodes.</a:t>
            </a:r>
          </a:p>
        </p:txBody>
      </p:sp>
    </p:spTree>
    <p:extLst>
      <p:ext uri="{BB962C8B-B14F-4D97-AF65-F5344CB8AC3E}">
        <p14:creationId xmlns:p14="http://schemas.microsoft.com/office/powerpoint/2010/main" val="375096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8302"/>
            <a:ext cx="8229600" cy="317004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Combining MPI with DNN frameworks (</a:t>
            </a:r>
            <a:r>
              <a:rPr lang="en-US" dirty="0" err="1"/>
              <a:t>TensorFlow</a:t>
            </a:r>
            <a:r>
              <a:rPr lang="en-US" dirty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Existing </a:t>
            </a:r>
            <a:r>
              <a:rPr lang="en-US" dirty="0" err="1"/>
              <a:t>addons</a:t>
            </a:r>
            <a:r>
              <a:rPr lang="en-US" dirty="0"/>
              <a:t> do not provide sufficient flexibility to perform the combination efficiently.</a:t>
            </a:r>
          </a:p>
          <a:p>
            <a:pPr marL="457200" lvl="1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Designing new pipelines to best facilitate data-sharing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Tradeoffs among communication traffic, core usage, and needed coordination.</a:t>
            </a:r>
          </a:p>
        </p:txBody>
      </p:sp>
    </p:spTree>
    <p:extLst>
      <p:ext uri="{BB962C8B-B14F-4D97-AF65-F5344CB8AC3E}">
        <p14:creationId xmlns:p14="http://schemas.microsoft.com/office/powerpoint/2010/main" val="839610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FB75F3-61C9-4D91-A252-3D1391E69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8020" y="1264343"/>
            <a:ext cx="1198469" cy="11984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1F56D5-4B01-4F67-92F1-7A0782C46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Horovod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9EDFA-83F8-408D-96C6-C5C9B7B02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3086"/>
            <a:ext cx="6630820" cy="77536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Tensorflow addon by Uber that enables better scalability in distributed DNN training.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88F5476-93B6-4352-916E-8DF2D36990F8}"/>
              </a:ext>
            </a:extLst>
          </p:cNvPr>
          <p:cNvGrpSpPr/>
          <p:nvPr/>
        </p:nvGrpSpPr>
        <p:grpSpPr>
          <a:xfrm>
            <a:off x="658803" y="2187570"/>
            <a:ext cx="5861637" cy="442364"/>
            <a:chOff x="695629" y="2643771"/>
            <a:chExt cx="5861637" cy="44236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3B5243D-F270-459D-8F5A-2ABCE2DAD188}"/>
                </a:ext>
              </a:extLst>
            </p:cNvPr>
            <p:cNvSpPr/>
            <p:nvPr/>
          </p:nvSpPr>
          <p:spPr>
            <a:xfrm>
              <a:off x="1081944" y="2643771"/>
              <a:ext cx="547532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Interface for some collective MPI operations.</a:t>
              </a:r>
            </a:p>
          </p:txBody>
        </p:sp>
        <p:pic>
          <p:nvPicPr>
            <p:cNvPr id="7" name="Graphic 6" descr="Checkmark">
              <a:extLst>
                <a:ext uri="{FF2B5EF4-FFF2-40B4-BE49-F238E27FC236}">
                  <a16:creationId xmlns:a16="http://schemas.microsoft.com/office/drawing/2014/main" id="{507C9A7D-2A88-47E4-AED5-8A8B56FBD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95629" y="2699820"/>
              <a:ext cx="386315" cy="386315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7AF435C-9061-4A6E-BFAD-AC7869C0E0BC}"/>
              </a:ext>
            </a:extLst>
          </p:cNvPr>
          <p:cNvGrpSpPr/>
          <p:nvPr/>
        </p:nvGrpSpPr>
        <p:grpSpPr>
          <a:xfrm>
            <a:off x="636083" y="2611086"/>
            <a:ext cx="5602840" cy="400110"/>
            <a:chOff x="675049" y="3576888"/>
            <a:chExt cx="5075144" cy="400110"/>
          </a:xfrm>
        </p:grpSpPr>
        <p:pic>
          <p:nvPicPr>
            <p:cNvPr id="8" name="Graphic 7" descr="Close">
              <a:extLst>
                <a:ext uri="{FF2B5EF4-FFF2-40B4-BE49-F238E27FC236}">
                  <a16:creationId xmlns:a16="http://schemas.microsoft.com/office/drawing/2014/main" id="{60306BEA-77F5-48A1-82D9-115AC1E8E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75049" y="3634646"/>
              <a:ext cx="338027" cy="338027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D24FE5-69C6-4A5B-9B36-DE1B2151BE9E}"/>
                </a:ext>
              </a:extLst>
            </p:cNvPr>
            <p:cNvSpPr/>
            <p:nvPr/>
          </p:nvSpPr>
          <p:spPr>
            <a:xfrm>
              <a:off x="1030494" y="3576888"/>
              <a:ext cx="471969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Collectives must include all group members.  </a:t>
              </a:r>
            </a:p>
          </p:txBody>
        </p: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5CDA820-C553-4608-AFE8-1CE4C445F24A}"/>
              </a:ext>
            </a:extLst>
          </p:cNvPr>
          <p:cNvSpPr txBox="1">
            <a:spLocks/>
          </p:cNvSpPr>
          <p:nvPr/>
        </p:nvSpPr>
        <p:spPr bwMode="auto">
          <a:xfrm>
            <a:off x="457200" y="3045036"/>
            <a:ext cx="8229600" cy="741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dirty="0">
                <a:solidFill>
                  <a:srgbClr val="3366FF"/>
                </a:solidFill>
              </a:rPr>
              <a:t>Our extension:</a:t>
            </a:r>
            <a:r>
              <a:rPr lang="en-US" dirty="0"/>
              <a:t> </a:t>
            </a:r>
            <a:r>
              <a:rPr lang="en-US" i="1" dirty="0"/>
              <a:t>Horovod Groups</a:t>
            </a:r>
            <a:r>
              <a:rPr lang="en-US" dirty="0"/>
              <a:t> allows collectives to run on a subset of available MPI ranks.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1AA5F1D-CB9B-4585-A771-846F05ECA0D9}"/>
              </a:ext>
            </a:extLst>
          </p:cNvPr>
          <p:cNvGrpSpPr/>
          <p:nvPr/>
        </p:nvGrpSpPr>
        <p:grpSpPr>
          <a:xfrm>
            <a:off x="618187" y="3517558"/>
            <a:ext cx="8295023" cy="707886"/>
            <a:chOff x="521548" y="4080514"/>
            <a:chExt cx="8295023" cy="70788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7CE89-DC0D-4FA4-8503-90F65C6FA561}"/>
                </a:ext>
              </a:extLst>
            </p:cNvPr>
            <p:cNvSpPr/>
            <p:nvPr/>
          </p:nvSpPr>
          <p:spPr>
            <a:xfrm>
              <a:off x="907863" y="4080514"/>
              <a:ext cx="790870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buNone/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This provided the flexibility to develop alternative pipelines.</a:t>
              </a:r>
            </a:p>
          </p:txBody>
        </p:sp>
        <p:pic>
          <p:nvPicPr>
            <p:cNvPr id="15" name="Graphic 14" descr="Checkmark">
              <a:extLst>
                <a:ext uri="{FF2B5EF4-FFF2-40B4-BE49-F238E27FC236}">
                  <a16:creationId xmlns:a16="http://schemas.microsoft.com/office/drawing/2014/main" id="{7CF64CED-8B22-4618-9225-6304F3521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1548" y="4388842"/>
              <a:ext cx="386315" cy="3863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591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26801-8E38-499E-A12C-960211891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58785-117D-4C50-B70F-2C3102026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2348"/>
            <a:ext cx="6010275" cy="2327672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DNN Ensembles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Efficiency Challenges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/>
              <a:t>New pipeline designs and implementations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Metrics and results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4" name="Graphic 3" descr="Checkmark">
            <a:extLst>
              <a:ext uri="{FF2B5EF4-FFF2-40B4-BE49-F238E27FC236}">
                <a16:creationId xmlns:a16="http://schemas.microsoft.com/office/drawing/2014/main" id="{80D78467-2472-4627-980F-3A4495555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5325" y="1631641"/>
            <a:ext cx="295275" cy="295275"/>
          </a:xfrm>
          <a:prstGeom prst="rect">
            <a:avLst/>
          </a:prstGeom>
        </p:spPr>
      </p:pic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0CA14FC5-5C2B-4DC3-A17E-0FDD012F7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5324" y="2159212"/>
            <a:ext cx="295275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568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Designs of Cooperative Pipelines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948301"/>
            <a:ext cx="8229600" cy="347677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dirty="0"/>
              <a:t>All-Shared (AS)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dirty="0"/>
              <a:t>Single-Broadcast (SB)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dirty="0"/>
              <a:t>Multi-Broadcast (MB)</a:t>
            </a:r>
          </a:p>
          <a:p>
            <a:pPr marL="457200" lvl="1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068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129DC-6034-4042-AA56-4E6AB4292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All-Shared (AS)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AA41E29-AEDC-493F-94E0-1EF6ED7EC2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06629" y="2367906"/>
            <a:ext cx="4943933" cy="199028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0B6A33-B93B-4C97-B7E5-2191B804CB6D}"/>
              </a:ext>
            </a:extLst>
          </p:cNvPr>
          <p:cNvSpPr txBox="1"/>
          <p:nvPr/>
        </p:nvSpPr>
        <p:spPr>
          <a:xfrm>
            <a:off x="457200" y="1406134"/>
            <a:ext cx="5298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Perform an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all-gather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operation on preprocessed data to share with other nodes.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61EB0D-7FD9-4C90-B428-FAAD149571E5}"/>
              </a:ext>
            </a:extLst>
          </p:cNvPr>
          <p:cNvSpPr txBox="1"/>
          <p:nvPr/>
        </p:nvSpPr>
        <p:spPr>
          <a:xfrm>
            <a:off x="3779978" y="2065649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 Pipeline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1EEBDAC-A76C-4327-8350-5BE9B5C13317}"/>
              </a:ext>
            </a:extLst>
          </p:cNvPr>
          <p:cNvGrpSpPr/>
          <p:nvPr/>
        </p:nvGrpSpPr>
        <p:grpSpPr>
          <a:xfrm>
            <a:off x="2132714" y="4534471"/>
            <a:ext cx="1407928" cy="400110"/>
            <a:chOff x="2132714" y="4534471"/>
            <a:chExt cx="1407928" cy="40011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8F5D68D-C34B-40E1-801C-45D840C202CC}"/>
                </a:ext>
              </a:extLst>
            </p:cNvPr>
            <p:cNvSpPr txBox="1"/>
            <p:nvPr/>
          </p:nvSpPr>
          <p:spPr>
            <a:xfrm>
              <a:off x="2282456" y="4534471"/>
              <a:ext cx="12581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Simple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Graphic 15" descr="Checkmark">
              <a:extLst>
                <a:ext uri="{FF2B5EF4-FFF2-40B4-BE49-F238E27FC236}">
                  <a16:creationId xmlns:a16="http://schemas.microsoft.com/office/drawing/2014/main" id="{B33B60E7-7538-46D1-AA7C-87E922B9A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132714" y="4584784"/>
              <a:ext cx="299483" cy="299483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CBFEA67-D72E-4D10-A443-EF01589199D8}"/>
              </a:ext>
            </a:extLst>
          </p:cNvPr>
          <p:cNvGrpSpPr/>
          <p:nvPr/>
        </p:nvGrpSpPr>
        <p:grpSpPr>
          <a:xfrm>
            <a:off x="4178596" y="4534471"/>
            <a:ext cx="3081186" cy="400110"/>
            <a:chOff x="4178596" y="4534471"/>
            <a:chExt cx="3081186" cy="4001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318861D-0B79-49C0-9FC2-63F76EA813D8}"/>
                </a:ext>
              </a:extLst>
            </p:cNvPr>
            <p:cNvSpPr txBox="1"/>
            <p:nvPr/>
          </p:nvSpPr>
          <p:spPr>
            <a:xfrm>
              <a:off x="4178596" y="4534471"/>
              <a:ext cx="30811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No tunable parameters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Graphic 16" descr="Close">
              <a:extLst>
                <a:ext uri="{FF2B5EF4-FFF2-40B4-BE49-F238E27FC236}">
                  <a16:creationId xmlns:a16="http://schemas.microsoft.com/office/drawing/2014/main" id="{FEEDD9A6-0B10-4C96-84C9-93986CB02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215650" y="4611528"/>
              <a:ext cx="265812" cy="2658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382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3D43C-446E-4A57-9EBC-7436E8349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Single-Broadcast (SB)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D806B-601F-4591-9647-FEFF920E7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4840"/>
            <a:ext cx="8229600" cy="51066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Broadcasts data from a particular preprocessor node.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694134-F066-4706-8CD2-2927A73A6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833" y="1891834"/>
            <a:ext cx="4898065" cy="259153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F73AD3F-1E84-4D89-958B-F31E85CAD6BD}"/>
              </a:ext>
            </a:extLst>
          </p:cNvPr>
          <p:cNvGrpSpPr/>
          <p:nvPr/>
        </p:nvGrpSpPr>
        <p:grpSpPr>
          <a:xfrm>
            <a:off x="1303377" y="4395971"/>
            <a:ext cx="2399655" cy="677108"/>
            <a:chOff x="1303377" y="4395971"/>
            <a:chExt cx="2399655" cy="67710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7A5691F-A743-487D-8787-9E70AD2170E5}"/>
                </a:ext>
              </a:extLst>
            </p:cNvPr>
            <p:cNvSpPr txBox="1"/>
            <p:nvPr/>
          </p:nvSpPr>
          <p:spPr>
            <a:xfrm>
              <a:off x="1332296" y="4395971"/>
              <a:ext cx="23707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Can change # preprocessors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Graphic 9" descr="Checkmark">
              <a:extLst>
                <a:ext uri="{FF2B5EF4-FFF2-40B4-BE49-F238E27FC236}">
                  <a16:creationId xmlns:a16="http://schemas.microsoft.com/office/drawing/2014/main" id="{1AC76B9C-E984-4892-89FA-458686171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03377" y="4550149"/>
              <a:ext cx="299483" cy="299483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9836C96-B290-4F06-8095-80C89B2EB0E7}"/>
              </a:ext>
            </a:extLst>
          </p:cNvPr>
          <p:cNvGrpSpPr/>
          <p:nvPr/>
        </p:nvGrpSpPr>
        <p:grpSpPr>
          <a:xfrm>
            <a:off x="4404619" y="4537130"/>
            <a:ext cx="3810323" cy="369332"/>
            <a:chOff x="4404619" y="4537130"/>
            <a:chExt cx="3810323" cy="3693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33A39DB-0539-4E5B-91C9-7EE6D5331A3B}"/>
                </a:ext>
              </a:extLst>
            </p:cNvPr>
            <p:cNvSpPr txBox="1"/>
            <p:nvPr/>
          </p:nvSpPr>
          <p:spPr>
            <a:xfrm>
              <a:off x="4447472" y="4537130"/>
              <a:ext cx="3767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Potential bottleneck on rank </a:t>
              </a:r>
              <a:r>
                <a:rPr lang="en-US" i="1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Graphic 10" descr="Close">
              <a:extLst>
                <a:ext uri="{FF2B5EF4-FFF2-40B4-BE49-F238E27FC236}">
                  <a16:creationId xmlns:a16="http://schemas.microsoft.com/office/drawing/2014/main" id="{B7DFD729-1A5D-46E4-9B6F-D845B7579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404619" y="4594692"/>
              <a:ext cx="265812" cy="2658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746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26801-8E38-499E-A12C-960211891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58785-117D-4C50-B70F-2C3102026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2348"/>
            <a:ext cx="6010275" cy="2327672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/>
              <a:t>DNN Ensembles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Efficiency challenges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New pipeline designs and implementations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Metrics and results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740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570A9-7730-4924-A35B-30E3D1A86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Multi-Broadcast (MB)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09F19-0782-456A-AB01-69E4A9F7A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9997"/>
            <a:ext cx="8229600" cy="542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All preprocessors perform asynchronous broadcasts.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DA53B2-E765-43F4-8412-75FE5064A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702" y="1742350"/>
            <a:ext cx="4940596" cy="261403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446782F-C403-4527-8C5B-B3E10DBDFD7D}"/>
              </a:ext>
            </a:extLst>
          </p:cNvPr>
          <p:cNvGrpSpPr/>
          <p:nvPr/>
        </p:nvGrpSpPr>
        <p:grpSpPr>
          <a:xfrm>
            <a:off x="1125763" y="4356384"/>
            <a:ext cx="2029937" cy="677108"/>
            <a:chOff x="1093819" y="4385211"/>
            <a:chExt cx="2029937" cy="67710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5DADC5-4906-47D9-B31C-18690C8652F6}"/>
                </a:ext>
              </a:extLst>
            </p:cNvPr>
            <p:cNvSpPr txBox="1"/>
            <p:nvPr/>
          </p:nvSpPr>
          <p:spPr>
            <a:xfrm>
              <a:off x="1243560" y="4385211"/>
              <a:ext cx="188019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Can change # preprocessors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Graphic 10" descr="Checkmark">
              <a:extLst>
                <a:ext uri="{FF2B5EF4-FFF2-40B4-BE49-F238E27FC236}">
                  <a16:creationId xmlns:a16="http://schemas.microsoft.com/office/drawing/2014/main" id="{83C09AD3-DF19-4F34-9251-6EDF996C2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93819" y="4539099"/>
              <a:ext cx="299483" cy="299483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237BE1B-C810-4643-A990-5C510FA64FD5}"/>
              </a:ext>
            </a:extLst>
          </p:cNvPr>
          <p:cNvGrpSpPr/>
          <p:nvPr/>
        </p:nvGrpSpPr>
        <p:grpSpPr>
          <a:xfrm>
            <a:off x="3436091" y="4509554"/>
            <a:ext cx="4600353" cy="369332"/>
            <a:chOff x="3436091" y="4444512"/>
            <a:chExt cx="4600353" cy="3693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2A07785-FA20-43B1-BBF4-3B6C0A08F4C6}"/>
                </a:ext>
              </a:extLst>
            </p:cNvPr>
            <p:cNvSpPr txBox="1"/>
            <p:nvPr/>
          </p:nvSpPr>
          <p:spPr>
            <a:xfrm>
              <a:off x="3436091" y="4444512"/>
              <a:ext cx="46003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Many broadcasts could be expensive</a:t>
              </a:r>
            </a:p>
          </p:txBody>
        </p:sp>
        <p:pic>
          <p:nvPicPr>
            <p:cNvPr id="12" name="Graphic 11" descr="Close">
              <a:extLst>
                <a:ext uri="{FF2B5EF4-FFF2-40B4-BE49-F238E27FC236}">
                  <a16:creationId xmlns:a16="http://schemas.microsoft.com/office/drawing/2014/main" id="{79967717-C6B8-4AC7-801E-6BA885CFF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526028" y="4509554"/>
              <a:ext cx="265812" cy="2658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023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26801-8E38-499E-A12C-960211891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58785-117D-4C50-B70F-2C3102026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2348"/>
            <a:ext cx="6010275" cy="2327672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DNN Ensembles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Efficiency Challenges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Data pipeline designs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/>
              <a:t>Metrics and results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4" name="Graphic 3" descr="Checkmark">
            <a:extLst>
              <a:ext uri="{FF2B5EF4-FFF2-40B4-BE49-F238E27FC236}">
                <a16:creationId xmlns:a16="http://schemas.microsoft.com/office/drawing/2014/main" id="{80D78467-2472-4627-980F-3A4495555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5325" y="1631641"/>
            <a:ext cx="295275" cy="295275"/>
          </a:xfrm>
          <a:prstGeom prst="rect">
            <a:avLst/>
          </a:prstGeom>
        </p:spPr>
      </p:pic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0CA14FC5-5C2B-4DC3-A17E-0FDD012F7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5324" y="2149687"/>
            <a:ext cx="295275" cy="295275"/>
          </a:xfrm>
          <a:prstGeom prst="rect">
            <a:avLst/>
          </a:prstGeom>
        </p:spPr>
      </p:pic>
      <p:pic>
        <p:nvPicPr>
          <p:cNvPr id="6" name="Graphic 5" descr="Checkmark">
            <a:extLst>
              <a:ext uri="{FF2B5EF4-FFF2-40B4-BE49-F238E27FC236}">
                <a16:creationId xmlns:a16="http://schemas.microsoft.com/office/drawing/2014/main" id="{743318C3-A204-41E0-9263-E2F41D583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5324" y="2676659"/>
            <a:ext cx="295275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301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82288-CACF-43CF-BCCB-D2274DFCA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 Usage 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C70DC-5433-428B-BF5F-EF48766C6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6711"/>
            <a:ext cx="8229600" cy="130740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Monitor the busy time of the CPUs on all ensemble nodes through a Titan utility.</a:t>
            </a:r>
          </a:p>
          <a:p>
            <a:pPr marL="0" indent="0">
              <a:buNone/>
            </a:pPr>
            <a:r>
              <a:rPr lang="en-US" dirty="0"/>
              <a:t>Dividing the baseline by the optimized usage yields CPU Reduction: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B372530-75CB-45A5-B6AE-450880F675D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94752" y="2844155"/>
                <a:ext cx="7894421" cy="939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 kern="1200">
                    <a:solidFill>
                      <a:schemeClr val="tx1"/>
                    </a:solidFill>
                    <a:latin typeface="Arial"/>
                    <a:ea typeface="ＭＳ Ｐゴシック" charset="0"/>
                    <a:cs typeface="Arial"/>
                  </a:defRPr>
                </a:lvl1pPr>
                <a:lvl2pPr marL="742950" indent="-28575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Arial"/>
                    <a:ea typeface="ＭＳ Ｐゴシック" charset="0"/>
                    <a:cs typeface="Arial"/>
                  </a:defRPr>
                </a:lvl2pPr>
                <a:lvl3pPr marL="11430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 kern="1200">
                    <a:solidFill>
                      <a:schemeClr val="tx1"/>
                    </a:solidFill>
                    <a:latin typeface="Arial"/>
                    <a:ea typeface="ＭＳ Ｐゴシック" charset="0"/>
                    <a:cs typeface="Arial"/>
                  </a:defRPr>
                </a:lvl3pPr>
                <a:lvl4pPr marL="16002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200" kern="1200">
                    <a:solidFill>
                      <a:schemeClr val="tx1"/>
                    </a:solidFill>
                    <a:latin typeface="Arial"/>
                    <a:ea typeface="ＭＳ Ｐゴシック" charset="0"/>
                    <a:cs typeface="Arial"/>
                  </a:defRPr>
                </a:lvl4pPr>
                <a:lvl5pPr marL="20574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000" kern="1200">
                    <a:solidFill>
                      <a:schemeClr val="tx1"/>
                    </a:solidFill>
                    <a:latin typeface="Arial"/>
                    <a:ea typeface="ＭＳ Ｐゴシック" charset="0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𝐶𝑃𝑈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𝑅𝑒𝑑𝑢𝑐𝑡𝑖𝑜𝑛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𝑏𝑎𝑠𝑒𝑙𝑖𝑛𝑒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𝐶𝑃𝑈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𝑜𝑝𝑡𝑖𝑚𝑖𝑧𝑒𝑑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𝐶𝑃𝑈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den>
                      </m:f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B372530-75CB-45A5-B6AE-450880F675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4752" y="2844155"/>
                <a:ext cx="7894421" cy="93914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674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73493-E101-4CC9-8916-2FAF94556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3053"/>
            <a:ext cx="8229600" cy="801290"/>
          </a:xfrm>
        </p:spPr>
        <p:txBody>
          <a:bodyPr/>
          <a:lstStyle/>
          <a:p>
            <a:r>
              <a:rPr lang="en-US" dirty="0"/>
              <a:t>Testing DNNs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5F9BB64-8741-4129-90A4-4D92D4538E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50589"/>
              </p:ext>
            </p:extLst>
          </p:nvPr>
        </p:nvGraphicFramePr>
        <p:xfrm>
          <a:off x="752474" y="1298874"/>
          <a:ext cx="7439024" cy="238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59756">
                  <a:extLst>
                    <a:ext uri="{9D8B030D-6E8A-4147-A177-3AD203B41FA5}">
                      <a16:colId xmlns:a16="http://schemas.microsoft.com/office/drawing/2014/main" val="1448108319"/>
                    </a:ext>
                  </a:extLst>
                </a:gridCol>
                <a:gridCol w="1859756">
                  <a:extLst>
                    <a:ext uri="{9D8B030D-6E8A-4147-A177-3AD203B41FA5}">
                      <a16:colId xmlns:a16="http://schemas.microsoft.com/office/drawing/2014/main" val="3253927130"/>
                    </a:ext>
                  </a:extLst>
                </a:gridCol>
                <a:gridCol w="1859756">
                  <a:extLst>
                    <a:ext uri="{9D8B030D-6E8A-4147-A177-3AD203B41FA5}">
                      <a16:colId xmlns:a16="http://schemas.microsoft.com/office/drawing/2014/main" val="2229624718"/>
                    </a:ext>
                  </a:extLst>
                </a:gridCol>
                <a:gridCol w="1859756">
                  <a:extLst>
                    <a:ext uri="{9D8B030D-6E8A-4147-A177-3AD203B41FA5}">
                      <a16:colId xmlns:a16="http://schemas.microsoft.com/office/drawing/2014/main" val="2286653569"/>
                    </a:ext>
                  </a:extLst>
                </a:gridCol>
              </a:tblGrid>
              <a:tr h="107761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DNN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Layers Deep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Parameters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Compute Rate</a:t>
                      </a:r>
                    </a:p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(images/sec)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2678960"/>
                  </a:ext>
                </a:extLst>
              </a:tr>
              <a:tr h="43703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Alexnet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60M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31271351"/>
                  </a:ext>
                </a:extLst>
              </a:tr>
              <a:tr h="43703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Inception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6.8M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9560802"/>
                  </a:ext>
                </a:extLst>
              </a:tr>
              <a:tr h="43703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VGG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133M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3264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84659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E0F6B301-BECC-4F76-8459-5CBD8088B158}"/>
              </a:ext>
            </a:extLst>
          </p:cNvPr>
          <p:cNvGrpSpPr/>
          <p:nvPr/>
        </p:nvGrpSpPr>
        <p:grpSpPr>
          <a:xfrm>
            <a:off x="304025" y="1264343"/>
            <a:ext cx="4319509" cy="3530382"/>
            <a:chOff x="304025" y="1264343"/>
            <a:chExt cx="4319509" cy="353038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73DA20A-28DD-4EFB-8088-D4E05C4FC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3644" y="1264343"/>
              <a:ext cx="4189890" cy="3361105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E59340A-3E1F-42D6-8C08-DDCD6627F3D1}"/>
                </a:ext>
              </a:extLst>
            </p:cNvPr>
            <p:cNvSpPr txBox="1"/>
            <p:nvPr/>
          </p:nvSpPr>
          <p:spPr>
            <a:xfrm>
              <a:off x="1304203" y="4456171"/>
              <a:ext cx="244877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Total # ensemble nodes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6F765EA-3671-4483-B3BA-F3ABDABC2F4A}"/>
                </a:ext>
              </a:extLst>
            </p:cNvPr>
            <p:cNvSpPr txBox="1"/>
            <p:nvPr/>
          </p:nvSpPr>
          <p:spPr>
            <a:xfrm rot="16200000">
              <a:off x="-188343" y="2717245"/>
              <a:ext cx="132329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images/sec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5A7FC2E-853F-4041-9638-E571835FE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Preprocessing Throughput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420742-AF50-476A-817C-E17CE4967497}"/>
              </a:ext>
            </a:extLst>
          </p:cNvPr>
          <p:cNvSpPr txBox="1"/>
          <p:nvPr/>
        </p:nvSpPr>
        <p:spPr>
          <a:xfrm>
            <a:off x="1621193" y="1164744"/>
            <a:ext cx="181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Using all 16 cores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300771B-5A38-4E00-A07D-B02EED2156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4843045" y="1564455"/>
            <a:ext cx="1744792" cy="8200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56D3712-6674-47CF-BFED-8C72F8405B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3274" y="3246589"/>
            <a:ext cx="2013480" cy="11948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5B8EACE-9BA6-4E8A-8049-1839250122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4576" y="1562856"/>
            <a:ext cx="1918870" cy="114330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5BBCB0D-E8AB-4B57-9F84-FB569E357FCB}"/>
              </a:ext>
            </a:extLst>
          </p:cNvPr>
          <p:cNvSpPr txBox="1"/>
          <p:nvPr/>
        </p:nvSpPr>
        <p:spPr>
          <a:xfrm>
            <a:off x="5196453" y="1186339"/>
            <a:ext cx="10379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All-Shared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81A6EB-925D-4A18-AA06-59FA082CCE94}"/>
              </a:ext>
            </a:extLst>
          </p:cNvPr>
          <p:cNvSpPr txBox="1"/>
          <p:nvPr/>
        </p:nvSpPr>
        <p:spPr>
          <a:xfrm>
            <a:off x="7134245" y="1184816"/>
            <a:ext cx="15654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Single-Broadcast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CF0E46-D331-47DB-956C-70CAA3C4FBA3}"/>
              </a:ext>
            </a:extLst>
          </p:cNvPr>
          <p:cNvSpPr txBox="1"/>
          <p:nvPr/>
        </p:nvSpPr>
        <p:spPr>
          <a:xfrm>
            <a:off x="6172114" y="2835396"/>
            <a:ext cx="15158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Multi-Broadcast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5239CF-A26B-4853-ABA1-0A8A59E3A492}"/>
              </a:ext>
            </a:extLst>
          </p:cNvPr>
          <p:cNvSpPr txBox="1"/>
          <p:nvPr/>
        </p:nvSpPr>
        <p:spPr>
          <a:xfrm>
            <a:off x="4524055" y="3101268"/>
            <a:ext cx="126081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Alexnet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B912C5-F125-471B-8ADD-1C7F0E439EE0}"/>
              </a:ext>
            </a:extLst>
          </p:cNvPr>
          <p:cNvSpPr txBox="1"/>
          <p:nvPr/>
        </p:nvSpPr>
        <p:spPr>
          <a:xfrm>
            <a:off x="4528677" y="3799800"/>
            <a:ext cx="126081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Inception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55B15C-8339-46C7-B1B4-8614F8CD11BB}"/>
              </a:ext>
            </a:extLst>
          </p:cNvPr>
          <p:cNvSpPr txBox="1"/>
          <p:nvPr/>
        </p:nvSpPr>
        <p:spPr>
          <a:xfrm>
            <a:off x="4528677" y="4027662"/>
            <a:ext cx="126081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VGG-A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E8A80AD-5B7E-4228-81AE-5A78100CD1EE}"/>
              </a:ext>
            </a:extLst>
          </p:cNvPr>
          <p:cNvSpPr txBox="1"/>
          <p:nvPr/>
        </p:nvSpPr>
        <p:spPr>
          <a:xfrm>
            <a:off x="3469283" y="2943301"/>
            <a:ext cx="634096" cy="2910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D398155-8399-4EEC-B0B3-2CA67430FC4F}"/>
              </a:ext>
            </a:extLst>
          </p:cNvPr>
          <p:cNvSpPr/>
          <p:nvPr/>
        </p:nvSpPr>
        <p:spPr>
          <a:xfrm>
            <a:off x="3504209" y="3881111"/>
            <a:ext cx="635520" cy="1252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B559FF-C0A8-49C8-B142-864107D7178F}"/>
              </a:ext>
            </a:extLst>
          </p:cNvPr>
          <p:cNvSpPr/>
          <p:nvPr/>
        </p:nvSpPr>
        <p:spPr>
          <a:xfrm>
            <a:off x="3535470" y="4027662"/>
            <a:ext cx="635520" cy="967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6104619-6F9E-4BB1-B73F-0363E96CF6F7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4269348" y="3953689"/>
            <a:ext cx="259329" cy="527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B7E6393-3FD8-47EA-8DA2-3AC514F73B4C}"/>
              </a:ext>
            </a:extLst>
          </p:cNvPr>
          <p:cNvCxnSpPr>
            <a:cxnSpLocks/>
            <a:stCxn id="18" idx="1"/>
          </p:cNvCxnSpPr>
          <p:nvPr/>
        </p:nvCxnSpPr>
        <p:spPr>
          <a:xfrm flipH="1" flipV="1">
            <a:off x="4269348" y="4140027"/>
            <a:ext cx="259329" cy="415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AF3541C-DE98-4E0C-984C-03A8285FA924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4290129" y="3255157"/>
            <a:ext cx="23392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7461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1AEFC-B016-48FF-8E2A-D0C47D3ED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 Usage Reduction (</a:t>
            </a:r>
            <a:r>
              <a:rPr lang="en-US" i="1" dirty="0"/>
              <a:t>AS</a:t>
            </a:r>
            <a:r>
              <a:rPr lang="en-US" dirty="0"/>
              <a:t>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2551552-907D-422F-A413-A679D12B25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700" y="1264343"/>
            <a:ext cx="4267200" cy="3383625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D62A9A-4EB6-475C-BAB0-C294740B9DF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457700" y="2713362"/>
                <a:ext cx="4492572" cy="5842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 kern="1200">
                    <a:solidFill>
                      <a:schemeClr val="tx1"/>
                    </a:solidFill>
                    <a:latin typeface="Arial"/>
                    <a:ea typeface="ＭＳ Ｐゴシック" charset="0"/>
                    <a:cs typeface="Arial"/>
                  </a:defRPr>
                </a:lvl1pPr>
                <a:lvl2pPr marL="742950" indent="-28575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Arial"/>
                    <a:ea typeface="ＭＳ Ｐゴシック" charset="0"/>
                    <a:cs typeface="Arial"/>
                  </a:defRPr>
                </a:lvl2pPr>
                <a:lvl3pPr marL="11430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 kern="1200">
                    <a:solidFill>
                      <a:schemeClr val="tx1"/>
                    </a:solidFill>
                    <a:latin typeface="Arial"/>
                    <a:ea typeface="ＭＳ Ｐゴシック" charset="0"/>
                    <a:cs typeface="Arial"/>
                  </a:defRPr>
                </a:lvl3pPr>
                <a:lvl4pPr marL="16002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200" kern="1200">
                    <a:solidFill>
                      <a:schemeClr val="tx1"/>
                    </a:solidFill>
                    <a:latin typeface="Arial"/>
                    <a:ea typeface="ＭＳ Ｐゴシック" charset="0"/>
                    <a:cs typeface="Arial"/>
                  </a:defRPr>
                </a:lvl4pPr>
                <a:lvl5pPr marL="20574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000" kern="1200">
                    <a:solidFill>
                      <a:schemeClr val="tx1"/>
                    </a:solidFill>
                    <a:latin typeface="Arial"/>
                    <a:ea typeface="ＭＳ Ｐゴシック" charset="0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𝐶𝑃𝑈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𝑅𝑒𝑑𝑢𝑐𝑡𝑖𝑜𝑛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𝑏𝑎𝑠𝑒𝑙𝑖𝑛𝑒</m:t>
                          </m:r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𝐶𝑃𝑈</m:t>
                          </m:r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𝑜𝑝𝑡𝑖𝑚𝑖𝑧𝑒𝑑</m:t>
                          </m:r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𝐶𝑃𝑈</m:t>
                          </m:r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den>
                      </m:f>
                    </m:oMath>
                  </m:oMathPara>
                </a14:m>
                <a:endParaRPr lang="en-US" sz="1600" i="1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D62A9A-4EB6-475C-BAB0-C294740B9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57700" y="2713362"/>
                <a:ext cx="4492572" cy="5842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0BAEA8A-9511-436F-B556-1E8B85FE2B1F}"/>
              </a:ext>
            </a:extLst>
          </p:cNvPr>
          <p:cNvSpPr txBox="1"/>
          <p:nvPr/>
        </p:nvSpPr>
        <p:spPr>
          <a:xfrm>
            <a:off x="1556914" y="4475007"/>
            <a:ext cx="244877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# ensemble nodes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1B89C1-DCDF-4248-B29F-8A8ED9DEB9AB}"/>
              </a:ext>
            </a:extLst>
          </p:cNvPr>
          <p:cNvSpPr txBox="1"/>
          <p:nvPr/>
        </p:nvSpPr>
        <p:spPr>
          <a:xfrm rot="16200000">
            <a:off x="-384696" y="2698068"/>
            <a:ext cx="244877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CPU Reduction</a:t>
            </a:r>
          </a:p>
        </p:txBody>
      </p:sp>
    </p:spTree>
    <p:extLst>
      <p:ext uri="{BB962C8B-B14F-4D97-AF65-F5344CB8AC3E}">
        <p14:creationId xmlns:p14="http://schemas.microsoft.com/office/powerpoint/2010/main" val="11654133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29FF3-0EB4-48F0-A392-D9A8C7841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 and MB Use More CPU Than 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824B63-B4E6-41FE-893D-C7D4645B634E}"/>
              </a:ext>
            </a:extLst>
          </p:cNvPr>
          <p:cNvSpPr txBox="1"/>
          <p:nvPr/>
        </p:nvSpPr>
        <p:spPr>
          <a:xfrm>
            <a:off x="5618275" y="2749011"/>
            <a:ext cx="2862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Using 5 preprocessing nodes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181953-F476-4DF5-AB40-ACE7F3A7B88C}"/>
              </a:ext>
            </a:extLst>
          </p:cNvPr>
          <p:cNvGrpSpPr/>
          <p:nvPr/>
        </p:nvGrpSpPr>
        <p:grpSpPr>
          <a:xfrm>
            <a:off x="358572" y="1424232"/>
            <a:ext cx="5333615" cy="3256215"/>
            <a:chOff x="2864016" y="1766851"/>
            <a:chExt cx="5144132" cy="313438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7A55411-6201-4A32-86A2-2E3902745F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49349" y="1766851"/>
              <a:ext cx="3758799" cy="298049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FFE5C71-6669-4D95-B542-159443E47CA6}"/>
                </a:ext>
              </a:extLst>
            </p:cNvPr>
            <p:cNvSpPr txBox="1"/>
            <p:nvPr/>
          </p:nvSpPr>
          <p:spPr>
            <a:xfrm>
              <a:off x="5050558" y="4593456"/>
              <a:ext cx="244877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Total # ensemble nodes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80CEAFB-728B-4871-8843-ACB61997A5E1}"/>
                </a:ext>
              </a:extLst>
            </p:cNvPr>
            <p:cNvSpPr txBox="1"/>
            <p:nvPr/>
          </p:nvSpPr>
          <p:spPr>
            <a:xfrm>
              <a:off x="2864016" y="2967998"/>
              <a:ext cx="1433459" cy="5036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CPU Usage Normalized to AS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7ED7EF2-0136-4745-83B3-12210674E069}"/>
                </a:ext>
              </a:extLst>
            </p:cNvPr>
            <p:cNvSpPr txBox="1"/>
            <p:nvPr/>
          </p:nvSpPr>
          <p:spPr>
            <a:xfrm>
              <a:off x="7458790" y="1916363"/>
              <a:ext cx="462659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bIns="0" rtlCol="0" anchor="b">
              <a:spAutoFit/>
            </a:bodyPr>
            <a:lstStyle/>
            <a:p>
              <a:r>
                <a:rPr lang="en-US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SB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D11C4F1-1376-4C92-A44A-9D29C6C0035E}"/>
                </a:ext>
              </a:extLst>
            </p:cNvPr>
            <p:cNvSpPr txBox="1"/>
            <p:nvPr/>
          </p:nvSpPr>
          <p:spPr>
            <a:xfrm>
              <a:off x="7456753" y="2162061"/>
              <a:ext cx="462659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bIns="0" rtlCol="0" anchor="b">
              <a:spAutoFit/>
            </a:bodyPr>
            <a:lstStyle/>
            <a:p>
              <a:r>
                <a:rPr lang="en-US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MB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7ADF3A13-70FC-42D7-9CE1-BCBCC207560C}"/>
              </a:ext>
            </a:extLst>
          </p:cNvPr>
          <p:cNvSpPr/>
          <p:nvPr/>
        </p:nvSpPr>
        <p:spPr>
          <a:xfrm>
            <a:off x="1794933" y="2045856"/>
            <a:ext cx="203988" cy="20583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801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06799-A144-488E-98BB-51EC8812E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16 to 1-core Slowdown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A6F9C95-5ABE-4287-AADD-755F3B557F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919827"/>
              </p:ext>
            </p:extLst>
          </p:nvPr>
        </p:nvGraphicFramePr>
        <p:xfrm>
          <a:off x="2411412" y="2205028"/>
          <a:ext cx="4321176" cy="2604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0392">
                  <a:extLst>
                    <a:ext uri="{9D8B030D-6E8A-4147-A177-3AD203B41FA5}">
                      <a16:colId xmlns:a16="http://schemas.microsoft.com/office/drawing/2014/main" val="4272447636"/>
                    </a:ext>
                  </a:extLst>
                </a:gridCol>
                <a:gridCol w="1440392">
                  <a:extLst>
                    <a:ext uri="{9D8B030D-6E8A-4147-A177-3AD203B41FA5}">
                      <a16:colId xmlns:a16="http://schemas.microsoft.com/office/drawing/2014/main" val="2657169704"/>
                    </a:ext>
                  </a:extLst>
                </a:gridCol>
                <a:gridCol w="1440392">
                  <a:extLst>
                    <a:ext uri="{9D8B030D-6E8A-4147-A177-3AD203B41FA5}">
                      <a16:colId xmlns:a16="http://schemas.microsoft.com/office/drawing/2014/main" val="3916699244"/>
                    </a:ext>
                  </a:extLst>
                </a:gridCol>
              </a:tblGrid>
              <a:tr h="5439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Pipeline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DNN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1-core slowdown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1365951"/>
                  </a:ext>
                </a:extLst>
              </a:tr>
              <a:tr h="314911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Alexnet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9.61X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50595273"/>
                  </a:ext>
                </a:extLst>
              </a:tr>
              <a:tr h="3149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Inception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3.49X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8806786"/>
                  </a:ext>
                </a:extLst>
              </a:tr>
              <a:tr h="314911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VGG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1.83X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3220397"/>
                  </a:ext>
                </a:extLst>
              </a:tr>
              <a:tr h="314911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Alexnet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1.54X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80242299"/>
                  </a:ext>
                </a:extLst>
              </a:tr>
              <a:tr h="34927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All-Shared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Inception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1.06X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5986872"/>
                  </a:ext>
                </a:extLst>
              </a:tr>
              <a:tr h="314911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VGG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1.02X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2645981"/>
                  </a:ext>
                </a:extLst>
              </a:tr>
            </a:tbl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84006C-79B4-4994-83BA-22B17FC18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7462"/>
            <a:ext cx="8229600" cy="108667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happens to training rate (in images/sec) when 1 CPU core is used instead of all 16?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7D5F0C-FF58-48F0-9BAE-5700F48884DD}"/>
              </a:ext>
            </a:extLst>
          </p:cNvPr>
          <p:cNvSpPr/>
          <p:nvPr/>
        </p:nvSpPr>
        <p:spPr>
          <a:xfrm>
            <a:off x="5702300" y="2819400"/>
            <a:ext cx="622300" cy="2794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40658-0A33-4191-BCA8-56865A69CA0C}"/>
              </a:ext>
            </a:extLst>
          </p:cNvPr>
          <p:cNvSpPr/>
          <p:nvPr/>
        </p:nvSpPr>
        <p:spPr>
          <a:xfrm>
            <a:off x="5700712" y="3827309"/>
            <a:ext cx="622300" cy="27940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CABC70-A7C5-4302-BAE5-B40550D3759F}"/>
              </a:ext>
            </a:extLst>
          </p:cNvPr>
          <p:cNvSpPr/>
          <p:nvPr/>
        </p:nvSpPr>
        <p:spPr>
          <a:xfrm>
            <a:off x="5702300" y="3156767"/>
            <a:ext cx="622300" cy="58179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EA8F63-280D-4A16-8618-AF14C0EC6A97}"/>
              </a:ext>
            </a:extLst>
          </p:cNvPr>
          <p:cNvSpPr/>
          <p:nvPr/>
        </p:nvSpPr>
        <p:spPr>
          <a:xfrm>
            <a:off x="5702300" y="4176174"/>
            <a:ext cx="622300" cy="581796"/>
          </a:xfrm>
          <a:prstGeom prst="rect">
            <a:avLst/>
          </a:prstGeom>
          <a:noFill/>
          <a:ln w="19050">
            <a:solidFill>
              <a:srgbClr val="00E66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E6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5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06799-A144-488E-98BB-51EC8812E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Speedup with Core Limitations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BA6C64-08C8-421A-AF08-7D253490F7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450" y="904876"/>
            <a:ext cx="4791742" cy="4019454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1750B2A-A8C5-487E-BC83-0361BE6815F1}"/>
                  </a:ext>
                </a:extLst>
              </p:cNvPr>
              <p:cNvSpPr txBox="1"/>
              <p:nvPr/>
            </p:nvSpPr>
            <p:spPr>
              <a:xfrm>
                <a:off x="5553074" y="2673376"/>
                <a:ext cx="2276475" cy="666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𝐴𝑙𝑙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𝑆h𝑎𝑟𝑒𝑑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𝑇𝑟𝑎𝑖𝑛𝑖𝑛𝑔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𝑟𝑎𝑡𝑒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𝐵𝑎𝑠𝑒𝑙𝑖𝑛𝑒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𝑇𝑟𝑎𝑖𝑛𝑖𝑛𝑔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𝑟𝑎𝑡𝑒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1750B2A-A8C5-487E-BC83-0361BE6815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3074" y="2673376"/>
                <a:ext cx="2276475" cy="666849"/>
              </a:xfrm>
              <a:prstGeom prst="rect">
                <a:avLst/>
              </a:prstGeom>
              <a:blipFill>
                <a:blip r:embed="rId3"/>
                <a:stretch>
                  <a:fillRect r="-16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F38416D-AF69-45CD-94C6-C061EAAA617D}"/>
              </a:ext>
            </a:extLst>
          </p:cNvPr>
          <p:cNvSpPr txBox="1"/>
          <p:nvPr/>
        </p:nvSpPr>
        <p:spPr>
          <a:xfrm>
            <a:off x="1667750" y="4594810"/>
            <a:ext cx="24487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 CPU cores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320D98-5E8A-419A-8E51-78C1322D6CBD}"/>
              </a:ext>
            </a:extLst>
          </p:cNvPr>
          <p:cNvSpPr txBox="1"/>
          <p:nvPr/>
        </p:nvSpPr>
        <p:spPr>
          <a:xfrm rot="16200000">
            <a:off x="-459345" y="2745326"/>
            <a:ext cx="24487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Speedup</a:t>
            </a:r>
          </a:p>
        </p:txBody>
      </p:sp>
    </p:spTree>
    <p:extLst>
      <p:ext uri="{BB962C8B-B14F-4D97-AF65-F5344CB8AC3E}">
        <p14:creationId xmlns:p14="http://schemas.microsoft.com/office/powerpoint/2010/main" val="8359444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8236-61BC-40ED-9813-4D5A8307C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Energy Savings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F6D135-78E1-4910-99DF-A10AED86F8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89" t="6906" r="6040" b="2417"/>
          <a:stretch/>
        </p:blipFill>
        <p:spPr>
          <a:xfrm>
            <a:off x="1481693" y="1842977"/>
            <a:ext cx="3041467" cy="250994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8C228C-9CCC-48E3-B80D-099B2F960FB3}"/>
              </a:ext>
            </a:extLst>
          </p:cNvPr>
          <p:cNvSpPr txBox="1"/>
          <p:nvPr/>
        </p:nvSpPr>
        <p:spPr>
          <a:xfrm>
            <a:off x="2756193" y="1681786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Alexnet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A688E0-EDBA-4D2B-AC0A-A77282D9E094}"/>
              </a:ext>
            </a:extLst>
          </p:cNvPr>
          <p:cNvSpPr txBox="1"/>
          <p:nvPr/>
        </p:nvSpPr>
        <p:spPr>
          <a:xfrm>
            <a:off x="1989625" y="4183648"/>
            <a:ext cx="244877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(seconds)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A615B7-5B8E-442B-810B-744F83FA7FD8}"/>
              </a:ext>
            </a:extLst>
          </p:cNvPr>
          <p:cNvSpPr/>
          <p:nvPr/>
        </p:nvSpPr>
        <p:spPr>
          <a:xfrm>
            <a:off x="1484625" y="2068795"/>
            <a:ext cx="203988" cy="20583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9BA6E6-FF1D-4E3B-A87D-19DAB9D28475}"/>
              </a:ext>
            </a:extLst>
          </p:cNvPr>
          <p:cNvSpPr txBox="1"/>
          <p:nvPr/>
        </p:nvSpPr>
        <p:spPr>
          <a:xfrm>
            <a:off x="270432" y="2744394"/>
            <a:ext cx="145912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KW 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(w/o idle power)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60BF3A6-CE10-4257-A74F-4E8484962C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228219"/>
              </p:ext>
            </p:extLst>
          </p:nvPr>
        </p:nvGraphicFramePr>
        <p:xfrm>
          <a:off x="5025282" y="2027643"/>
          <a:ext cx="3470873" cy="16798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1758">
                  <a:extLst>
                    <a:ext uri="{9D8B030D-6E8A-4147-A177-3AD203B41FA5}">
                      <a16:colId xmlns:a16="http://schemas.microsoft.com/office/drawing/2014/main" val="4272447636"/>
                    </a:ext>
                  </a:extLst>
                </a:gridCol>
                <a:gridCol w="805661">
                  <a:extLst>
                    <a:ext uri="{9D8B030D-6E8A-4147-A177-3AD203B41FA5}">
                      <a16:colId xmlns:a16="http://schemas.microsoft.com/office/drawing/2014/main" val="2657169704"/>
                    </a:ext>
                  </a:extLst>
                </a:gridCol>
                <a:gridCol w="907143">
                  <a:extLst>
                    <a:ext uri="{9D8B030D-6E8A-4147-A177-3AD203B41FA5}">
                      <a16:colId xmlns:a16="http://schemas.microsoft.com/office/drawing/2014/main" val="2563240811"/>
                    </a:ext>
                  </a:extLst>
                </a:gridCol>
                <a:gridCol w="736311">
                  <a:extLst>
                    <a:ext uri="{9D8B030D-6E8A-4147-A177-3AD203B41FA5}">
                      <a16:colId xmlns:a16="http://schemas.microsoft.com/office/drawing/2014/main" val="3916699244"/>
                    </a:ext>
                  </a:extLst>
                </a:gridCol>
              </a:tblGrid>
              <a:tr h="321768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Alexnet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Inception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VGG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1365951"/>
                  </a:ext>
                </a:extLst>
              </a:tr>
              <a:tr h="32176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 (KW)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13.76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12.33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12.52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50595273"/>
                  </a:ext>
                </a:extLst>
              </a:tr>
              <a:tr h="32176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All-Shared (KW)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11.96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8806786"/>
                  </a:ext>
                </a:extLst>
              </a:tr>
              <a:tr h="32176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Savings 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15.8%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10.0%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4.5%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3220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1759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9187C-5528-425E-B457-07413F58B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Ensemble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B0D4C-269A-424E-B6C6-9A4A8FEBC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3957"/>
            <a:ext cx="7545571" cy="70523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</a:t>
            </a:r>
            <a:r>
              <a:rPr lang="en-US" i="1" dirty="0"/>
              <a:t>DNN</a:t>
            </a:r>
            <a:r>
              <a:rPr lang="en-US" dirty="0"/>
              <a:t> </a:t>
            </a:r>
            <a:r>
              <a:rPr lang="en-US" i="1" dirty="0"/>
              <a:t>ensemble </a:t>
            </a:r>
            <a:r>
              <a:rPr lang="en-US" dirty="0"/>
              <a:t>is a group of DNNs training simultaneously on a distributed system.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FD2F4C-7365-41A2-A4E1-0766EDC8B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179" y="2339904"/>
            <a:ext cx="2830517" cy="223470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E169A96-9379-482A-8B14-2133417263FE}"/>
              </a:ext>
            </a:extLst>
          </p:cNvPr>
          <p:cNvSpPr txBox="1">
            <a:spLocks/>
          </p:cNvSpPr>
          <p:nvPr/>
        </p:nvSpPr>
        <p:spPr bwMode="auto">
          <a:xfrm>
            <a:off x="457200" y="2035784"/>
            <a:ext cx="5553740" cy="3271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u="sng" dirty="0"/>
              <a:t>Use cases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Parameter tuning: Finding the best DNN structure or hyper-parameters.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Multiple predictors: Creating multiple good predictors, whose combined prediction gives better accuracies.</a:t>
            </a:r>
          </a:p>
        </p:txBody>
      </p:sp>
    </p:spTree>
    <p:extLst>
      <p:ext uri="{BB962C8B-B14F-4D97-AF65-F5344CB8AC3E}">
        <p14:creationId xmlns:p14="http://schemas.microsoft.com/office/powerpoint/2010/main" val="366518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CD954-CD84-4D8F-BE93-D6A978626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96556-F186-4DAB-AED1-D8D3C16F1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566" y="3635796"/>
            <a:ext cx="7517219" cy="80129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Demonstrated that flexible pipelines can reduce computation overhead through efficient data-sharing. </a:t>
            </a:r>
          </a:p>
        </p:txBody>
      </p:sp>
      <p:pic>
        <p:nvPicPr>
          <p:cNvPr id="4" name="Graphic 3" descr="Checkmark">
            <a:extLst>
              <a:ext uri="{FF2B5EF4-FFF2-40B4-BE49-F238E27FC236}">
                <a16:creationId xmlns:a16="http://schemas.microsoft.com/office/drawing/2014/main" id="{C629F37B-16AF-473B-ACE1-EF9439DD6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3285" y="3722205"/>
            <a:ext cx="471959" cy="47195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EE2332-1AAF-4797-8414-EFF839E52F29}"/>
              </a:ext>
            </a:extLst>
          </p:cNvPr>
          <p:cNvSpPr txBox="1">
            <a:spLocks/>
          </p:cNvSpPr>
          <p:nvPr/>
        </p:nvSpPr>
        <p:spPr bwMode="auto">
          <a:xfrm>
            <a:off x="483285" y="1951113"/>
            <a:ext cx="7886602" cy="43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Identified a preprocessing bottleneck in ensemble training.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DB725C7-15B9-4103-803F-F020B4E6BA43}"/>
              </a:ext>
            </a:extLst>
          </p:cNvPr>
          <p:cNvSpPr txBox="1">
            <a:spLocks/>
          </p:cNvSpPr>
          <p:nvPr/>
        </p:nvSpPr>
        <p:spPr bwMode="auto">
          <a:xfrm>
            <a:off x="483285" y="2992399"/>
            <a:ext cx="7886602" cy="52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Provided an efficient data-sharing pipeline for ensemble training.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A73187-8615-45AF-8FDF-D0166F3DC7E0}"/>
              </a:ext>
            </a:extLst>
          </p:cNvPr>
          <p:cNvSpPr txBox="1"/>
          <p:nvPr/>
        </p:nvSpPr>
        <p:spPr>
          <a:xfrm>
            <a:off x="483285" y="1407673"/>
            <a:ext cx="1696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Contributions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8D5B519-EB11-4278-9AD5-7C214528112B}"/>
              </a:ext>
            </a:extLst>
          </p:cNvPr>
          <p:cNvSpPr txBox="1">
            <a:spLocks/>
          </p:cNvSpPr>
          <p:nvPr/>
        </p:nvSpPr>
        <p:spPr bwMode="auto">
          <a:xfrm>
            <a:off x="413185" y="4256627"/>
            <a:ext cx="8229600" cy="80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dirty="0"/>
              <a:t>Any Questions?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84DEA56-1C97-4257-B244-5995AB95269B}"/>
              </a:ext>
            </a:extLst>
          </p:cNvPr>
          <p:cNvSpPr txBox="1">
            <a:spLocks/>
          </p:cNvSpPr>
          <p:nvPr/>
        </p:nvSpPr>
        <p:spPr bwMode="auto">
          <a:xfrm>
            <a:off x="483285" y="2469036"/>
            <a:ext cx="8419710" cy="43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Developed efficient communication mechanism for ensemble training. </a:t>
            </a:r>
          </a:p>
        </p:txBody>
      </p:sp>
    </p:spTree>
    <p:extLst>
      <p:ext uri="{BB962C8B-B14F-4D97-AF65-F5344CB8AC3E}">
        <p14:creationId xmlns:p14="http://schemas.microsoft.com/office/powerpoint/2010/main" val="210129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C02CE-F00E-4C8A-848F-9EEFC66B5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Auxiliary Slides</a:t>
            </a:r>
          </a:p>
        </p:txBody>
      </p:sp>
    </p:spTree>
    <p:extLst>
      <p:ext uri="{BB962C8B-B14F-4D97-AF65-F5344CB8AC3E}">
        <p14:creationId xmlns:p14="http://schemas.microsoft.com/office/powerpoint/2010/main" val="39022150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406CC-47C0-4AFA-ACA1-6ECEA638F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17745-9DD0-4474-81E3-C12152744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8526"/>
            <a:ext cx="8229600" cy="46270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Differences in DNN training performance could cause problems.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B327062-BEEB-46B6-A2BF-B499CF71B774}"/>
              </a:ext>
            </a:extLst>
          </p:cNvPr>
          <p:cNvSpPr txBox="1">
            <a:spLocks/>
          </p:cNvSpPr>
          <p:nvPr/>
        </p:nvSpPr>
        <p:spPr bwMode="auto">
          <a:xfrm>
            <a:off x="457200" y="1817336"/>
            <a:ext cx="8229600" cy="1669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u="sng" dirty="0"/>
              <a:t>Challenges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Enable data-sharing without slowing down faster DNNs.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Allow converged DNNs to exit early.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Reallocate hardware to remaining DNNs whenever a DNN exits.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13F801-4C08-407A-9BC4-A23E0CDD9B85}"/>
              </a:ext>
            </a:extLst>
          </p:cNvPr>
          <p:cNvSpPr txBox="1">
            <a:spLocks/>
          </p:cNvSpPr>
          <p:nvPr/>
        </p:nvSpPr>
        <p:spPr bwMode="auto">
          <a:xfrm>
            <a:off x="457200" y="3607321"/>
            <a:ext cx="8229600" cy="54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b="1" dirty="0"/>
              <a:t>Goal </a:t>
            </a:r>
            <a:r>
              <a:rPr lang="en-US" dirty="0"/>
              <a:t>→</a:t>
            </a:r>
            <a:r>
              <a:rPr lang="en-US" b="1" dirty="0"/>
              <a:t> </a:t>
            </a:r>
            <a:r>
              <a:rPr lang="en-US" dirty="0"/>
              <a:t>Design a </a:t>
            </a:r>
            <a:r>
              <a:rPr lang="en-US" i="1" dirty="0"/>
              <a:t>flexible </a:t>
            </a:r>
            <a:r>
              <a:rPr lang="en-US" dirty="0"/>
              <a:t>pipeline that can adapt to different clusters.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1B5FEA1-7FB7-4297-A1F8-5BB3DA19E835}"/>
              </a:ext>
            </a:extLst>
          </p:cNvPr>
          <p:cNvSpPr txBox="1">
            <a:spLocks/>
          </p:cNvSpPr>
          <p:nvPr/>
        </p:nvSpPr>
        <p:spPr bwMode="auto">
          <a:xfrm>
            <a:off x="457200" y="4159636"/>
            <a:ext cx="8229600" cy="83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Problem </a:t>
            </a:r>
            <a:r>
              <a:rPr lang="en-US" dirty="0"/>
              <a:t>→ We lack a programming interface to develop such designs. </a:t>
            </a:r>
          </a:p>
        </p:txBody>
      </p:sp>
    </p:spTree>
    <p:extLst>
      <p:ext uri="{BB962C8B-B14F-4D97-AF65-F5344CB8AC3E}">
        <p14:creationId xmlns:p14="http://schemas.microsoft.com/office/powerpoint/2010/main" val="309111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D8024-4F09-479B-BAA4-E815D6BFE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Peak Throughput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B177E-3BF2-4B7F-BA0F-2FE0AA07E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8426"/>
            <a:ext cx="8229600" cy="50275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Each pipeline is primarily ranked by their peak throughput capabilities.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77F1FC50-4803-496F-A903-DC7FB72D81A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53122" y="3537041"/>
                <a:ext cx="8612459" cy="6945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 kern="1200">
                    <a:solidFill>
                      <a:schemeClr val="tx1"/>
                    </a:solidFill>
                    <a:latin typeface="Arial"/>
                    <a:ea typeface="ＭＳ Ｐゴシック" charset="0"/>
                    <a:cs typeface="Arial"/>
                  </a:defRPr>
                </a:lvl1pPr>
                <a:lvl2pPr marL="742950" indent="-28575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Arial"/>
                    <a:ea typeface="ＭＳ Ｐゴシック" charset="0"/>
                    <a:cs typeface="Arial"/>
                  </a:defRPr>
                </a:lvl2pPr>
                <a:lvl3pPr marL="11430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 kern="1200">
                    <a:solidFill>
                      <a:schemeClr val="tx1"/>
                    </a:solidFill>
                    <a:latin typeface="Arial"/>
                    <a:ea typeface="ＭＳ Ｐゴシック" charset="0"/>
                    <a:cs typeface="Arial"/>
                  </a:defRPr>
                </a:lvl3pPr>
                <a:lvl4pPr marL="16002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200" kern="1200">
                    <a:solidFill>
                      <a:schemeClr val="tx1"/>
                    </a:solidFill>
                    <a:latin typeface="Arial"/>
                    <a:ea typeface="ＭＳ Ｐゴシック" charset="0"/>
                    <a:cs typeface="Arial"/>
                  </a:defRPr>
                </a:lvl4pPr>
                <a:lvl5pPr marL="20574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000" kern="1200">
                    <a:solidFill>
                      <a:schemeClr val="tx1"/>
                    </a:solidFill>
                    <a:latin typeface="Arial"/>
                    <a:ea typeface="ＭＳ Ｐゴシック" charset="0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1800" dirty="0"/>
                  <a:t>Suppose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𝑝𝑒𝑎𝑘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1800" dirty="0"/>
                  <a:t> is the throughput of the preprocessing stage in </a:t>
                </a:r>
                <a:r>
                  <a:rPr lang="en-US" sz="1800" i="1" dirty="0"/>
                  <a:t>images/sec </a:t>
                </a:r>
                <a:r>
                  <a:rPr lang="en-US" sz="1800" dirty="0"/>
                  <a:t>when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/>
                  <a:t> nodes are in the ensemble. 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77F1FC50-4803-496F-A903-DC7FB72D8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122" y="3537041"/>
                <a:ext cx="8612459" cy="694578"/>
              </a:xfrm>
              <a:prstGeom prst="rect">
                <a:avLst/>
              </a:prstGeom>
              <a:blipFill>
                <a:blip r:embed="rId3"/>
                <a:stretch>
                  <a:fillRect l="-495" t="-4386" b="-6140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16AF5FA9-083F-4F7D-A42D-F62F71E0DCE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53122" y="4544498"/>
                <a:ext cx="8612459" cy="648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 kern="1200">
                    <a:solidFill>
                      <a:schemeClr val="tx1"/>
                    </a:solidFill>
                    <a:latin typeface="Arial"/>
                    <a:ea typeface="ＭＳ Ｐゴシック" charset="0"/>
                    <a:cs typeface="Arial"/>
                  </a:defRPr>
                </a:lvl1pPr>
                <a:lvl2pPr marL="742950" indent="-28575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Arial"/>
                    <a:ea typeface="ＭＳ Ｐゴシック" charset="0"/>
                    <a:cs typeface="Arial"/>
                  </a:defRPr>
                </a:lvl2pPr>
                <a:lvl3pPr marL="11430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 kern="1200">
                    <a:solidFill>
                      <a:schemeClr val="tx1"/>
                    </a:solidFill>
                    <a:latin typeface="Arial"/>
                    <a:ea typeface="ＭＳ Ｐゴシック" charset="0"/>
                    <a:cs typeface="Arial"/>
                  </a:defRPr>
                </a:lvl3pPr>
                <a:lvl4pPr marL="16002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200" kern="1200">
                    <a:solidFill>
                      <a:schemeClr val="tx1"/>
                    </a:solidFill>
                    <a:latin typeface="Arial"/>
                    <a:ea typeface="ＭＳ Ｐゴシック" charset="0"/>
                    <a:cs typeface="Arial"/>
                  </a:defRPr>
                </a:lvl4pPr>
                <a:lvl5pPr marL="20574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000" kern="1200">
                    <a:solidFill>
                      <a:schemeClr val="tx1"/>
                    </a:solidFill>
                    <a:latin typeface="Arial"/>
                    <a:ea typeface="ＭＳ Ｐゴシック" charset="0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1800" dirty="0"/>
                  <a:t>Need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𝑝𝑒𝑎𝑘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800" dirty="0"/>
                  <a:t> in order to train at maximum performance. 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16AF5FA9-083F-4F7D-A42D-F62F71E0D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122" y="4544498"/>
                <a:ext cx="8612459" cy="648728"/>
              </a:xfrm>
              <a:prstGeom prst="rect">
                <a:avLst/>
              </a:prstGeom>
              <a:blipFill>
                <a:blip r:embed="rId4"/>
                <a:stretch>
                  <a:fillRect l="-495" t="-4673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A00B0FD3-2918-4777-82A1-CC37C3461A5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53122" y="4174284"/>
                <a:ext cx="8612459" cy="5248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 kern="1200">
                    <a:solidFill>
                      <a:schemeClr val="tx1"/>
                    </a:solidFill>
                    <a:latin typeface="Arial"/>
                    <a:ea typeface="ＭＳ Ｐゴシック" charset="0"/>
                    <a:cs typeface="Arial"/>
                  </a:defRPr>
                </a:lvl1pPr>
                <a:lvl2pPr marL="742950" indent="-28575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Arial"/>
                    <a:ea typeface="ＭＳ Ｐゴシック" charset="0"/>
                    <a:cs typeface="Arial"/>
                  </a:defRPr>
                </a:lvl2pPr>
                <a:lvl3pPr marL="11430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 kern="1200">
                    <a:solidFill>
                      <a:schemeClr val="tx1"/>
                    </a:solidFill>
                    <a:latin typeface="Arial"/>
                    <a:ea typeface="ＭＳ Ｐゴシック" charset="0"/>
                    <a:cs typeface="Arial"/>
                  </a:defRPr>
                </a:lvl3pPr>
                <a:lvl4pPr marL="16002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200" kern="1200">
                    <a:solidFill>
                      <a:schemeClr val="tx1"/>
                    </a:solidFill>
                    <a:latin typeface="Arial"/>
                    <a:ea typeface="ＭＳ Ｐゴシック" charset="0"/>
                    <a:cs typeface="Arial"/>
                  </a:defRPr>
                </a:lvl4pPr>
                <a:lvl5pPr marL="20574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000" kern="1200">
                    <a:solidFill>
                      <a:schemeClr val="tx1"/>
                    </a:solidFill>
                    <a:latin typeface="Arial"/>
                    <a:ea typeface="ＭＳ Ｐゴシック" charset="0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1800" dirty="0"/>
                  <a:t>Suppose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800" dirty="0"/>
                  <a:t> is the rate at which a given DNN consumes input data. 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A00B0FD3-2918-4777-82A1-CC37C3461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122" y="4174284"/>
                <a:ext cx="8612459" cy="524855"/>
              </a:xfrm>
              <a:prstGeom prst="rect">
                <a:avLst/>
              </a:prstGeom>
              <a:blipFill>
                <a:blip r:embed="rId5"/>
                <a:stretch>
                  <a:fillRect l="-495" t="-6977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369EF876-7CD2-4D7C-A919-852E68FF5C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1330949" y="1795261"/>
            <a:ext cx="4263484" cy="171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76F7DD-6E50-4C72-B718-FA653E500C5A}"/>
              </a:ext>
            </a:extLst>
          </p:cNvPr>
          <p:cNvSpPr/>
          <p:nvPr/>
        </p:nvSpPr>
        <p:spPr>
          <a:xfrm>
            <a:off x="4642861" y="1795261"/>
            <a:ext cx="869796" cy="16318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5CA271F-3CB6-4DC8-90BD-EE8744532BA2}"/>
              </a:ext>
            </a:extLst>
          </p:cNvPr>
          <p:cNvGrpSpPr/>
          <p:nvPr/>
        </p:nvGrpSpPr>
        <p:grpSpPr>
          <a:xfrm>
            <a:off x="4683135" y="1828909"/>
            <a:ext cx="2391484" cy="1569689"/>
            <a:chOff x="5043454" y="1828909"/>
            <a:chExt cx="2391484" cy="15696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303714A-D124-4FBA-BD32-9458DDCEDF70}"/>
                    </a:ext>
                  </a:extLst>
                </p:cNvPr>
                <p:cNvSpPr/>
                <p:nvPr/>
              </p:nvSpPr>
              <p:spPr>
                <a:xfrm>
                  <a:off x="5061981" y="1828909"/>
                  <a:ext cx="2372957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𝑖𝑚𝑎𝑔𝑒𝑠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func>
                        <m:func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𝑠𝑒𝑐</m:t>
                          </m:r>
                        </m:fName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</m:e>
                      </m:func>
                      <m:r>
                        <a:rPr lang="en-US" sz="1600" i="1">
                          <a:latin typeface="Cambria Math" panose="02040503050406030204" pitchFamily="18" charset="0"/>
                        </a:rPr>
                        <m:t>𝑝𝑒𝑎𝑘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sz="1600" i="1" dirty="0"/>
                    <a:t> </a:t>
                  </a:r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303714A-D124-4FBA-BD32-9458DDCEDF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1981" y="1828909"/>
                  <a:ext cx="2372957" cy="338554"/>
                </a:xfrm>
                <a:prstGeom prst="rect">
                  <a:avLst/>
                </a:prstGeom>
                <a:blipFill>
                  <a:blip r:embed="rId7"/>
                  <a:stretch>
                    <a:fillRect b="-89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70523EC-399C-4F26-9FC0-CDA28632904D}"/>
                </a:ext>
              </a:extLst>
            </p:cNvPr>
            <p:cNvCxnSpPr>
              <a:cxnSpLocks/>
            </p:cNvCxnSpPr>
            <p:nvPr/>
          </p:nvCxnSpPr>
          <p:spPr>
            <a:xfrm>
              <a:off x="6378497" y="2571750"/>
              <a:ext cx="0" cy="462865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B1E0E8AA-9896-4267-AC4A-91280F20571F}"/>
                    </a:ext>
                  </a:extLst>
                </p:cNvPr>
                <p:cNvSpPr/>
                <p:nvPr/>
              </p:nvSpPr>
              <p:spPr>
                <a:xfrm>
                  <a:off x="5043455" y="2220482"/>
                  <a:ext cx="2372957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𝑖𝑚𝑎𝑔𝑒𝑠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func>
                        <m:func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𝑠𝑒𝑐</m:t>
                          </m:r>
                        </m:fName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</m:e>
                      </m:func>
                      <m:r>
                        <a:rPr lang="en-US" sz="1600" i="1">
                          <a:latin typeface="Cambria Math" panose="02040503050406030204" pitchFamily="18" charset="0"/>
                        </a:rPr>
                        <m:t>𝑝𝑒𝑎𝑘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sz="1600" i="1" dirty="0"/>
                    <a:t> </a:t>
                  </a:r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B1E0E8AA-9896-4267-AC4A-91280F2057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3455" y="2220482"/>
                  <a:ext cx="2372957" cy="338554"/>
                </a:xfrm>
                <a:prstGeom prst="rect">
                  <a:avLst/>
                </a:prstGeom>
                <a:blipFill>
                  <a:blip r:embed="rId8"/>
                  <a:stretch>
                    <a:fillRect b="-89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90D65FDA-CE8F-400B-8218-BFD1BCD03C0A}"/>
                    </a:ext>
                  </a:extLst>
                </p:cNvPr>
                <p:cNvSpPr/>
                <p:nvPr/>
              </p:nvSpPr>
              <p:spPr>
                <a:xfrm>
                  <a:off x="5043454" y="3060044"/>
                  <a:ext cx="2372957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𝑖𝑚𝑎𝑔𝑒𝑠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func>
                        <m:func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𝑠𝑒𝑐</m:t>
                          </m:r>
                        </m:fName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</m:e>
                      </m:func>
                      <m:r>
                        <a:rPr lang="en-US" sz="1600" i="1">
                          <a:latin typeface="Cambria Math" panose="02040503050406030204" pitchFamily="18" charset="0"/>
                        </a:rPr>
                        <m:t>𝑝𝑒𝑎𝑘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sz="1600" i="1" dirty="0"/>
                    <a:t> </a:t>
                  </a: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90D65FDA-CE8F-400B-8218-BFD1BCD03C0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3454" y="3060044"/>
                  <a:ext cx="2372957" cy="338554"/>
                </a:xfrm>
                <a:prstGeom prst="rect">
                  <a:avLst/>
                </a:prstGeom>
                <a:blipFill>
                  <a:blip r:embed="rId9"/>
                  <a:stretch>
                    <a:fillRect b="-89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982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32108-81C3-457F-9EFD-B3F0F382E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E536E-0665-4441-B278-AE0A19A5B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452"/>
            <a:ext cx="8229600" cy="50581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Users must request a reservation on a special metered cabinet.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56B055-5F67-478D-B3D5-26CEFE2B9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1832" y="2686493"/>
            <a:ext cx="2964968" cy="199395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CFB42A1-B149-492E-9F7A-0C835B872CEC}"/>
              </a:ext>
            </a:extLst>
          </p:cNvPr>
          <p:cNvSpPr txBox="1">
            <a:spLocks/>
          </p:cNvSpPr>
          <p:nvPr/>
        </p:nvSpPr>
        <p:spPr bwMode="auto">
          <a:xfrm>
            <a:off x="457200" y="1768549"/>
            <a:ext cx="8229600" cy="50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dirty="0"/>
              <a:t>This provides the power used by the </a:t>
            </a:r>
            <a:r>
              <a:rPr lang="en-US" u="sng" dirty="0"/>
              <a:t>entire</a:t>
            </a:r>
            <a:r>
              <a:rPr lang="en-US" dirty="0"/>
              <a:t> cabinet.</a:t>
            </a:r>
          </a:p>
          <a:p>
            <a:pPr marL="0" indent="0">
              <a:buFont typeface="Arial" charset="0"/>
              <a:buNone/>
            </a:pP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558F8E6-D049-4ADA-BE9F-8A97A07555DC}"/>
              </a:ext>
            </a:extLst>
          </p:cNvPr>
          <p:cNvSpPr txBox="1">
            <a:spLocks/>
          </p:cNvSpPr>
          <p:nvPr/>
        </p:nvSpPr>
        <p:spPr bwMode="auto">
          <a:xfrm>
            <a:off x="457199" y="2509554"/>
            <a:ext cx="5053593" cy="2466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dirty="0"/>
              <a:t>Request meter interval time (1 sec)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Make reservation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Record exact start and end times of each job launched during reservation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Wait for wall-time/power data.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Crop data using start and end times</a:t>
            </a:r>
          </a:p>
          <a:p>
            <a:pPr marL="0" indent="0">
              <a:buFont typeface="Arial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4198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B1C8B-DFE1-4AE9-8369-816A31DA2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Savings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694018-2324-425B-9EBF-865CE1A279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0337" y="1803543"/>
            <a:ext cx="3858621" cy="323672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4255C8-CBA0-42C6-B411-38ABABCDF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73922"/>
            <a:ext cx="3774719" cy="31663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77F2CF-7FCD-4DB1-A248-0E56929AE722}"/>
              </a:ext>
            </a:extLst>
          </p:cNvPr>
          <p:cNvSpPr txBox="1"/>
          <p:nvPr/>
        </p:nvSpPr>
        <p:spPr>
          <a:xfrm>
            <a:off x="457200" y="1405163"/>
            <a:ext cx="7231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12</a:t>
            </a:r>
            <a:r>
              <a:rPr lang="en-US" sz="2000" dirty="0"/>
              <a:t> jobs: </a:t>
            </a:r>
            <a:r>
              <a:rPr lang="en-US" sz="2000" b="1" dirty="0"/>
              <a:t>3</a:t>
            </a:r>
            <a:r>
              <a:rPr lang="en-US" sz="2000" dirty="0"/>
              <a:t> DNNs, </a:t>
            </a:r>
            <a:r>
              <a:rPr lang="en-US" sz="2000" b="1" dirty="0"/>
              <a:t>2</a:t>
            </a:r>
            <a:r>
              <a:rPr lang="en-US" sz="2000" dirty="0"/>
              <a:t> versions (optimized, baseline), </a:t>
            </a:r>
            <a:r>
              <a:rPr lang="en-US" sz="2000" b="1" dirty="0"/>
              <a:t>2</a:t>
            </a:r>
            <a:r>
              <a:rPr lang="en-US" sz="2000" dirty="0"/>
              <a:t> run redundancy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B0A75F-9BBE-4609-BA07-AF9B7CFDEDEB}"/>
              </a:ext>
            </a:extLst>
          </p:cNvPr>
          <p:cNvSpPr txBox="1"/>
          <p:nvPr/>
        </p:nvSpPr>
        <p:spPr>
          <a:xfrm>
            <a:off x="1912966" y="1805273"/>
            <a:ext cx="863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jobs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B835CF-8632-40C9-97F1-5EDE58B6BF53}"/>
              </a:ext>
            </a:extLst>
          </p:cNvPr>
          <p:cNvSpPr txBox="1"/>
          <p:nvPr/>
        </p:nvSpPr>
        <p:spPr>
          <a:xfrm>
            <a:off x="5860398" y="1813232"/>
            <a:ext cx="1334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Alexnet jobs</a:t>
            </a:r>
          </a:p>
        </p:txBody>
      </p:sp>
    </p:spTree>
    <p:extLst>
      <p:ext uri="{BB962C8B-B14F-4D97-AF65-F5344CB8AC3E}">
        <p14:creationId xmlns:p14="http://schemas.microsoft.com/office/powerpoint/2010/main" val="767469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C9591-62CD-43C8-B5F6-39A9D7BA6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Limiting Core Usage on Titan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EEEE7-9984-4C75-AE5F-3E53B23DC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2125"/>
            <a:ext cx="7233684" cy="54256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Partial CPU allocation isn’t possible on Titan.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00C6373-FCE7-4660-9861-18DB72A09E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722457"/>
              </p:ext>
            </p:extLst>
          </p:nvPr>
        </p:nvGraphicFramePr>
        <p:xfrm>
          <a:off x="4352149" y="1937247"/>
          <a:ext cx="4129088" cy="274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2272">
                  <a:extLst>
                    <a:ext uri="{9D8B030D-6E8A-4147-A177-3AD203B41FA5}">
                      <a16:colId xmlns:a16="http://schemas.microsoft.com/office/drawing/2014/main" val="2321764755"/>
                    </a:ext>
                  </a:extLst>
                </a:gridCol>
                <a:gridCol w="1032272">
                  <a:extLst>
                    <a:ext uri="{9D8B030D-6E8A-4147-A177-3AD203B41FA5}">
                      <a16:colId xmlns:a16="http://schemas.microsoft.com/office/drawing/2014/main" val="2282185810"/>
                    </a:ext>
                  </a:extLst>
                </a:gridCol>
                <a:gridCol w="1032272">
                  <a:extLst>
                    <a:ext uri="{9D8B030D-6E8A-4147-A177-3AD203B41FA5}">
                      <a16:colId xmlns:a16="http://schemas.microsoft.com/office/drawing/2014/main" val="1785254541"/>
                    </a:ext>
                  </a:extLst>
                </a:gridCol>
                <a:gridCol w="1032272">
                  <a:extLst>
                    <a:ext uri="{9D8B030D-6E8A-4147-A177-3AD203B41FA5}">
                      <a16:colId xmlns:a16="http://schemas.microsoft.com/office/drawing/2014/main" val="2145179757"/>
                    </a:ext>
                  </a:extLst>
                </a:gridCol>
              </a:tblGrid>
              <a:tr h="23237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Core ID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 %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Core ID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 %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0809748"/>
                  </a:ext>
                </a:extLst>
              </a:tr>
              <a:tr h="23237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60441739"/>
                  </a:ext>
                </a:extLst>
              </a:tr>
              <a:tr h="23237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983778"/>
                  </a:ext>
                </a:extLst>
              </a:tr>
              <a:tr h="23237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254559"/>
                  </a:ext>
                </a:extLst>
              </a:tr>
              <a:tr h="23237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2792144"/>
                  </a:ext>
                </a:extLst>
              </a:tr>
              <a:tr h="23237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670862"/>
                  </a:ext>
                </a:extLst>
              </a:tr>
              <a:tr h="23237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371340"/>
                  </a:ext>
                </a:extLst>
              </a:tr>
              <a:tr h="23237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6221637"/>
                  </a:ext>
                </a:extLst>
              </a:tr>
              <a:tr h="23237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044321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6A757D3-4315-4340-B112-4FB3776AC8A1}"/>
              </a:ext>
            </a:extLst>
          </p:cNvPr>
          <p:cNvSpPr txBox="1">
            <a:spLocks/>
          </p:cNvSpPr>
          <p:nvPr/>
        </p:nvSpPr>
        <p:spPr bwMode="auto">
          <a:xfrm>
            <a:off x="457200" y="2909237"/>
            <a:ext cx="4001386" cy="81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dirty="0"/>
              <a:t>Instead, we set the maximum number of threads per MPI rank.</a:t>
            </a:r>
          </a:p>
        </p:txBody>
      </p:sp>
    </p:spTree>
    <p:extLst>
      <p:ext uri="{BB962C8B-B14F-4D97-AF65-F5344CB8AC3E}">
        <p14:creationId xmlns:p14="http://schemas.microsoft.com/office/powerpoint/2010/main" val="37854010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7FC2E-853F-4041-9638-E571835FE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Preprocessing Throughput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F5D68E-4736-4E42-A3FB-7E2E59CB5F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79851" y="1571891"/>
            <a:ext cx="3596088" cy="3016504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0E3998-23D6-4B44-A407-E502D56DBB96}"/>
              </a:ext>
            </a:extLst>
          </p:cNvPr>
          <p:cNvSpPr txBox="1"/>
          <p:nvPr/>
        </p:nvSpPr>
        <p:spPr>
          <a:xfrm>
            <a:off x="5672958" y="1316836"/>
            <a:ext cx="1178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4/16 cores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B31E96-9BBA-4369-93B5-59580F75BCBE}"/>
              </a:ext>
            </a:extLst>
          </p:cNvPr>
          <p:cNvGrpSpPr/>
          <p:nvPr/>
        </p:nvGrpSpPr>
        <p:grpSpPr>
          <a:xfrm>
            <a:off x="523577" y="1571890"/>
            <a:ext cx="3815928" cy="3133620"/>
            <a:chOff x="289793" y="1264343"/>
            <a:chExt cx="4333741" cy="355884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2BE102A-946F-4B59-9F91-0CEAA9863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3644" y="1264343"/>
              <a:ext cx="4189890" cy="336110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C6729AD-619A-4845-A80D-49750B080A8D}"/>
                </a:ext>
              </a:extLst>
            </p:cNvPr>
            <p:cNvSpPr txBox="1"/>
            <p:nvPr/>
          </p:nvSpPr>
          <p:spPr>
            <a:xfrm>
              <a:off x="1304203" y="4456171"/>
              <a:ext cx="2448772" cy="3670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Total # ensemble nodes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1F023A8-AF9A-4068-9A65-C91C33F10217}"/>
                </a:ext>
              </a:extLst>
            </p:cNvPr>
            <p:cNvSpPr txBox="1"/>
            <p:nvPr/>
          </p:nvSpPr>
          <p:spPr>
            <a:xfrm rot="16200000">
              <a:off x="-188343" y="2703013"/>
              <a:ext cx="1323290" cy="3670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images/sec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E420742-AF50-476A-817C-E17CE4967497}"/>
              </a:ext>
            </a:extLst>
          </p:cNvPr>
          <p:cNvSpPr txBox="1"/>
          <p:nvPr/>
        </p:nvSpPr>
        <p:spPr>
          <a:xfrm>
            <a:off x="1829502" y="1322323"/>
            <a:ext cx="1295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16/16 cores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593374-D7EF-4D25-8FE0-C39455B88FC8}"/>
              </a:ext>
            </a:extLst>
          </p:cNvPr>
          <p:cNvSpPr txBox="1"/>
          <p:nvPr/>
        </p:nvSpPr>
        <p:spPr>
          <a:xfrm>
            <a:off x="5184066" y="4382372"/>
            <a:ext cx="2156183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# ensemble nodes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F9894E-7963-40C2-A178-D9675FC49080}"/>
              </a:ext>
            </a:extLst>
          </p:cNvPr>
          <p:cNvSpPr txBox="1"/>
          <p:nvPr/>
        </p:nvSpPr>
        <p:spPr>
          <a:xfrm rot="16200000">
            <a:off x="3940922" y="2890061"/>
            <a:ext cx="1165178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images/sec</a:t>
            </a:r>
          </a:p>
        </p:txBody>
      </p:sp>
    </p:spTree>
    <p:extLst>
      <p:ext uri="{BB962C8B-B14F-4D97-AF65-F5344CB8AC3E}">
        <p14:creationId xmlns:p14="http://schemas.microsoft.com/office/powerpoint/2010/main" val="35002101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63C19-0D18-44A8-A546-9F48428DF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Tensorflow to Python-MPI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8E8EE-F60F-4E80-A702-BF9B609A3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65804"/>
            <a:ext cx="8229600" cy="7526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Initially tried transferring data out of Tensorflow, then across MPI using mpi4py, then back into Tensorflow.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209635-3A81-43FD-92B0-AC367CEBF9A5}"/>
              </a:ext>
            </a:extLst>
          </p:cNvPr>
          <p:cNvGrpSpPr/>
          <p:nvPr/>
        </p:nvGrpSpPr>
        <p:grpSpPr>
          <a:xfrm>
            <a:off x="1714984" y="2362870"/>
            <a:ext cx="5726102" cy="1804983"/>
            <a:chOff x="1482566" y="4070887"/>
            <a:chExt cx="5726102" cy="180498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4B1EFB2-3934-4748-BD92-679D782A742B}"/>
                </a:ext>
              </a:extLst>
            </p:cNvPr>
            <p:cNvGrpSpPr/>
            <p:nvPr/>
          </p:nvGrpSpPr>
          <p:grpSpPr>
            <a:xfrm>
              <a:off x="3690881" y="4079762"/>
              <a:ext cx="1344968" cy="1796108"/>
              <a:chOff x="3690881" y="4079762"/>
              <a:chExt cx="1344968" cy="1796108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6D4423FE-7D1E-43C1-83DC-C4408B048F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50057" y="4079762"/>
                <a:ext cx="0" cy="723055"/>
              </a:xfrm>
              <a:prstGeom prst="line">
                <a:avLst/>
              </a:prstGeom>
              <a:ln w="57150">
                <a:prstDash val="sys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7025110E-6EF8-4435-92AB-BB5DEA01D90E}"/>
                  </a:ext>
                </a:extLst>
              </p:cNvPr>
              <p:cNvCxnSpPr>
                <a:cxnSpLocks/>
                <a:stCxn id="16" idx="2"/>
              </p:cNvCxnSpPr>
              <p:nvPr/>
            </p:nvCxnSpPr>
            <p:spPr>
              <a:xfrm>
                <a:off x="4363365" y="5108860"/>
                <a:ext cx="0" cy="767010"/>
              </a:xfrm>
              <a:prstGeom prst="line">
                <a:avLst/>
              </a:prstGeom>
              <a:ln w="57150">
                <a:prstDash val="sys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8264BEA-7266-4ECB-A42C-9B2B2AEC3FBF}"/>
                  </a:ext>
                </a:extLst>
              </p:cNvPr>
              <p:cNvSpPr txBox="1"/>
              <p:nvPr/>
            </p:nvSpPr>
            <p:spPr>
              <a:xfrm>
                <a:off x="3690881" y="4739528"/>
                <a:ext cx="13449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i="1" dirty="0" err="1"/>
                  <a:t>session.run</a:t>
                </a:r>
                <a:endParaRPr lang="en-US" i="1" dirty="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7F29F66-7313-4B5A-BF8C-E5D3DA09BA82}"/>
                </a:ext>
              </a:extLst>
            </p:cNvPr>
            <p:cNvGrpSpPr/>
            <p:nvPr/>
          </p:nvGrpSpPr>
          <p:grpSpPr>
            <a:xfrm>
              <a:off x="1482566" y="4070887"/>
              <a:ext cx="2104007" cy="1260196"/>
              <a:chOff x="1651245" y="4141908"/>
              <a:chExt cx="2104007" cy="1260196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0CED4E6-7273-4D07-B2B5-8B9726606C60}"/>
                  </a:ext>
                </a:extLst>
              </p:cNvPr>
              <p:cNvSpPr txBox="1"/>
              <p:nvPr/>
            </p:nvSpPr>
            <p:spPr>
              <a:xfrm>
                <a:off x="1651245" y="4141908"/>
                <a:ext cx="21040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Tensorflow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3E26F02-F392-4D3A-B19E-9FB2DF721AA7}"/>
                  </a:ext>
                </a:extLst>
              </p:cNvPr>
              <p:cNvSpPr/>
              <p:nvPr/>
            </p:nvSpPr>
            <p:spPr>
              <a:xfrm>
                <a:off x="2104011" y="4674567"/>
                <a:ext cx="1198473" cy="72753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Tensor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ED208DA-72C1-4FBB-BD06-1A506A3A85EC}"/>
                </a:ext>
              </a:extLst>
            </p:cNvPr>
            <p:cNvGrpSpPr/>
            <p:nvPr/>
          </p:nvGrpSpPr>
          <p:grpSpPr>
            <a:xfrm>
              <a:off x="5104661" y="4070887"/>
              <a:ext cx="2104007" cy="1249791"/>
              <a:chOff x="5104662" y="4141908"/>
              <a:chExt cx="2104007" cy="1249791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2C7BC27-C2E8-424F-AFF9-37C088A44087}"/>
                  </a:ext>
                </a:extLst>
              </p:cNvPr>
              <p:cNvSpPr txBox="1"/>
              <p:nvPr/>
            </p:nvSpPr>
            <p:spPr>
              <a:xfrm>
                <a:off x="5104662" y="4141908"/>
                <a:ext cx="21040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Python - MPI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ED5CD6A-A04B-4CBF-9AD7-4A6BB8051CD9}"/>
                  </a:ext>
                </a:extLst>
              </p:cNvPr>
              <p:cNvSpPr/>
              <p:nvPr/>
            </p:nvSpPr>
            <p:spPr>
              <a:xfrm>
                <a:off x="5557428" y="4664162"/>
                <a:ext cx="1198473" cy="72753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Numpy Array</a:t>
                </a:r>
              </a:p>
            </p:txBody>
          </p:sp>
        </p:grp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44AF1B0-4B94-4FC2-96DF-C8C67321CB67}"/>
                </a:ext>
              </a:extLst>
            </p:cNvPr>
            <p:cNvCxnSpPr>
              <a:cxnSpLocks/>
            </p:cNvCxnSpPr>
            <p:nvPr/>
          </p:nvCxnSpPr>
          <p:spPr>
            <a:xfrm>
              <a:off x="3306359" y="4956760"/>
              <a:ext cx="435572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49E1AA7-001F-43B9-AB4F-1DCA990CE346}"/>
                </a:ext>
              </a:extLst>
            </p:cNvPr>
            <p:cNvCxnSpPr>
              <a:cxnSpLocks/>
            </p:cNvCxnSpPr>
            <p:nvPr/>
          </p:nvCxnSpPr>
          <p:spPr>
            <a:xfrm>
              <a:off x="5007003" y="4959563"/>
              <a:ext cx="435572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1EFD0A9-C50C-4FB8-903F-7AC3CEB0EB28}"/>
              </a:ext>
            </a:extLst>
          </p:cNvPr>
          <p:cNvGrpSpPr/>
          <p:nvPr/>
        </p:nvGrpSpPr>
        <p:grpSpPr>
          <a:xfrm>
            <a:off x="2057133" y="4401500"/>
            <a:ext cx="5286477" cy="454395"/>
            <a:chOff x="1494850" y="4401500"/>
            <a:chExt cx="5286477" cy="454395"/>
          </a:xfrm>
        </p:grpSpPr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56D3B53C-0CC7-47DB-98A7-016E64F12CA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813655" y="4401500"/>
              <a:ext cx="4967672" cy="454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000" kern="1200">
                  <a:solidFill>
                    <a:schemeClr val="tx1"/>
                  </a:solidFill>
                  <a:latin typeface="Arial"/>
                  <a:ea typeface="ＭＳ Ｐゴシック" charset="0"/>
                  <a:cs typeface="Arial"/>
                </a:defRPr>
              </a:lvl1pPr>
              <a:lvl2pPr marL="742950" indent="-28575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Arial"/>
                  <a:ea typeface="ＭＳ Ｐゴシック" charset="0"/>
                  <a:cs typeface="Arial"/>
                </a:defRPr>
              </a:lvl2pPr>
              <a:lvl3pPr marL="11430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 kern="1200">
                  <a:solidFill>
                    <a:schemeClr val="tx1"/>
                  </a:solidFill>
                  <a:latin typeface="Arial"/>
                  <a:ea typeface="ＭＳ Ｐゴシック" charset="0"/>
                  <a:cs typeface="Arial"/>
                </a:defRPr>
              </a:lvl3pPr>
              <a:lvl4pPr marL="16002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200" kern="1200">
                  <a:solidFill>
                    <a:schemeClr val="tx1"/>
                  </a:solidFill>
                  <a:latin typeface="Arial"/>
                  <a:ea typeface="ＭＳ Ｐゴシック" charset="0"/>
                  <a:cs typeface="Arial"/>
                </a:defRPr>
              </a:lvl4pPr>
              <a:lvl5pPr marL="20574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000" kern="1200">
                  <a:solidFill>
                    <a:schemeClr val="tx1"/>
                  </a:solidFill>
                  <a:latin typeface="Arial"/>
                  <a:ea typeface="ＭＳ Ｐゴシック" charset="0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US" dirty="0"/>
                <a:t>Had latency issues with the data copy!</a:t>
              </a:r>
            </a:p>
          </p:txBody>
        </p:sp>
        <p:pic>
          <p:nvPicPr>
            <p:cNvPr id="19" name="Graphic 18" descr="Close">
              <a:extLst>
                <a:ext uri="{FF2B5EF4-FFF2-40B4-BE49-F238E27FC236}">
                  <a16:creationId xmlns:a16="http://schemas.microsoft.com/office/drawing/2014/main" id="{AE593459-DC7B-46F7-9A10-E0F8706C2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94850" y="4438972"/>
              <a:ext cx="338027" cy="3380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1243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F5728-3AAA-48E1-ADD1-200EF452C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Questions for Ensembles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E6173-5E98-49BA-9BBD-5ED42C074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414"/>
            <a:ext cx="8229600" cy="16252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Training DNN ensembles poses interesting questions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What parts of the training pipeline can be optimized?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How can we minimize training time for large ensembles?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Will pipeline bottlenecks shift due to differences in cluster hardware?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AD1537-7772-4CF2-9501-3B96341E1A1E}"/>
              </a:ext>
            </a:extLst>
          </p:cNvPr>
          <p:cNvSpPr/>
          <p:nvPr/>
        </p:nvSpPr>
        <p:spPr>
          <a:xfrm>
            <a:off x="457200" y="1807535"/>
            <a:ext cx="6879265" cy="10774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53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2D740-E2B7-4EC9-8391-E35AA2ED7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work on distributed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F2C4A-E415-4838-8341-04C18C33E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58298"/>
            <a:ext cx="8229600" cy="233209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Most only training </a:t>
            </a:r>
            <a:r>
              <a:rPr lang="en-US" b="1" dirty="0"/>
              <a:t>one</a:t>
            </a:r>
            <a:r>
              <a:rPr lang="en-US" dirty="0"/>
              <a:t> (large) DNN in parallel.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/>
              <a:t>[ICDM ‘13] </a:t>
            </a:r>
            <a:r>
              <a:rPr lang="en-US" sz="1800" i="1" dirty="0"/>
              <a:t>MLI: An API for Distributed Machine Learning</a:t>
            </a:r>
            <a:endParaRPr lang="en-US" sz="18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/>
              <a:t>[OSDI ’16] </a:t>
            </a:r>
            <a:r>
              <a:rPr lang="en-US" sz="1800" i="1" dirty="0"/>
              <a:t>Tensorflow: A System for Large Scale Machine Learning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/>
              <a:t>[</a:t>
            </a:r>
            <a:r>
              <a:rPr lang="en-US" sz="1800" dirty="0" err="1"/>
              <a:t>CoRR</a:t>
            </a:r>
            <a:r>
              <a:rPr lang="en-US" sz="1800" dirty="0"/>
              <a:t> ‘17] </a:t>
            </a:r>
            <a:r>
              <a:rPr lang="en-US" sz="1800" i="1" dirty="0"/>
              <a:t>User-Transparent Distributed Tensorflow</a:t>
            </a:r>
            <a:endParaRPr lang="en-US" sz="18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/>
              <a:t>[</a:t>
            </a:r>
            <a:r>
              <a:rPr lang="en-US" sz="1800" dirty="0" err="1"/>
              <a:t>arXiv</a:t>
            </a:r>
            <a:r>
              <a:rPr lang="en-US" sz="1800" dirty="0"/>
              <a:t> ‘18] </a:t>
            </a:r>
            <a:r>
              <a:rPr lang="en-US" sz="1800" i="1" dirty="0"/>
              <a:t>Horovod: Fast and Easy Distributed Deep Learning in Tensorflow</a:t>
            </a: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E0376F7-250D-4B88-B2CC-883E44E27D37}"/>
              </a:ext>
            </a:extLst>
          </p:cNvPr>
          <p:cNvGrpSpPr/>
          <p:nvPr/>
        </p:nvGrpSpPr>
        <p:grpSpPr>
          <a:xfrm>
            <a:off x="457200" y="3447792"/>
            <a:ext cx="7942519" cy="848859"/>
            <a:chOff x="506821" y="4155518"/>
            <a:chExt cx="7942519" cy="848859"/>
          </a:xfrm>
        </p:grpSpPr>
        <p:sp>
          <p:nvSpPr>
            <p:cNvPr id="4" name="Content Placeholder 2">
              <a:extLst>
                <a:ext uri="{FF2B5EF4-FFF2-40B4-BE49-F238E27FC236}">
                  <a16:creationId xmlns:a16="http://schemas.microsoft.com/office/drawing/2014/main" id="{35503F03-33B3-4B97-BBC5-0ACCC7DC602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85286" y="4155518"/>
              <a:ext cx="7464054" cy="848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000" kern="1200">
                  <a:solidFill>
                    <a:schemeClr val="tx1"/>
                  </a:solidFill>
                  <a:latin typeface="Arial"/>
                  <a:ea typeface="ＭＳ Ｐゴシック" charset="0"/>
                  <a:cs typeface="Arial"/>
                </a:defRPr>
              </a:lvl1pPr>
              <a:lvl2pPr marL="742950" indent="-28575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Arial"/>
                  <a:ea typeface="ＭＳ Ｐゴシック" charset="0"/>
                  <a:cs typeface="Arial"/>
                </a:defRPr>
              </a:lvl2pPr>
              <a:lvl3pPr marL="11430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 kern="1200">
                  <a:solidFill>
                    <a:schemeClr val="tx1"/>
                  </a:solidFill>
                  <a:latin typeface="Arial"/>
                  <a:ea typeface="ＭＳ Ｐゴシック" charset="0"/>
                  <a:cs typeface="Arial"/>
                </a:defRPr>
              </a:lvl3pPr>
              <a:lvl4pPr marL="16002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200" kern="1200">
                  <a:solidFill>
                    <a:schemeClr val="tx1"/>
                  </a:solidFill>
                  <a:latin typeface="Arial"/>
                  <a:ea typeface="ＭＳ Ｐゴシック" charset="0"/>
                  <a:cs typeface="Arial"/>
                </a:defRPr>
              </a:lvl4pPr>
              <a:lvl5pPr marL="20574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000" kern="1200">
                  <a:solidFill>
                    <a:schemeClr val="tx1"/>
                  </a:solidFill>
                  <a:latin typeface="Arial"/>
                  <a:ea typeface="ＭＳ Ｐゴシック" charset="0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US" dirty="0"/>
                <a:t>Not about creating </a:t>
              </a:r>
              <a:r>
                <a:rPr lang="en-US" i="1" dirty="0"/>
                <a:t>flexible </a:t>
              </a:r>
              <a:r>
                <a:rPr lang="en-US" dirty="0"/>
                <a:t>systems for efficient ensemble training for </a:t>
              </a:r>
              <a:r>
                <a:rPr lang="en-US" b="1" dirty="0"/>
                <a:t>many</a:t>
              </a:r>
              <a:r>
                <a:rPr lang="en-US" dirty="0"/>
                <a:t> DNNs.</a:t>
              </a:r>
            </a:p>
          </p:txBody>
        </p:sp>
        <p:pic>
          <p:nvPicPr>
            <p:cNvPr id="6" name="Graphic 5" descr="Close">
              <a:extLst>
                <a:ext uri="{FF2B5EF4-FFF2-40B4-BE49-F238E27FC236}">
                  <a16:creationId xmlns:a16="http://schemas.microsoft.com/office/drawing/2014/main" id="{C5B2EC0A-BAA0-41AD-BA6B-8A3BD5A84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06821" y="4296651"/>
              <a:ext cx="338027" cy="3380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484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E437E-7C45-4781-8FAF-C5DC498AB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DNN Training Pipelines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531F83-148E-470C-8E58-56BE9A0C2F08}"/>
              </a:ext>
            </a:extLst>
          </p:cNvPr>
          <p:cNvSpPr txBox="1"/>
          <p:nvPr/>
        </p:nvSpPr>
        <p:spPr>
          <a:xfrm>
            <a:off x="3919867" y="1492673"/>
            <a:ext cx="423673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 </a:t>
            </a:r>
            <a:r>
              <a:rPr lang="en-US" sz="2000" b="1" dirty="0"/>
              <a:t>Read</a:t>
            </a:r>
            <a:r>
              <a:rPr lang="en-US" sz="2000" dirty="0"/>
              <a:t> data from IO device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 </a:t>
            </a:r>
            <a:r>
              <a:rPr lang="en-US" sz="2000" b="1" dirty="0"/>
              <a:t>Preprocess </a:t>
            </a:r>
            <a:r>
              <a:rPr lang="en-US" sz="2000" dirty="0"/>
              <a:t>the data</a:t>
            </a:r>
          </a:p>
          <a:p>
            <a:pPr marL="457200" indent="-457200">
              <a:buFont typeface="+mj-lt"/>
              <a:buAutoNum type="arabicPeriod"/>
            </a:pPr>
            <a:endParaRPr lang="en-US" sz="2000" b="1" dirty="0"/>
          </a:p>
          <a:p>
            <a:pPr marL="457200" indent="-457200">
              <a:buFont typeface="+mj-lt"/>
              <a:buAutoNum type="arabicPeriod"/>
            </a:pPr>
            <a:endParaRPr lang="en-US" sz="2000" b="1" dirty="0"/>
          </a:p>
          <a:p>
            <a:pPr marL="457200" indent="-457200">
              <a:buFont typeface="+mj-lt"/>
              <a:buAutoNum type="arabicPeriod"/>
            </a:pPr>
            <a:endParaRPr lang="en-US" sz="2000" b="1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 </a:t>
            </a:r>
            <a:r>
              <a:rPr lang="en-US" sz="2000" b="1" dirty="0"/>
              <a:t>Train </a:t>
            </a:r>
            <a:r>
              <a:rPr lang="en-US" sz="2000" dirty="0"/>
              <a:t>DNN on preprocessed data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645DDC5-0B00-461E-887E-6921DB3757C9}"/>
              </a:ext>
            </a:extLst>
          </p:cNvPr>
          <p:cNvGrpSpPr/>
          <p:nvPr/>
        </p:nvGrpSpPr>
        <p:grpSpPr>
          <a:xfrm>
            <a:off x="95577" y="2681251"/>
            <a:ext cx="2421535" cy="400110"/>
            <a:chOff x="95577" y="2681251"/>
            <a:chExt cx="2421535" cy="40011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D0633E5-4188-4567-A607-2A60A4907BD1}"/>
                </a:ext>
              </a:extLst>
            </p:cNvPr>
            <p:cNvSpPr txBox="1"/>
            <p:nvPr/>
          </p:nvSpPr>
          <p:spPr>
            <a:xfrm>
              <a:off x="95577" y="2681251"/>
              <a:ext cx="21052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Multi-core CPU</a:t>
              </a:r>
            </a:p>
          </p:txBody>
        </p:sp>
        <p:sp>
          <p:nvSpPr>
            <p:cNvPr id="10" name="Arrow: Striped Right 9">
              <a:extLst>
                <a:ext uri="{FF2B5EF4-FFF2-40B4-BE49-F238E27FC236}">
                  <a16:creationId xmlns:a16="http://schemas.microsoft.com/office/drawing/2014/main" id="{91F4977C-AB60-40C0-800A-8E85212B3C95}"/>
                </a:ext>
              </a:extLst>
            </p:cNvPr>
            <p:cNvSpPr/>
            <p:nvPr/>
          </p:nvSpPr>
          <p:spPr>
            <a:xfrm>
              <a:off x="2112326" y="2785730"/>
              <a:ext cx="404786" cy="198475"/>
            </a:xfrm>
            <a:prstGeom prst="stripedRight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F5D2518-24A1-49C8-8B93-73671D31DF8B}"/>
              </a:ext>
            </a:extLst>
          </p:cNvPr>
          <p:cNvGrpSpPr/>
          <p:nvPr/>
        </p:nvGrpSpPr>
        <p:grpSpPr>
          <a:xfrm>
            <a:off x="146534" y="3747926"/>
            <a:ext cx="2370578" cy="1015663"/>
            <a:chOff x="146534" y="3747926"/>
            <a:chExt cx="2370578" cy="101566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9BF78FD-BAC4-4FC6-AA78-29E3D3849870}"/>
                </a:ext>
              </a:extLst>
            </p:cNvPr>
            <p:cNvSpPr txBox="1"/>
            <p:nvPr/>
          </p:nvSpPr>
          <p:spPr>
            <a:xfrm>
              <a:off x="146534" y="3747926"/>
              <a:ext cx="210524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GPU, TPU, or other accelerator</a:t>
              </a:r>
            </a:p>
            <a:p>
              <a:endParaRPr lang="en-US" sz="2000" dirty="0"/>
            </a:p>
          </p:txBody>
        </p:sp>
        <p:sp>
          <p:nvSpPr>
            <p:cNvPr id="11" name="Arrow: Striped Right 10">
              <a:extLst>
                <a:ext uri="{FF2B5EF4-FFF2-40B4-BE49-F238E27FC236}">
                  <a16:creationId xmlns:a16="http://schemas.microsoft.com/office/drawing/2014/main" id="{5AF45AB1-8941-4734-B5EC-DBE64FC59378}"/>
                </a:ext>
              </a:extLst>
            </p:cNvPr>
            <p:cNvSpPr/>
            <p:nvPr/>
          </p:nvSpPr>
          <p:spPr>
            <a:xfrm>
              <a:off x="2112326" y="3965944"/>
              <a:ext cx="404786" cy="198475"/>
            </a:xfrm>
            <a:prstGeom prst="stripedRight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17" y="1398330"/>
            <a:ext cx="1399807" cy="305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69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F2FD9-3C48-4CC2-9313-98121839E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Ensemble Pipelines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DF2BE-2E13-4E32-9524-05C36A57F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63076"/>
            <a:ext cx="8229600" cy="85193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simple ensemble duplicates the standard training pipeline onto each cluster node.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03EC9C-A564-4F82-ABEF-0B17755D6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775" y="2215006"/>
            <a:ext cx="4169194" cy="259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90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26801-8E38-499E-A12C-960211891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58785-117D-4C50-B70F-2C3102026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2348"/>
            <a:ext cx="6010275" cy="2327672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DNN Ensembles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/>
              <a:t>Efficiency Challenges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New pipeline designs and implementations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Metrics and results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pic>
        <p:nvPicPr>
          <p:cNvPr id="4" name="Graphic 3" descr="Checkmark">
            <a:extLst>
              <a:ext uri="{FF2B5EF4-FFF2-40B4-BE49-F238E27FC236}">
                <a16:creationId xmlns:a16="http://schemas.microsoft.com/office/drawing/2014/main" id="{80D78467-2472-4627-980F-3A4495555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5325" y="1631641"/>
            <a:ext cx="295275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31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0D1D4-3DFB-433A-BAD1-093CCDE65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 Bottleneck?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736EC-E9FE-4C53-9CC7-7A339FD64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510" y="1969335"/>
            <a:ext cx="3830824" cy="77536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Can redundant data reads cause an IO bottleneck?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880C63F-0556-4542-BABF-0FB9F34476D4}"/>
              </a:ext>
            </a:extLst>
          </p:cNvPr>
          <p:cNvSpPr txBox="1">
            <a:spLocks/>
          </p:cNvSpPr>
          <p:nvPr/>
        </p:nvSpPr>
        <p:spPr bwMode="auto">
          <a:xfrm>
            <a:off x="457200" y="3738961"/>
            <a:ext cx="7829550" cy="92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dirty="0"/>
              <a:t>No such problem observed on supercomputer Titan, likely due to caching and high storage system bandwidth.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10CDA0-99CE-48BE-8201-09ACE3EDF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801" y="1039764"/>
            <a:ext cx="3413549" cy="212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2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NCStateU-horizontal-left-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10974</TotalTime>
  <Words>1287</Words>
  <Application>Microsoft Office PowerPoint</Application>
  <PresentationFormat>On-screen Show (16:9)</PresentationFormat>
  <Paragraphs>304</Paragraphs>
  <Slides>38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ＭＳ Ｐゴシック</vt:lpstr>
      <vt:lpstr>Arial</vt:lpstr>
      <vt:lpstr>Calibri</vt:lpstr>
      <vt:lpstr>Cambria Math</vt:lpstr>
      <vt:lpstr>Times New Roman</vt:lpstr>
      <vt:lpstr>Wingdings</vt:lpstr>
      <vt:lpstr>NCStateU-horizontal-left-logo</vt:lpstr>
      <vt:lpstr>Exploring Flexible Communications for Streamlining DNN Ensemble Training Pipelines</vt:lpstr>
      <vt:lpstr>Outline</vt:lpstr>
      <vt:lpstr>Ensemble Training</vt:lpstr>
      <vt:lpstr>Open Questions for Ensembles</vt:lpstr>
      <vt:lpstr>Prior work on distributed training</vt:lpstr>
      <vt:lpstr>DNN Training Pipelines</vt:lpstr>
      <vt:lpstr>Ensemble Pipelines</vt:lpstr>
      <vt:lpstr>Overview</vt:lpstr>
      <vt:lpstr>IO Bottleneck?</vt:lpstr>
      <vt:lpstr>Preprocessing</vt:lpstr>
      <vt:lpstr>Preprocessing Is Expensive</vt:lpstr>
      <vt:lpstr>Ensemble Redundancy</vt:lpstr>
      <vt:lpstr>Potential Benefits</vt:lpstr>
      <vt:lpstr>Challenges</vt:lpstr>
      <vt:lpstr>Horovod</vt:lpstr>
      <vt:lpstr>Overview</vt:lpstr>
      <vt:lpstr>Designs of Cooperative Pipelines</vt:lpstr>
      <vt:lpstr>All-Shared (AS)</vt:lpstr>
      <vt:lpstr>Single-Broadcast (SB)</vt:lpstr>
      <vt:lpstr>Multi-Broadcast (MB)</vt:lpstr>
      <vt:lpstr>Overview</vt:lpstr>
      <vt:lpstr>CPU Usage Reduction</vt:lpstr>
      <vt:lpstr>Testing DNNs</vt:lpstr>
      <vt:lpstr>Preprocessing Throughput</vt:lpstr>
      <vt:lpstr>CPU Usage Reduction (AS)</vt:lpstr>
      <vt:lpstr>SB and MB Use More CPU Than AS</vt:lpstr>
      <vt:lpstr>16 to 1-core Slowdown</vt:lpstr>
      <vt:lpstr>Speedup with Core Limitations</vt:lpstr>
      <vt:lpstr>Dynamic Energy Savings</vt:lpstr>
      <vt:lpstr>Conclusion</vt:lpstr>
      <vt:lpstr>Auxiliary Slides</vt:lpstr>
      <vt:lpstr>Future Work</vt:lpstr>
      <vt:lpstr>Peak Throughput</vt:lpstr>
      <vt:lpstr>Energy Evaluation</vt:lpstr>
      <vt:lpstr>Energy Savings</vt:lpstr>
      <vt:lpstr>Limiting Core Usage on Titan</vt:lpstr>
      <vt:lpstr>Preprocessing Throughput</vt:lpstr>
      <vt:lpstr>Tensorflow to Python-MPI</vt:lpstr>
    </vt:vector>
  </TitlesOfParts>
  <Company>NC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B Dearmon</dc:creator>
  <cp:lastModifiedBy>Randall Pittman</cp:lastModifiedBy>
  <cp:revision>212</cp:revision>
  <dcterms:created xsi:type="dcterms:W3CDTF">2014-04-10T19:16:28Z</dcterms:created>
  <dcterms:modified xsi:type="dcterms:W3CDTF">2018-11-15T19:10:28Z</dcterms:modified>
</cp:coreProperties>
</file>