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notesSlides/_rels/notesSlide21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20.xml.rels" ContentType="application/vnd.openxmlformats-package.relationships+xml"/>
  <Override PartName="/ppt/notesSlides/_rels/notesSlide19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2.xml.rels" ContentType="application/vnd.openxmlformats-package.relationships+xml"/>
  <Override PartName="/ppt/notesSlides/_rels/notesSlide3.xml.rels" ContentType="application/vnd.openxmlformats-package.relationships+xml"/>
  <Override PartName="/ppt/notesSlides/_rels/notesSlide4.xml.rels" ContentType="application/vnd.openxmlformats-package.relationships+xml"/>
  <Override PartName="/ppt/notesSlides/_rels/notesSlide5.xml.rels" ContentType="application/vnd.openxmlformats-package.relationships+xml"/>
  <Override PartName="/ppt/notesSlides/_rels/notesSlide6.xml.rels" ContentType="application/vnd.openxmlformats-package.relationships+xml"/>
  <Override PartName="/ppt/notesSlides/_rels/notesSlide7.xml.rels" ContentType="application/vnd.openxmlformats-package.relationships+xml"/>
  <Override PartName="/ppt/notesSlides/_rels/notesSlide1.xml.rels" ContentType="application/vnd.openxmlformats-package.relationships+xml"/>
  <Override PartName="/ppt/notesSlides/_rels/notesSlide8.xml.rels" ContentType="application/vnd.openxmlformats-package.relationships+xml"/>
  <Override PartName="/ppt/notesSlides/_rels/notesSlide9.xml.rels" ContentType="application/vnd.openxmlformats-package.relationships+xml"/>
  <Override PartName="/ppt/notesSlides/_rels/notesSlide17.xml.rels" ContentType="application/vnd.openxmlformats-package.relationships+xml"/>
  <Override PartName="/ppt/notesSlides/_rels/notesSlide10.xml.rels" ContentType="application/vnd.openxmlformats-package.relationships+xml"/>
  <Override PartName="/ppt/notesSlides/notesSlide19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slides/_rels/slide21.xml.rels" ContentType="application/vnd.openxmlformats-package.relationships+xml"/>
  <Override PartName="/ppt/slides/_rels/slide20.xml.rels" ContentType="application/vnd.openxmlformats-package.relationships+xml"/>
  <Override PartName="/ppt/slides/_rels/slide16.xml.rels" ContentType="application/vnd.openxmlformats-package.relationships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9.xml.rels" ContentType="application/vnd.openxmlformats-package.relationships+xml"/>
  <Override PartName="/ppt/slides/_rels/slide12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.xml.rels" ContentType="application/vnd.openxmlformats-package.relationships+xml"/>
  <Override PartName="/ppt/slides/_rels/slide8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19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20.xml" ContentType="application/vnd.openxmlformats-officedocument.presentationml.slide+xml"/>
  <Override PartName="/ppt/slides/slide6.xml" ContentType="application/vnd.openxmlformats-officedocument.presentationml.slide+xml"/>
  <Override PartName="/ppt/slides/slide21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ppt/_rels/presentation.xml.rels" ContentType="application/vnd.openxmlformats-package.relationships+xml"/>
  <Override PartName="/ppt/media/image19.png" ContentType="image/png"/>
  <Override PartName="/ppt/media/image18.png" ContentType="image/png"/>
  <Override PartName="/ppt/media/image17.png" ContentType="image/png"/>
  <Override PartName="/ppt/media/image16.png" ContentType="image/png"/>
  <Override PartName="/ppt/media/image15.png" ContentType="image/png"/>
  <Override PartName="/ppt/media/image14.png" ContentType="image/png"/>
  <Override PartName="/ppt/media/image13.png" ContentType="image/png"/>
  <Override PartName="/ppt/media/image12.png" ContentType="image/png"/>
  <Override PartName="/ppt/media/image11.png" ContentType="image/png"/>
  <Override PartName="/ppt/media/image1.png" ContentType="image/png"/>
  <Override PartName="/ppt/media/image2.jpeg" ContentType="image/jpeg"/>
  <Override PartName="/ppt/media/image3.png" ContentType="image/png"/>
  <Override PartName="/ppt/media/image5.jpeg" ContentType="image/jpeg"/>
  <Override PartName="/ppt/media/image4.jpeg" ContentType="image/jpeg"/>
  <Override PartName="/ppt/media/image6.png" ContentType="image/png"/>
  <Override PartName="/ppt/media/image7.jpeg" ContentType="image/jpeg"/>
  <Override PartName="/ppt/media/image8.png" ContentType="image/png"/>
  <Override PartName="/ppt/media/image9.png" ContentType="image/png"/>
  <Override PartName="/ppt/media/image10.png" ContentType="image/png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</p:sldIdLst>
  <p:sldSz cx="9144000" cy="6858000"/>
  <p:notesSz cx="7099300" cy="102346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rIns="0" tIns="0" bIns="0" anchor="ctr"/>
          <a:p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Click to move the slide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2000" spc="-1" strike="noStrike">
                <a:latin typeface="Arial"/>
              </a:rPr>
              <a:t>Click to edit the notes format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r>
              <a:rPr b="0" lang="en-US" sz="1400" spc="-1" strike="noStrike">
                <a:latin typeface="Times New Roman"/>
              </a:rPr>
              <a:t> 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b="0" lang="en-US" sz="1400" spc="-1" strike="noStrike">
                <a:latin typeface="Times New Roman"/>
              </a:rPr>
              <a:t> 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88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r>
              <a:rPr b="0" lang="en-US" sz="1400" spc="-1" strike="noStrike">
                <a:latin typeface="Times New Roman"/>
              </a:rPr>
              <a:t> 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89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E3923F8D-B15C-4C4C-8736-23754ED3EA90}" type="slidenum">
              <a:rPr b="0" lang="en-US" sz="1400" spc="-1" strike="noStrike">
                <a:latin typeface="Times New Roman"/>
              </a:rPr>
              <a:t>1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
</Relationships>
</file>

<file path=ppt/notesSlides/_rels/notesSlide21.xml.rels><?xml version="1.0" encoding="UTF-8"?>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PlaceHolder 1"/>
          <p:cNvSpPr>
            <a:spLocks noGrp="1"/>
          </p:cNvSpPr>
          <p:nvPr>
            <p:ph type="sldImg"/>
          </p:nvPr>
        </p:nvSpPr>
        <p:spPr>
          <a:xfrm>
            <a:off x="990720" y="768240"/>
            <a:ext cx="5117760" cy="3838320"/>
          </a:xfrm>
          <a:prstGeom prst="rect">
            <a:avLst/>
          </a:prstGeom>
        </p:spPr>
      </p:sp>
      <p:sp>
        <p:nvSpPr>
          <p:cNvPr id="275" name="PlaceHolder 2"/>
          <p:cNvSpPr>
            <a:spLocks noGrp="1"/>
          </p:cNvSpPr>
          <p:nvPr>
            <p:ph type="body"/>
          </p:nvPr>
        </p:nvSpPr>
        <p:spPr>
          <a:xfrm>
            <a:off x="710280" y="4861800"/>
            <a:ext cx="5678280" cy="4604400"/>
          </a:xfrm>
          <a:prstGeom prst="rect">
            <a:avLst/>
          </a:prstGeom>
        </p:spPr>
        <p:txBody>
          <a:bodyPr tIns="91440" bIns="91440"/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Add pause (3 sec) for slides with depth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b="0" lang="en-US" sz="1200" spc="-1" strike="noStrike">
              <a:latin typeface="Arial"/>
            </a:endParaRPr>
          </a:p>
        </p:txBody>
      </p:sp>
      <p:sp>
        <p:nvSpPr>
          <p:cNvPr id="276" name="TextShape 3"/>
          <p:cNvSpPr txBox="1"/>
          <p:nvPr/>
        </p:nvSpPr>
        <p:spPr>
          <a:xfrm>
            <a:off x="4021200" y="9721800"/>
            <a:ext cx="3076560" cy="510840"/>
          </a:xfrm>
          <a:prstGeom prst="rect">
            <a:avLst/>
          </a:prstGeom>
          <a:noFill/>
          <a:ln>
            <a:noFill/>
          </a:ln>
        </p:spPr>
        <p:txBody>
          <a:bodyPr anchor="b"/>
          <a:p>
            <a:pPr algn="r">
              <a:lnSpc>
                <a:spcPct val="100000"/>
              </a:lnSpc>
            </a:pPr>
            <a:fld id="{14D3630C-9B16-4975-93F5-A00558B8A28C}" type="slidenum">
              <a:rPr b="0" lang="en-US" sz="1400" spc="-1" strike="noStrike">
                <a:latin typeface="Times New Roman"/>
              </a:rPr>
              <a:t>1</a:t>
            </a:fld>
            <a:endParaRPr b="0" lang="en-US" sz="1400" spc="-1" strike="noStrike">
              <a:latin typeface="Times New Roman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PlaceHolder 1"/>
          <p:cNvSpPr>
            <a:spLocks noGrp="1"/>
          </p:cNvSpPr>
          <p:nvPr>
            <p:ph type="body"/>
          </p:nvPr>
        </p:nvSpPr>
        <p:spPr>
          <a:xfrm>
            <a:off x="709920" y="4925520"/>
            <a:ext cx="5679000" cy="4029480"/>
          </a:xfrm>
          <a:prstGeom prst="rect">
            <a:avLst/>
          </a:prstGeom>
        </p:spPr>
        <p:txBody>
          <a:bodyPr tIns="91440" bIns="91440"/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Say practically infinite loop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294" name="PlaceHolder 2"/>
          <p:cNvSpPr>
            <a:spLocks noGrp="1"/>
          </p:cNvSpPr>
          <p:nvPr>
            <p:ph type="sldImg"/>
          </p:nvPr>
        </p:nvSpPr>
        <p:spPr>
          <a:xfrm>
            <a:off x="1419840" y="1279440"/>
            <a:ext cx="4259520" cy="3453840"/>
          </a:xfrm>
          <a:prstGeom prst="rect">
            <a:avLst/>
          </a:prstGeom>
        </p:spPr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PlaceHolder 1"/>
          <p:cNvSpPr>
            <a:spLocks noGrp="1"/>
          </p:cNvSpPr>
          <p:nvPr>
            <p:ph type="body"/>
          </p:nvPr>
        </p:nvSpPr>
        <p:spPr>
          <a:xfrm>
            <a:off x="709920" y="4925520"/>
            <a:ext cx="5679000" cy="4029480"/>
          </a:xfrm>
          <a:prstGeom prst="rect">
            <a:avLst/>
          </a:prstGeom>
        </p:spPr>
        <p:txBody>
          <a:bodyPr tIns="91440" bIns="91440"/>
          <a:p>
            <a:pPr>
              <a:lnSpc>
                <a:spcPct val="100000"/>
              </a:lnSpc>
              <a:spcBef>
                <a:spcPts val="360"/>
              </a:spcBef>
            </a:pP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Need transition to this one (e.g., benefits?)... then transit to evaluation methodology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296" name="PlaceHolder 2"/>
          <p:cNvSpPr>
            <a:spLocks noGrp="1"/>
          </p:cNvSpPr>
          <p:nvPr>
            <p:ph type="sldImg"/>
          </p:nvPr>
        </p:nvSpPr>
        <p:spPr>
          <a:xfrm>
            <a:off x="1419840" y="1279440"/>
            <a:ext cx="4259520" cy="3453840"/>
          </a:xfrm>
          <a:prstGeom prst="rect">
            <a:avLst/>
          </a:prstGeom>
        </p:spPr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PlaceHolder 1"/>
          <p:cNvSpPr>
            <a:spLocks noGrp="1"/>
          </p:cNvSpPr>
          <p:nvPr>
            <p:ph type="body"/>
          </p:nvPr>
        </p:nvSpPr>
        <p:spPr>
          <a:xfrm>
            <a:off x="709920" y="4925520"/>
            <a:ext cx="5679000" cy="4029480"/>
          </a:xfrm>
          <a:prstGeom prst="rect">
            <a:avLst/>
          </a:prstGeom>
        </p:spPr>
        <p:txBody>
          <a:bodyPr tIns="91440" bIns="91440"/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Say broadwell  clearly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298" name="PlaceHolder 2"/>
          <p:cNvSpPr>
            <a:spLocks noGrp="1"/>
          </p:cNvSpPr>
          <p:nvPr>
            <p:ph type="sldImg"/>
          </p:nvPr>
        </p:nvSpPr>
        <p:spPr>
          <a:xfrm>
            <a:off x="1419840" y="1279440"/>
            <a:ext cx="4259520" cy="3453840"/>
          </a:xfrm>
          <a:prstGeom prst="rect">
            <a:avLst/>
          </a:prstGeom>
        </p:spPr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PlaceHolder 1"/>
          <p:cNvSpPr>
            <a:spLocks noGrp="1"/>
          </p:cNvSpPr>
          <p:nvPr>
            <p:ph type="body"/>
          </p:nvPr>
        </p:nvSpPr>
        <p:spPr>
          <a:xfrm>
            <a:off x="709920" y="4925520"/>
            <a:ext cx="5679000" cy="4029480"/>
          </a:xfrm>
          <a:prstGeom prst="rect">
            <a:avLst/>
          </a:prstGeom>
        </p:spPr>
        <p:txBody>
          <a:bodyPr tIns="91440" bIns="91440"/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Say mean  error is 5% and the err bars are overlap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Say (spell out) DUE…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Remember  to contrast  RB2 and RND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Also say, though it is statistically different, still seems to be unimportant.. And i will show later in this talk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300" name="PlaceHolder 2"/>
          <p:cNvSpPr>
            <a:spLocks noGrp="1"/>
          </p:cNvSpPr>
          <p:nvPr>
            <p:ph type="sldImg"/>
          </p:nvPr>
        </p:nvSpPr>
        <p:spPr>
          <a:xfrm>
            <a:off x="1419840" y="1279440"/>
            <a:ext cx="4259520" cy="3453840"/>
          </a:xfrm>
          <a:prstGeom prst="rect">
            <a:avLst/>
          </a:prstGeom>
        </p:spPr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PlaceHolder 1"/>
          <p:cNvSpPr>
            <a:spLocks noGrp="1"/>
          </p:cNvSpPr>
          <p:nvPr>
            <p:ph type="body"/>
          </p:nvPr>
        </p:nvSpPr>
        <p:spPr>
          <a:xfrm>
            <a:off x="709920" y="4925520"/>
            <a:ext cx="5679000" cy="4029480"/>
          </a:xfrm>
          <a:prstGeom prst="rect">
            <a:avLst/>
          </a:prstGeom>
        </p:spPr>
        <p:txBody>
          <a:bodyPr tIns="91440" bIns="91440"/>
          <a:p>
            <a:pPr>
              <a:lnSpc>
                <a:spcPct val="115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Arial"/>
              </a:rPr>
              <a:t>Use range notation 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15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Arial"/>
              </a:rPr>
              <a:t>Box plot?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RTL+ Coverage: 87%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RTL++ Coverage: 97% 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302" name="PlaceHolder 2"/>
          <p:cNvSpPr>
            <a:spLocks noGrp="1"/>
          </p:cNvSpPr>
          <p:nvPr>
            <p:ph type="sldImg"/>
          </p:nvPr>
        </p:nvSpPr>
        <p:spPr>
          <a:xfrm>
            <a:off x="1419840" y="1279440"/>
            <a:ext cx="4259520" cy="3453840"/>
          </a:xfrm>
          <a:prstGeom prst="rect">
            <a:avLst/>
          </a:prstGeom>
        </p:spPr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PlaceHolder 1"/>
          <p:cNvSpPr>
            <a:spLocks noGrp="1"/>
          </p:cNvSpPr>
          <p:nvPr>
            <p:ph type="body"/>
          </p:nvPr>
        </p:nvSpPr>
        <p:spPr>
          <a:xfrm>
            <a:off x="709920" y="4925520"/>
            <a:ext cx="5679000" cy="4029480"/>
          </a:xfrm>
          <a:prstGeom prst="rect">
            <a:avLst/>
          </a:prstGeom>
        </p:spPr>
        <p:txBody>
          <a:bodyPr tIns="91440" bIns="91440"/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Fewer bars and applications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Didn’t say enough: INT only, compare RTL RB2 RND …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Show fewers  applications  or use magnifier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b="0" lang="en-US" sz="1200" spc="-1" strike="noStrike">
              <a:latin typeface="Arial"/>
            </a:endParaRPr>
          </a:p>
        </p:txBody>
      </p:sp>
      <p:sp>
        <p:nvSpPr>
          <p:cNvPr id="304" name="PlaceHolder 2"/>
          <p:cNvSpPr>
            <a:spLocks noGrp="1"/>
          </p:cNvSpPr>
          <p:nvPr>
            <p:ph type="sldImg"/>
          </p:nvPr>
        </p:nvSpPr>
        <p:spPr>
          <a:xfrm>
            <a:off x="1419840" y="1279440"/>
            <a:ext cx="4259520" cy="3453840"/>
          </a:xfrm>
          <a:prstGeom prst="rect">
            <a:avLst/>
          </a:prstGeom>
        </p:spPr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PlaceHolder 1"/>
          <p:cNvSpPr>
            <a:spLocks noGrp="1"/>
          </p:cNvSpPr>
          <p:nvPr>
            <p:ph type="body"/>
          </p:nvPr>
        </p:nvSpPr>
        <p:spPr>
          <a:xfrm>
            <a:off x="709920" y="4925520"/>
            <a:ext cx="5679000" cy="4029480"/>
          </a:xfrm>
          <a:prstGeom prst="rect">
            <a:avLst/>
          </a:prstGeom>
        </p:spPr>
        <p:txBody>
          <a:bodyPr tIns="91440" bIns="91440"/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Animate the second bullet after showing the distr.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Which digit position 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Show each dist. One at a time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Explain the quality metric better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Say RB1 and RTL looks different but not statistically different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306" name="PlaceHolder 2"/>
          <p:cNvSpPr>
            <a:spLocks noGrp="1"/>
          </p:cNvSpPr>
          <p:nvPr>
            <p:ph type="sldImg"/>
          </p:nvPr>
        </p:nvSpPr>
        <p:spPr>
          <a:xfrm>
            <a:off x="1419840" y="1279440"/>
            <a:ext cx="4259520" cy="3453840"/>
          </a:xfrm>
          <a:prstGeom prst="rect">
            <a:avLst/>
          </a:prstGeom>
        </p:spPr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PlaceHolder 1"/>
          <p:cNvSpPr>
            <a:spLocks noGrp="1"/>
          </p:cNvSpPr>
          <p:nvPr>
            <p:ph type="body"/>
          </p:nvPr>
        </p:nvSpPr>
        <p:spPr>
          <a:xfrm>
            <a:off x="709920" y="4925520"/>
            <a:ext cx="5679000" cy="4029480"/>
          </a:xfrm>
          <a:prstGeom prst="rect">
            <a:avLst/>
          </a:prstGeom>
        </p:spPr>
        <p:txBody>
          <a:bodyPr tIns="91440" bIns="91440"/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Clarify assumptions: from Logic level to application level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    </a:t>
            </a: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Logic masking only (No timing and electrical masking) 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Say “Silent  data corruption”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b="0" lang="en-US" sz="1200" spc="-1" strike="noStrike">
              <a:latin typeface="Arial"/>
            </a:endParaRPr>
          </a:p>
        </p:txBody>
      </p:sp>
      <p:sp>
        <p:nvSpPr>
          <p:cNvPr id="278" name="PlaceHolder 2"/>
          <p:cNvSpPr>
            <a:spLocks noGrp="1"/>
          </p:cNvSpPr>
          <p:nvPr>
            <p:ph type="sldImg"/>
          </p:nvPr>
        </p:nvSpPr>
        <p:spPr>
          <a:xfrm>
            <a:off x="1419840" y="1279440"/>
            <a:ext cx="4259520" cy="3453840"/>
          </a:xfrm>
          <a:prstGeom prst="rect">
            <a:avLst/>
          </a:prstGeom>
        </p:spPr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PlaceHolder 1"/>
          <p:cNvSpPr>
            <a:spLocks noGrp="1"/>
          </p:cNvSpPr>
          <p:nvPr>
            <p:ph type="body"/>
          </p:nvPr>
        </p:nvSpPr>
        <p:spPr>
          <a:xfrm>
            <a:off x="709920" y="4925520"/>
            <a:ext cx="5679000" cy="4029480"/>
          </a:xfrm>
          <a:prstGeom prst="rect">
            <a:avLst/>
          </a:prstGeom>
        </p:spPr>
        <p:txBody>
          <a:bodyPr tIns="91440" bIns="91440"/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Since with detector, we might need higher-fidelity,... can say sth for circuits used here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Say the ensemble result in another paper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308" name="PlaceHolder 2"/>
          <p:cNvSpPr>
            <a:spLocks noGrp="1"/>
          </p:cNvSpPr>
          <p:nvPr>
            <p:ph type="sldImg"/>
          </p:nvPr>
        </p:nvSpPr>
        <p:spPr>
          <a:xfrm>
            <a:off x="1419840" y="1279440"/>
            <a:ext cx="4259520" cy="3453840"/>
          </a:xfrm>
          <a:prstGeom prst="rect">
            <a:avLst/>
          </a:prstGeom>
        </p:spPr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PlaceHolder 1"/>
          <p:cNvSpPr>
            <a:spLocks noGrp="1"/>
          </p:cNvSpPr>
          <p:nvPr>
            <p:ph type="body"/>
          </p:nvPr>
        </p:nvSpPr>
        <p:spPr>
          <a:xfrm>
            <a:off x="709920" y="4925520"/>
            <a:ext cx="5679000" cy="4029480"/>
          </a:xfrm>
          <a:prstGeom prst="rect">
            <a:avLst/>
          </a:prstGeom>
        </p:spPr>
        <p:txBody>
          <a:bodyPr tIns="91440" bIns="91440"/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Mention the circuits we use might not represent the real products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Take  some  pause  between  slides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310" name="PlaceHolder 2"/>
          <p:cNvSpPr>
            <a:spLocks noGrp="1"/>
          </p:cNvSpPr>
          <p:nvPr>
            <p:ph type="sldImg"/>
          </p:nvPr>
        </p:nvSpPr>
        <p:spPr>
          <a:xfrm>
            <a:off x="1419840" y="1279440"/>
            <a:ext cx="4259520" cy="3453840"/>
          </a:xfrm>
          <a:prstGeom prst="rect">
            <a:avLst/>
          </a:prstGeom>
        </p:spPr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PlaceHolder 1"/>
          <p:cNvSpPr>
            <a:spLocks noGrp="1"/>
          </p:cNvSpPr>
          <p:nvPr>
            <p:ph type="body"/>
          </p:nvPr>
        </p:nvSpPr>
        <p:spPr>
          <a:xfrm>
            <a:off x="709920" y="4925520"/>
            <a:ext cx="5679000" cy="4029480"/>
          </a:xfrm>
          <a:prstGeom prst="rect">
            <a:avLst/>
          </a:prstGeom>
        </p:spPr>
        <p:txBody>
          <a:bodyPr tIns="91440" bIns="91440"/>
          <a:p>
            <a:pPr>
              <a:lnSpc>
                <a:spcPct val="100000"/>
              </a:lnSpc>
              <a:spcBef>
                <a:spcPts val="360"/>
              </a:spcBef>
            </a:pP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b="0" lang="en-US" sz="2000" spc="-1" strike="noStrike">
              <a:latin typeface="Arial"/>
            </a:endParaRPr>
          </a:p>
        </p:txBody>
      </p:sp>
      <p:sp>
        <p:nvSpPr>
          <p:cNvPr id="280" name="PlaceHolder 2"/>
          <p:cNvSpPr>
            <a:spLocks noGrp="1"/>
          </p:cNvSpPr>
          <p:nvPr>
            <p:ph type="sldImg"/>
          </p:nvPr>
        </p:nvSpPr>
        <p:spPr>
          <a:xfrm>
            <a:off x="1419840" y="1279440"/>
            <a:ext cx="4259520" cy="3453840"/>
          </a:xfrm>
          <a:prstGeom prst="rect">
            <a:avLst/>
          </a:prstGeom>
        </p:spPr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PlaceHolder 1"/>
          <p:cNvSpPr>
            <a:spLocks noGrp="1"/>
          </p:cNvSpPr>
          <p:nvPr>
            <p:ph type="body"/>
          </p:nvPr>
        </p:nvSpPr>
        <p:spPr>
          <a:xfrm>
            <a:off x="709920" y="4925520"/>
            <a:ext cx="5679000" cy="4029480"/>
          </a:xfrm>
          <a:prstGeom prst="rect">
            <a:avLst/>
          </a:prstGeom>
        </p:spPr>
        <p:txBody>
          <a:bodyPr tIns="91440" bIns="91440"/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Emphasize single cell, single event upset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Emph. soft error in the pipeline registers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Emphasize  instruction  level  error model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Remember  to say fault masking  and multi-bit  error at output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282" name="PlaceHolder 2"/>
          <p:cNvSpPr>
            <a:spLocks noGrp="1"/>
          </p:cNvSpPr>
          <p:nvPr>
            <p:ph type="sldImg"/>
          </p:nvPr>
        </p:nvSpPr>
        <p:spPr>
          <a:xfrm>
            <a:off x="1419840" y="1279440"/>
            <a:ext cx="4259520" cy="3453840"/>
          </a:xfrm>
          <a:prstGeom prst="rect">
            <a:avLst/>
          </a:prstGeom>
        </p:spPr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PlaceHolder 1"/>
          <p:cNvSpPr>
            <a:spLocks noGrp="1"/>
          </p:cNvSpPr>
          <p:nvPr>
            <p:ph type="body"/>
          </p:nvPr>
        </p:nvSpPr>
        <p:spPr>
          <a:xfrm>
            <a:off x="709920" y="4925520"/>
            <a:ext cx="5679000" cy="4029480"/>
          </a:xfrm>
          <a:prstGeom prst="rect">
            <a:avLst/>
          </a:prstGeom>
        </p:spPr>
        <p:txBody>
          <a:bodyPr tIns="91440" bIns="91440"/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Add previous fig here and highlight the output latch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Don’t use mouse (e.g, use pointer or animation)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Need to emphasize  bit-flip count is also app-dependent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284" name="PlaceHolder 2"/>
          <p:cNvSpPr>
            <a:spLocks noGrp="1"/>
          </p:cNvSpPr>
          <p:nvPr>
            <p:ph type="sldImg"/>
          </p:nvPr>
        </p:nvSpPr>
        <p:spPr>
          <a:xfrm>
            <a:off x="1419840" y="1279440"/>
            <a:ext cx="4259520" cy="3453840"/>
          </a:xfrm>
          <a:prstGeom prst="rect">
            <a:avLst/>
          </a:prstGeom>
        </p:spPr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PlaceHolder 1"/>
          <p:cNvSpPr>
            <a:spLocks noGrp="1"/>
          </p:cNvSpPr>
          <p:nvPr>
            <p:ph type="body"/>
          </p:nvPr>
        </p:nvSpPr>
        <p:spPr>
          <a:xfrm>
            <a:off x="709920" y="4925520"/>
            <a:ext cx="5679000" cy="4029480"/>
          </a:xfrm>
          <a:prstGeom prst="rect">
            <a:avLst/>
          </a:prstGeom>
        </p:spPr>
        <p:txBody>
          <a:bodyPr tIns="91440" bIns="91440"/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Explain the axes of the plots and circuit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Don’t use mouse (e.g, use pointer or animation)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Say dark color means  what  vs light?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286" name="PlaceHolder 2"/>
          <p:cNvSpPr>
            <a:spLocks noGrp="1"/>
          </p:cNvSpPr>
          <p:nvPr>
            <p:ph type="sldImg"/>
          </p:nvPr>
        </p:nvSpPr>
        <p:spPr>
          <a:xfrm>
            <a:off x="1419840" y="1279440"/>
            <a:ext cx="4259520" cy="3453840"/>
          </a:xfrm>
          <a:prstGeom prst="rect">
            <a:avLst/>
          </a:prstGeom>
        </p:spPr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PlaceHolder 1"/>
          <p:cNvSpPr>
            <a:spLocks noGrp="1"/>
          </p:cNvSpPr>
          <p:nvPr>
            <p:ph type="body"/>
          </p:nvPr>
        </p:nvSpPr>
        <p:spPr>
          <a:xfrm>
            <a:off x="709920" y="4925520"/>
            <a:ext cx="5679000" cy="4029480"/>
          </a:xfrm>
          <a:prstGeom prst="rect">
            <a:avLst/>
          </a:prstGeom>
        </p:spPr>
        <p:txBody>
          <a:bodyPr tIns="91440" bIns="91440"/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However, HI does not solve the entire problem because Monte Carlo method is usually used to evaluate metric such as SDC rate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Remind  that we want to accelerate injection : RTL-level masking→fewer SDC cases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Mention  nested  monte  carlo (for overall  evaluation)</a:t>
            </a:r>
            <a:endParaRPr b="0" lang="en-US" sz="1200" spc="-1" strike="noStrike">
              <a:latin typeface="Arial"/>
            </a:endParaRPr>
          </a:p>
        </p:txBody>
      </p:sp>
      <p:sp>
        <p:nvSpPr>
          <p:cNvPr id="288" name="PlaceHolder 2"/>
          <p:cNvSpPr>
            <a:spLocks noGrp="1"/>
          </p:cNvSpPr>
          <p:nvPr>
            <p:ph type="sldImg"/>
          </p:nvPr>
        </p:nvSpPr>
        <p:spPr>
          <a:xfrm>
            <a:off x="1419840" y="1279440"/>
            <a:ext cx="4259520" cy="3453840"/>
          </a:xfrm>
          <a:prstGeom prst="rect">
            <a:avLst/>
          </a:prstGeom>
        </p:spPr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PlaceHolder 1"/>
          <p:cNvSpPr>
            <a:spLocks noGrp="1"/>
          </p:cNvSpPr>
          <p:nvPr>
            <p:ph type="body"/>
          </p:nvPr>
        </p:nvSpPr>
        <p:spPr>
          <a:xfrm>
            <a:off x="709920" y="4925520"/>
            <a:ext cx="5679000" cy="4029480"/>
          </a:xfrm>
          <a:prstGeom prst="rect">
            <a:avLst/>
          </a:prstGeom>
        </p:spPr>
        <p:txBody>
          <a:bodyPr tIns="91440" bIns="91440"/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Intro: so, what’s the problem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Shouldn’t  say the loops  here 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Start from what  the problem is, then use the figure to explain  it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b="0" lang="en-US" sz="1200" spc="-1" strike="noStrike">
              <a:latin typeface="Arial"/>
            </a:endParaRPr>
          </a:p>
        </p:txBody>
      </p:sp>
      <p:sp>
        <p:nvSpPr>
          <p:cNvPr id="290" name="PlaceHolder 2"/>
          <p:cNvSpPr>
            <a:spLocks noGrp="1"/>
          </p:cNvSpPr>
          <p:nvPr>
            <p:ph type="sldImg"/>
          </p:nvPr>
        </p:nvSpPr>
        <p:spPr>
          <a:xfrm>
            <a:off x="1419840" y="1279440"/>
            <a:ext cx="4259520" cy="3453840"/>
          </a:xfrm>
          <a:prstGeom prst="rect">
            <a:avLst/>
          </a:prstGeom>
        </p:spPr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PlaceHolder 1"/>
          <p:cNvSpPr>
            <a:spLocks noGrp="1"/>
          </p:cNvSpPr>
          <p:nvPr>
            <p:ph type="body"/>
          </p:nvPr>
        </p:nvSpPr>
        <p:spPr>
          <a:xfrm>
            <a:off x="709920" y="4925520"/>
            <a:ext cx="5679000" cy="4029480"/>
          </a:xfrm>
          <a:prstGeom prst="rect">
            <a:avLst/>
          </a:prstGeom>
        </p:spPr>
        <p:txBody>
          <a:bodyPr tIns="91440" bIns="91440"/>
          <a:p>
            <a:pPr>
              <a:lnSpc>
                <a:spcPct val="100000"/>
              </a:lnSpc>
              <a:spcBef>
                <a:spcPts val="360"/>
              </a:spcBef>
            </a:pPr>
            <a:r>
              <a:rPr b="0" lang="en-US" sz="1200" spc="-1" strike="noStrike">
                <a:solidFill>
                  <a:srgbClr val="000000"/>
                </a:solidFill>
                <a:latin typeface="Arial"/>
                <a:ea typeface="Arial"/>
              </a:rPr>
              <a:t>Mention random in both time and space dimensions?</a:t>
            </a:r>
            <a:endParaRPr b="0" lang="en-US" sz="12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360"/>
              </a:spcBef>
            </a:pPr>
            <a:endParaRPr b="0" lang="en-US" sz="1200" spc="-1" strike="noStrike">
              <a:latin typeface="Arial"/>
            </a:endParaRPr>
          </a:p>
        </p:txBody>
      </p:sp>
      <p:sp>
        <p:nvSpPr>
          <p:cNvPr id="292" name="PlaceHolder 2"/>
          <p:cNvSpPr>
            <a:spLocks noGrp="1"/>
          </p:cNvSpPr>
          <p:nvPr>
            <p:ph type="sldImg"/>
          </p:nvPr>
        </p:nvSpPr>
        <p:spPr>
          <a:xfrm>
            <a:off x="1419840" y="1279440"/>
            <a:ext cx="4259520" cy="3453840"/>
          </a:xfrm>
          <a:prstGeom prst="rect">
            <a:avLst/>
          </a:prstGeom>
        </p:spPr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88440" y="457200"/>
            <a:ext cx="8602920" cy="899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373040"/>
            <a:ext cx="853416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57200" y="4229640"/>
            <a:ext cx="853416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88440" y="457200"/>
            <a:ext cx="8602920" cy="899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373040"/>
            <a:ext cx="416448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830120" y="1373040"/>
            <a:ext cx="416448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57200" y="4229640"/>
            <a:ext cx="416448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4830120" y="4229640"/>
            <a:ext cx="416448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388440" y="457200"/>
            <a:ext cx="8602920" cy="899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373040"/>
            <a:ext cx="274788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342960" y="1373040"/>
            <a:ext cx="274788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228360" y="1373040"/>
            <a:ext cx="274788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457200" y="4229640"/>
            <a:ext cx="274788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342960" y="4229640"/>
            <a:ext cx="274788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228360" y="4229640"/>
            <a:ext cx="274788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388440" y="457200"/>
            <a:ext cx="8602920" cy="899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457200" y="1373040"/>
            <a:ext cx="8534160" cy="5469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388440" y="457200"/>
            <a:ext cx="8602920" cy="899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373040"/>
            <a:ext cx="8534160" cy="5469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388440" y="457200"/>
            <a:ext cx="8602920" cy="899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373040"/>
            <a:ext cx="4164480" cy="5469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830120" y="1373040"/>
            <a:ext cx="4164480" cy="5469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388440" y="457200"/>
            <a:ext cx="8602920" cy="899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388440" y="457200"/>
            <a:ext cx="8602920" cy="41716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88440" y="457200"/>
            <a:ext cx="8602920" cy="899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373040"/>
            <a:ext cx="416448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830120" y="1373040"/>
            <a:ext cx="4164480" cy="5469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4229640"/>
            <a:ext cx="416448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88440" y="457200"/>
            <a:ext cx="8602920" cy="899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373040"/>
            <a:ext cx="8534160" cy="5469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88440" y="457200"/>
            <a:ext cx="8602920" cy="899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373040"/>
            <a:ext cx="4164480" cy="5469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830120" y="1373040"/>
            <a:ext cx="416448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830120" y="4229640"/>
            <a:ext cx="416448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388440" y="457200"/>
            <a:ext cx="8602920" cy="899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373040"/>
            <a:ext cx="416448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830120" y="1373040"/>
            <a:ext cx="416448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457200" y="4229640"/>
            <a:ext cx="853416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388440" y="457200"/>
            <a:ext cx="8602920" cy="899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373040"/>
            <a:ext cx="853416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57200" y="4229640"/>
            <a:ext cx="853416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388440" y="457200"/>
            <a:ext cx="8602920" cy="899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373040"/>
            <a:ext cx="416448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830120" y="1373040"/>
            <a:ext cx="416448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457200" y="4229640"/>
            <a:ext cx="416448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4830120" y="4229640"/>
            <a:ext cx="416448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388440" y="457200"/>
            <a:ext cx="8602920" cy="899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373040"/>
            <a:ext cx="274788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3342960" y="1373040"/>
            <a:ext cx="274788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6228360" y="1373040"/>
            <a:ext cx="274788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body"/>
          </p:nvPr>
        </p:nvSpPr>
        <p:spPr>
          <a:xfrm>
            <a:off x="457200" y="4229640"/>
            <a:ext cx="274788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 type="body"/>
          </p:nvPr>
        </p:nvSpPr>
        <p:spPr>
          <a:xfrm>
            <a:off x="3342960" y="4229640"/>
            <a:ext cx="274788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 type="body"/>
          </p:nvPr>
        </p:nvSpPr>
        <p:spPr>
          <a:xfrm>
            <a:off x="6228360" y="4229640"/>
            <a:ext cx="274788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88440" y="457200"/>
            <a:ext cx="8602920" cy="899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373040"/>
            <a:ext cx="8534160" cy="5469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88440" y="457200"/>
            <a:ext cx="8602920" cy="899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373040"/>
            <a:ext cx="4164480" cy="5469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830120" y="1373040"/>
            <a:ext cx="4164480" cy="5469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88440" y="457200"/>
            <a:ext cx="8602920" cy="899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388440" y="457200"/>
            <a:ext cx="8602920" cy="41716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88440" y="457200"/>
            <a:ext cx="8602920" cy="899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373040"/>
            <a:ext cx="416448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830120" y="1373040"/>
            <a:ext cx="4164480" cy="5469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57200" y="4229640"/>
            <a:ext cx="416448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88440" y="457200"/>
            <a:ext cx="8602920" cy="899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373040"/>
            <a:ext cx="4164480" cy="546912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830120" y="1373040"/>
            <a:ext cx="416448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830120" y="4229640"/>
            <a:ext cx="416448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88440" y="457200"/>
            <a:ext cx="8602920" cy="899640"/>
          </a:xfrm>
          <a:prstGeom prst="rect">
            <a:avLst/>
          </a:prstGeom>
        </p:spPr>
        <p:txBody>
          <a:bodyPr lIns="0" rIns="0" tIns="0" bIns="0" anchor="ctr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373040"/>
            <a:ext cx="416448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830120" y="1373040"/>
            <a:ext cx="416448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57200" y="4229640"/>
            <a:ext cx="8534160" cy="2608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3.png"/><Relationship Id="rId3" Type="http://schemas.openxmlformats.org/officeDocument/2006/relationships/image" Target="../media/image4.jpeg"/><Relationship Id="rId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Relationship Id="rId9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Google Shape;13;p1" descr=""/>
          <p:cNvPicPr/>
          <p:nvPr/>
        </p:nvPicPr>
        <p:blipFill>
          <a:blip r:embed="rId2"/>
          <a:srcRect l="15405" t="30431" r="14436" b="31508"/>
          <a:stretch/>
        </p:blipFill>
        <p:spPr>
          <a:xfrm>
            <a:off x="7733520" y="76320"/>
            <a:ext cx="1249560" cy="304560"/>
          </a:xfrm>
          <a:prstGeom prst="rect">
            <a:avLst/>
          </a:prstGeom>
          <a:ln>
            <a:noFill/>
          </a:ln>
        </p:spPr>
      </p:pic>
      <p:pic>
        <p:nvPicPr>
          <p:cNvPr id="1" name="Google Shape;14;p1" descr=""/>
          <p:cNvPicPr/>
          <p:nvPr/>
        </p:nvPicPr>
        <p:blipFill>
          <a:blip r:embed="rId3"/>
          <a:srcRect l="24281" t="18818" r="20898" b="40591"/>
          <a:stretch/>
        </p:blipFill>
        <p:spPr>
          <a:xfrm>
            <a:off x="171720" y="76320"/>
            <a:ext cx="626040" cy="341280"/>
          </a:xfrm>
          <a:prstGeom prst="rect">
            <a:avLst/>
          </a:prstGeom>
          <a:ln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tIns="91440" bIns="91440"/>
          <a:p>
            <a:endParaRPr b="0" lang="en-US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/>
          </p:nvPr>
        </p:nvSpPr>
        <p:spPr>
          <a:xfrm>
            <a:off x="6705720" y="-14400"/>
            <a:ext cx="836280" cy="455400"/>
          </a:xfrm>
          <a:prstGeom prst="rect">
            <a:avLst/>
          </a:prstGeom>
        </p:spPr>
        <p:txBody>
          <a:bodyPr lIns="92160" rIns="92160" tIns="46080" bIns="46080" anchor="ctr"/>
          <a:p>
            <a:pPr algn="r">
              <a:lnSpc>
                <a:spcPct val="100000"/>
              </a:lnSpc>
            </a:pPr>
            <a:fld id="{61C90BE6-3A4C-4FEC-B118-A57EF6BC5F60}" type="slidenum">
              <a:rPr b="0" lang="en-US" sz="1200" spc="-1" strike="noStrike">
                <a:solidFill>
                  <a:srgbClr val="115e67"/>
                </a:solidFill>
                <a:latin typeface="Lato"/>
                <a:ea typeface="Lato"/>
              </a:rPr>
              <a:t>&lt;number&gt;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/>
          </p:nvPr>
        </p:nvSpPr>
        <p:spPr>
          <a:xfrm>
            <a:off x="1447920" y="23400"/>
            <a:ext cx="5181120" cy="417600"/>
          </a:xfrm>
          <a:prstGeom prst="rect">
            <a:avLst/>
          </a:prstGeom>
        </p:spPr>
        <p:txBody>
          <a:bodyPr tIns="91440" bIns="91440" anchor="ctr"/>
          <a:p>
            <a:endParaRPr b="0" lang="en-US" sz="2400" spc="-1" strike="noStrike"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Google Shape;60;p10" descr=""/>
          <p:cNvPicPr/>
          <p:nvPr/>
        </p:nvPicPr>
        <p:blipFill>
          <a:blip r:embed="rId2"/>
          <a:srcRect l="15405" t="30431" r="14436" b="31508"/>
          <a:stretch/>
        </p:blipFill>
        <p:spPr>
          <a:xfrm>
            <a:off x="7733520" y="76320"/>
            <a:ext cx="1249560" cy="304560"/>
          </a:xfrm>
          <a:prstGeom prst="rect">
            <a:avLst/>
          </a:prstGeom>
          <a:ln>
            <a:noFill/>
          </a:ln>
        </p:spPr>
      </p:pic>
      <p:pic>
        <p:nvPicPr>
          <p:cNvPr id="43" name="Google Shape;61;p10" descr=""/>
          <p:cNvPicPr/>
          <p:nvPr/>
        </p:nvPicPr>
        <p:blipFill>
          <a:blip r:embed="rId3"/>
          <a:srcRect l="24281" t="18818" r="20898" b="40591"/>
          <a:stretch/>
        </p:blipFill>
        <p:spPr>
          <a:xfrm>
            <a:off x="171720" y="76320"/>
            <a:ext cx="626040" cy="341280"/>
          </a:xfrm>
          <a:prstGeom prst="rect">
            <a:avLst/>
          </a:prstGeom>
          <a:ln>
            <a:noFill/>
          </a:ln>
        </p:spPr>
      </p:pic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88440" y="457200"/>
            <a:ext cx="8602920" cy="899640"/>
          </a:xfrm>
          <a:prstGeom prst="rect">
            <a:avLst/>
          </a:prstGeom>
        </p:spPr>
        <p:txBody>
          <a:bodyPr tIns="91440" bIns="91440"/>
          <a:p>
            <a:r>
              <a:rPr b="0" lang="en-US" sz="2800" spc="-1" strike="noStrike">
                <a:solidFill>
                  <a:srgbClr val="000000"/>
                </a:solidFill>
                <a:latin typeface="Arial"/>
              </a:rPr>
              <a:t>Click to edit the title text format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373040"/>
            <a:ext cx="8534160" cy="5469120"/>
          </a:xfrm>
          <a:prstGeom prst="rect">
            <a:avLst/>
          </a:prstGeom>
        </p:spPr>
        <p:txBody>
          <a:bodyPr tIns="91440" bIns="91440" anchor="ctr"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Click to edit the outline text format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Second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Third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Fourth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Fifth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Sixth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solidFill>
                  <a:srgbClr val="000000"/>
                </a:solidFill>
                <a:latin typeface="Arial"/>
              </a:rPr>
              <a:t>Seventh Outline Level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sldNum"/>
          </p:nvPr>
        </p:nvSpPr>
        <p:spPr>
          <a:xfrm>
            <a:off x="6705720" y="-14400"/>
            <a:ext cx="836280" cy="455400"/>
          </a:xfrm>
          <a:prstGeom prst="rect">
            <a:avLst/>
          </a:prstGeom>
        </p:spPr>
        <p:txBody>
          <a:bodyPr lIns="92160" rIns="92160" tIns="46080" bIns="46080" anchor="ctr"/>
          <a:p>
            <a:pPr algn="r">
              <a:lnSpc>
                <a:spcPct val="100000"/>
              </a:lnSpc>
            </a:pPr>
            <a:fld id="{56B3E7BC-8725-4467-9EFE-3135CC3F1A5E}" type="slidenum">
              <a:rPr b="0" lang="en-US" sz="1200" spc="-1" strike="noStrike">
                <a:solidFill>
                  <a:srgbClr val="115e67"/>
                </a:solidFill>
                <a:latin typeface="Lato"/>
                <a:ea typeface="Lato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ftr"/>
          </p:nvPr>
        </p:nvSpPr>
        <p:spPr>
          <a:xfrm>
            <a:off x="1447920" y="23400"/>
            <a:ext cx="5181120" cy="417600"/>
          </a:xfrm>
          <a:prstGeom prst="rect">
            <a:avLst/>
          </a:prstGeom>
        </p:spPr>
        <p:txBody>
          <a:bodyPr tIns="91440" bIns="91440" anchor="ctr"/>
          <a:p>
            <a:endParaRPr b="0" lang="en-US" sz="2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image" Target="../media/image13.png"/><Relationship Id="rId3" Type="http://schemas.openxmlformats.org/officeDocument/2006/relationships/slideLayout" Target="../slideLayouts/slideLayout1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image" Target="../media/image15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5" Type="http://schemas.openxmlformats.org/officeDocument/2006/relationships/image" Target="../media/image18.png"/><Relationship Id="rId6" Type="http://schemas.openxmlformats.org/officeDocument/2006/relationships/slideLayout" Target="../slideLayouts/slideLayout13.xml"/><Relationship Id="rId7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0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2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image" Target="../media/image7.jpeg"/><Relationship Id="rId3" Type="http://schemas.openxmlformats.org/officeDocument/2006/relationships/slideLayout" Target="../slideLayouts/slideLayout13.xml"/><Relationship Id="rId4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685800" y="193536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 algn="ctr">
              <a:lnSpc>
                <a:spcPct val="100000"/>
              </a:lnSpc>
            </a:pPr>
            <a:r>
              <a:rPr b="0" lang="en-US" sz="3600" spc="-1" strike="noStrike">
                <a:solidFill>
                  <a:srgbClr val="990000"/>
                </a:solidFill>
                <a:latin typeface="Arial"/>
                <a:ea typeface="Arial"/>
              </a:rPr>
              <a:t>	</a:t>
            </a:r>
            <a:r>
              <a:rPr b="0" lang="en-US" sz="3600" spc="-1" strike="noStrike">
                <a:solidFill>
                  <a:srgbClr val="990000"/>
                </a:solidFill>
                <a:latin typeface="Arial"/>
                <a:ea typeface="Arial"/>
              </a:rPr>
              <a:t>Evaluating and Accelerating High-Fidelity Error Injection for HPC</a:t>
            </a:r>
            <a:br/>
            <a:endParaRPr b="0" lang="en-US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CustomShape 2"/>
          <p:cNvSpPr/>
          <p:nvPr/>
        </p:nvSpPr>
        <p:spPr>
          <a:xfrm>
            <a:off x="685800" y="3941280"/>
            <a:ext cx="7772040" cy="2999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/>
          <a:p>
            <a:pPr algn="ctr">
              <a:lnSpc>
                <a:spcPct val="90000"/>
              </a:lnSpc>
              <a:spcBef>
                <a:spcPts val="649"/>
              </a:spcBef>
            </a:pPr>
            <a:r>
              <a:rPr b="0" lang="en-US" sz="2400" spc="-1" strike="noStrike">
                <a:solidFill>
                  <a:srgbClr val="003057"/>
                </a:solidFill>
                <a:latin typeface="Lato"/>
                <a:ea typeface="Lato"/>
              </a:rPr>
              <a:t>Chun-Kai Chang, Sangkug Lym, Nicholas Kelly, </a:t>
            </a:r>
            <a:endParaRPr b="0" lang="en-US" sz="24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649"/>
              </a:spcBef>
            </a:pPr>
            <a:r>
              <a:rPr b="0" lang="en-US" sz="2400" spc="-1" strike="noStrike">
                <a:solidFill>
                  <a:srgbClr val="003057"/>
                </a:solidFill>
                <a:latin typeface="Lato"/>
                <a:ea typeface="Lato"/>
              </a:rPr>
              <a:t>Michael B. Sullivan</a:t>
            </a:r>
            <a:r>
              <a:rPr b="0" lang="en-US" sz="2400" spc="-1" strike="noStrike" baseline="30000">
                <a:solidFill>
                  <a:srgbClr val="003057"/>
                </a:solidFill>
                <a:latin typeface="Lato"/>
                <a:ea typeface="Lato"/>
              </a:rPr>
              <a:t>§</a:t>
            </a:r>
            <a:r>
              <a:rPr b="0" lang="en-US" sz="2400" spc="-1" strike="noStrike">
                <a:solidFill>
                  <a:srgbClr val="003057"/>
                </a:solidFill>
                <a:latin typeface="Lato"/>
                <a:ea typeface="Lato"/>
              </a:rPr>
              <a:t>, Mattan Erez</a:t>
            </a:r>
            <a:endParaRPr b="0" lang="en-US" sz="24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649"/>
              </a:spcBef>
            </a:pPr>
            <a:r>
              <a:rPr b="0" lang="en-US" sz="1800" spc="-1" strike="noStrike">
                <a:solidFill>
                  <a:srgbClr val="003057"/>
                </a:solidFill>
                <a:latin typeface="Lato"/>
                <a:ea typeface="Lato"/>
              </a:rPr>
              <a:t>Department of Electrical and Computer Engineering</a:t>
            </a:r>
            <a:endParaRPr b="0" lang="en-US" sz="18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649"/>
              </a:spcBef>
            </a:pPr>
            <a:r>
              <a:rPr b="0" lang="en-US" sz="1800" spc="-1" strike="noStrike">
                <a:solidFill>
                  <a:srgbClr val="003057"/>
                </a:solidFill>
                <a:latin typeface="Lato"/>
                <a:ea typeface="Lato"/>
              </a:rPr>
              <a:t>The University of Texas at Austin</a:t>
            </a:r>
            <a:endParaRPr b="0" lang="en-US" sz="18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649"/>
              </a:spcBef>
            </a:pPr>
            <a:r>
              <a:rPr b="0" lang="en-US" sz="1800" spc="-1" strike="noStrike" baseline="30000">
                <a:solidFill>
                  <a:srgbClr val="003057"/>
                </a:solidFill>
                <a:latin typeface="Lato"/>
                <a:ea typeface="Lato"/>
              </a:rPr>
              <a:t>§</a:t>
            </a:r>
            <a:r>
              <a:rPr b="0" lang="en-US" sz="1800" spc="-1" strike="noStrike">
                <a:solidFill>
                  <a:srgbClr val="003057"/>
                </a:solidFill>
                <a:latin typeface="Lato"/>
                <a:ea typeface="Lato"/>
              </a:rPr>
              <a:t>NVIDIA Research</a:t>
            </a:r>
            <a:endParaRPr b="0" lang="en-US" sz="18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649"/>
              </a:spcBef>
            </a:pPr>
            <a:endParaRPr b="0" lang="en-US" sz="18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649"/>
              </a:spcBef>
            </a:pP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TextShape 1"/>
          <p:cNvSpPr txBox="1"/>
          <p:nvPr/>
        </p:nvSpPr>
        <p:spPr>
          <a:xfrm>
            <a:off x="388440" y="457200"/>
            <a:ext cx="8602920" cy="89964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980000"/>
                </a:solidFill>
                <a:latin typeface="Arial"/>
                <a:ea typeface="Arial"/>
              </a:rPr>
              <a:t>Issues of Nested Monte Carlo 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6" name="TextShape 2"/>
          <p:cNvSpPr txBox="1"/>
          <p:nvPr/>
        </p:nvSpPr>
        <p:spPr>
          <a:xfrm>
            <a:off x="6705720" y="-14400"/>
            <a:ext cx="836280" cy="455400"/>
          </a:xfrm>
          <a:prstGeom prst="rect">
            <a:avLst/>
          </a:prstGeom>
          <a:noFill/>
          <a:ln>
            <a:noFill/>
          </a:ln>
        </p:spPr>
        <p:txBody>
          <a:bodyPr lIns="92160" rIns="92160" tIns="46080" bIns="46080" anchor="ctr"/>
          <a:p>
            <a:pPr algn="r">
              <a:lnSpc>
                <a:spcPct val="100000"/>
              </a:lnSpc>
            </a:pPr>
            <a:fld id="{05C6F830-7568-4233-9C3F-8F2F10EF7DB7}" type="slidenum">
              <a:rPr b="0" lang="en-US" sz="1200" spc="-1" strike="noStrike">
                <a:solidFill>
                  <a:srgbClr val="115e67"/>
                </a:solidFill>
                <a:latin typeface="Lato"/>
                <a:ea typeface="Lato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207" name="TextShape 3"/>
          <p:cNvSpPr txBox="1"/>
          <p:nvPr/>
        </p:nvSpPr>
        <p:spPr>
          <a:xfrm>
            <a:off x="422640" y="1296720"/>
            <a:ext cx="8534160" cy="26899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57200" indent="-317160">
              <a:lnSpc>
                <a:spcPct val="115000"/>
              </a:lnSpc>
              <a:spcBef>
                <a:spcPts val="649"/>
              </a:spcBef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Need to observe multiple unmasked faults to have a good statistical bound for the RTL masking rate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115e67"/>
              </a:buClr>
              <a:buFont typeface="Questrial"/>
              <a:buChar char="○"/>
            </a:pPr>
            <a:r>
              <a:rPr b="0" lang="en-US" sz="2400" spc="-1" strike="noStrike">
                <a:solidFill>
                  <a:srgbClr val="115e67"/>
                </a:solidFill>
                <a:latin typeface="Lato"/>
                <a:ea typeface="Lato"/>
              </a:rPr>
              <a:t>This can be done offline if we log the fault injection context for each Monte Carlo trial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115e67"/>
              </a:buClr>
              <a:buFont typeface="Questrial"/>
              <a:buChar char="○"/>
            </a:pPr>
            <a:r>
              <a:rPr b="0" lang="en-US" sz="2400" spc="-1" strike="noStrike">
                <a:solidFill>
                  <a:srgbClr val="115e67"/>
                </a:solidFill>
                <a:latin typeface="Lato"/>
                <a:ea typeface="Lato"/>
              </a:rPr>
              <a:t>Same for detector coverage estimation</a:t>
            </a:r>
            <a:r>
              <a:rPr b="0" lang="en-US" sz="2800" spc="-1" strike="noStrike">
                <a:solidFill>
                  <a:srgbClr val="115e67"/>
                </a:solidFill>
                <a:latin typeface="Lato"/>
                <a:ea typeface="Lato"/>
              </a:rPr>
              <a:t> 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649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601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8" name="TextShape 4"/>
          <p:cNvSpPr txBox="1"/>
          <p:nvPr/>
        </p:nvSpPr>
        <p:spPr>
          <a:xfrm>
            <a:off x="422640" y="3664440"/>
            <a:ext cx="8534160" cy="50180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lnSpc>
                <a:spcPct val="115000"/>
              </a:lnSpc>
              <a:spcBef>
                <a:spcPts val="649"/>
              </a:spcBef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457200" indent="-317160">
              <a:lnSpc>
                <a:spcPct val="115000"/>
              </a:lnSpc>
              <a:spcBef>
                <a:spcPts val="649"/>
              </a:spcBef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Need to set a limit on iteration to avoid infinite loop when the masking rate is high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115e67"/>
              </a:buClr>
              <a:buFont typeface="Questrial"/>
              <a:buChar char="○"/>
            </a:pPr>
            <a:r>
              <a:rPr b="0" lang="en-US" sz="2400" spc="-1" strike="noStrike">
                <a:solidFill>
                  <a:srgbClr val="115e67"/>
                </a:solidFill>
                <a:latin typeface="Lato"/>
                <a:ea typeface="Lato"/>
              </a:rPr>
              <a:t>The limit affects tradeoff between injection speed and accuracy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601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6" dur="indefinite" restart="never" nodeType="tmRoot">
          <p:childTnLst>
            <p:seq>
              <p:cTn id="77" dur="indefinite" nodeType="mainSeq">
                <p:childTnLst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82" dur="10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TextShape 1"/>
          <p:cNvSpPr txBox="1"/>
          <p:nvPr/>
        </p:nvSpPr>
        <p:spPr>
          <a:xfrm>
            <a:off x="388440" y="457200"/>
            <a:ext cx="8602920" cy="89964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980000"/>
                </a:solidFill>
                <a:latin typeface="Arial"/>
                <a:ea typeface="Arial"/>
              </a:rPr>
              <a:t>Recap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0" name="TextShape 2"/>
          <p:cNvSpPr txBox="1"/>
          <p:nvPr/>
        </p:nvSpPr>
        <p:spPr>
          <a:xfrm>
            <a:off x="6705720" y="-14400"/>
            <a:ext cx="836280" cy="455400"/>
          </a:xfrm>
          <a:prstGeom prst="rect">
            <a:avLst/>
          </a:prstGeom>
          <a:noFill/>
          <a:ln>
            <a:noFill/>
          </a:ln>
        </p:spPr>
        <p:txBody>
          <a:bodyPr lIns="92160" rIns="92160" tIns="46080" bIns="46080" anchor="ctr"/>
          <a:p>
            <a:pPr algn="r">
              <a:lnSpc>
                <a:spcPct val="100000"/>
              </a:lnSpc>
            </a:pPr>
            <a:fld id="{21DF21CF-5A36-4CF0-A05A-02D732FF1F63}" type="slidenum">
              <a:rPr b="0" lang="en-US" sz="1200" spc="-1" strike="noStrike">
                <a:solidFill>
                  <a:srgbClr val="115e67"/>
                </a:solidFill>
                <a:latin typeface="Lato"/>
                <a:ea typeface="Lato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211" name="TextShape 3"/>
          <p:cNvSpPr txBox="1"/>
          <p:nvPr/>
        </p:nvSpPr>
        <p:spPr>
          <a:xfrm>
            <a:off x="422640" y="1297080"/>
            <a:ext cx="8534160" cy="22536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57200" indent="-317160">
              <a:lnSpc>
                <a:spcPct val="115000"/>
              </a:lnSpc>
              <a:spcBef>
                <a:spcPts val="649"/>
              </a:spcBef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How to enable fast and high-fidelity error injection given that error detectors are employed?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115e67"/>
              </a:buClr>
              <a:buFont typeface="Questrial"/>
              <a:buChar char="○"/>
            </a:pPr>
            <a:r>
              <a:rPr b="0" lang="en-US" sz="2800" spc="-1" strike="noStrike">
                <a:solidFill>
                  <a:srgbClr val="115e67"/>
                </a:solidFill>
                <a:latin typeface="Lato"/>
                <a:ea typeface="Lato"/>
              </a:rPr>
              <a:t>Nested Monte Carlo + Hierarchical injection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649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601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914400">
              <a:lnSpc>
                <a:spcPct val="115000"/>
              </a:lnSpc>
              <a:spcBef>
                <a:spcPts val="649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914400">
              <a:lnSpc>
                <a:spcPct val="115000"/>
              </a:lnSpc>
              <a:spcBef>
                <a:spcPts val="649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649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2" name="TextShape 4"/>
          <p:cNvSpPr txBox="1"/>
          <p:nvPr/>
        </p:nvSpPr>
        <p:spPr>
          <a:xfrm>
            <a:off x="422640" y="2440080"/>
            <a:ext cx="8534160" cy="54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lnSpc>
                <a:spcPct val="115000"/>
              </a:lnSpc>
              <a:spcBef>
                <a:spcPts val="649"/>
              </a:spcBef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457200" indent="-317160">
              <a:lnSpc>
                <a:spcPct val="115000"/>
              </a:lnSpc>
              <a:spcBef>
                <a:spcPts val="649"/>
              </a:spcBef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When is it important to model hardware faults with high fidelity?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115e67"/>
              </a:buClr>
              <a:buFont typeface="Questrial"/>
              <a:buChar char="○"/>
            </a:pPr>
            <a:r>
              <a:rPr b="0" lang="en-US" sz="2800" spc="-1" strike="noStrike">
                <a:solidFill>
                  <a:srgbClr val="115e67"/>
                </a:solidFill>
                <a:latin typeface="Lato"/>
                <a:ea typeface="Lato"/>
              </a:rPr>
              <a:t>Impact of error model on outcome distribution and output quality 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115e67"/>
              </a:buClr>
              <a:buFont typeface="Questrial"/>
              <a:buChar char="○"/>
            </a:pPr>
            <a:r>
              <a:rPr b="0" lang="en-US" sz="2800" spc="-1" strike="noStrike">
                <a:solidFill>
                  <a:srgbClr val="115e67"/>
                </a:solidFill>
                <a:latin typeface="Lato"/>
                <a:ea typeface="Lato"/>
              </a:rPr>
              <a:t>Impact of detector model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601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914400">
              <a:lnSpc>
                <a:spcPct val="115000"/>
              </a:lnSpc>
              <a:spcBef>
                <a:spcPts val="649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914400">
              <a:lnSpc>
                <a:spcPct val="115000"/>
              </a:lnSpc>
              <a:spcBef>
                <a:spcPts val="649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649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83" dur="indefinite" restart="never" nodeType="tmRoot">
          <p:childTnLst>
            <p:seq>
              <p:cTn id="84" dur="indefinite" nodeType="mainSeq">
                <p:childTnLst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89" dur="10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TextShape 1"/>
          <p:cNvSpPr txBox="1"/>
          <p:nvPr/>
        </p:nvSpPr>
        <p:spPr>
          <a:xfrm>
            <a:off x="388440" y="457200"/>
            <a:ext cx="8602920" cy="89964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980000"/>
                </a:solidFill>
                <a:latin typeface="Arial"/>
                <a:ea typeface="Arial"/>
              </a:rPr>
              <a:t>Error and Detector Models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4" name="TextShape 2"/>
          <p:cNvSpPr txBox="1"/>
          <p:nvPr/>
        </p:nvSpPr>
        <p:spPr>
          <a:xfrm>
            <a:off x="6705720" y="-14400"/>
            <a:ext cx="836280" cy="455400"/>
          </a:xfrm>
          <a:prstGeom prst="rect">
            <a:avLst/>
          </a:prstGeom>
          <a:noFill/>
          <a:ln>
            <a:noFill/>
          </a:ln>
        </p:spPr>
        <p:txBody>
          <a:bodyPr lIns="92160" rIns="92160" tIns="46080" bIns="46080" anchor="ctr"/>
          <a:p>
            <a:pPr algn="r">
              <a:lnSpc>
                <a:spcPct val="100000"/>
              </a:lnSpc>
            </a:pPr>
            <a:fld id="{C7271C2D-278D-4BA9-AC4D-1AD05422E06E}" type="slidenum">
              <a:rPr b="0" lang="en-US" sz="1200" spc="-1" strike="noStrike">
                <a:solidFill>
                  <a:srgbClr val="115e67"/>
                </a:solidFill>
                <a:latin typeface="Lato"/>
                <a:ea typeface="Lato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215" name="TextShape 3"/>
          <p:cNvSpPr txBox="1"/>
          <p:nvPr/>
        </p:nvSpPr>
        <p:spPr>
          <a:xfrm>
            <a:off x="422640" y="1297080"/>
            <a:ext cx="8534160" cy="54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57200" indent="-317160">
              <a:lnSpc>
                <a:spcPct val="90000"/>
              </a:lnSpc>
              <a:spcBef>
                <a:spcPts val="649"/>
              </a:spcBef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RB1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90000"/>
              </a:lnSpc>
              <a:buClr>
                <a:srgbClr val="115e67"/>
              </a:buClr>
              <a:buFont typeface="Questrial"/>
              <a:buChar char="○"/>
            </a:pPr>
            <a:r>
              <a:rPr b="0" lang="en-US" sz="2000" spc="-1" strike="noStrike">
                <a:solidFill>
                  <a:srgbClr val="115e67"/>
                </a:solidFill>
                <a:latin typeface="Lato"/>
                <a:ea typeface="Lato"/>
              </a:rPr>
              <a:t>Randomly flips a single bit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457200" indent="-317160">
              <a:lnSpc>
                <a:spcPct val="90000"/>
              </a:lnSpc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RB2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90000"/>
              </a:lnSpc>
              <a:buClr>
                <a:srgbClr val="115e67"/>
              </a:buClr>
              <a:buFont typeface="Questrial"/>
              <a:buChar char="○"/>
            </a:pPr>
            <a:r>
              <a:rPr b="0" lang="en-US" sz="2000" spc="-1" strike="noStrike">
                <a:solidFill>
                  <a:srgbClr val="115e67"/>
                </a:solidFill>
                <a:latin typeface="Lato"/>
                <a:ea typeface="Lato"/>
              </a:rPr>
              <a:t>Randomly flips two bits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457200" indent="-317160">
              <a:lnSpc>
                <a:spcPct val="90000"/>
              </a:lnSpc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RND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90000"/>
              </a:lnSpc>
              <a:buClr>
                <a:srgbClr val="115e67"/>
              </a:buClr>
              <a:buFont typeface="Questrial"/>
              <a:buChar char="○"/>
            </a:pPr>
            <a:r>
              <a:rPr b="0" lang="en-US" sz="2000" spc="-1" strike="noStrike">
                <a:solidFill>
                  <a:srgbClr val="115e67"/>
                </a:solidFill>
                <a:latin typeface="Lato"/>
                <a:ea typeface="Lato"/>
              </a:rPr>
              <a:t>Replaces with a random value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457200" indent="-317160">
              <a:lnSpc>
                <a:spcPct val="90000"/>
              </a:lnSpc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RTL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90000"/>
              </a:lnSpc>
              <a:buClr>
                <a:srgbClr val="115e67"/>
              </a:buClr>
              <a:buFont typeface="Questrial"/>
              <a:buChar char="○"/>
            </a:pPr>
            <a:r>
              <a:rPr b="0" lang="en-US" sz="2000" spc="-1" strike="noStrike">
                <a:solidFill>
                  <a:srgbClr val="115e67"/>
                </a:solidFill>
                <a:latin typeface="Lato"/>
                <a:ea typeface="Lato"/>
              </a:rPr>
              <a:t>Generates an error pattern with hierarchical injection (i.e., on demand RTL gate-level fault injection)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457200" indent="-317160">
              <a:lnSpc>
                <a:spcPct val="90000"/>
              </a:lnSpc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Model+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90000"/>
              </a:lnSpc>
              <a:buClr>
                <a:srgbClr val="115e67"/>
              </a:buClr>
              <a:buFont typeface="Questrial"/>
              <a:buChar char="○"/>
            </a:pPr>
            <a:r>
              <a:rPr b="0" lang="en-US" sz="2000" spc="-1" strike="noStrike">
                <a:solidFill>
                  <a:srgbClr val="115e67"/>
                </a:solidFill>
                <a:latin typeface="Lato"/>
                <a:ea typeface="Lato"/>
              </a:rPr>
              <a:t>Uses </a:t>
            </a:r>
            <a:r>
              <a:rPr b="0" i="1" lang="en-US" sz="2000" spc="-1" strike="noStrike">
                <a:solidFill>
                  <a:srgbClr val="115e67"/>
                </a:solidFill>
                <a:latin typeface="Montserrat"/>
                <a:ea typeface="Montserrat"/>
              </a:rPr>
              <a:t>Model</a:t>
            </a:r>
            <a:r>
              <a:rPr b="0" lang="en-US" sz="2000" spc="-1" strike="noStrike">
                <a:solidFill>
                  <a:srgbClr val="115e67"/>
                </a:solidFill>
                <a:latin typeface="Lato"/>
                <a:ea typeface="Lato"/>
              </a:rPr>
              <a:t> on a design with a </a:t>
            </a:r>
            <a:r>
              <a:rPr b="1" lang="en-US" sz="2000" spc="-1" strike="noStrike">
                <a:solidFill>
                  <a:srgbClr val="115e67"/>
                </a:solidFill>
                <a:latin typeface="Lato"/>
                <a:ea typeface="Lato"/>
              </a:rPr>
              <a:t>single-modulus</a:t>
            </a:r>
            <a:r>
              <a:rPr b="0" lang="en-US" sz="2000" spc="-1" strike="noStrike">
                <a:solidFill>
                  <a:srgbClr val="115e67"/>
                </a:solidFill>
                <a:latin typeface="Lato"/>
                <a:ea typeface="Lato"/>
              </a:rPr>
              <a:t> (3) arithmetic residue checker where </a:t>
            </a:r>
            <a:r>
              <a:rPr b="0" i="1" lang="en-US" sz="2000" spc="-1" strike="noStrike">
                <a:solidFill>
                  <a:srgbClr val="115e67"/>
                </a:solidFill>
                <a:latin typeface="Montserrat"/>
                <a:ea typeface="Montserrat"/>
              </a:rPr>
              <a:t>Model </a:t>
            </a:r>
            <a:r>
              <a:rPr b="0" lang="en-US" sz="2000" spc="-1" strike="noStrike">
                <a:solidFill>
                  <a:srgbClr val="115e67"/>
                </a:solidFill>
                <a:latin typeface="Lato"/>
                <a:ea typeface="Lato"/>
              </a:rPr>
              <a:t>∊ {RB1, RB2, RND, RTL}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457200" indent="-317160">
              <a:lnSpc>
                <a:spcPct val="90000"/>
              </a:lnSpc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Model++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90000"/>
              </a:lnSpc>
              <a:buClr>
                <a:srgbClr val="115e67"/>
              </a:buClr>
              <a:buFont typeface="Questrial"/>
              <a:buChar char="○"/>
            </a:pPr>
            <a:r>
              <a:rPr b="0" lang="en-US" sz="2000" spc="-1" strike="noStrike">
                <a:solidFill>
                  <a:srgbClr val="115e67"/>
                </a:solidFill>
                <a:latin typeface="Lato"/>
                <a:ea typeface="Lato"/>
              </a:rPr>
              <a:t>Similar to Model+ but with a </a:t>
            </a:r>
            <a:r>
              <a:rPr b="1" lang="en-US" sz="2000" spc="-1" strike="noStrike">
                <a:solidFill>
                  <a:srgbClr val="115e67"/>
                </a:solidFill>
                <a:latin typeface="Lato"/>
                <a:ea typeface="Lato"/>
              </a:rPr>
              <a:t>double-modulus</a:t>
            </a:r>
            <a:r>
              <a:rPr b="0" lang="en-US" sz="2000" spc="-1" strike="noStrike">
                <a:solidFill>
                  <a:srgbClr val="115e67"/>
                </a:solidFill>
                <a:latin typeface="Lato"/>
                <a:ea typeface="Lato"/>
              </a:rPr>
              <a:t> (3,5) residue checker (stronger detection)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649"/>
              </a:spcBef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0" dur="indefinite" restart="never" nodeType="tmRoot">
          <p:childTnLst>
            <p:seq>
              <p:cTn id="91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TextShape 1"/>
          <p:cNvSpPr txBox="1"/>
          <p:nvPr/>
        </p:nvSpPr>
        <p:spPr>
          <a:xfrm>
            <a:off x="388440" y="457200"/>
            <a:ext cx="8602920" cy="89964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980000"/>
                </a:solidFill>
                <a:latin typeface="Arial"/>
                <a:ea typeface="Arial"/>
              </a:rPr>
              <a:t>Experimental settings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7" name="TextShape 2"/>
          <p:cNvSpPr txBox="1"/>
          <p:nvPr/>
        </p:nvSpPr>
        <p:spPr>
          <a:xfrm>
            <a:off x="6705720" y="-14400"/>
            <a:ext cx="836280" cy="455400"/>
          </a:xfrm>
          <a:prstGeom prst="rect">
            <a:avLst/>
          </a:prstGeom>
          <a:noFill/>
          <a:ln>
            <a:noFill/>
          </a:ln>
        </p:spPr>
        <p:txBody>
          <a:bodyPr lIns="92160" rIns="92160" tIns="46080" bIns="46080" anchor="ctr"/>
          <a:p>
            <a:pPr algn="r">
              <a:lnSpc>
                <a:spcPct val="100000"/>
              </a:lnSpc>
            </a:pPr>
            <a:fld id="{10E3C8E1-BB75-4DFD-BE9D-BBA7AFAD29E7}" type="slidenum">
              <a:rPr b="0" lang="en-US" sz="1200" spc="-1" strike="noStrike">
                <a:solidFill>
                  <a:srgbClr val="115e67"/>
                </a:solidFill>
                <a:latin typeface="Lato"/>
                <a:ea typeface="Lato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218" name="TextShape 3"/>
          <p:cNvSpPr txBox="1"/>
          <p:nvPr/>
        </p:nvSpPr>
        <p:spPr>
          <a:xfrm>
            <a:off x="422640" y="1297080"/>
            <a:ext cx="8534160" cy="54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57200" indent="-317160">
              <a:lnSpc>
                <a:spcPct val="115000"/>
              </a:lnSpc>
              <a:spcBef>
                <a:spcPts val="649"/>
              </a:spcBef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Output error at random instruction per trial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457200" indent="-317160">
              <a:lnSpc>
                <a:spcPct val="115000"/>
              </a:lnSpc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3000 trials per error/detector combination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457200" indent="-317160">
              <a:lnSpc>
                <a:spcPct val="115000"/>
              </a:lnSpc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Benchmarks: NAS (IS, CG, MG), SPLASH2 (FFT, LU_cb), miniFE, LULESH, CoMD, XSBench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457200" indent="-317160">
              <a:lnSpc>
                <a:spcPct val="115000"/>
              </a:lnSpc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RTL gate-level circuits from Synopsys DesignWare library synthesized with Nangate 45nm cell library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115e67"/>
              </a:buClr>
              <a:buFont typeface="Questrial"/>
              <a:buChar char="○"/>
            </a:pPr>
            <a:r>
              <a:rPr b="0" lang="en-US" sz="2800" spc="-1" strike="noStrike">
                <a:solidFill>
                  <a:srgbClr val="115e67"/>
                </a:solidFill>
                <a:latin typeface="Lato"/>
                <a:ea typeface="Lato"/>
              </a:rPr>
              <a:t>Circuits are pipelined to match Intel’s Broadwell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9" name="CustomShape 4"/>
          <p:cNvSpPr/>
          <p:nvPr/>
        </p:nvSpPr>
        <p:spPr>
          <a:xfrm>
            <a:off x="2047680" y="6110280"/>
            <a:ext cx="208800" cy="2523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2" dur="indefinite" restart="never" nodeType="tmRoot">
          <p:childTnLst>
            <p:seq>
              <p:cTn id="93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TextShape 1"/>
          <p:cNvSpPr txBox="1"/>
          <p:nvPr/>
        </p:nvSpPr>
        <p:spPr>
          <a:xfrm>
            <a:off x="388440" y="457200"/>
            <a:ext cx="8602920" cy="89964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980000"/>
                </a:solidFill>
                <a:latin typeface="Arial"/>
                <a:ea typeface="Arial"/>
              </a:rPr>
              <a:t>Injection Outcome Distribution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1" name="TextShape 2"/>
          <p:cNvSpPr txBox="1"/>
          <p:nvPr/>
        </p:nvSpPr>
        <p:spPr>
          <a:xfrm>
            <a:off x="6705720" y="-14400"/>
            <a:ext cx="836280" cy="455400"/>
          </a:xfrm>
          <a:prstGeom prst="rect">
            <a:avLst/>
          </a:prstGeom>
          <a:noFill/>
          <a:ln>
            <a:noFill/>
          </a:ln>
        </p:spPr>
        <p:txBody>
          <a:bodyPr lIns="92160" rIns="92160" tIns="46080" bIns="46080" anchor="ctr"/>
          <a:p>
            <a:pPr algn="r">
              <a:lnSpc>
                <a:spcPct val="100000"/>
              </a:lnSpc>
            </a:pPr>
            <a:fld id="{7603F73F-1A91-4690-9929-E13B6979A7F7}" type="slidenum">
              <a:rPr b="0" lang="en-US" sz="1200" spc="-1" strike="noStrike">
                <a:solidFill>
                  <a:srgbClr val="115e67"/>
                </a:solidFill>
                <a:latin typeface="Lato"/>
                <a:ea typeface="Lato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222" name="TextShape 3"/>
          <p:cNvSpPr txBox="1"/>
          <p:nvPr/>
        </p:nvSpPr>
        <p:spPr>
          <a:xfrm>
            <a:off x="422640" y="1082160"/>
            <a:ext cx="8534160" cy="56833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57200" indent="-317160">
              <a:lnSpc>
                <a:spcPct val="115000"/>
              </a:lnSpc>
              <a:spcBef>
                <a:spcPts val="649"/>
              </a:spcBef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Outcome classification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115e67"/>
              </a:buClr>
              <a:buFont typeface="Questrial"/>
              <a:buChar char="○"/>
            </a:pPr>
            <a:r>
              <a:rPr b="1" i="1" lang="en-US" sz="2400" spc="-1" strike="noStrike">
                <a:solidFill>
                  <a:srgbClr val="115e67"/>
                </a:solidFill>
                <a:latin typeface="Lato"/>
                <a:ea typeface="Lato"/>
              </a:rPr>
              <a:t>Masked: </a:t>
            </a:r>
            <a:r>
              <a:rPr b="0" lang="en-US" sz="2400" spc="-1" strike="noStrike">
                <a:solidFill>
                  <a:srgbClr val="115e67"/>
                </a:solidFill>
                <a:latin typeface="Lato"/>
                <a:ea typeface="Lato"/>
              </a:rPr>
              <a:t>application output identical to error-free run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115e67"/>
              </a:buClr>
              <a:buFont typeface="Questrial"/>
              <a:buChar char="○"/>
            </a:pPr>
            <a:r>
              <a:rPr b="1" i="1" lang="en-US" sz="2400" spc="-1" strike="noStrike">
                <a:solidFill>
                  <a:srgbClr val="115e67"/>
                </a:solidFill>
                <a:latin typeface="Lato"/>
                <a:ea typeface="Lato"/>
              </a:rPr>
              <a:t>DUE</a:t>
            </a:r>
            <a:r>
              <a:rPr b="1" i="1" lang="en-US" sz="2400" spc="-1" strike="noStrike" baseline="-25000">
                <a:solidFill>
                  <a:srgbClr val="115e67"/>
                </a:solidFill>
                <a:latin typeface="Lato"/>
                <a:ea typeface="Lato"/>
              </a:rPr>
              <a:t>crsh</a:t>
            </a:r>
            <a:r>
              <a:rPr b="0" lang="en-US" sz="2400" spc="-1" strike="noStrike">
                <a:solidFill>
                  <a:srgbClr val="115e67"/>
                </a:solidFill>
                <a:latin typeface="Lato"/>
                <a:ea typeface="Lato"/>
              </a:rPr>
              <a:t>: crash or hang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115e67"/>
              </a:buClr>
              <a:buFont typeface="Questrial"/>
              <a:buChar char="○"/>
            </a:pPr>
            <a:r>
              <a:rPr b="1" i="1" lang="en-US" sz="2400" spc="-1" strike="noStrike">
                <a:solidFill>
                  <a:srgbClr val="115e67"/>
                </a:solidFill>
                <a:latin typeface="Lato"/>
                <a:ea typeface="Lato"/>
              </a:rPr>
              <a:t>DUE</a:t>
            </a:r>
            <a:r>
              <a:rPr b="1" i="1" lang="en-US" sz="2400" spc="-1" strike="noStrike" baseline="-25000">
                <a:solidFill>
                  <a:srgbClr val="115e67"/>
                </a:solidFill>
                <a:latin typeface="Lato"/>
                <a:ea typeface="Lato"/>
              </a:rPr>
              <a:t>test</a:t>
            </a:r>
            <a:r>
              <a:rPr b="0" lang="en-US" sz="2400" spc="-1" strike="noStrike">
                <a:solidFill>
                  <a:srgbClr val="115e67"/>
                </a:solidFill>
                <a:latin typeface="Lato"/>
                <a:ea typeface="Lato"/>
              </a:rPr>
              <a:t>: obviously erroneous output / assertion violation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2" marL="1371600" indent="-317160">
              <a:lnSpc>
                <a:spcPct val="115000"/>
              </a:lnSpc>
              <a:buClr>
                <a:srgbClr val="82a54c"/>
              </a:buClr>
              <a:buFont typeface="Questrial"/>
              <a:buChar char="■"/>
            </a:pPr>
            <a:r>
              <a:rPr b="0" lang="en-US" sz="2000" spc="-1" strike="noStrike">
                <a:solidFill>
                  <a:srgbClr val="cb6015"/>
                </a:solidFill>
                <a:latin typeface="Lato"/>
                <a:ea typeface="Lato"/>
              </a:rPr>
              <a:t>E.g., output is not finite, mismatch in matrix size, etc.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115e67"/>
              </a:buClr>
              <a:buFont typeface="Questrial"/>
              <a:buChar char="○"/>
            </a:pPr>
            <a:r>
              <a:rPr b="1" i="1" lang="en-US" sz="2400" spc="-1" strike="noStrike">
                <a:solidFill>
                  <a:srgbClr val="115e67"/>
                </a:solidFill>
                <a:latin typeface="Lato"/>
                <a:ea typeface="Lato"/>
              </a:rPr>
              <a:t>SDC</a:t>
            </a:r>
            <a:r>
              <a:rPr b="0" lang="en-US" sz="2400" spc="-1" strike="noStrike">
                <a:solidFill>
                  <a:srgbClr val="115e67"/>
                </a:solidFill>
                <a:latin typeface="Lato"/>
                <a:ea typeface="Lato"/>
              </a:rPr>
              <a:t>: output is erroneous in non-obvious way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601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23" name="Google Shape;293;p32" descr=""/>
          <p:cNvPicPr/>
          <p:nvPr/>
        </p:nvPicPr>
        <p:blipFill>
          <a:blip r:embed="rId1"/>
          <a:stretch/>
        </p:blipFill>
        <p:spPr>
          <a:xfrm>
            <a:off x="0" y="2917080"/>
            <a:ext cx="9143640" cy="3315960"/>
          </a:xfrm>
          <a:prstGeom prst="rect">
            <a:avLst/>
          </a:prstGeom>
          <a:ln>
            <a:noFill/>
          </a:ln>
        </p:spPr>
      </p:pic>
      <p:sp>
        <p:nvSpPr>
          <p:cNvPr id="224" name="CustomShape 4"/>
          <p:cNvSpPr/>
          <p:nvPr/>
        </p:nvSpPr>
        <p:spPr>
          <a:xfrm>
            <a:off x="8079480" y="3902760"/>
            <a:ext cx="576720" cy="482760"/>
          </a:xfrm>
          <a:prstGeom prst="ellipse">
            <a:avLst/>
          </a:pr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25" name="CustomShape 5"/>
          <p:cNvSpPr/>
          <p:nvPr/>
        </p:nvSpPr>
        <p:spPr>
          <a:xfrm>
            <a:off x="1588320" y="3902760"/>
            <a:ext cx="576720" cy="482760"/>
          </a:xfrm>
          <a:prstGeom prst="ellipse">
            <a:avLst/>
          </a:prstGeom>
          <a:noFill/>
          <a:ln w="2844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4" dur="indefinite" restart="never" nodeType="tmRoot">
          <p:childTnLst>
            <p:seq>
              <p:cTn id="95" dur="indefinite" nodeType="mainSeq">
                <p:childTnLst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00" dur="1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nodeType="withEffect" fill="hold" presetClass="exit" presetID="10">
                                  <p:stCondLst>
                                    <p:cond delay="0"/>
                                  </p:stCondLst>
                                  <p:childTnLst>
                                    <p:animEffect filter="fade" transition="out">
                                      <p:cBhvr additive="repl">
                                        <p:cTn id="102" dur="6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08"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13"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TextShape 1"/>
          <p:cNvSpPr txBox="1"/>
          <p:nvPr/>
        </p:nvSpPr>
        <p:spPr>
          <a:xfrm>
            <a:off x="388440" y="457200"/>
            <a:ext cx="8602920" cy="89964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980000"/>
                </a:solidFill>
                <a:latin typeface="Arial"/>
                <a:ea typeface="Arial"/>
              </a:rPr>
              <a:t>Injection Outcome: Gate vs. Latch Faults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7" name="TextShape 2"/>
          <p:cNvSpPr txBox="1"/>
          <p:nvPr/>
        </p:nvSpPr>
        <p:spPr>
          <a:xfrm>
            <a:off x="6705720" y="-14400"/>
            <a:ext cx="836280" cy="455400"/>
          </a:xfrm>
          <a:prstGeom prst="rect">
            <a:avLst/>
          </a:prstGeom>
          <a:noFill/>
          <a:ln>
            <a:noFill/>
          </a:ln>
        </p:spPr>
        <p:txBody>
          <a:bodyPr lIns="92160" rIns="92160" tIns="46080" bIns="46080" anchor="ctr"/>
          <a:p>
            <a:pPr algn="r">
              <a:lnSpc>
                <a:spcPct val="100000"/>
              </a:lnSpc>
            </a:pPr>
            <a:fld id="{36DEF0B8-CAF1-4994-9EC1-D2E43F6AD499}" type="slidenum">
              <a:rPr b="0" lang="en-US" sz="1200" spc="-1" strike="noStrike">
                <a:solidFill>
                  <a:srgbClr val="115e67"/>
                </a:solidFill>
                <a:latin typeface="Lato"/>
                <a:ea typeface="Lato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  <p:pic>
        <p:nvPicPr>
          <p:cNvPr id="228" name="Google Shape;302;p33" descr=""/>
          <p:cNvPicPr/>
          <p:nvPr/>
        </p:nvPicPr>
        <p:blipFill>
          <a:blip r:embed="rId1"/>
          <a:stretch/>
        </p:blipFill>
        <p:spPr>
          <a:xfrm>
            <a:off x="953640" y="1103040"/>
            <a:ext cx="7236720" cy="5345640"/>
          </a:xfrm>
          <a:prstGeom prst="rect">
            <a:avLst/>
          </a:prstGeom>
          <a:ln>
            <a:noFill/>
          </a:ln>
        </p:spPr>
      </p:pic>
      <p:sp>
        <p:nvSpPr>
          <p:cNvPr id="229" name="CustomShape 3"/>
          <p:cNvSpPr/>
          <p:nvPr/>
        </p:nvSpPr>
        <p:spPr>
          <a:xfrm>
            <a:off x="9720" y="4075200"/>
            <a:ext cx="9143640" cy="99288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/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  <a:ea typeface="Arial"/>
              </a:rPr>
              <a:t>Single-bit flip is a good approximation of RTL injection, </a:t>
            </a:r>
            <a:endParaRPr b="0" lang="en-US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  <a:ea typeface="Arial"/>
              </a:rPr>
              <a:t>whether experiencing gate or latch faults.</a:t>
            </a:r>
            <a:endParaRPr b="0" lang="en-U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4" dur="indefinite" restart="never" nodeType="tmRoot">
          <p:childTnLst>
            <p:seq>
              <p:cTn id="115" dur="indefinite" nodeType="mainSeq">
                <p:childTnLst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20" dur="10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TextShape 1"/>
          <p:cNvSpPr txBox="1"/>
          <p:nvPr/>
        </p:nvSpPr>
        <p:spPr>
          <a:xfrm>
            <a:off x="388440" y="457200"/>
            <a:ext cx="8602920" cy="89964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980000"/>
                </a:solidFill>
                <a:latin typeface="Arial"/>
                <a:ea typeface="Arial"/>
              </a:rPr>
              <a:t>Impact of Hardware Detectors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1" name="TextShape 2"/>
          <p:cNvSpPr txBox="1"/>
          <p:nvPr/>
        </p:nvSpPr>
        <p:spPr>
          <a:xfrm>
            <a:off x="6705720" y="-14400"/>
            <a:ext cx="836280" cy="455400"/>
          </a:xfrm>
          <a:prstGeom prst="rect">
            <a:avLst/>
          </a:prstGeom>
          <a:noFill/>
          <a:ln>
            <a:noFill/>
          </a:ln>
        </p:spPr>
        <p:txBody>
          <a:bodyPr lIns="92160" rIns="92160" tIns="46080" bIns="46080" anchor="ctr"/>
          <a:p>
            <a:pPr algn="r">
              <a:lnSpc>
                <a:spcPct val="100000"/>
              </a:lnSpc>
            </a:pPr>
            <a:fld id="{5DF3E103-505B-4F7A-9163-A0968455C710}" type="slidenum">
              <a:rPr b="0" lang="en-US" sz="1200" spc="-1" strike="noStrike">
                <a:solidFill>
                  <a:srgbClr val="115e67"/>
                </a:solidFill>
                <a:latin typeface="Lato"/>
                <a:ea typeface="Lato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232" name="TextShape 3"/>
          <p:cNvSpPr txBox="1"/>
          <p:nvPr/>
        </p:nvSpPr>
        <p:spPr>
          <a:xfrm>
            <a:off x="422640" y="1297080"/>
            <a:ext cx="8534160" cy="22536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57200" indent="-317160">
              <a:lnSpc>
                <a:spcPct val="115000"/>
              </a:lnSpc>
              <a:spcBef>
                <a:spcPts val="649"/>
              </a:spcBef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Detector Coverage (residue checkers)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115e67"/>
              </a:buClr>
              <a:buFont typeface="Questrial"/>
              <a:buChar char="○"/>
            </a:pPr>
            <a:r>
              <a:rPr b="0" lang="en-US" sz="2400" spc="-1" strike="noStrike">
                <a:solidFill>
                  <a:srgbClr val="115e67"/>
                </a:solidFill>
                <a:latin typeface="Lato"/>
                <a:ea typeface="Lato"/>
              </a:rPr>
              <a:t>Dependent on error models and applications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115e67"/>
              </a:buClr>
              <a:buFont typeface="Questrial"/>
              <a:buChar char="○"/>
            </a:pPr>
            <a:r>
              <a:rPr b="0" lang="en-US" sz="2400" spc="-1" strike="noStrike">
                <a:solidFill>
                  <a:srgbClr val="115e67"/>
                </a:solidFill>
                <a:latin typeface="Lato"/>
                <a:ea typeface="Lato"/>
              </a:rPr>
              <a:t>More app-dependent with high-fidelity (RTL) model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914400">
              <a:lnSpc>
                <a:spcPct val="115000"/>
              </a:lnSpc>
              <a:spcBef>
                <a:spcPts val="601"/>
              </a:spcBef>
            </a:pPr>
            <a:r>
              <a:rPr b="0" lang="en-US" sz="2400" spc="-1" strike="noStrike">
                <a:solidFill>
                  <a:srgbClr val="003057"/>
                </a:solidFill>
                <a:latin typeface="Lato"/>
                <a:ea typeface="Lato"/>
              </a:rPr>
              <a:t> 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914400">
              <a:lnSpc>
                <a:spcPct val="115000"/>
              </a:lnSpc>
              <a:spcBef>
                <a:spcPts val="601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914400">
              <a:lnSpc>
                <a:spcPct val="115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914400">
              <a:lnSpc>
                <a:spcPct val="115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233" name="Table 4"/>
          <p:cNvGraphicFramePr/>
          <p:nvPr/>
        </p:nvGraphicFramePr>
        <p:xfrm>
          <a:off x="914040" y="3329640"/>
          <a:ext cx="7238520" cy="1904760"/>
        </p:xfrm>
        <a:graphic>
          <a:graphicData uri="http://schemas.openxmlformats.org/drawingml/2006/table">
            <a:tbl>
              <a:tblPr/>
              <a:tblGrid>
                <a:gridCol w="2412720"/>
                <a:gridCol w="2412720"/>
                <a:gridCol w="2413080"/>
              </a:tblGrid>
              <a:tr h="654840">
                <a:tc>
                  <a:txBody>
                    <a:bodyPr lIns="91080" rIns="91080" tIns="91080" bIns="9108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Lato"/>
                          <a:ea typeface="Lato"/>
                        </a:rPr>
                        <a:t>Error Model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1080" marR="91080">
                    <a:lnL w="9360">
                      <a:solidFill>
                        <a:srgbClr val="000000"/>
                      </a:solidFill>
                    </a:lnL>
                    <a:lnR w="9360">
                      <a:solidFill>
                        <a:srgbClr val="000000"/>
                      </a:solidFill>
                    </a:lnR>
                    <a:lnT w="9360">
                      <a:solidFill>
                        <a:srgbClr val="000000"/>
                      </a:solidFill>
                    </a:lnT>
                    <a:lnB w="93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1080" rIns="91080" tIns="91080" bIns="9108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Lato"/>
                          <a:ea typeface="Lato"/>
                        </a:rPr>
                        <a:t>Detector</a:t>
                      </a:r>
                      <a:endParaRPr b="0" lang="en-US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Lato"/>
                          <a:ea typeface="Lato"/>
                        </a:rPr>
                        <a:t>(min, max)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1080" marR="91080">
                    <a:lnL w="9360">
                      <a:solidFill>
                        <a:srgbClr val="000000"/>
                      </a:solidFill>
                    </a:lnL>
                    <a:lnR w="9360">
                      <a:solidFill>
                        <a:srgbClr val="000000"/>
                      </a:solidFill>
                    </a:lnR>
                    <a:lnT w="9360">
                      <a:solidFill>
                        <a:srgbClr val="000000"/>
                      </a:solidFill>
                    </a:lnT>
                    <a:lnB w="93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1080" rIns="91080" tIns="91080" bIns="9108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Lato"/>
                          <a:ea typeface="Lato"/>
                        </a:rPr>
                        <a:t>Stronger Detector</a:t>
                      </a:r>
                      <a:endParaRPr b="0" lang="en-US" sz="1400" spc="-1" strike="noStrike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Lato"/>
                          <a:ea typeface="Lato"/>
                        </a:rPr>
                        <a:t>(min, max)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1080" marR="91080">
                    <a:lnL w="9360">
                      <a:solidFill>
                        <a:srgbClr val="000000"/>
                      </a:solidFill>
                    </a:lnL>
                    <a:lnR w="9360">
                      <a:solidFill>
                        <a:srgbClr val="000000"/>
                      </a:solidFill>
                    </a:lnR>
                    <a:lnT w="9360">
                      <a:solidFill>
                        <a:srgbClr val="000000"/>
                      </a:solidFill>
                    </a:lnT>
                    <a:lnB w="93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18680">
                <a:tc>
                  <a:txBody>
                    <a:bodyPr lIns="91080" rIns="91080" tIns="91080" bIns="9108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Lato"/>
                          <a:ea typeface="Lato"/>
                        </a:rPr>
                        <a:t>RTL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1080" marR="91080">
                    <a:lnL w="9360">
                      <a:solidFill>
                        <a:srgbClr val="000000"/>
                      </a:solidFill>
                    </a:lnL>
                    <a:lnR w="9360">
                      <a:solidFill>
                        <a:srgbClr val="000000"/>
                      </a:solidFill>
                    </a:lnR>
                    <a:lnT w="9360">
                      <a:solidFill>
                        <a:srgbClr val="000000"/>
                      </a:solidFill>
                    </a:lnT>
                    <a:lnB w="93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1080" rIns="91080" tIns="91080" bIns="9108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Lato"/>
                          <a:ea typeface="Lato"/>
                        </a:rPr>
                        <a:t>(80%,  93%)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1080" marR="91080">
                    <a:lnL w="9360">
                      <a:solidFill>
                        <a:srgbClr val="000000"/>
                      </a:solidFill>
                    </a:lnL>
                    <a:lnR w="9360">
                      <a:solidFill>
                        <a:srgbClr val="000000"/>
                      </a:solidFill>
                    </a:lnR>
                    <a:lnT w="9360">
                      <a:solidFill>
                        <a:srgbClr val="000000"/>
                      </a:solidFill>
                    </a:lnT>
                    <a:lnB w="93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1080" rIns="91080" tIns="91080" bIns="9108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Lato"/>
                          <a:ea typeface="Lato"/>
                        </a:rPr>
                        <a:t>(92%, 100%)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1080" marR="91080">
                    <a:lnL w="9360">
                      <a:solidFill>
                        <a:srgbClr val="000000"/>
                      </a:solidFill>
                    </a:lnL>
                    <a:lnR w="9360">
                      <a:solidFill>
                        <a:srgbClr val="000000"/>
                      </a:solidFill>
                    </a:lnR>
                    <a:lnT w="9360">
                      <a:solidFill>
                        <a:srgbClr val="000000"/>
                      </a:solidFill>
                    </a:lnT>
                    <a:lnB w="93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18680">
                <a:tc>
                  <a:txBody>
                    <a:bodyPr lIns="91080" rIns="91080" tIns="91080" bIns="9108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Lato"/>
                          <a:ea typeface="Lato"/>
                        </a:rPr>
                        <a:t>RB1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1080" marR="91080">
                    <a:lnL w="9360">
                      <a:solidFill>
                        <a:srgbClr val="000000"/>
                      </a:solidFill>
                    </a:lnL>
                    <a:lnR w="9360">
                      <a:solidFill>
                        <a:srgbClr val="000000"/>
                      </a:solidFill>
                    </a:lnR>
                    <a:lnT w="9360">
                      <a:solidFill>
                        <a:srgbClr val="000000"/>
                      </a:solidFill>
                    </a:lnT>
                    <a:lnB w="93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1080" rIns="91080" tIns="91080" bIns="9108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Lato"/>
                          <a:ea typeface="Lato"/>
                        </a:rPr>
                        <a:t>100%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1080" marR="91080">
                    <a:lnL w="9360">
                      <a:solidFill>
                        <a:srgbClr val="000000"/>
                      </a:solidFill>
                    </a:lnL>
                    <a:lnR w="9360">
                      <a:solidFill>
                        <a:srgbClr val="000000"/>
                      </a:solidFill>
                    </a:lnR>
                    <a:lnT w="9360">
                      <a:solidFill>
                        <a:srgbClr val="000000"/>
                      </a:solidFill>
                    </a:lnT>
                    <a:lnB w="93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1080" rIns="91080" tIns="91080" bIns="9108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Lato"/>
                          <a:ea typeface="Lato"/>
                        </a:rPr>
                        <a:t>100%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1080" marR="91080">
                    <a:lnL w="9360">
                      <a:solidFill>
                        <a:srgbClr val="000000"/>
                      </a:solidFill>
                    </a:lnL>
                    <a:lnR w="9360">
                      <a:solidFill>
                        <a:srgbClr val="000000"/>
                      </a:solidFill>
                    </a:lnR>
                    <a:lnT w="9360">
                      <a:solidFill>
                        <a:srgbClr val="000000"/>
                      </a:solidFill>
                    </a:lnT>
                    <a:lnB w="93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18680">
                <a:tc>
                  <a:txBody>
                    <a:bodyPr lIns="91080" rIns="91080" tIns="91080" bIns="9108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Lato"/>
                          <a:ea typeface="Lato"/>
                        </a:rPr>
                        <a:t>RB2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1080" marR="91080">
                    <a:lnL w="9360">
                      <a:solidFill>
                        <a:srgbClr val="000000"/>
                      </a:solidFill>
                    </a:lnL>
                    <a:lnR w="9360">
                      <a:solidFill>
                        <a:srgbClr val="000000"/>
                      </a:solidFill>
                    </a:lnR>
                    <a:lnT w="9360">
                      <a:solidFill>
                        <a:srgbClr val="000000"/>
                      </a:solidFill>
                    </a:lnT>
                    <a:lnB w="93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1080" rIns="91080" tIns="91080" bIns="9108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Lato"/>
                          <a:ea typeface="Lato"/>
                        </a:rPr>
                        <a:t>(29%, 31%)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1080" marR="91080">
                    <a:lnL w="9360">
                      <a:solidFill>
                        <a:srgbClr val="000000"/>
                      </a:solidFill>
                    </a:lnL>
                    <a:lnR w="9360">
                      <a:solidFill>
                        <a:srgbClr val="000000"/>
                      </a:solidFill>
                    </a:lnR>
                    <a:lnT w="9360">
                      <a:solidFill>
                        <a:srgbClr val="000000"/>
                      </a:solidFill>
                    </a:lnT>
                    <a:lnB w="93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1080" rIns="91080" tIns="91080" bIns="9108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Lato"/>
                          <a:ea typeface="Lato"/>
                        </a:rPr>
                        <a:t>(78%, 90%)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1080" marR="91080">
                    <a:lnL w="9360">
                      <a:solidFill>
                        <a:srgbClr val="000000"/>
                      </a:solidFill>
                    </a:lnL>
                    <a:lnR w="9360">
                      <a:solidFill>
                        <a:srgbClr val="000000"/>
                      </a:solidFill>
                    </a:lnR>
                    <a:lnT w="9360">
                      <a:solidFill>
                        <a:srgbClr val="000000"/>
                      </a:solidFill>
                    </a:lnT>
                    <a:lnB w="93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418680">
                <a:tc>
                  <a:txBody>
                    <a:bodyPr lIns="91080" rIns="91080" tIns="91080" bIns="9108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en-US" sz="1400" spc="-1" strike="noStrike">
                          <a:solidFill>
                            <a:srgbClr val="000000"/>
                          </a:solidFill>
                          <a:latin typeface="Lato"/>
                          <a:ea typeface="Lato"/>
                        </a:rPr>
                        <a:t>RND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1080" marR="91080">
                    <a:lnL w="9360">
                      <a:solidFill>
                        <a:srgbClr val="000000"/>
                      </a:solidFill>
                    </a:lnL>
                    <a:lnR w="9360">
                      <a:solidFill>
                        <a:srgbClr val="000000"/>
                      </a:solidFill>
                    </a:lnR>
                    <a:lnT w="9360">
                      <a:solidFill>
                        <a:srgbClr val="000000"/>
                      </a:solidFill>
                    </a:lnT>
                    <a:lnB w="93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1080" rIns="91080" tIns="91080" bIns="9108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Lato"/>
                          <a:ea typeface="Lato"/>
                        </a:rPr>
                        <a:t>(44%, 46%)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1080" marR="91080">
                    <a:lnL w="9360">
                      <a:solidFill>
                        <a:srgbClr val="000000"/>
                      </a:solidFill>
                    </a:lnL>
                    <a:lnR w="9360">
                      <a:solidFill>
                        <a:srgbClr val="000000"/>
                      </a:solidFill>
                    </a:lnR>
                    <a:lnT w="9360">
                      <a:solidFill>
                        <a:srgbClr val="000000"/>
                      </a:solidFill>
                    </a:lnT>
                    <a:lnB w="936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 lIns="91080" rIns="91080" tIns="91080" bIns="9108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Lato"/>
                          <a:ea typeface="Lato"/>
                        </a:rPr>
                        <a:t>(79%, 81%)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1080" marR="91080">
                    <a:lnL w="9360">
                      <a:solidFill>
                        <a:srgbClr val="000000"/>
                      </a:solidFill>
                    </a:lnL>
                    <a:lnR w="9360">
                      <a:solidFill>
                        <a:srgbClr val="000000"/>
                      </a:solidFill>
                    </a:lnR>
                    <a:lnT w="9360">
                      <a:solidFill>
                        <a:srgbClr val="000000"/>
                      </a:solidFill>
                    </a:lnT>
                    <a:lnB w="936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21" dur="indefinite" restart="never" nodeType="tmRoot">
          <p:childTnLst>
            <p:seq>
              <p:cTn id="12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TextShape 1"/>
          <p:cNvSpPr txBox="1"/>
          <p:nvPr/>
        </p:nvSpPr>
        <p:spPr>
          <a:xfrm>
            <a:off x="388440" y="457200"/>
            <a:ext cx="8602920" cy="89964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980000"/>
                </a:solidFill>
                <a:latin typeface="Arial"/>
                <a:ea typeface="Arial"/>
              </a:rPr>
              <a:t>Impact of Hardware Detectors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5" name="TextShape 2"/>
          <p:cNvSpPr txBox="1"/>
          <p:nvPr/>
        </p:nvSpPr>
        <p:spPr>
          <a:xfrm>
            <a:off x="6705720" y="-14400"/>
            <a:ext cx="836280" cy="455400"/>
          </a:xfrm>
          <a:prstGeom prst="rect">
            <a:avLst/>
          </a:prstGeom>
          <a:noFill/>
          <a:ln>
            <a:noFill/>
          </a:ln>
        </p:spPr>
        <p:txBody>
          <a:bodyPr lIns="92160" rIns="92160" tIns="46080" bIns="46080" anchor="ctr"/>
          <a:p>
            <a:pPr algn="r">
              <a:lnSpc>
                <a:spcPct val="100000"/>
              </a:lnSpc>
            </a:pPr>
            <a:fld id="{9D46F29B-6194-439C-B19A-42306F88AB91}" type="slidenum">
              <a:rPr b="0" lang="en-US" sz="1200" spc="-1" strike="noStrike">
                <a:solidFill>
                  <a:srgbClr val="115e67"/>
                </a:solidFill>
                <a:latin typeface="Lato"/>
                <a:ea typeface="Lato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236" name="TextShape 3"/>
          <p:cNvSpPr txBox="1"/>
          <p:nvPr/>
        </p:nvSpPr>
        <p:spPr>
          <a:xfrm>
            <a:off x="422640" y="1297080"/>
            <a:ext cx="8534160" cy="22536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57200" indent="-317160">
              <a:lnSpc>
                <a:spcPct val="115000"/>
              </a:lnSpc>
              <a:spcBef>
                <a:spcPts val="649"/>
              </a:spcBef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Outcome distribution for integer</a:t>
            </a:r>
            <a:r>
              <a:rPr b="1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＋</a:t>
            </a:r>
            <a:r>
              <a:rPr b="1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, —</a:t>
            </a: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 and ✕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115e67"/>
              </a:buClr>
              <a:buFont typeface="Questrial"/>
              <a:buChar char="○"/>
            </a:pPr>
            <a:r>
              <a:rPr b="0" lang="en-US" sz="2000" spc="-1" strike="noStrike">
                <a:solidFill>
                  <a:srgbClr val="115e67"/>
                </a:solidFill>
                <a:latin typeface="Lato"/>
                <a:ea typeface="Lato"/>
              </a:rPr>
              <a:t>Detected errors become DUEs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914400">
              <a:lnSpc>
                <a:spcPct val="115000"/>
              </a:lnSpc>
              <a:spcBef>
                <a:spcPts val="601"/>
              </a:spcBef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914400">
              <a:lnSpc>
                <a:spcPct val="115000"/>
              </a:lnSpc>
              <a:spcBef>
                <a:spcPts val="649"/>
              </a:spcBef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914400">
              <a:lnSpc>
                <a:spcPct val="115000"/>
              </a:lnSpc>
              <a:spcBef>
                <a:spcPts val="649"/>
              </a:spcBef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649"/>
              </a:spcBef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37" name="Google Shape;319;p35" descr=""/>
          <p:cNvPicPr/>
          <p:nvPr/>
        </p:nvPicPr>
        <p:blipFill>
          <a:blip r:embed="rId1"/>
          <a:stretch/>
        </p:blipFill>
        <p:spPr>
          <a:xfrm>
            <a:off x="0" y="2901600"/>
            <a:ext cx="9143640" cy="24220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23" dur="indefinite" restart="never" nodeType="tmRoot">
          <p:childTnLst>
            <p:seq>
              <p:cTn id="12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CustomShape 1"/>
          <p:cNvSpPr/>
          <p:nvPr/>
        </p:nvSpPr>
        <p:spPr>
          <a:xfrm>
            <a:off x="284400" y="2638800"/>
            <a:ext cx="8859240" cy="2999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/>
          <a:p>
            <a:pPr lvl="1" marL="914400" indent="-317160">
              <a:lnSpc>
                <a:spcPct val="90000"/>
              </a:lnSpc>
              <a:spcBef>
                <a:spcPts val="601"/>
              </a:spcBef>
              <a:buClr>
                <a:srgbClr val="115e67"/>
              </a:buClr>
              <a:buFont typeface="Questrial"/>
              <a:buChar char="○"/>
            </a:pPr>
            <a:r>
              <a:rPr b="0" lang="en-US" sz="2400" spc="-1" strike="noStrike">
                <a:solidFill>
                  <a:srgbClr val="115e67"/>
                </a:solidFill>
                <a:latin typeface="Lato"/>
                <a:ea typeface="Lato"/>
              </a:rPr>
              <a:t>E.g., The actual SDC rate improvement of MG is only 2% instead of 9% as only 25% of instructions are protected</a:t>
            </a:r>
            <a:endParaRPr b="0" lang="en-US" sz="2400" spc="-1" strike="noStrike"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601"/>
              </a:spcBef>
            </a:pPr>
            <a:endParaRPr b="0" lang="en-US" sz="2400" spc="-1" strike="noStrike">
              <a:latin typeface="Arial"/>
            </a:endParaRPr>
          </a:p>
        </p:txBody>
      </p:sp>
      <p:pic>
        <p:nvPicPr>
          <p:cNvPr id="239" name="Google Shape;325;p36" descr=""/>
          <p:cNvPicPr/>
          <p:nvPr/>
        </p:nvPicPr>
        <p:blipFill>
          <a:blip r:embed="rId1"/>
          <a:stretch/>
        </p:blipFill>
        <p:spPr>
          <a:xfrm>
            <a:off x="5066640" y="4455000"/>
            <a:ext cx="4000680" cy="1166040"/>
          </a:xfrm>
          <a:prstGeom prst="rect">
            <a:avLst/>
          </a:prstGeom>
          <a:ln>
            <a:noFill/>
          </a:ln>
        </p:spPr>
      </p:pic>
      <p:sp>
        <p:nvSpPr>
          <p:cNvPr id="240" name="TextShape 2"/>
          <p:cNvSpPr txBox="1"/>
          <p:nvPr/>
        </p:nvSpPr>
        <p:spPr>
          <a:xfrm>
            <a:off x="388440" y="457200"/>
            <a:ext cx="8602920" cy="89964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980000"/>
                </a:solidFill>
                <a:latin typeface="Arial"/>
                <a:ea typeface="Arial"/>
              </a:rPr>
              <a:t>Impact of Hardware Detectors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1" name="TextShape 3"/>
          <p:cNvSpPr txBox="1"/>
          <p:nvPr/>
        </p:nvSpPr>
        <p:spPr>
          <a:xfrm>
            <a:off x="6705720" y="-14400"/>
            <a:ext cx="836280" cy="455400"/>
          </a:xfrm>
          <a:prstGeom prst="rect">
            <a:avLst/>
          </a:prstGeom>
          <a:noFill/>
          <a:ln>
            <a:noFill/>
          </a:ln>
        </p:spPr>
        <p:txBody>
          <a:bodyPr lIns="92160" rIns="92160" tIns="46080" bIns="46080" anchor="ctr"/>
          <a:p>
            <a:pPr algn="r">
              <a:lnSpc>
                <a:spcPct val="100000"/>
              </a:lnSpc>
            </a:pPr>
            <a:fld id="{6853CE8D-62C7-4444-80B4-E7EEE6A12BA9}" type="slidenum">
              <a:rPr b="0" lang="en-US" sz="1200" spc="-1" strike="noStrike">
                <a:solidFill>
                  <a:srgbClr val="115e67"/>
                </a:solidFill>
                <a:latin typeface="Lato"/>
                <a:ea typeface="Lato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242" name="CustomShape 4"/>
          <p:cNvSpPr/>
          <p:nvPr/>
        </p:nvSpPr>
        <p:spPr>
          <a:xfrm>
            <a:off x="305280" y="886680"/>
            <a:ext cx="8424360" cy="2020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/>
          <a:p>
            <a:pPr marL="457200" indent="-317160">
              <a:lnSpc>
                <a:spcPct val="90000"/>
              </a:lnSpc>
              <a:spcBef>
                <a:spcPts val="649"/>
              </a:spcBef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Residue checkers protect subset of instructions</a:t>
            </a:r>
            <a:endParaRPr b="0" lang="en-US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649"/>
              </a:spcBef>
            </a:pPr>
            <a:endParaRPr b="0" lang="en-US" sz="2800" spc="-1" strike="noStrike">
              <a:latin typeface="Arial"/>
            </a:endParaRPr>
          </a:p>
        </p:txBody>
      </p:sp>
      <p:sp>
        <p:nvSpPr>
          <p:cNvPr id="243" name="CustomShape 5"/>
          <p:cNvSpPr/>
          <p:nvPr/>
        </p:nvSpPr>
        <p:spPr>
          <a:xfrm>
            <a:off x="305280" y="5120640"/>
            <a:ext cx="8424360" cy="2020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44" name="CustomShape 6"/>
          <p:cNvSpPr/>
          <p:nvPr/>
        </p:nvSpPr>
        <p:spPr>
          <a:xfrm>
            <a:off x="7358040" y="4795200"/>
            <a:ext cx="6480" cy="577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chemeClr val="dk2"/>
            </a:solidFill>
            <a:round/>
            <a:headEnd len="med" type="stealth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45" name="CustomShape 7"/>
          <p:cNvSpPr/>
          <p:nvPr/>
        </p:nvSpPr>
        <p:spPr>
          <a:xfrm>
            <a:off x="6669360" y="4781880"/>
            <a:ext cx="201384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chemeClr val="dk2"/>
            </a:solidFill>
            <a:custDash>
              <a:ds d="500000" sp="400000"/>
            </a:custDash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46" name="CustomShape 8"/>
          <p:cNvSpPr/>
          <p:nvPr/>
        </p:nvSpPr>
        <p:spPr>
          <a:xfrm>
            <a:off x="7295760" y="4930560"/>
            <a:ext cx="680040" cy="154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Arial"/>
              </a:rPr>
              <a:t>9%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247" name="CustomShape 9"/>
          <p:cNvSpPr/>
          <p:nvPr/>
        </p:nvSpPr>
        <p:spPr>
          <a:xfrm>
            <a:off x="8360280" y="4645080"/>
            <a:ext cx="680040" cy="154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Arial"/>
              </a:rPr>
              <a:t>2%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248" name="CustomShape 10"/>
          <p:cNvSpPr/>
          <p:nvPr/>
        </p:nvSpPr>
        <p:spPr>
          <a:xfrm>
            <a:off x="8372880" y="4781880"/>
            <a:ext cx="720" cy="161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chemeClr val="dk2"/>
            </a:solidFill>
            <a:round/>
            <a:headEnd len="med" type="stealth" w="med"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49" name="CustomShape 11"/>
          <p:cNvSpPr/>
          <p:nvPr/>
        </p:nvSpPr>
        <p:spPr>
          <a:xfrm>
            <a:off x="10080" y="4380120"/>
            <a:ext cx="9143640" cy="124092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/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  <a:ea typeface="Arial"/>
              </a:rPr>
              <a:t>With detectors, the impact of the error model is large </a:t>
            </a:r>
            <a:endParaRPr b="0" lang="en-US" sz="2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  <a:ea typeface="Arial"/>
              </a:rPr>
              <a:t>when the fraction of instructions protected is also large.</a:t>
            </a:r>
            <a:endParaRPr b="0" lang="en-US" sz="2400" spc="-1" strike="noStrike">
              <a:latin typeface="Arial"/>
            </a:endParaRPr>
          </a:p>
        </p:txBody>
      </p:sp>
      <p:pic>
        <p:nvPicPr>
          <p:cNvPr id="250" name="Google Shape;336;p36" descr=""/>
          <p:cNvPicPr/>
          <p:nvPr/>
        </p:nvPicPr>
        <p:blipFill>
          <a:blip r:embed="rId2"/>
          <a:stretch/>
        </p:blipFill>
        <p:spPr>
          <a:xfrm>
            <a:off x="1004760" y="1976400"/>
            <a:ext cx="7294320" cy="14202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25" dur="indefinite" restart="never" nodeType="tmRoot">
          <p:childTnLst>
            <p:seq>
              <p:cTn id="126" dur="indefinite" nodeType="mainSeq">
                <p:childTnLst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31" dur="10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TextShape 1"/>
          <p:cNvSpPr txBox="1"/>
          <p:nvPr/>
        </p:nvSpPr>
        <p:spPr>
          <a:xfrm>
            <a:off x="388440" y="457200"/>
            <a:ext cx="8602920" cy="89964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980000"/>
                </a:solidFill>
                <a:latin typeface="Arial"/>
                <a:ea typeface="Arial"/>
              </a:rPr>
              <a:t>Application Output Quality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2" name="TextShape 2"/>
          <p:cNvSpPr txBox="1"/>
          <p:nvPr/>
        </p:nvSpPr>
        <p:spPr>
          <a:xfrm>
            <a:off x="6705720" y="-14400"/>
            <a:ext cx="836280" cy="455400"/>
          </a:xfrm>
          <a:prstGeom prst="rect">
            <a:avLst/>
          </a:prstGeom>
          <a:noFill/>
          <a:ln>
            <a:noFill/>
          </a:ln>
        </p:spPr>
        <p:txBody>
          <a:bodyPr lIns="92160" rIns="92160" tIns="46080" bIns="46080" anchor="ctr"/>
          <a:p>
            <a:pPr algn="r">
              <a:lnSpc>
                <a:spcPct val="100000"/>
              </a:lnSpc>
            </a:pPr>
            <a:fld id="{61719B34-C889-4E48-9260-3C1AB7C93D60}" type="slidenum">
              <a:rPr b="0" lang="en-US" sz="1200" spc="-1" strike="noStrike">
                <a:solidFill>
                  <a:srgbClr val="115e67"/>
                </a:solidFill>
                <a:latin typeface="Lato"/>
                <a:ea typeface="Lato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253" name="TextShape 3"/>
          <p:cNvSpPr txBox="1"/>
          <p:nvPr/>
        </p:nvSpPr>
        <p:spPr>
          <a:xfrm>
            <a:off x="422640" y="1297080"/>
            <a:ext cx="8534160" cy="28724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57200" indent="-317160">
              <a:lnSpc>
                <a:spcPct val="90000"/>
              </a:lnSpc>
              <a:spcBef>
                <a:spcPts val="649"/>
              </a:spcBef>
              <a:buClr>
                <a:srgbClr val="003057"/>
              </a:buClr>
              <a:buFont typeface="Lato"/>
              <a:buChar char="●"/>
            </a:pPr>
            <a:r>
              <a:rPr b="0" lang="en-US" sz="2400" spc="-1" strike="noStrike">
                <a:solidFill>
                  <a:srgbClr val="003057"/>
                </a:solidFill>
                <a:latin typeface="Lato"/>
                <a:ea typeface="Lato"/>
              </a:rPr>
              <a:t>Output quality distribution of SDC cases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914400">
              <a:lnSpc>
                <a:spcPct val="90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914400">
              <a:lnSpc>
                <a:spcPct val="90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914400">
              <a:lnSpc>
                <a:spcPct val="90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54" name="Google Shape;344;p37" descr=""/>
          <p:cNvPicPr/>
          <p:nvPr/>
        </p:nvPicPr>
        <p:blipFill>
          <a:blip r:embed="rId1"/>
          <a:stretch/>
        </p:blipFill>
        <p:spPr>
          <a:xfrm>
            <a:off x="2565000" y="2195640"/>
            <a:ext cx="4718160" cy="2804760"/>
          </a:xfrm>
          <a:prstGeom prst="rect">
            <a:avLst/>
          </a:prstGeom>
          <a:ln>
            <a:noFill/>
          </a:ln>
        </p:spPr>
      </p:pic>
      <p:pic>
        <p:nvPicPr>
          <p:cNvPr id="255" name="Google Shape;345;p37" descr=""/>
          <p:cNvPicPr/>
          <p:nvPr/>
        </p:nvPicPr>
        <p:blipFill>
          <a:blip r:embed="rId2"/>
          <a:stretch/>
        </p:blipFill>
        <p:spPr>
          <a:xfrm>
            <a:off x="2161800" y="1855800"/>
            <a:ext cx="5184000" cy="3146040"/>
          </a:xfrm>
          <a:prstGeom prst="rect">
            <a:avLst/>
          </a:prstGeom>
          <a:ln>
            <a:noFill/>
          </a:ln>
        </p:spPr>
      </p:pic>
      <p:pic>
        <p:nvPicPr>
          <p:cNvPr id="256" name="Google Shape;346;p37" descr=""/>
          <p:cNvPicPr/>
          <p:nvPr/>
        </p:nvPicPr>
        <p:blipFill>
          <a:blip r:embed="rId3"/>
          <a:stretch/>
        </p:blipFill>
        <p:spPr>
          <a:xfrm>
            <a:off x="2150640" y="1891800"/>
            <a:ext cx="5184000" cy="3139560"/>
          </a:xfrm>
          <a:prstGeom prst="rect">
            <a:avLst/>
          </a:prstGeom>
          <a:ln>
            <a:noFill/>
          </a:ln>
        </p:spPr>
      </p:pic>
      <p:pic>
        <p:nvPicPr>
          <p:cNvPr id="257" name="Google Shape;347;p37" descr=""/>
          <p:cNvPicPr/>
          <p:nvPr/>
        </p:nvPicPr>
        <p:blipFill>
          <a:blip r:embed="rId4"/>
          <a:stretch/>
        </p:blipFill>
        <p:spPr>
          <a:xfrm>
            <a:off x="2172960" y="1859040"/>
            <a:ext cx="5172840" cy="3139560"/>
          </a:xfrm>
          <a:prstGeom prst="rect">
            <a:avLst/>
          </a:prstGeom>
          <a:ln>
            <a:noFill/>
          </a:ln>
        </p:spPr>
      </p:pic>
      <p:pic>
        <p:nvPicPr>
          <p:cNvPr id="258" name="Google Shape;348;p37" descr=""/>
          <p:cNvPicPr/>
          <p:nvPr/>
        </p:nvPicPr>
        <p:blipFill>
          <a:blip r:embed="rId5"/>
          <a:stretch/>
        </p:blipFill>
        <p:spPr>
          <a:xfrm>
            <a:off x="2090880" y="1855800"/>
            <a:ext cx="5243760" cy="3146040"/>
          </a:xfrm>
          <a:prstGeom prst="rect">
            <a:avLst/>
          </a:prstGeom>
          <a:ln>
            <a:noFill/>
          </a:ln>
        </p:spPr>
      </p:pic>
      <p:sp>
        <p:nvSpPr>
          <p:cNvPr id="259" name="CustomShape 4"/>
          <p:cNvSpPr/>
          <p:nvPr/>
        </p:nvSpPr>
        <p:spPr>
          <a:xfrm>
            <a:off x="330480" y="4272120"/>
            <a:ext cx="1432800" cy="816120"/>
          </a:xfrm>
          <a:prstGeom prst="rect">
            <a:avLst/>
          </a:pr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Arial"/>
              </a:rPr>
              <a:t>E.g.,*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Arial"/>
              </a:rPr>
              <a:t>Error-free: 0.01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Arial"/>
              </a:rPr>
              <a:t>Observed: 0.04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260" name="CustomShape 5"/>
          <p:cNvSpPr/>
          <p:nvPr/>
        </p:nvSpPr>
        <p:spPr>
          <a:xfrm flipH="1">
            <a:off x="1763640" y="4466880"/>
            <a:ext cx="1703520" cy="2131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chemeClr val="dk2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61" name="CustomShape 6"/>
          <p:cNvSpPr/>
          <p:nvPr/>
        </p:nvSpPr>
        <p:spPr>
          <a:xfrm>
            <a:off x="2862360" y="6481800"/>
            <a:ext cx="7280280" cy="263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Arial"/>
              </a:rPr>
              <a:t>*For illustration only. These are not actual values.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262" name="TextShape 7"/>
          <p:cNvSpPr txBox="1"/>
          <p:nvPr/>
        </p:nvSpPr>
        <p:spPr>
          <a:xfrm>
            <a:off x="422640" y="3020040"/>
            <a:ext cx="8534160" cy="260316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lnSpc>
                <a:spcPct val="90000"/>
              </a:lnSpc>
              <a:spcBef>
                <a:spcPts val="649"/>
              </a:spcBef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649"/>
              </a:spcBef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649"/>
              </a:spcBef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649"/>
              </a:spcBef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649"/>
              </a:spcBef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90000"/>
              </a:lnSpc>
              <a:spcBef>
                <a:spcPts val="601"/>
              </a:spcBef>
              <a:buClr>
                <a:srgbClr val="115e67"/>
              </a:buClr>
              <a:buFont typeface="Questrial"/>
              <a:buChar char="○"/>
            </a:pPr>
            <a:r>
              <a:rPr b="0" lang="en-US" sz="2400" spc="-1" strike="noStrike">
                <a:solidFill>
                  <a:srgbClr val="115e67"/>
                </a:solidFill>
                <a:latin typeface="Lato"/>
                <a:ea typeface="Lato"/>
              </a:rPr>
              <a:t>We use two statistical tests to compare distributions: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2" marL="1371600" indent="-317160">
              <a:lnSpc>
                <a:spcPct val="90000"/>
              </a:lnSpc>
              <a:buClr>
                <a:srgbClr val="cb6015"/>
              </a:buClr>
              <a:buFont typeface="Questrial"/>
              <a:buChar char="■"/>
            </a:pPr>
            <a:r>
              <a:rPr b="0" lang="en-US" sz="2400" spc="-1" strike="noStrike">
                <a:solidFill>
                  <a:srgbClr val="cb6015"/>
                </a:solidFill>
                <a:latin typeface="Lato"/>
                <a:ea typeface="Lato"/>
              </a:rPr>
              <a:t>Chi-square test: for binned data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2" marL="1371600" indent="-317160">
              <a:lnSpc>
                <a:spcPct val="90000"/>
              </a:lnSpc>
              <a:buClr>
                <a:srgbClr val="cb6015"/>
              </a:buClr>
              <a:buFont typeface="Questrial"/>
              <a:buChar char="■"/>
            </a:pPr>
            <a:r>
              <a:rPr b="0" lang="en-US" sz="2400" spc="-1" strike="noStrike">
                <a:solidFill>
                  <a:srgbClr val="cb6015"/>
                </a:solidFill>
                <a:latin typeface="Lato"/>
                <a:ea typeface="Lato"/>
              </a:rPr>
              <a:t>Kolmogorov-Smirnov test: for continuous data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914400">
              <a:lnSpc>
                <a:spcPct val="90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914400">
              <a:lnSpc>
                <a:spcPct val="90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914400">
              <a:lnSpc>
                <a:spcPct val="90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2" dur="indefinite" restart="never" nodeType="tmRoot">
          <p:childTnLst>
            <p:seq>
              <p:cTn id="133" dur="indefinite" nodeType="mainSeq">
                <p:childTnLst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nodeType="clickEffect" fill="hold" presetClass="entr" presetID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50" dur="10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Shape 1"/>
          <p:cNvSpPr txBox="1"/>
          <p:nvPr/>
        </p:nvSpPr>
        <p:spPr>
          <a:xfrm>
            <a:off x="422640" y="1297080"/>
            <a:ext cx="8534160" cy="229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57200" indent="-317160">
              <a:lnSpc>
                <a:spcPct val="115000"/>
              </a:lnSpc>
              <a:spcBef>
                <a:spcPts val="649"/>
              </a:spcBef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High-fidelity error injection is (too) slow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115e67"/>
              </a:buClr>
              <a:buFont typeface="Questrial"/>
              <a:buChar char="○"/>
            </a:pPr>
            <a:r>
              <a:rPr b="0" lang="en-US" sz="2000" spc="-1" strike="noStrike">
                <a:solidFill>
                  <a:srgbClr val="115e67"/>
                </a:solidFill>
                <a:latin typeface="Lato"/>
                <a:ea typeface="Lato"/>
              </a:rPr>
              <a:t>RTL level only: takes months per application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115e67"/>
              </a:buClr>
              <a:buFont typeface="Questrial"/>
              <a:buChar char="○"/>
            </a:pPr>
            <a:r>
              <a:rPr b="0" lang="en-US" sz="2000" spc="-1" strike="noStrike">
                <a:solidFill>
                  <a:srgbClr val="115e67"/>
                </a:solidFill>
                <a:latin typeface="Lato"/>
                <a:ea typeface="Lato"/>
              </a:rPr>
              <a:t>Microarchitecture level:  takes 1.5 days for an embedded app</a:t>
            </a:r>
            <a:r>
              <a:rPr b="0" lang="en-US" sz="2000" spc="-1" strike="noStrike" baseline="30000">
                <a:solidFill>
                  <a:srgbClr val="115e67"/>
                </a:solidFill>
                <a:latin typeface="Lato"/>
                <a:ea typeface="Lato"/>
              </a:rPr>
              <a:t>[1]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457200" indent="-317160">
              <a:lnSpc>
                <a:spcPct val="115000"/>
              </a:lnSpc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Simple bit-flip errors at instruction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115e67"/>
              </a:buClr>
              <a:buFont typeface="Questrial"/>
              <a:buChar char="○"/>
            </a:pPr>
            <a:r>
              <a:rPr b="0" lang="en-US" sz="2000" spc="-1" strike="noStrike">
                <a:solidFill>
                  <a:srgbClr val="115e67"/>
                </a:solidFill>
                <a:latin typeface="Lato"/>
                <a:ea typeface="Lato"/>
              </a:rPr>
              <a:t>Usually takes a few hours per application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115e67"/>
              </a:buClr>
              <a:buFont typeface="Questrial"/>
              <a:buChar char="○"/>
            </a:pPr>
            <a:r>
              <a:rPr b="1" lang="en-US" sz="2000" spc="-1" strike="noStrike">
                <a:solidFill>
                  <a:srgbClr val="115e67"/>
                </a:solidFill>
                <a:latin typeface="Lato"/>
                <a:ea typeface="Lato"/>
              </a:rPr>
              <a:t>May lead to wrong conclusions, especially about SDCs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649"/>
              </a:spcBef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649"/>
              </a:spcBef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649"/>
              </a:spcBef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601"/>
              </a:spcBef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TextShape 2"/>
          <p:cNvSpPr txBox="1"/>
          <p:nvPr/>
        </p:nvSpPr>
        <p:spPr>
          <a:xfrm>
            <a:off x="388440" y="457200"/>
            <a:ext cx="8602920" cy="89964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15000"/>
              </a:lnSpc>
            </a:pPr>
            <a:r>
              <a:rPr b="0" lang="en-US" sz="3000" spc="-1" strike="noStrike">
                <a:solidFill>
                  <a:srgbClr val="980000"/>
                </a:solidFill>
                <a:latin typeface="Arial"/>
                <a:ea typeface="Arial"/>
              </a:rPr>
              <a:t>Problems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TextShape 3"/>
          <p:cNvSpPr txBox="1"/>
          <p:nvPr/>
        </p:nvSpPr>
        <p:spPr>
          <a:xfrm>
            <a:off x="6705720" y="-14400"/>
            <a:ext cx="836280" cy="455400"/>
          </a:xfrm>
          <a:prstGeom prst="rect">
            <a:avLst/>
          </a:prstGeom>
          <a:noFill/>
          <a:ln>
            <a:noFill/>
          </a:ln>
        </p:spPr>
        <p:txBody>
          <a:bodyPr lIns="92160" rIns="92160" tIns="46080" bIns="46080" anchor="ctr"/>
          <a:p>
            <a:pPr algn="r">
              <a:lnSpc>
                <a:spcPct val="100000"/>
              </a:lnSpc>
            </a:pPr>
            <a:fld id="{7F53F715-2770-4709-8E51-82B4C91B5563}" type="slidenum">
              <a:rPr b="0" lang="en-US" sz="1200" spc="-1" strike="noStrike">
                <a:solidFill>
                  <a:srgbClr val="115e67"/>
                </a:solidFill>
                <a:latin typeface="Lato"/>
                <a:ea typeface="Lato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95" name="CustomShape 4"/>
          <p:cNvSpPr/>
          <p:nvPr/>
        </p:nvSpPr>
        <p:spPr>
          <a:xfrm>
            <a:off x="805320" y="6305400"/>
            <a:ext cx="8602920" cy="780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Lato"/>
                <a:ea typeface="Lato"/>
              </a:rPr>
              <a:t>[1] Kaliorakis et al. "MeRLiN: Exploiting Dynamic Instruction Behavior for Fast and Accurate Microarchitecture Level Reliability Assessment." ISCA 2017.</a:t>
            </a:r>
            <a:endParaRPr b="0" lang="en-US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TextShape 1"/>
          <p:cNvSpPr txBox="1"/>
          <p:nvPr/>
        </p:nvSpPr>
        <p:spPr>
          <a:xfrm>
            <a:off x="388440" y="457200"/>
            <a:ext cx="8602920" cy="89964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980000"/>
                </a:solidFill>
                <a:latin typeface="Arial"/>
                <a:ea typeface="Arial"/>
              </a:rPr>
              <a:t>Application Output Quality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4" name="TextShape 2"/>
          <p:cNvSpPr txBox="1"/>
          <p:nvPr/>
        </p:nvSpPr>
        <p:spPr>
          <a:xfrm>
            <a:off x="6705720" y="-14400"/>
            <a:ext cx="836280" cy="455400"/>
          </a:xfrm>
          <a:prstGeom prst="rect">
            <a:avLst/>
          </a:prstGeom>
          <a:noFill/>
          <a:ln>
            <a:noFill/>
          </a:ln>
        </p:spPr>
        <p:txBody>
          <a:bodyPr lIns="92160" rIns="92160" tIns="46080" bIns="46080" anchor="ctr"/>
          <a:p>
            <a:pPr algn="r">
              <a:lnSpc>
                <a:spcPct val="100000"/>
              </a:lnSpc>
            </a:pPr>
            <a:fld id="{F5F0CF61-6EBF-406B-9E33-883EE4E577EB}" type="slidenum">
              <a:rPr b="0" lang="en-US" sz="1200" spc="-1" strike="noStrike">
                <a:solidFill>
                  <a:srgbClr val="115e67"/>
                </a:solidFill>
                <a:latin typeface="Lato"/>
                <a:ea typeface="Lato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265" name="TextShape 3"/>
          <p:cNvSpPr txBox="1"/>
          <p:nvPr/>
        </p:nvSpPr>
        <p:spPr>
          <a:xfrm>
            <a:off x="422640" y="1297080"/>
            <a:ext cx="8534160" cy="54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57200" indent="-317160">
              <a:lnSpc>
                <a:spcPct val="115000"/>
              </a:lnSpc>
              <a:spcBef>
                <a:spcPts val="649"/>
              </a:spcBef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Without detectors,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649"/>
              </a:spcBef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both tests </a:t>
            </a:r>
            <a:r>
              <a:rPr b="1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fail</a:t>
            </a: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 to show RB1 and RTL are </a:t>
            </a:r>
            <a:r>
              <a:rPr b="1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different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spcBef>
                <a:spcPts val="601"/>
              </a:spcBef>
              <a:buClr>
                <a:srgbClr val="115e67"/>
              </a:buClr>
              <a:buFont typeface="Questrial"/>
              <a:buChar char="○"/>
            </a:pPr>
            <a:r>
              <a:rPr b="0" lang="en-US" sz="2400" spc="-1" strike="noStrike">
                <a:solidFill>
                  <a:srgbClr val="115e67"/>
                </a:solidFill>
                <a:latin typeface="Lato"/>
                <a:ea typeface="Lato"/>
              </a:rPr>
              <a:t>For all applications we studied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115e67"/>
              </a:buClr>
              <a:buFont typeface="Questrial"/>
              <a:buChar char="○"/>
            </a:pPr>
            <a:r>
              <a:rPr b="0" lang="en-US" sz="2400" spc="-1" strike="noStrike">
                <a:solidFill>
                  <a:srgbClr val="115e67"/>
                </a:solidFill>
                <a:latin typeface="Lato"/>
                <a:ea typeface="Lato"/>
              </a:rPr>
              <a:t>RB2 and RND are statistically different from RTL </a:t>
            </a:r>
            <a:br/>
            <a:r>
              <a:rPr b="0" lang="en-US" sz="2400" spc="-1" strike="noStrike">
                <a:solidFill>
                  <a:srgbClr val="115e67"/>
                </a:solidFill>
                <a:latin typeface="Lato"/>
                <a:ea typeface="Lato"/>
              </a:rPr>
              <a:t>for some applications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601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914400">
              <a:lnSpc>
                <a:spcPct val="115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914400">
              <a:lnSpc>
                <a:spcPct val="115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914400">
              <a:lnSpc>
                <a:spcPct val="115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6" name="CustomShape 4"/>
          <p:cNvSpPr/>
          <p:nvPr/>
        </p:nvSpPr>
        <p:spPr>
          <a:xfrm>
            <a:off x="346680" y="3055680"/>
            <a:ext cx="8602920" cy="2999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/>
          <a:p>
            <a:pPr marL="457200" indent="-317160">
              <a:lnSpc>
                <a:spcPct val="115000"/>
              </a:lnSpc>
              <a:spcBef>
                <a:spcPts val="649"/>
              </a:spcBef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With residue checking, </a:t>
            </a:r>
            <a:br/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RB1 </a:t>
            </a:r>
            <a:r>
              <a:rPr b="1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is statistically different</a:t>
            </a: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 from RTL</a:t>
            </a:r>
            <a:endParaRPr b="0" lang="en-US" sz="2800" spc="-1" strike="noStrike"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115e67"/>
              </a:buClr>
              <a:buFont typeface="Questrial"/>
              <a:buChar char="○"/>
            </a:pPr>
            <a:r>
              <a:rPr b="0" lang="en-US" sz="2400" spc="-1" strike="noStrike">
                <a:solidFill>
                  <a:srgbClr val="115e67"/>
                </a:solidFill>
                <a:latin typeface="Lato"/>
                <a:ea typeface="Lato"/>
              </a:rPr>
              <a:t>Due to app-dependent protection ratio</a:t>
            </a:r>
            <a:endParaRPr b="0" lang="en-US" sz="2400" spc="-1" strike="noStrike">
              <a:latin typeface="Arial"/>
            </a:endParaRPr>
          </a:p>
        </p:txBody>
      </p:sp>
      <p:sp>
        <p:nvSpPr>
          <p:cNvPr id="267" name="CustomShape 5"/>
          <p:cNvSpPr/>
          <p:nvPr/>
        </p:nvSpPr>
        <p:spPr>
          <a:xfrm>
            <a:off x="0" y="3846960"/>
            <a:ext cx="9143640" cy="175104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/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  <a:ea typeface="Arial"/>
              </a:rPr>
              <a:t>High-fidelity error model is necessary to evaluate output quality, especially when detectors are used.</a:t>
            </a:r>
            <a:endParaRPr b="0" lang="en-U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1" dur="indefinite" restart="never" nodeType="tmRoot">
          <p:childTnLst>
            <p:seq>
              <p:cTn id="152" dur="indefinite" nodeType="mainSeq">
                <p:childTnLst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57" dur="10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62" dur="10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TextShape 1"/>
          <p:cNvSpPr txBox="1"/>
          <p:nvPr/>
        </p:nvSpPr>
        <p:spPr>
          <a:xfrm>
            <a:off x="388440" y="457200"/>
            <a:ext cx="8602920" cy="89964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980000"/>
                </a:solidFill>
                <a:latin typeface="Arial"/>
                <a:ea typeface="Arial"/>
              </a:rPr>
              <a:t>Conclusions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9" name="TextShape 2"/>
          <p:cNvSpPr txBox="1"/>
          <p:nvPr/>
        </p:nvSpPr>
        <p:spPr>
          <a:xfrm>
            <a:off x="6705720" y="-14400"/>
            <a:ext cx="836280" cy="455400"/>
          </a:xfrm>
          <a:prstGeom prst="rect">
            <a:avLst/>
          </a:prstGeom>
          <a:noFill/>
          <a:ln>
            <a:noFill/>
          </a:ln>
        </p:spPr>
        <p:txBody>
          <a:bodyPr lIns="92160" rIns="92160" tIns="46080" bIns="46080" anchor="ctr"/>
          <a:p>
            <a:pPr algn="r">
              <a:lnSpc>
                <a:spcPct val="100000"/>
              </a:lnSpc>
            </a:pPr>
            <a:fld id="{920DB4B2-E9E1-4FCD-9F28-6690CDF22CFD}" type="slidenum">
              <a:rPr b="0" lang="en-US" sz="1200" spc="-1" strike="noStrike">
                <a:solidFill>
                  <a:srgbClr val="115e67"/>
                </a:solidFill>
                <a:latin typeface="Lato"/>
                <a:ea typeface="Lato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270" name="TextShape 3"/>
          <p:cNvSpPr txBox="1"/>
          <p:nvPr/>
        </p:nvSpPr>
        <p:spPr>
          <a:xfrm>
            <a:off x="422640" y="1297080"/>
            <a:ext cx="8534160" cy="22536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57200" indent="-317160">
              <a:lnSpc>
                <a:spcPct val="115000"/>
              </a:lnSpc>
              <a:spcBef>
                <a:spcPts val="649"/>
              </a:spcBef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How to enable fast and high-fidelity error injection given that error detectors are employed?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115e67"/>
              </a:buClr>
              <a:buFont typeface="Questrial"/>
              <a:buChar char="○"/>
            </a:pPr>
            <a:r>
              <a:rPr b="0" lang="en-US" sz="2800" spc="-1" strike="noStrike">
                <a:solidFill>
                  <a:srgbClr val="115e67"/>
                </a:solidFill>
                <a:latin typeface="Lato"/>
                <a:ea typeface="Lato"/>
              </a:rPr>
              <a:t>Nested Monte Carlo + Hierarchical Injection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649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601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914400">
              <a:lnSpc>
                <a:spcPct val="115000"/>
              </a:lnSpc>
              <a:spcBef>
                <a:spcPts val="649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914400">
              <a:lnSpc>
                <a:spcPct val="115000"/>
              </a:lnSpc>
              <a:spcBef>
                <a:spcPts val="649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649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1" name="TextShape 4"/>
          <p:cNvSpPr txBox="1"/>
          <p:nvPr/>
        </p:nvSpPr>
        <p:spPr>
          <a:xfrm>
            <a:off x="422640" y="2440080"/>
            <a:ext cx="8534160" cy="54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>
              <a:lnSpc>
                <a:spcPct val="115000"/>
              </a:lnSpc>
              <a:spcBef>
                <a:spcPts val="649"/>
              </a:spcBef>
            </a:pPr>
            <a:endParaRPr b="0" lang="en-US" sz="1400" spc="-1" strike="noStrike">
              <a:solidFill>
                <a:srgbClr val="000000"/>
              </a:solidFill>
              <a:latin typeface="Arial"/>
            </a:endParaRPr>
          </a:p>
          <a:p>
            <a:pPr marL="457200" indent="-317160">
              <a:lnSpc>
                <a:spcPct val="115000"/>
              </a:lnSpc>
              <a:spcBef>
                <a:spcPts val="649"/>
              </a:spcBef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When is it important to model hardware faults with high fidelity?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115e67"/>
              </a:buClr>
              <a:buFont typeface="Questrial"/>
              <a:buChar char="○"/>
            </a:pPr>
            <a:r>
              <a:rPr b="0" lang="en-US" sz="2800" spc="-1" strike="noStrike">
                <a:solidFill>
                  <a:srgbClr val="115e67"/>
                </a:solidFill>
                <a:latin typeface="Lato"/>
                <a:ea typeface="Lato"/>
              </a:rPr>
              <a:t>Without detectors, single-bit flip is good enough for outcome distribution  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115e67"/>
              </a:buClr>
              <a:buFont typeface="Questrial"/>
              <a:buChar char="○"/>
            </a:pPr>
            <a:r>
              <a:rPr b="0" lang="en-US" sz="2800" spc="-1" strike="noStrike">
                <a:solidFill>
                  <a:srgbClr val="115e67"/>
                </a:solidFill>
                <a:latin typeface="Lato"/>
                <a:ea typeface="Lato"/>
              </a:rPr>
              <a:t>With detectors, need high-fidelity only when the fraction of protected instructions is large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601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914400">
              <a:lnSpc>
                <a:spcPct val="115000"/>
              </a:lnSpc>
              <a:spcBef>
                <a:spcPts val="649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914400">
              <a:lnSpc>
                <a:spcPct val="115000"/>
              </a:lnSpc>
              <a:spcBef>
                <a:spcPts val="649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649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2" name="CustomShape 5"/>
          <p:cNvSpPr/>
          <p:nvPr/>
        </p:nvSpPr>
        <p:spPr>
          <a:xfrm>
            <a:off x="4378320" y="6168960"/>
            <a:ext cx="7674840" cy="10501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https://lph.ece.utexas.edu/users/hamartia/</a:t>
            </a:r>
            <a:endParaRPr b="0" lang="en-US" sz="1800" spc="-1" strike="noStrike">
              <a:latin typeface="Arial"/>
            </a:endParaRPr>
          </a:p>
        </p:txBody>
      </p:sp>
      <p:pic>
        <p:nvPicPr>
          <p:cNvPr id="273" name="Google Shape;371;p39" descr=""/>
          <p:cNvPicPr/>
          <p:nvPr/>
        </p:nvPicPr>
        <p:blipFill>
          <a:blip r:embed="rId1"/>
          <a:stretch/>
        </p:blipFill>
        <p:spPr>
          <a:xfrm>
            <a:off x="1409400" y="5960520"/>
            <a:ext cx="2837160" cy="6429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63" dur="indefinite" restart="never" nodeType="tmRoot">
          <p:childTnLst>
            <p:seq>
              <p:cTn id="16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422640" y="1297080"/>
            <a:ext cx="8534160" cy="2292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57200" indent="-317160">
              <a:lnSpc>
                <a:spcPct val="115000"/>
              </a:lnSpc>
              <a:spcBef>
                <a:spcPts val="649"/>
              </a:spcBef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We address two concerns: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115e67"/>
              </a:buClr>
              <a:buFont typeface="Questrial"/>
              <a:buChar char="○"/>
            </a:pPr>
            <a:r>
              <a:rPr b="1" lang="en-US" sz="2000" spc="-1" strike="noStrike">
                <a:solidFill>
                  <a:srgbClr val="115e67"/>
                </a:solidFill>
                <a:latin typeface="Lato"/>
                <a:ea typeface="Lato"/>
              </a:rPr>
              <a:t>When is it important to model hardware faults with high fidelity?</a:t>
            </a:r>
            <a:br/>
            <a:r>
              <a:rPr b="1" lang="en-US" sz="2000" spc="-1" strike="noStrike">
                <a:solidFill>
                  <a:srgbClr val="115e67"/>
                </a:solidFill>
                <a:latin typeface="Lato"/>
              </a:rPr>
              <a:t>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115e67"/>
              </a:buClr>
              <a:buFont typeface="Questrial"/>
              <a:buChar char="○"/>
            </a:pPr>
            <a:r>
              <a:rPr b="1" lang="en-US" sz="2000" spc="-1" strike="noStrike">
                <a:solidFill>
                  <a:srgbClr val="115e67"/>
                </a:solidFill>
                <a:latin typeface="Lato"/>
                <a:ea typeface="Lato"/>
              </a:rPr>
              <a:t>How to enable fast and high-fidelity error injection given that error detectors are employed?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649"/>
              </a:spcBef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649"/>
              </a:spcBef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601"/>
              </a:spcBef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388440" y="457200"/>
            <a:ext cx="8602920" cy="89964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15000"/>
              </a:lnSpc>
            </a:pPr>
            <a:r>
              <a:rPr b="0" lang="en-US" sz="3000" spc="-1" strike="noStrike">
                <a:solidFill>
                  <a:srgbClr val="980000"/>
                </a:solidFill>
                <a:latin typeface="Arial"/>
                <a:ea typeface="Arial"/>
              </a:rPr>
              <a:t>Main Goals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TextShape 3"/>
          <p:cNvSpPr txBox="1"/>
          <p:nvPr/>
        </p:nvSpPr>
        <p:spPr>
          <a:xfrm>
            <a:off x="6705720" y="-14400"/>
            <a:ext cx="836280" cy="455400"/>
          </a:xfrm>
          <a:prstGeom prst="rect">
            <a:avLst/>
          </a:prstGeom>
          <a:noFill/>
          <a:ln>
            <a:noFill/>
          </a:ln>
        </p:spPr>
        <p:txBody>
          <a:bodyPr lIns="92160" rIns="92160" tIns="46080" bIns="46080" anchor="ctr"/>
          <a:p>
            <a:pPr algn="r">
              <a:lnSpc>
                <a:spcPct val="100000"/>
              </a:lnSpc>
            </a:pPr>
            <a:fld id="{4FCD1451-01C7-4137-93DC-C9862672EBEF}" type="slidenum">
              <a:rPr b="0" lang="en-US" sz="1200" spc="-1" strike="noStrike">
                <a:solidFill>
                  <a:srgbClr val="115e67"/>
                </a:solidFill>
                <a:latin typeface="Lato"/>
                <a:ea typeface="Lato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  <p:graphicFrame>
        <p:nvGraphicFramePr>
          <p:cNvPr id="99" name="Table 4"/>
          <p:cNvGraphicFramePr/>
          <p:nvPr/>
        </p:nvGraphicFramePr>
        <p:xfrm>
          <a:off x="3006360" y="3961800"/>
          <a:ext cx="2929320" cy="1904760"/>
        </p:xfrm>
        <a:graphic>
          <a:graphicData uri="http://schemas.openxmlformats.org/drawingml/2006/table">
            <a:tbl>
              <a:tblPr/>
              <a:tblGrid>
                <a:gridCol w="2929680"/>
              </a:tblGrid>
              <a:tr h="382320">
                <a:tc>
                  <a:txBody>
                    <a:bodyPr lIns="91080" rIns="91080" tIns="91080" bIns="9108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Application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1080" marR="91080">
                    <a:lnL w="9360">
                      <a:solidFill>
                        <a:srgbClr val="000000"/>
                      </a:solidFill>
                    </a:lnL>
                    <a:lnR w="9360">
                      <a:solidFill>
                        <a:srgbClr val="000000"/>
                      </a:solidFill>
                    </a:lnR>
                    <a:lnT w="9360">
                      <a:solidFill>
                        <a:srgbClr val="000000"/>
                      </a:solidFill>
                    </a:lnT>
                    <a:lnB w="93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82320">
                <a:tc>
                  <a:txBody>
                    <a:bodyPr lIns="91080" rIns="91080" tIns="91080" bIns="9108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ff0000"/>
                          </a:solidFill>
                          <a:latin typeface="Arial"/>
                          <a:ea typeface="Arial"/>
                        </a:rPr>
                        <a:t>Instruction (ISA) 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1080" marR="91080">
                    <a:lnL w="9360">
                      <a:solidFill>
                        <a:srgbClr val="000000"/>
                      </a:solidFill>
                    </a:lnL>
                    <a:lnR w="9360">
                      <a:solidFill>
                        <a:srgbClr val="000000"/>
                      </a:solidFill>
                    </a:lnR>
                    <a:lnT w="9360">
                      <a:solidFill>
                        <a:srgbClr val="000000"/>
                      </a:solidFill>
                    </a:lnT>
                    <a:lnB w="93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82320">
                <a:tc>
                  <a:txBody>
                    <a:bodyPr lIns="91080" rIns="91080" tIns="91080" bIns="9108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Microarchitecture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1080" marR="91080">
                    <a:lnL w="9360">
                      <a:solidFill>
                        <a:srgbClr val="000000"/>
                      </a:solidFill>
                    </a:lnL>
                    <a:lnR w="9360">
                      <a:solidFill>
                        <a:srgbClr val="000000"/>
                      </a:solidFill>
                    </a:lnR>
                    <a:lnT w="9360">
                      <a:solidFill>
                        <a:srgbClr val="000000"/>
                      </a:solidFill>
                    </a:lnT>
                    <a:lnB w="93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82320">
                <a:tc>
                  <a:txBody>
                    <a:bodyPr lIns="91080" rIns="91080" tIns="91080" bIns="9108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Gate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1080" marR="91080">
                    <a:lnL w="9360">
                      <a:solidFill>
                        <a:srgbClr val="000000"/>
                      </a:solidFill>
                    </a:lnL>
                    <a:lnR w="9360">
                      <a:solidFill>
                        <a:srgbClr val="000000"/>
                      </a:solidFill>
                    </a:lnR>
                    <a:lnT w="9360">
                      <a:solidFill>
                        <a:srgbClr val="000000"/>
                      </a:solidFill>
                    </a:lnT>
                    <a:lnB w="936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382320">
                <a:tc>
                  <a:txBody>
                    <a:bodyPr lIns="91080" rIns="91080" tIns="91080" bIns="91080"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</a:rPr>
                        <a:t>Device</a:t>
                      </a:r>
                      <a:endParaRPr b="0" lang="en-US" sz="1400" spc="-1" strike="noStrike">
                        <a:latin typeface="Arial"/>
                      </a:endParaRPr>
                    </a:p>
                  </a:txBody>
                  <a:tcPr marL="91080" marR="91080">
                    <a:lnL w="9360">
                      <a:solidFill>
                        <a:srgbClr val="000000"/>
                      </a:solidFill>
                    </a:lnL>
                    <a:lnR w="9360">
                      <a:solidFill>
                        <a:srgbClr val="000000"/>
                      </a:solidFill>
                    </a:lnR>
                    <a:lnT w="9360">
                      <a:solidFill>
                        <a:srgbClr val="000000"/>
                      </a:solidFill>
                    </a:lnT>
                    <a:lnB w="936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422640" y="1297080"/>
            <a:ext cx="8534160" cy="1266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57200" indent="-317160">
              <a:lnSpc>
                <a:spcPct val="90000"/>
              </a:lnSpc>
              <a:spcBef>
                <a:spcPts val="649"/>
              </a:spcBef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Single-event upsets that affect execution units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90000"/>
              </a:lnSpc>
              <a:buClr>
                <a:srgbClr val="115e67"/>
              </a:buClr>
              <a:buFont typeface="Questrial"/>
              <a:buChar char="○"/>
            </a:pPr>
            <a:r>
              <a:rPr b="0" lang="en-US" sz="2400" spc="-1" strike="noStrike">
                <a:solidFill>
                  <a:srgbClr val="115e67"/>
                </a:solidFill>
                <a:latin typeface="Lato"/>
                <a:ea typeface="Lato"/>
              </a:rPr>
              <a:t>Directly affect application data → SDC more likely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914400">
              <a:lnSpc>
                <a:spcPct val="90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601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TextShape 2"/>
          <p:cNvSpPr txBox="1"/>
          <p:nvPr/>
        </p:nvSpPr>
        <p:spPr>
          <a:xfrm>
            <a:off x="388440" y="457200"/>
            <a:ext cx="8602920" cy="89964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980000"/>
                </a:solidFill>
                <a:latin typeface="Arial"/>
                <a:ea typeface="Arial"/>
              </a:rPr>
              <a:t>Modeling Gaps in Existing Error Models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TextShape 3"/>
          <p:cNvSpPr txBox="1"/>
          <p:nvPr/>
        </p:nvSpPr>
        <p:spPr>
          <a:xfrm>
            <a:off x="6705720" y="-14400"/>
            <a:ext cx="836280" cy="455400"/>
          </a:xfrm>
          <a:prstGeom prst="rect">
            <a:avLst/>
          </a:prstGeom>
          <a:noFill/>
          <a:ln>
            <a:noFill/>
          </a:ln>
        </p:spPr>
        <p:txBody>
          <a:bodyPr lIns="92160" rIns="92160" tIns="46080" bIns="46080" anchor="ctr"/>
          <a:p>
            <a:pPr algn="r">
              <a:lnSpc>
                <a:spcPct val="100000"/>
              </a:lnSpc>
            </a:pPr>
            <a:fld id="{6EB7CDEA-EABA-4265-B266-2CE75FFFFD89}" type="slidenum">
              <a:rPr b="0" lang="en-US" sz="1200" spc="-1" strike="noStrike">
                <a:solidFill>
                  <a:srgbClr val="115e67"/>
                </a:solidFill>
                <a:latin typeface="Lato"/>
                <a:ea typeface="Lato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  <p:pic>
        <p:nvPicPr>
          <p:cNvPr id="103" name="Google Shape;133;p22" descr=""/>
          <p:cNvPicPr/>
          <p:nvPr/>
        </p:nvPicPr>
        <p:blipFill>
          <a:blip r:embed="rId1"/>
          <a:stretch/>
        </p:blipFill>
        <p:spPr>
          <a:xfrm>
            <a:off x="557280" y="3094200"/>
            <a:ext cx="8264880" cy="2264400"/>
          </a:xfrm>
          <a:prstGeom prst="rect">
            <a:avLst/>
          </a:prstGeom>
          <a:ln>
            <a:noFill/>
          </a:ln>
        </p:spPr>
      </p:pic>
      <p:sp>
        <p:nvSpPr>
          <p:cNvPr id="104" name="CustomShape 4"/>
          <p:cNvSpPr/>
          <p:nvPr/>
        </p:nvSpPr>
        <p:spPr>
          <a:xfrm>
            <a:off x="1050840" y="3544920"/>
            <a:ext cx="363600" cy="363240"/>
          </a:xfrm>
          <a:prstGeom prst="lightningBolt">
            <a:avLst/>
          </a:prstGeom>
          <a:solidFill>
            <a:srgbClr val="ffff00"/>
          </a:solidFill>
          <a:ln w="9360">
            <a:solidFill>
              <a:srgbClr val="ff99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05" name="CustomShape 5"/>
          <p:cNvSpPr/>
          <p:nvPr/>
        </p:nvSpPr>
        <p:spPr>
          <a:xfrm>
            <a:off x="7670520" y="3544920"/>
            <a:ext cx="363600" cy="363240"/>
          </a:xfrm>
          <a:prstGeom prst="lightningBolt">
            <a:avLst/>
          </a:prstGeom>
          <a:solidFill>
            <a:srgbClr val="ffff00"/>
          </a:solidFill>
          <a:ln w="9360">
            <a:solidFill>
              <a:srgbClr val="ff99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06" name="CustomShape 6"/>
          <p:cNvSpPr/>
          <p:nvPr/>
        </p:nvSpPr>
        <p:spPr>
          <a:xfrm>
            <a:off x="2739240" y="3849840"/>
            <a:ext cx="363600" cy="363240"/>
          </a:xfrm>
          <a:prstGeom prst="lightningBolt">
            <a:avLst/>
          </a:prstGeom>
          <a:solidFill>
            <a:srgbClr val="ffff00"/>
          </a:solidFill>
          <a:ln w="9360">
            <a:solidFill>
              <a:srgbClr val="ff99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07" name="CustomShape 7"/>
          <p:cNvSpPr/>
          <p:nvPr/>
        </p:nvSpPr>
        <p:spPr>
          <a:xfrm>
            <a:off x="4225680" y="3849840"/>
            <a:ext cx="363600" cy="363240"/>
          </a:xfrm>
          <a:prstGeom prst="lightningBolt">
            <a:avLst/>
          </a:prstGeom>
          <a:solidFill>
            <a:srgbClr val="ffff00"/>
          </a:solidFill>
          <a:ln w="9360">
            <a:solidFill>
              <a:srgbClr val="ff99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08" name="CustomShape 8"/>
          <p:cNvSpPr/>
          <p:nvPr/>
        </p:nvSpPr>
        <p:spPr>
          <a:xfrm>
            <a:off x="6116040" y="3849840"/>
            <a:ext cx="363600" cy="363240"/>
          </a:xfrm>
          <a:prstGeom prst="lightningBolt">
            <a:avLst/>
          </a:prstGeom>
          <a:solidFill>
            <a:srgbClr val="ffff00"/>
          </a:solidFill>
          <a:ln w="9360">
            <a:solidFill>
              <a:srgbClr val="ff99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09" name="CustomShape 9"/>
          <p:cNvSpPr/>
          <p:nvPr/>
        </p:nvSpPr>
        <p:spPr>
          <a:xfrm flipH="1">
            <a:off x="3018600" y="2746080"/>
            <a:ext cx="1171440" cy="1305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8440">
            <a:solidFill>
              <a:srgbClr val="0000ff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10" name="CustomShape 10"/>
          <p:cNvSpPr/>
          <p:nvPr/>
        </p:nvSpPr>
        <p:spPr>
          <a:xfrm>
            <a:off x="3774600" y="2387880"/>
            <a:ext cx="4707000" cy="2689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Arial"/>
              </a:rPr>
              <a:t>Not Modeled (</a:t>
            </a:r>
            <a:r>
              <a:rPr b="0" i="1" lang="en-US" sz="2000" spc="-1" strike="noStrike">
                <a:solidFill>
                  <a:srgbClr val="000000"/>
                </a:solidFill>
                <a:latin typeface="Arial"/>
                <a:ea typeface="Arial"/>
              </a:rPr>
              <a:t>Hidden soft errors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Arial"/>
              </a:rPr>
              <a:t>) 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111" name="CustomShape 11"/>
          <p:cNvSpPr/>
          <p:nvPr/>
        </p:nvSpPr>
        <p:spPr>
          <a:xfrm flipH="1">
            <a:off x="4504680" y="2746080"/>
            <a:ext cx="84240" cy="13057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8440">
            <a:solidFill>
              <a:srgbClr val="0000ff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12" name="CustomShape 12"/>
          <p:cNvSpPr/>
          <p:nvPr/>
        </p:nvSpPr>
        <p:spPr>
          <a:xfrm>
            <a:off x="5078520" y="2746080"/>
            <a:ext cx="1121760" cy="12668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28440">
            <a:solidFill>
              <a:srgbClr val="0000ff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13" name="TextShape 13"/>
          <p:cNvSpPr txBox="1"/>
          <p:nvPr/>
        </p:nvSpPr>
        <p:spPr>
          <a:xfrm>
            <a:off x="422640" y="5440680"/>
            <a:ext cx="8534160" cy="1266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57200" indent="-317160">
              <a:lnSpc>
                <a:spcPct val="90000"/>
              </a:lnSpc>
              <a:spcBef>
                <a:spcPts val="649"/>
              </a:spcBef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How do hidden soft errors corrupt </a:t>
            </a:r>
            <a:r>
              <a:rPr b="1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the output latch</a:t>
            </a: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 if they are not masked?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649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601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CustomShape 14"/>
          <p:cNvSpPr/>
          <p:nvPr/>
        </p:nvSpPr>
        <p:spPr>
          <a:xfrm>
            <a:off x="7795440" y="2721960"/>
            <a:ext cx="1420200" cy="605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Arial"/>
              </a:rPr>
              <a:t>A + B ➝ </a:t>
            </a:r>
            <a:r>
              <a:rPr b="0" lang="en-US" sz="1400" spc="-1" strike="noStrike">
                <a:solidFill>
                  <a:srgbClr val="ff0000"/>
                </a:solidFill>
                <a:latin typeface="Arial"/>
                <a:ea typeface="Arial"/>
              </a:rPr>
              <a:t>C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" dur="indefinite" restart="never" nodeType="tmRoot">
          <p:childTnLst>
            <p:seq>
              <p:cTn id="8" dur="indefinite" nodeType="mainSeq">
                <p:childTnLst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3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8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1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nodeType="after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5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0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3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6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41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44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47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50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55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Shape 1"/>
          <p:cNvSpPr txBox="1"/>
          <p:nvPr/>
        </p:nvSpPr>
        <p:spPr>
          <a:xfrm>
            <a:off x="422640" y="1297080"/>
            <a:ext cx="8534160" cy="54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57200" indent="-317160">
              <a:lnSpc>
                <a:spcPct val="115000"/>
              </a:lnSpc>
              <a:spcBef>
                <a:spcPts val="649"/>
              </a:spcBef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78% of hidden errors that corrupt the output latch are single-bit errors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457200" indent="-317160">
              <a:lnSpc>
                <a:spcPct val="115000"/>
              </a:lnSpc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Bit-flip count distribution is application-dependent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6" name="Google Shape;150;p23" descr=""/>
          <p:cNvPicPr/>
          <p:nvPr/>
        </p:nvPicPr>
        <p:blipFill>
          <a:blip r:embed="rId1"/>
          <a:stretch/>
        </p:blipFill>
        <p:spPr>
          <a:xfrm>
            <a:off x="913320" y="3122280"/>
            <a:ext cx="7560720" cy="2710800"/>
          </a:xfrm>
          <a:prstGeom prst="rect">
            <a:avLst/>
          </a:prstGeom>
          <a:ln>
            <a:noFill/>
          </a:ln>
        </p:spPr>
      </p:pic>
      <p:sp>
        <p:nvSpPr>
          <p:cNvPr id="117" name="TextShape 2"/>
          <p:cNvSpPr txBox="1"/>
          <p:nvPr/>
        </p:nvSpPr>
        <p:spPr>
          <a:xfrm>
            <a:off x="388440" y="457200"/>
            <a:ext cx="8602920" cy="89964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980000"/>
                </a:solidFill>
                <a:latin typeface="Arial"/>
                <a:ea typeface="Arial"/>
              </a:rPr>
              <a:t>Characteristics of Hidden Soft Errors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TextShape 3"/>
          <p:cNvSpPr txBox="1"/>
          <p:nvPr/>
        </p:nvSpPr>
        <p:spPr>
          <a:xfrm>
            <a:off x="6705720" y="-14400"/>
            <a:ext cx="836280" cy="455400"/>
          </a:xfrm>
          <a:prstGeom prst="rect">
            <a:avLst/>
          </a:prstGeom>
          <a:noFill/>
          <a:ln>
            <a:noFill/>
          </a:ln>
        </p:spPr>
        <p:txBody>
          <a:bodyPr lIns="92160" rIns="92160" tIns="46080" bIns="46080" anchor="ctr"/>
          <a:p>
            <a:pPr algn="r">
              <a:lnSpc>
                <a:spcPct val="100000"/>
              </a:lnSpc>
            </a:pPr>
            <a:fld id="{0BEBAD7C-2440-49F6-8CC2-8A657F2986E7}" type="slidenum">
              <a:rPr b="0" lang="en-US" sz="1200" spc="-1" strike="noStrike">
                <a:solidFill>
                  <a:srgbClr val="115e67"/>
                </a:solidFill>
                <a:latin typeface="Lato"/>
                <a:ea typeface="Lato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  <p:pic>
        <p:nvPicPr>
          <p:cNvPr id="119" name="Google Shape;153;p23" descr=""/>
          <p:cNvPicPr/>
          <p:nvPr/>
        </p:nvPicPr>
        <p:blipFill>
          <a:blip r:embed="rId2"/>
          <a:stretch/>
        </p:blipFill>
        <p:spPr>
          <a:xfrm>
            <a:off x="3268440" y="5833080"/>
            <a:ext cx="3436560" cy="941400"/>
          </a:xfrm>
          <a:prstGeom prst="rect">
            <a:avLst/>
          </a:prstGeom>
          <a:ln>
            <a:noFill/>
          </a:ln>
        </p:spPr>
      </p:pic>
      <p:sp>
        <p:nvSpPr>
          <p:cNvPr id="120" name="CustomShape 4"/>
          <p:cNvSpPr/>
          <p:nvPr/>
        </p:nvSpPr>
        <p:spPr>
          <a:xfrm>
            <a:off x="6228720" y="5833080"/>
            <a:ext cx="309600" cy="89964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6" dur="indefinite" restart="never" nodeType="tmRoot">
          <p:childTnLst>
            <p:seq>
              <p:cTn id="57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Shape 1"/>
          <p:cNvSpPr txBox="1"/>
          <p:nvPr/>
        </p:nvSpPr>
        <p:spPr>
          <a:xfrm>
            <a:off x="422640" y="1297080"/>
            <a:ext cx="8534160" cy="54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57200" indent="-317160">
              <a:lnSpc>
                <a:spcPct val="115000"/>
              </a:lnSpc>
              <a:spcBef>
                <a:spcPts val="649"/>
              </a:spcBef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Correlations between bit-flip positions vary across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80520">
              <a:lnSpc>
                <a:spcPct val="115000"/>
              </a:lnSpc>
              <a:buClr>
                <a:srgbClr val="115e67"/>
              </a:buClr>
              <a:buFont typeface="Questrial"/>
              <a:buChar char="○"/>
            </a:pPr>
            <a:r>
              <a:rPr b="0" lang="en-US" sz="2400" spc="-1" strike="noStrike">
                <a:solidFill>
                  <a:srgbClr val="115e67"/>
                </a:solidFill>
                <a:latin typeface="Lato"/>
                <a:ea typeface="Lato"/>
              </a:rPr>
              <a:t>Applications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80520">
              <a:lnSpc>
                <a:spcPct val="115000"/>
              </a:lnSpc>
              <a:buClr>
                <a:srgbClr val="115e67"/>
              </a:buClr>
              <a:buFont typeface="Questrial"/>
              <a:buChar char="○"/>
            </a:pPr>
            <a:r>
              <a:rPr b="0" lang="en-US" sz="2400" spc="-1" strike="noStrike">
                <a:solidFill>
                  <a:srgbClr val="115e67"/>
                </a:solidFill>
                <a:latin typeface="Lato"/>
                <a:ea typeface="Lato"/>
              </a:rPr>
              <a:t>Circuits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914400">
              <a:lnSpc>
                <a:spcPct val="115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TextShape 2"/>
          <p:cNvSpPr txBox="1"/>
          <p:nvPr/>
        </p:nvSpPr>
        <p:spPr>
          <a:xfrm>
            <a:off x="388440" y="457200"/>
            <a:ext cx="8602920" cy="89964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980000"/>
                </a:solidFill>
                <a:latin typeface="Arial"/>
                <a:ea typeface="Arial"/>
              </a:rPr>
              <a:t>Characteristics of Hidden Soft Errors (Contd.)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TextShape 3"/>
          <p:cNvSpPr txBox="1"/>
          <p:nvPr/>
        </p:nvSpPr>
        <p:spPr>
          <a:xfrm>
            <a:off x="6705720" y="-14400"/>
            <a:ext cx="836280" cy="455400"/>
          </a:xfrm>
          <a:prstGeom prst="rect">
            <a:avLst/>
          </a:prstGeom>
          <a:noFill/>
          <a:ln>
            <a:noFill/>
          </a:ln>
        </p:spPr>
        <p:txBody>
          <a:bodyPr lIns="92160" rIns="92160" tIns="46080" bIns="46080" anchor="ctr"/>
          <a:p>
            <a:pPr algn="r">
              <a:lnSpc>
                <a:spcPct val="100000"/>
              </a:lnSpc>
            </a:pPr>
            <a:fld id="{60C44598-2417-4446-85F0-74E50FE15922}" type="slidenum">
              <a:rPr b="0" lang="en-US" sz="1200" spc="-1" strike="noStrike">
                <a:solidFill>
                  <a:srgbClr val="115e67"/>
                </a:solidFill>
                <a:latin typeface="Lato"/>
                <a:ea typeface="Lato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  <p:pic>
        <p:nvPicPr>
          <p:cNvPr id="124" name="Google Shape;162;p24" descr=""/>
          <p:cNvPicPr/>
          <p:nvPr/>
        </p:nvPicPr>
        <p:blipFill>
          <a:blip r:embed="rId1"/>
          <a:stretch/>
        </p:blipFill>
        <p:spPr>
          <a:xfrm>
            <a:off x="2770200" y="2595600"/>
            <a:ext cx="3873960" cy="4186080"/>
          </a:xfrm>
          <a:prstGeom prst="rect">
            <a:avLst/>
          </a:prstGeom>
          <a:ln>
            <a:noFill/>
          </a:ln>
        </p:spPr>
      </p:pic>
      <p:sp>
        <p:nvSpPr>
          <p:cNvPr id="125" name="CustomShape 4"/>
          <p:cNvSpPr/>
          <p:nvPr/>
        </p:nvSpPr>
        <p:spPr>
          <a:xfrm>
            <a:off x="6668640" y="4177440"/>
            <a:ext cx="2643480" cy="697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Arial"/>
                <a:ea typeface="Arial"/>
              </a:rPr>
              <a:t>Conditional probabilities between bit-flip positions </a:t>
            </a:r>
            <a:endParaRPr b="0" lang="en-US" sz="14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en-US" sz="1400" spc="-1" strike="noStrike">
                <a:solidFill>
                  <a:srgbClr val="000000"/>
                </a:solidFill>
                <a:latin typeface="Arial"/>
                <a:ea typeface="Arial"/>
              </a:rPr>
              <a:t>at the output latch (64-bit)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126" name="CustomShape 5"/>
          <p:cNvSpPr/>
          <p:nvPr/>
        </p:nvSpPr>
        <p:spPr>
          <a:xfrm>
            <a:off x="0" y="4319640"/>
            <a:ext cx="9143640" cy="992880"/>
          </a:xfrm>
          <a:prstGeom prst="rect">
            <a:avLst/>
          </a:prstGeom>
          <a:solidFill>
            <a:srgbClr val="ff9900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/>
          <a:p>
            <a:pPr algn="ctr">
              <a:lnSpc>
                <a:spcPct val="100000"/>
              </a:lnSpc>
            </a:pPr>
            <a:r>
              <a:rPr b="1" lang="en-US" sz="2400" spc="-1" strike="noStrike">
                <a:solidFill>
                  <a:srgbClr val="000000"/>
                </a:solidFill>
                <a:latin typeface="Arial"/>
                <a:ea typeface="Arial"/>
              </a:rPr>
              <a:t>Simple error models do not match realistic error patterns. However, full-system RTL-level injection is too slow.</a:t>
            </a:r>
            <a:endParaRPr b="0" lang="en-US" sz="2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8" dur="indefinite" restart="never" nodeType="tmRoot">
          <p:childTnLst>
            <p:seq>
              <p:cTn id="59" dur="indefinite" nodeType="mainSeq">
                <p:childTnLst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64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457200" y="1404000"/>
            <a:ext cx="8534160" cy="54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57200" indent="-317160">
              <a:lnSpc>
                <a:spcPct val="115000"/>
              </a:lnSpc>
              <a:spcBef>
                <a:spcPts val="649"/>
              </a:spcBef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Hierarchical injection balances fidelity and speed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115e67"/>
              </a:buClr>
              <a:buFont typeface="Questrial"/>
              <a:buChar char="○"/>
            </a:pPr>
            <a:r>
              <a:rPr b="0" lang="en-US" sz="2400" spc="-1" strike="noStrike">
                <a:solidFill>
                  <a:srgbClr val="115e67"/>
                </a:solidFill>
                <a:latin typeface="Lato"/>
                <a:ea typeface="Lato"/>
              </a:rPr>
              <a:t>Invokes detailed model only at injection site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115e67"/>
              </a:buClr>
              <a:buFont typeface="Questrial"/>
              <a:buChar char="○"/>
            </a:pPr>
            <a:r>
              <a:rPr b="0" lang="en-US" sz="2400" spc="-1" strike="noStrike">
                <a:solidFill>
                  <a:srgbClr val="115e67"/>
                </a:solidFill>
                <a:latin typeface="Lato"/>
                <a:ea typeface="Lato"/>
              </a:rPr>
              <a:t>Typically includes 2+ levels, including μ-arch and RTL</a:t>
            </a:r>
            <a:br/>
            <a:r>
              <a:rPr b="0" lang="en-US" sz="2400" spc="-1" strike="noStrike">
                <a:solidFill>
                  <a:srgbClr val="115e67"/>
                </a:solidFill>
                <a:latin typeface="Lato"/>
                <a:ea typeface="Lato"/>
              </a:rPr>
              <a:t>(e.g., SWAT-Sim</a:t>
            </a:r>
            <a:r>
              <a:rPr b="0" lang="en-US" sz="2400" spc="-1" strike="noStrike" baseline="30000">
                <a:solidFill>
                  <a:srgbClr val="115e67"/>
                </a:solidFill>
                <a:latin typeface="Lato"/>
                <a:ea typeface="Lato"/>
              </a:rPr>
              <a:t>[1]</a:t>
            </a:r>
            <a:r>
              <a:rPr b="0" lang="en-US" sz="2400" spc="-1" strike="noStrike">
                <a:solidFill>
                  <a:srgbClr val="115e67"/>
                </a:solidFill>
                <a:latin typeface="Lato"/>
                <a:ea typeface="Lato"/>
              </a:rPr>
              <a:t>)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57200" indent="-317160">
              <a:lnSpc>
                <a:spcPct val="115000"/>
              </a:lnSpc>
              <a:spcBef>
                <a:spcPts val="649"/>
              </a:spcBef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We integrate instruction level + RTL level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115e67"/>
              </a:buClr>
              <a:buFont typeface="Questrial"/>
              <a:buChar char="○"/>
            </a:pPr>
            <a:r>
              <a:rPr b="0" lang="en-US" sz="2400" spc="-1" strike="noStrike">
                <a:solidFill>
                  <a:srgbClr val="115e67"/>
                </a:solidFill>
                <a:latin typeface="Lato"/>
                <a:ea typeface="Lato"/>
              </a:rPr>
              <a:t>However, RTL-level fault masking → Fewer SDCs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115000"/>
              </a:lnSpc>
              <a:buClr>
                <a:srgbClr val="115e67"/>
              </a:buClr>
              <a:buFont typeface="Questrial"/>
              <a:buChar char="○"/>
            </a:pPr>
            <a:r>
              <a:rPr b="0" lang="en-US" sz="2400" spc="-1" strike="noStrike">
                <a:solidFill>
                  <a:srgbClr val="115e67"/>
                </a:solidFill>
                <a:latin typeface="Lato"/>
                <a:ea typeface="Lato"/>
              </a:rPr>
              <a:t>Needs lots of Monte Carlo trials (i.e., evaluation time ↑)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914400">
              <a:lnSpc>
                <a:spcPct val="115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57200" indent="-317160">
              <a:lnSpc>
                <a:spcPct val="115000"/>
              </a:lnSpc>
              <a:spcBef>
                <a:spcPts val="649"/>
              </a:spcBef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Goal:  to accelerate injecting instruction-level errors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914400">
              <a:lnSpc>
                <a:spcPct val="115000"/>
              </a:lnSpc>
              <a:spcBef>
                <a:spcPts val="649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914400">
              <a:lnSpc>
                <a:spcPct val="115000"/>
              </a:lnSpc>
              <a:spcBef>
                <a:spcPts val="649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649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649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15000"/>
              </a:lnSpc>
              <a:spcBef>
                <a:spcPts val="649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649"/>
              </a:spcBef>
            </a:pPr>
            <a:br/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115000"/>
              </a:lnSpc>
              <a:spcBef>
                <a:spcPts val="601"/>
              </a:spcBef>
            </a:pP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TextShape 2"/>
          <p:cNvSpPr txBox="1"/>
          <p:nvPr/>
        </p:nvSpPr>
        <p:spPr>
          <a:xfrm>
            <a:off x="388440" y="457200"/>
            <a:ext cx="8602920" cy="89964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980000"/>
                </a:solidFill>
                <a:latin typeface="Arial"/>
                <a:ea typeface="Arial"/>
              </a:rPr>
              <a:t>Improving Fidelity with Hierarchical Injection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TextShape 3"/>
          <p:cNvSpPr txBox="1"/>
          <p:nvPr/>
        </p:nvSpPr>
        <p:spPr>
          <a:xfrm>
            <a:off x="6705720" y="-14400"/>
            <a:ext cx="836280" cy="455400"/>
          </a:xfrm>
          <a:prstGeom prst="rect">
            <a:avLst/>
          </a:prstGeom>
          <a:noFill/>
          <a:ln>
            <a:noFill/>
          </a:ln>
        </p:spPr>
        <p:txBody>
          <a:bodyPr lIns="92160" rIns="92160" tIns="46080" bIns="46080" anchor="ctr"/>
          <a:p>
            <a:pPr algn="r">
              <a:lnSpc>
                <a:spcPct val="100000"/>
              </a:lnSpc>
            </a:pPr>
            <a:fld id="{023BF0CE-A991-44DD-B7F4-C3C872004C63}" type="slidenum">
              <a:rPr b="0" lang="en-US" sz="1200" spc="-1" strike="noStrike">
                <a:solidFill>
                  <a:srgbClr val="115e67"/>
                </a:solidFill>
                <a:latin typeface="Lato"/>
                <a:ea typeface="Lato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130" name="CustomShape 4"/>
          <p:cNvSpPr/>
          <p:nvPr/>
        </p:nvSpPr>
        <p:spPr>
          <a:xfrm>
            <a:off x="652680" y="6458040"/>
            <a:ext cx="8602920" cy="780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Lato"/>
                <a:ea typeface="Lato"/>
              </a:rPr>
              <a:t>[1] Li et. al., “Accurate microarchitecture-level fault modeling for studying hardware faults,” HPCA 2009</a:t>
            </a:r>
            <a:endParaRPr b="0" lang="en-US" sz="1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5" dur="indefinite" restart="never" nodeType="tmRoot">
          <p:childTnLst>
            <p:seq>
              <p:cTn id="6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CustomShape 1"/>
          <p:cNvSpPr/>
          <p:nvPr/>
        </p:nvSpPr>
        <p:spPr>
          <a:xfrm>
            <a:off x="5131440" y="3049560"/>
            <a:ext cx="554760" cy="26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Arial"/>
              </a:rPr>
              <a:t>Yes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132" name="TextShape 2"/>
          <p:cNvSpPr txBox="1"/>
          <p:nvPr/>
        </p:nvSpPr>
        <p:spPr>
          <a:xfrm>
            <a:off x="388440" y="457200"/>
            <a:ext cx="8602920" cy="89964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980000"/>
                </a:solidFill>
                <a:latin typeface="Arial"/>
                <a:ea typeface="Arial"/>
              </a:rPr>
              <a:t>Inefficiency of Traditional Monte Carlo Method  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TextShape 3"/>
          <p:cNvSpPr txBox="1"/>
          <p:nvPr/>
        </p:nvSpPr>
        <p:spPr>
          <a:xfrm>
            <a:off x="6705720" y="-14400"/>
            <a:ext cx="836280" cy="455400"/>
          </a:xfrm>
          <a:prstGeom prst="rect">
            <a:avLst/>
          </a:prstGeom>
          <a:noFill/>
          <a:ln>
            <a:noFill/>
          </a:ln>
        </p:spPr>
        <p:txBody>
          <a:bodyPr lIns="92160" rIns="92160" tIns="46080" bIns="46080" anchor="ctr"/>
          <a:p>
            <a:pPr algn="r">
              <a:lnSpc>
                <a:spcPct val="100000"/>
              </a:lnSpc>
            </a:pPr>
            <a:fld id="{81AB9BCD-9AA2-4BC4-940C-ED387B49C54E}" type="slidenum">
              <a:rPr b="0" lang="en-US" sz="1200" spc="-1" strike="noStrike">
                <a:solidFill>
                  <a:srgbClr val="115e67"/>
                </a:solidFill>
                <a:latin typeface="Lato"/>
                <a:ea typeface="Lato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134" name="CustomShape 4"/>
          <p:cNvSpPr/>
          <p:nvPr/>
        </p:nvSpPr>
        <p:spPr>
          <a:xfrm>
            <a:off x="1035000" y="1738800"/>
            <a:ext cx="1936800" cy="321624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35" name="CustomShape 5"/>
          <p:cNvSpPr/>
          <p:nvPr/>
        </p:nvSpPr>
        <p:spPr>
          <a:xfrm>
            <a:off x="1266840" y="1892160"/>
            <a:ext cx="1529640" cy="764640"/>
          </a:xfrm>
          <a:prstGeom prst="flowChartAlternateProcess">
            <a:avLst/>
          </a:prstGeom>
          <a:solidFill>
            <a:schemeClr val="lt2"/>
          </a:solidFill>
          <a:ln w="9360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/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Lato"/>
                <a:ea typeface="Lato"/>
              </a:rPr>
              <a:t>Draw a Random Instr. Instance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136" name="CustomShape 6"/>
          <p:cNvSpPr/>
          <p:nvPr/>
        </p:nvSpPr>
        <p:spPr>
          <a:xfrm>
            <a:off x="1266840" y="4055400"/>
            <a:ext cx="1529640" cy="764640"/>
          </a:xfrm>
          <a:prstGeom prst="flowChartAlternateProcess">
            <a:avLst/>
          </a:prstGeom>
          <a:solidFill>
            <a:schemeClr val="lt2"/>
          </a:solidFill>
          <a:ln w="28440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/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Lato"/>
                <a:ea typeface="Lato"/>
              </a:rPr>
              <a:t>Count until Reaching </a:t>
            </a:r>
            <a:endParaRPr b="0" lang="en-US" sz="1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Lato"/>
                <a:ea typeface="Lato"/>
              </a:rPr>
              <a:t>Target Instr.</a:t>
            </a: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Arial"/>
              </a:rPr>
              <a:t> 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137" name="CustomShape 7"/>
          <p:cNvSpPr/>
          <p:nvPr/>
        </p:nvSpPr>
        <p:spPr>
          <a:xfrm>
            <a:off x="2031840" y="2657160"/>
            <a:ext cx="360" cy="13978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chemeClr val="dk2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38" name="CustomShape 8"/>
          <p:cNvSpPr/>
          <p:nvPr/>
        </p:nvSpPr>
        <p:spPr>
          <a:xfrm>
            <a:off x="3732840" y="1894680"/>
            <a:ext cx="1529640" cy="764640"/>
          </a:xfrm>
          <a:prstGeom prst="flowChartAlternateProcess">
            <a:avLst/>
          </a:prstGeom>
          <a:solidFill>
            <a:schemeClr val="lt2"/>
          </a:solidFill>
          <a:ln w="9360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/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Lato"/>
                <a:ea typeface="Lato"/>
              </a:rPr>
              <a:t>RTL Gate-level Fault Injection</a:t>
            </a: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Arial"/>
              </a:rPr>
              <a:t> 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139" name="CustomShape 9"/>
          <p:cNvSpPr/>
          <p:nvPr/>
        </p:nvSpPr>
        <p:spPr>
          <a:xfrm>
            <a:off x="3632040" y="3055320"/>
            <a:ext cx="1730880" cy="684360"/>
          </a:xfrm>
          <a:prstGeom prst="diamond">
            <a:avLst/>
          </a:prstGeom>
          <a:solidFill>
            <a:schemeClr val="lt2"/>
          </a:solidFill>
          <a:ln w="9360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/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Lato"/>
                <a:ea typeface="Lato"/>
              </a:rPr>
              <a:t>Masked </a:t>
            </a:r>
            <a:endParaRPr b="0" lang="en-US" sz="1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Lato"/>
                <a:ea typeface="Lato"/>
              </a:rPr>
              <a:t>?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140" name="CustomShape 10"/>
          <p:cNvSpPr/>
          <p:nvPr/>
        </p:nvSpPr>
        <p:spPr>
          <a:xfrm>
            <a:off x="4497840" y="2659680"/>
            <a:ext cx="360" cy="395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chemeClr val="dk2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41" name="CustomShape 11"/>
          <p:cNvSpPr/>
          <p:nvPr/>
        </p:nvSpPr>
        <p:spPr>
          <a:xfrm>
            <a:off x="3632040" y="4097160"/>
            <a:ext cx="1730880" cy="684360"/>
          </a:xfrm>
          <a:prstGeom prst="diamond">
            <a:avLst/>
          </a:prstGeom>
          <a:solidFill>
            <a:schemeClr val="lt2"/>
          </a:solidFill>
          <a:ln w="9360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/>
          <a:p>
            <a:pPr algn="ctr">
              <a:lnSpc>
                <a:spcPct val="100000"/>
              </a:lnSpc>
            </a:pPr>
            <a:r>
              <a:rPr b="0" lang="en-US" sz="1300" spc="-1" strike="noStrike">
                <a:solidFill>
                  <a:srgbClr val="000000"/>
                </a:solidFill>
                <a:latin typeface="Lato"/>
                <a:ea typeface="Lato"/>
              </a:rPr>
              <a:t>Detected?</a:t>
            </a:r>
            <a:endParaRPr b="0" lang="en-US" sz="1300" spc="-1" strike="noStrike">
              <a:latin typeface="Arial"/>
            </a:endParaRPr>
          </a:p>
        </p:txBody>
      </p:sp>
      <p:sp>
        <p:nvSpPr>
          <p:cNvPr id="142" name="CustomShape 12"/>
          <p:cNvSpPr/>
          <p:nvPr/>
        </p:nvSpPr>
        <p:spPr>
          <a:xfrm>
            <a:off x="4001040" y="3613320"/>
            <a:ext cx="415440" cy="26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Arial"/>
              </a:rPr>
              <a:t>No</a:t>
            </a:r>
            <a:endParaRPr b="0" lang="en-US" sz="1400" spc="-1" strike="noStrike">
              <a:latin typeface="Arial"/>
            </a:endParaRPr>
          </a:p>
        </p:txBody>
      </p:sp>
      <p:grpSp>
        <p:nvGrpSpPr>
          <p:cNvPr id="143" name="Group 13"/>
          <p:cNvGrpSpPr/>
          <p:nvPr/>
        </p:nvGrpSpPr>
        <p:grpSpPr>
          <a:xfrm>
            <a:off x="6484680" y="1742760"/>
            <a:ext cx="1896480" cy="3216240"/>
            <a:chOff x="6484680" y="1742760"/>
            <a:chExt cx="1896480" cy="3216240"/>
          </a:xfrm>
        </p:grpSpPr>
        <p:sp>
          <p:nvSpPr>
            <p:cNvPr id="144" name="CustomShape 14"/>
            <p:cNvSpPr/>
            <p:nvPr/>
          </p:nvSpPr>
          <p:spPr>
            <a:xfrm>
              <a:off x="6484680" y="1742760"/>
              <a:ext cx="1896480" cy="3216240"/>
            </a:xfrm>
            <a:prstGeom prst="rect">
              <a:avLst/>
            </a:prstGeom>
            <a:solidFill>
              <a:srgbClr val="d9ead3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145" name="Group 15"/>
            <p:cNvGrpSpPr/>
            <p:nvPr/>
          </p:nvGrpSpPr>
          <p:grpSpPr>
            <a:xfrm>
              <a:off x="6665400" y="1859400"/>
              <a:ext cx="1529640" cy="2982960"/>
              <a:chOff x="6665400" y="1859400"/>
              <a:chExt cx="1529640" cy="2982960"/>
            </a:xfrm>
          </p:grpSpPr>
          <p:sp>
            <p:nvSpPr>
              <p:cNvPr id="146" name="CustomShape 16"/>
              <p:cNvSpPr/>
              <p:nvPr/>
            </p:nvSpPr>
            <p:spPr>
              <a:xfrm>
                <a:off x="6665400" y="1859400"/>
                <a:ext cx="1529640" cy="764640"/>
              </a:xfrm>
              <a:prstGeom prst="flowChartAlternateProcess">
                <a:avLst/>
              </a:prstGeom>
              <a:solidFill>
                <a:schemeClr val="lt2"/>
              </a:solidFill>
              <a:ln w="9360">
                <a:solidFill>
                  <a:schemeClr val="dk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91440" bIns="91440" anchor="ctr"/>
              <a:p>
                <a:pPr algn="ctr">
                  <a:lnSpc>
                    <a:spcPct val="100000"/>
                  </a:lnSpc>
                </a:pPr>
                <a:r>
                  <a:rPr b="0" lang="en-US" sz="1400" spc="-1" strike="noStrike">
                    <a:solidFill>
                      <a:srgbClr val="000000"/>
                    </a:solidFill>
                    <a:latin typeface="Lato"/>
                    <a:ea typeface="Lato"/>
                  </a:rPr>
                  <a:t>Apply Corrupted Instr. Context </a:t>
                </a:r>
                <a:endParaRPr b="0" lang="en-US" sz="1400" spc="-1" strike="noStrike">
                  <a:latin typeface="Arial"/>
                </a:endParaRPr>
              </a:p>
            </p:txBody>
          </p:sp>
          <p:sp>
            <p:nvSpPr>
              <p:cNvPr id="147" name="CustomShape 17"/>
              <p:cNvSpPr/>
              <p:nvPr/>
            </p:nvSpPr>
            <p:spPr>
              <a:xfrm>
                <a:off x="6665400" y="2968560"/>
                <a:ext cx="1529640" cy="764640"/>
              </a:xfrm>
              <a:prstGeom prst="flowChartAlternateProcess">
                <a:avLst/>
              </a:prstGeom>
              <a:solidFill>
                <a:schemeClr val="lt2"/>
              </a:solidFill>
              <a:ln w="28440">
                <a:solidFill>
                  <a:schemeClr val="dk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91440" bIns="91440" anchor="ctr"/>
              <a:p>
                <a:pPr algn="ctr">
                  <a:lnSpc>
                    <a:spcPct val="100000"/>
                  </a:lnSpc>
                </a:pPr>
                <a:r>
                  <a:rPr b="0" lang="en-US" sz="1400" spc="-1" strike="noStrike">
                    <a:solidFill>
                      <a:srgbClr val="000000"/>
                    </a:solidFill>
                    <a:latin typeface="Lato"/>
                    <a:ea typeface="Lato"/>
                  </a:rPr>
                  <a:t>Remove Instrumentation &amp; Continue</a:t>
                </a:r>
                <a:endParaRPr b="0" lang="en-US" sz="1400" spc="-1" strike="noStrike">
                  <a:latin typeface="Arial"/>
                </a:endParaRPr>
              </a:p>
            </p:txBody>
          </p:sp>
          <p:sp>
            <p:nvSpPr>
              <p:cNvPr id="148" name="CustomShape 18"/>
              <p:cNvSpPr/>
              <p:nvPr/>
            </p:nvSpPr>
            <p:spPr>
              <a:xfrm flipH="1" rot="16200000">
                <a:off x="7257960" y="2796120"/>
                <a:ext cx="343800" cy="360"/>
              </a:xfrm>
              <a:prstGeom prst="bentConnector3">
                <a:avLst>
                  <a:gd name="adj1" fmla="val 50018"/>
                </a:avLst>
              </a:prstGeom>
              <a:noFill/>
              <a:ln w="9360">
                <a:solidFill>
                  <a:schemeClr val="dk2"/>
                </a:solidFill>
                <a:round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49" name="CustomShape 19"/>
              <p:cNvSpPr/>
              <p:nvPr/>
            </p:nvSpPr>
            <p:spPr>
              <a:xfrm>
                <a:off x="6665400" y="4077720"/>
                <a:ext cx="1529640" cy="764640"/>
              </a:xfrm>
              <a:prstGeom prst="flowChartAlternateProcess">
                <a:avLst/>
              </a:prstGeom>
              <a:solidFill>
                <a:schemeClr val="lt2"/>
              </a:solidFill>
              <a:ln w="9360">
                <a:solidFill>
                  <a:schemeClr val="dk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91440" bIns="91440" anchor="ctr"/>
              <a:p>
                <a:pPr algn="ctr">
                  <a:lnSpc>
                    <a:spcPct val="100000"/>
                  </a:lnSpc>
                </a:pPr>
                <a:r>
                  <a:rPr b="0" lang="en-US" sz="1400" spc="-1" strike="noStrike">
                    <a:solidFill>
                      <a:srgbClr val="000000"/>
                    </a:solidFill>
                    <a:latin typeface="Lato"/>
                    <a:ea typeface="Lato"/>
                  </a:rPr>
                  <a:t>Log Injection Outcome</a:t>
                </a:r>
                <a:endParaRPr b="0" lang="en-US" sz="1400" spc="-1" strike="noStrike">
                  <a:latin typeface="Arial"/>
                </a:endParaRPr>
              </a:p>
            </p:txBody>
          </p:sp>
          <p:sp>
            <p:nvSpPr>
              <p:cNvPr id="150" name="CustomShape 20"/>
              <p:cNvSpPr/>
              <p:nvPr/>
            </p:nvSpPr>
            <p:spPr>
              <a:xfrm flipH="1" rot="16200000">
                <a:off x="7257960" y="3905280"/>
                <a:ext cx="343800" cy="360"/>
              </a:xfrm>
              <a:prstGeom prst="bentConnector3">
                <a:avLst>
                  <a:gd name="adj1" fmla="val 50018"/>
                </a:avLst>
              </a:prstGeom>
              <a:noFill/>
              <a:ln w="9360">
                <a:solidFill>
                  <a:schemeClr val="dk2"/>
                </a:solidFill>
                <a:round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</p:sp>
        </p:grpSp>
      </p:grpSp>
      <p:sp>
        <p:nvSpPr>
          <p:cNvPr id="151" name="TextShape 21"/>
          <p:cNvSpPr txBox="1"/>
          <p:nvPr/>
        </p:nvSpPr>
        <p:spPr>
          <a:xfrm>
            <a:off x="312120" y="5355000"/>
            <a:ext cx="8534160" cy="54691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/>
          <a:p>
            <a:pPr marL="457200" indent="-317160">
              <a:lnSpc>
                <a:spcPct val="90000"/>
              </a:lnSpc>
              <a:spcBef>
                <a:spcPts val="649"/>
              </a:spcBef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Observation: &gt;95% of time is spent on pre-injection and post-injection phases</a:t>
            </a:r>
            <a:endParaRPr b="0" lang="en-US" sz="2800" spc="-1" strike="noStrike">
              <a:solidFill>
                <a:srgbClr val="000000"/>
              </a:solidFill>
              <a:latin typeface="Arial"/>
            </a:endParaRPr>
          </a:p>
          <a:p>
            <a:pPr lvl="1" marL="914400" indent="-317160">
              <a:lnSpc>
                <a:spcPct val="90000"/>
              </a:lnSpc>
              <a:buClr>
                <a:srgbClr val="115e67"/>
              </a:buClr>
              <a:buFont typeface="Questrial"/>
              <a:buChar char="○"/>
            </a:pPr>
            <a:r>
              <a:rPr b="0" lang="en-US" sz="2400" spc="-1" strike="noStrike">
                <a:solidFill>
                  <a:srgbClr val="115e67"/>
                </a:solidFill>
                <a:latin typeface="Lato"/>
                <a:ea typeface="Lato"/>
              </a:rPr>
              <a:t>&gt;99% for long-running applications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649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601"/>
              </a:spcBef>
            </a:pP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" name="CustomShape 22"/>
          <p:cNvSpPr/>
          <p:nvPr/>
        </p:nvSpPr>
        <p:spPr>
          <a:xfrm>
            <a:off x="4001040" y="4610520"/>
            <a:ext cx="415440" cy="26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Arial"/>
              </a:rPr>
              <a:t>No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153" name="CustomShape 23"/>
          <p:cNvSpPr/>
          <p:nvPr/>
        </p:nvSpPr>
        <p:spPr>
          <a:xfrm>
            <a:off x="1208880" y="1160640"/>
            <a:ext cx="1730880" cy="195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Lato"/>
                <a:ea typeface="Lato"/>
              </a:rPr>
              <a:t>Pre-injection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54" name="CustomShape 24"/>
          <p:cNvSpPr/>
          <p:nvPr/>
        </p:nvSpPr>
        <p:spPr>
          <a:xfrm>
            <a:off x="6715800" y="1160640"/>
            <a:ext cx="1730880" cy="195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Lato"/>
                <a:ea typeface="Lato"/>
              </a:rPr>
              <a:t>Post-injection</a:t>
            </a:r>
            <a:endParaRPr b="0" lang="en-US" sz="1800" spc="-1" strike="noStrike">
              <a:latin typeface="Arial"/>
            </a:endParaRPr>
          </a:p>
        </p:txBody>
      </p:sp>
      <p:grpSp>
        <p:nvGrpSpPr>
          <p:cNvPr id="155" name="Group 25"/>
          <p:cNvGrpSpPr/>
          <p:nvPr/>
        </p:nvGrpSpPr>
        <p:grpSpPr>
          <a:xfrm>
            <a:off x="6567480" y="5058720"/>
            <a:ext cx="1936440" cy="395280"/>
            <a:chOff x="6567480" y="5058720"/>
            <a:chExt cx="1936440" cy="395280"/>
          </a:xfrm>
        </p:grpSpPr>
        <p:sp>
          <p:nvSpPr>
            <p:cNvPr id="156" name="CustomShape 26"/>
            <p:cNvSpPr/>
            <p:nvPr/>
          </p:nvSpPr>
          <p:spPr>
            <a:xfrm>
              <a:off x="6567480" y="5058720"/>
              <a:ext cx="1936440" cy="39528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/>
            <a:p>
              <a:pPr>
                <a:lnSpc>
                  <a:spcPct val="100000"/>
                </a:lnSpc>
              </a:pPr>
              <a:r>
                <a:rPr b="0" lang="en-US" sz="1400" spc="-1" strike="noStrike">
                  <a:solidFill>
                    <a:srgbClr val="000000"/>
                  </a:solidFill>
                  <a:latin typeface="Lato"/>
                  <a:ea typeface="Lato"/>
                </a:rPr>
                <a:t>          </a:t>
              </a:r>
              <a:r>
                <a:rPr b="0" lang="en-US" sz="1400" spc="-1" strike="noStrike">
                  <a:solidFill>
                    <a:srgbClr val="000000"/>
                  </a:solidFill>
                  <a:latin typeface="Lato"/>
                  <a:ea typeface="Lato"/>
                </a:rPr>
                <a:t>High overhead</a:t>
              </a:r>
              <a:endParaRPr b="0" lang="en-US" sz="1400" spc="-1" strike="noStrike">
                <a:latin typeface="Arial"/>
              </a:endParaRPr>
            </a:p>
          </p:txBody>
        </p:sp>
        <p:sp>
          <p:nvSpPr>
            <p:cNvPr id="157" name="CustomShape 27"/>
            <p:cNvSpPr/>
            <p:nvPr/>
          </p:nvSpPr>
          <p:spPr>
            <a:xfrm>
              <a:off x="6648840" y="5158440"/>
              <a:ext cx="340560" cy="195480"/>
            </a:xfrm>
            <a:prstGeom prst="roundRect">
              <a:avLst>
                <a:gd name="adj" fmla="val 16667"/>
              </a:avLst>
            </a:prstGeom>
            <a:solidFill>
              <a:schemeClr val="lt2"/>
            </a:solidFill>
            <a:ln w="28440">
              <a:solidFill>
                <a:schemeClr val="dk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58" name="CustomShape 28"/>
          <p:cNvSpPr/>
          <p:nvPr/>
        </p:nvSpPr>
        <p:spPr>
          <a:xfrm>
            <a:off x="4758840" y="3481560"/>
            <a:ext cx="2215800" cy="39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Lato"/>
                <a:ea typeface="Lato"/>
              </a:rPr>
              <a:t>(30% to 50%)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159" name="CustomShape 29"/>
          <p:cNvSpPr/>
          <p:nvPr/>
        </p:nvSpPr>
        <p:spPr>
          <a:xfrm>
            <a:off x="4902840" y="4434480"/>
            <a:ext cx="1008720" cy="3952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Lato"/>
                <a:ea typeface="Lato"/>
              </a:rPr>
              <a:t> </a:t>
            </a:r>
            <a:r>
              <a:rPr b="0" lang="en-US" sz="1400" spc="-1" strike="noStrike">
                <a:solidFill>
                  <a:srgbClr val="000000"/>
                </a:solidFill>
                <a:latin typeface="Lato"/>
                <a:ea typeface="Lato"/>
              </a:rPr>
              <a:t>(&gt; 90%)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160" name="CustomShape 30"/>
          <p:cNvSpPr/>
          <p:nvPr/>
        </p:nvSpPr>
        <p:spPr>
          <a:xfrm>
            <a:off x="4497840" y="3740040"/>
            <a:ext cx="360" cy="356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chemeClr val="dk2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61" name="CustomShape 31"/>
          <p:cNvSpPr/>
          <p:nvPr/>
        </p:nvSpPr>
        <p:spPr>
          <a:xfrm>
            <a:off x="5131440" y="4089600"/>
            <a:ext cx="554760" cy="26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Arial"/>
              </a:rPr>
              <a:t>Yes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162" name="CustomShape 32"/>
          <p:cNvSpPr/>
          <p:nvPr/>
        </p:nvSpPr>
        <p:spPr>
          <a:xfrm rot="16200000">
            <a:off x="4311720" y="2428560"/>
            <a:ext cx="2539440" cy="2167200"/>
          </a:xfrm>
          <a:prstGeom prst="bentConnector4">
            <a:avLst>
              <a:gd name="adj1" fmla="val -11457"/>
              <a:gd name="adj2" fmla="val 81123"/>
            </a:avLst>
          </a:prstGeom>
          <a:noFill/>
          <a:ln w="9360">
            <a:solidFill>
              <a:schemeClr val="dk2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63" name="CustomShape 33"/>
          <p:cNvSpPr/>
          <p:nvPr/>
        </p:nvSpPr>
        <p:spPr>
          <a:xfrm rot="16200000">
            <a:off x="1610640" y="2698560"/>
            <a:ext cx="2543040" cy="1700640"/>
          </a:xfrm>
          <a:prstGeom prst="bentConnector4">
            <a:avLst>
              <a:gd name="adj1" fmla="val -9362"/>
              <a:gd name="adj2" fmla="val 78388"/>
            </a:avLst>
          </a:prstGeom>
          <a:noFill/>
          <a:ln w="9360">
            <a:solidFill>
              <a:schemeClr val="dk2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64" name="CustomShape 34"/>
          <p:cNvSpPr/>
          <p:nvPr/>
        </p:nvSpPr>
        <p:spPr>
          <a:xfrm rot="10800000">
            <a:off x="3128400" y="1619280"/>
            <a:ext cx="2234880" cy="1778400"/>
          </a:xfrm>
          <a:prstGeom prst="bentConnector3">
            <a:avLst>
              <a:gd name="adj1" fmla="val -10653"/>
            </a:avLst>
          </a:prstGeom>
          <a:noFill/>
          <a:ln w="9360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65" name="CustomShape 35"/>
          <p:cNvSpPr/>
          <p:nvPr/>
        </p:nvSpPr>
        <p:spPr>
          <a:xfrm rot="5400000">
            <a:off x="2633400" y="1782360"/>
            <a:ext cx="655560" cy="328320"/>
          </a:xfrm>
          <a:prstGeom prst="bentConnector2">
            <a:avLst/>
          </a:prstGeom>
          <a:noFill/>
          <a:ln w="9360">
            <a:solidFill>
              <a:schemeClr val="dk2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66" name="CustomShape 36"/>
          <p:cNvSpPr/>
          <p:nvPr/>
        </p:nvSpPr>
        <p:spPr>
          <a:xfrm rot="16200000">
            <a:off x="4951080" y="3791520"/>
            <a:ext cx="1060200" cy="235800"/>
          </a:xfrm>
          <a:prstGeom prst="bentConnector3">
            <a:avLst>
              <a:gd name="adj1" fmla="val 233"/>
            </a:avLst>
          </a:prstGeom>
          <a:noFill/>
          <a:ln w="9360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167" name="CustomShape 37"/>
          <p:cNvSpPr/>
          <p:nvPr/>
        </p:nvSpPr>
        <p:spPr>
          <a:xfrm>
            <a:off x="3782520" y="1160640"/>
            <a:ext cx="1730880" cy="195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Lato"/>
                <a:ea typeface="Lato"/>
              </a:rPr>
              <a:t>   </a:t>
            </a:r>
            <a:r>
              <a:rPr b="0" lang="en-US" sz="1800" spc="-1" strike="noStrike">
                <a:solidFill>
                  <a:srgbClr val="000000"/>
                </a:solidFill>
                <a:latin typeface="Lato"/>
                <a:ea typeface="Lato"/>
              </a:rPr>
              <a:t>Injection</a:t>
            </a:r>
            <a:endParaRPr b="0" lang="en-US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67" dur="indefinite" restart="never" nodeType="tmRoot">
          <p:childTnLst>
            <p:seq>
              <p:cTn id="68" dur="indefinite" nodeType="mainSeq">
                <p:childTnLst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3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CustomShape 1"/>
          <p:cNvSpPr/>
          <p:nvPr/>
        </p:nvSpPr>
        <p:spPr>
          <a:xfrm>
            <a:off x="304920" y="4881600"/>
            <a:ext cx="8844120" cy="2080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/>
          <a:p>
            <a:pPr marL="457200" indent="-317160">
              <a:lnSpc>
                <a:spcPct val="90000"/>
              </a:lnSpc>
              <a:spcBef>
                <a:spcPts val="649"/>
              </a:spcBef>
              <a:buClr>
                <a:srgbClr val="003057"/>
              </a:buClr>
              <a:buFont typeface="Lato"/>
              <a:buChar char="●"/>
            </a:pPr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Benefits increase with masking/detection rate </a:t>
            </a:r>
            <a:br/>
            <a:r>
              <a:rPr b="0" lang="en-US" sz="2800" spc="-1" strike="noStrike">
                <a:solidFill>
                  <a:srgbClr val="003057"/>
                </a:solidFill>
                <a:latin typeface="Lato"/>
                <a:ea typeface="Lato"/>
              </a:rPr>
              <a:t>or the length of the detector chain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169" name="CustomShape 2"/>
          <p:cNvSpPr/>
          <p:nvPr/>
        </p:nvSpPr>
        <p:spPr>
          <a:xfrm>
            <a:off x="5131440" y="3049560"/>
            <a:ext cx="554760" cy="26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Arial"/>
              </a:rPr>
              <a:t>Yes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170" name="TextShape 3"/>
          <p:cNvSpPr txBox="1"/>
          <p:nvPr/>
        </p:nvSpPr>
        <p:spPr>
          <a:xfrm>
            <a:off x="388440" y="457200"/>
            <a:ext cx="8602920" cy="899640"/>
          </a:xfrm>
          <a:prstGeom prst="rect">
            <a:avLst/>
          </a:prstGeom>
          <a:noFill/>
          <a:ln>
            <a:noFill/>
          </a:ln>
        </p:spPr>
        <p:txBody>
          <a:bodyPr tIns="91440" bIns="91440"/>
          <a:p>
            <a:pPr>
              <a:lnSpc>
                <a:spcPct val="100000"/>
              </a:lnSpc>
            </a:pPr>
            <a:r>
              <a:rPr b="0" lang="en-US" sz="3000" spc="-1" strike="noStrike">
                <a:solidFill>
                  <a:srgbClr val="980000"/>
                </a:solidFill>
                <a:latin typeface="Arial"/>
                <a:ea typeface="Arial"/>
              </a:rPr>
              <a:t>Saving Evaluation Time with Nested Monte Carlo</a:t>
            </a:r>
            <a:endParaRPr b="0" lang="en-US" sz="3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1" name="TextShape 4"/>
          <p:cNvSpPr txBox="1"/>
          <p:nvPr/>
        </p:nvSpPr>
        <p:spPr>
          <a:xfrm>
            <a:off x="6705720" y="-14400"/>
            <a:ext cx="836280" cy="455400"/>
          </a:xfrm>
          <a:prstGeom prst="rect">
            <a:avLst/>
          </a:prstGeom>
          <a:noFill/>
          <a:ln>
            <a:noFill/>
          </a:ln>
        </p:spPr>
        <p:txBody>
          <a:bodyPr lIns="92160" rIns="92160" tIns="46080" bIns="46080" anchor="ctr"/>
          <a:p>
            <a:pPr algn="r">
              <a:lnSpc>
                <a:spcPct val="100000"/>
              </a:lnSpc>
            </a:pPr>
            <a:fld id="{C631DF66-AA74-4609-B791-15C9BC116377}" type="slidenum">
              <a:rPr b="0" lang="en-US" sz="1200" spc="-1" strike="noStrike">
                <a:solidFill>
                  <a:srgbClr val="115e67"/>
                </a:solidFill>
                <a:latin typeface="Lato"/>
                <a:ea typeface="Lato"/>
              </a:rPr>
              <a:t>1</a:t>
            </a:fld>
            <a:endParaRPr b="0" lang="en-US" sz="1200" spc="-1" strike="noStrike">
              <a:latin typeface="Times New Roman"/>
            </a:endParaRPr>
          </a:p>
        </p:txBody>
      </p:sp>
      <p:sp>
        <p:nvSpPr>
          <p:cNvPr id="172" name="CustomShape 5"/>
          <p:cNvSpPr/>
          <p:nvPr/>
        </p:nvSpPr>
        <p:spPr>
          <a:xfrm>
            <a:off x="1035000" y="1738800"/>
            <a:ext cx="1936800" cy="321624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73" name="CustomShape 6"/>
          <p:cNvSpPr/>
          <p:nvPr/>
        </p:nvSpPr>
        <p:spPr>
          <a:xfrm>
            <a:off x="1266840" y="1892160"/>
            <a:ext cx="1529640" cy="764640"/>
          </a:xfrm>
          <a:prstGeom prst="flowChartAlternateProcess">
            <a:avLst/>
          </a:prstGeom>
          <a:solidFill>
            <a:schemeClr val="lt2"/>
          </a:solidFill>
          <a:ln w="9360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/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Lato"/>
                <a:ea typeface="Lato"/>
              </a:rPr>
              <a:t>Draw a Random Instr. Instance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174" name="CustomShape 7"/>
          <p:cNvSpPr/>
          <p:nvPr/>
        </p:nvSpPr>
        <p:spPr>
          <a:xfrm>
            <a:off x="1266840" y="4055400"/>
            <a:ext cx="1529640" cy="764640"/>
          </a:xfrm>
          <a:prstGeom prst="flowChartAlternateProcess">
            <a:avLst/>
          </a:prstGeom>
          <a:solidFill>
            <a:schemeClr val="lt2"/>
          </a:solidFill>
          <a:ln w="28440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/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Lato"/>
                <a:ea typeface="Lato"/>
              </a:rPr>
              <a:t>Count until Reaching </a:t>
            </a:r>
            <a:endParaRPr b="0" lang="en-US" sz="1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Lato"/>
                <a:ea typeface="Lato"/>
              </a:rPr>
              <a:t>Target Instr.</a:t>
            </a: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Arial"/>
              </a:rPr>
              <a:t> 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175" name="CustomShape 8"/>
          <p:cNvSpPr/>
          <p:nvPr/>
        </p:nvSpPr>
        <p:spPr>
          <a:xfrm>
            <a:off x="2031840" y="2657160"/>
            <a:ext cx="360" cy="13978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chemeClr val="dk2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76" name="CustomShape 9"/>
          <p:cNvSpPr/>
          <p:nvPr/>
        </p:nvSpPr>
        <p:spPr>
          <a:xfrm>
            <a:off x="3732840" y="1894680"/>
            <a:ext cx="1529640" cy="764640"/>
          </a:xfrm>
          <a:prstGeom prst="flowChartAlternateProcess">
            <a:avLst/>
          </a:prstGeom>
          <a:solidFill>
            <a:schemeClr val="lt2"/>
          </a:solidFill>
          <a:ln w="9360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/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Lato"/>
                <a:ea typeface="Lato"/>
              </a:rPr>
              <a:t>RTL Gate-level Fault Injection 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177" name="CustomShape 10"/>
          <p:cNvSpPr/>
          <p:nvPr/>
        </p:nvSpPr>
        <p:spPr>
          <a:xfrm>
            <a:off x="3632040" y="3055320"/>
            <a:ext cx="1730880" cy="684360"/>
          </a:xfrm>
          <a:prstGeom prst="diamond">
            <a:avLst/>
          </a:prstGeom>
          <a:solidFill>
            <a:schemeClr val="lt2"/>
          </a:solidFill>
          <a:ln w="9360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/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Lato"/>
                <a:ea typeface="Lato"/>
              </a:rPr>
              <a:t>Masked </a:t>
            </a:r>
            <a:endParaRPr b="0" lang="en-US" sz="14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Lato"/>
                <a:ea typeface="Lato"/>
              </a:rPr>
              <a:t>?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178" name="CustomShape 11"/>
          <p:cNvSpPr/>
          <p:nvPr/>
        </p:nvSpPr>
        <p:spPr>
          <a:xfrm>
            <a:off x="4497840" y="2659680"/>
            <a:ext cx="360" cy="3952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chemeClr val="dk2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79" name="CustomShape 12"/>
          <p:cNvSpPr/>
          <p:nvPr/>
        </p:nvSpPr>
        <p:spPr>
          <a:xfrm>
            <a:off x="3632040" y="4097160"/>
            <a:ext cx="1730880" cy="684360"/>
          </a:xfrm>
          <a:prstGeom prst="diamond">
            <a:avLst/>
          </a:prstGeom>
          <a:solidFill>
            <a:schemeClr val="lt2"/>
          </a:solidFill>
          <a:ln w="9360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/>
          <a:p>
            <a:pPr algn="ctr">
              <a:lnSpc>
                <a:spcPct val="100000"/>
              </a:lnSpc>
            </a:pPr>
            <a:r>
              <a:rPr b="0" lang="en-US" sz="1300" spc="-1" strike="noStrike">
                <a:solidFill>
                  <a:srgbClr val="000000"/>
                </a:solidFill>
                <a:latin typeface="Lato"/>
                <a:ea typeface="Lato"/>
              </a:rPr>
              <a:t>Detected?</a:t>
            </a:r>
            <a:endParaRPr b="0" lang="en-US" sz="1300" spc="-1" strike="noStrike">
              <a:latin typeface="Arial"/>
            </a:endParaRPr>
          </a:p>
        </p:txBody>
      </p:sp>
      <p:sp>
        <p:nvSpPr>
          <p:cNvPr id="180" name="CustomShape 13"/>
          <p:cNvSpPr/>
          <p:nvPr/>
        </p:nvSpPr>
        <p:spPr>
          <a:xfrm>
            <a:off x="4001040" y="3613320"/>
            <a:ext cx="415440" cy="26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Arial"/>
              </a:rPr>
              <a:t>No</a:t>
            </a:r>
            <a:endParaRPr b="0" lang="en-US" sz="1400" spc="-1" strike="noStrike">
              <a:latin typeface="Arial"/>
            </a:endParaRPr>
          </a:p>
        </p:txBody>
      </p:sp>
      <p:grpSp>
        <p:nvGrpSpPr>
          <p:cNvPr id="181" name="Group 14"/>
          <p:cNvGrpSpPr/>
          <p:nvPr/>
        </p:nvGrpSpPr>
        <p:grpSpPr>
          <a:xfrm>
            <a:off x="6484680" y="1742760"/>
            <a:ext cx="1896480" cy="3216240"/>
            <a:chOff x="6484680" y="1742760"/>
            <a:chExt cx="1896480" cy="3216240"/>
          </a:xfrm>
        </p:grpSpPr>
        <p:sp>
          <p:nvSpPr>
            <p:cNvPr id="182" name="CustomShape 15"/>
            <p:cNvSpPr/>
            <p:nvPr/>
          </p:nvSpPr>
          <p:spPr>
            <a:xfrm>
              <a:off x="6484680" y="1742760"/>
              <a:ext cx="1896480" cy="3216240"/>
            </a:xfrm>
            <a:prstGeom prst="rect">
              <a:avLst/>
            </a:prstGeom>
            <a:solidFill>
              <a:srgbClr val="d9ead3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grpSp>
          <p:nvGrpSpPr>
            <p:cNvPr id="183" name="Group 16"/>
            <p:cNvGrpSpPr/>
            <p:nvPr/>
          </p:nvGrpSpPr>
          <p:grpSpPr>
            <a:xfrm>
              <a:off x="6665400" y="1859400"/>
              <a:ext cx="1529640" cy="2982960"/>
              <a:chOff x="6665400" y="1859400"/>
              <a:chExt cx="1529640" cy="2982960"/>
            </a:xfrm>
          </p:grpSpPr>
          <p:sp>
            <p:nvSpPr>
              <p:cNvPr id="184" name="CustomShape 17"/>
              <p:cNvSpPr/>
              <p:nvPr/>
            </p:nvSpPr>
            <p:spPr>
              <a:xfrm>
                <a:off x="6665400" y="1859400"/>
                <a:ext cx="1529640" cy="764640"/>
              </a:xfrm>
              <a:prstGeom prst="flowChartAlternateProcess">
                <a:avLst/>
              </a:prstGeom>
              <a:solidFill>
                <a:schemeClr val="lt2"/>
              </a:solidFill>
              <a:ln w="9360">
                <a:solidFill>
                  <a:schemeClr val="dk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91440" bIns="91440" anchor="ctr"/>
              <a:p>
                <a:pPr algn="ctr">
                  <a:lnSpc>
                    <a:spcPct val="100000"/>
                  </a:lnSpc>
                </a:pPr>
                <a:r>
                  <a:rPr b="0" lang="en-US" sz="1400" spc="-1" strike="noStrike">
                    <a:solidFill>
                      <a:srgbClr val="000000"/>
                    </a:solidFill>
                    <a:latin typeface="Lato"/>
                    <a:ea typeface="Lato"/>
                  </a:rPr>
                  <a:t>Apply Corrupted Instr. Context </a:t>
                </a:r>
                <a:endParaRPr b="0" lang="en-US" sz="1400" spc="-1" strike="noStrike">
                  <a:latin typeface="Arial"/>
                </a:endParaRPr>
              </a:p>
            </p:txBody>
          </p:sp>
          <p:sp>
            <p:nvSpPr>
              <p:cNvPr id="185" name="CustomShape 18"/>
              <p:cNvSpPr/>
              <p:nvPr/>
            </p:nvSpPr>
            <p:spPr>
              <a:xfrm>
                <a:off x="6665400" y="2968560"/>
                <a:ext cx="1529640" cy="764640"/>
              </a:xfrm>
              <a:prstGeom prst="flowChartAlternateProcess">
                <a:avLst/>
              </a:prstGeom>
              <a:solidFill>
                <a:schemeClr val="lt2"/>
              </a:solidFill>
              <a:ln w="28440">
                <a:solidFill>
                  <a:schemeClr val="dk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91440" bIns="91440" anchor="ctr"/>
              <a:p>
                <a:pPr algn="ctr">
                  <a:lnSpc>
                    <a:spcPct val="100000"/>
                  </a:lnSpc>
                </a:pPr>
                <a:r>
                  <a:rPr b="0" lang="en-US" sz="1400" spc="-1" strike="noStrike">
                    <a:solidFill>
                      <a:srgbClr val="000000"/>
                    </a:solidFill>
                    <a:latin typeface="Lato"/>
                    <a:ea typeface="Lato"/>
                  </a:rPr>
                  <a:t>Remove Instrumentation &amp; Continue</a:t>
                </a:r>
                <a:endParaRPr b="0" lang="en-US" sz="1400" spc="-1" strike="noStrike">
                  <a:latin typeface="Arial"/>
                </a:endParaRPr>
              </a:p>
            </p:txBody>
          </p:sp>
          <p:sp>
            <p:nvSpPr>
              <p:cNvPr id="186" name="CustomShape 19"/>
              <p:cNvSpPr/>
              <p:nvPr/>
            </p:nvSpPr>
            <p:spPr>
              <a:xfrm flipH="1" rot="16200000">
                <a:off x="7257960" y="2796120"/>
                <a:ext cx="343800" cy="360"/>
              </a:xfrm>
              <a:prstGeom prst="bentConnector3">
                <a:avLst>
                  <a:gd name="adj1" fmla="val 50018"/>
                </a:avLst>
              </a:prstGeom>
              <a:noFill/>
              <a:ln w="9360">
                <a:solidFill>
                  <a:schemeClr val="dk2"/>
                </a:solidFill>
                <a:round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</p:sp>
          <p:sp>
            <p:nvSpPr>
              <p:cNvPr id="187" name="CustomShape 20"/>
              <p:cNvSpPr/>
              <p:nvPr/>
            </p:nvSpPr>
            <p:spPr>
              <a:xfrm>
                <a:off x="6665400" y="4077720"/>
                <a:ext cx="1529640" cy="764640"/>
              </a:xfrm>
              <a:prstGeom prst="flowChartAlternateProcess">
                <a:avLst/>
              </a:prstGeom>
              <a:solidFill>
                <a:schemeClr val="lt2"/>
              </a:solidFill>
              <a:ln w="9360">
                <a:solidFill>
                  <a:schemeClr val="dk2"/>
                </a:solidFill>
                <a:round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tIns="91440" bIns="91440" anchor="ctr"/>
              <a:p>
                <a:pPr algn="ctr">
                  <a:lnSpc>
                    <a:spcPct val="100000"/>
                  </a:lnSpc>
                </a:pPr>
                <a:r>
                  <a:rPr b="0" lang="en-US" sz="1400" spc="-1" strike="noStrike">
                    <a:solidFill>
                      <a:srgbClr val="000000"/>
                    </a:solidFill>
                    <a:latin typeface="Lato"/>
                    <a:ea typeface="Lato"/>
                  </a:rPr>
                  <a:t>Log Injection Outcome</a:t>
                </a:r>
                <a:endParaRPr b="0" lang="en-US" sz="1400" spc="-1" strike="noStrike">
                  <a:latin typeface="Arial"/>
                </a:endParaRPr>
              </a:p>
            </p:txBody>
          </p:sp>
          <p:sp>
            <p:nvSpPr>
              <p:cNvPr id="188" name="CustomShape 21"/>
              <p:cNvSpPr/>
              <p:nvPr/>
            </p:nvSpPr>
            <p:spPr>
              <a:xfrm flipH="1" rot="16200000">
                <a:off x="7257960" y="3905280"/>
                <a:ext cx="343800" cy="360"/>
              </a:xfrm>
              <a:prstGeom prst="bentConnector3">
                <a:avLst>
                  <a:gd name="adj1" fmla="val 50018"/>
                </a:avLst>
              </a:prstGeom>
              <a:noFill/>
              <a:ln w="9360">
                <a:solidFill>
                  <a:schemeClr val="dk2"/>
                </a:solidFill>
                <a:round/>
                <a:tailEnd len="med" type="triangle" w="med"/>
              </a:ln>
            </p:spPr>
            <p:style>
              <a:lnRef idx="0"/>
              <a:fillRef idx="0"/>
              <a:effectRef idx="0"/>
              <a:fontRef idx="minor"/>
            </p:style>
          </p:sp>
        </p:grpSp>
      </p:grpSp>
      <p:sp>
        <p:nvSpPr>
          <p:cNvPr id="189" name="CustomShape 22"/>
          <p:cNvSpPr/>
          <p:nvPr/>
        </p:nvSpPr>
        <p:spPr>
          <a:xfrm>
            <a:off x="4001040" y="4610520"/>
            <a:ext cx="415440" cy="26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Arial"/>
              </a:rPr>
              <a:t>No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190" name="CustomShape 23"/>
          <p:cNvSpPr/>
          <p:nvPr/>
        </p:nvSpPr>
        <p:spPr>
          <a:xfrm>
            <a:off x="1208880" y="1160640"/>
            <a:ext cx="1730880" cy="195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Lato"/>
                <a:ea typeface="Lato"/>
              </a:rPr>
              <a:t>Pre-injection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191" name="CustomShape 24"/>
          <p:cNvSpPr/>
          <p:nvPr/>
        </p:nvSpPr>
        <p:spPr>
          <a:xfrm>
            <a:off x="6715800" y="1160640"/>
            <a:ext cx="1730880" cy="195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Lato"/>
                <a:ea typeface="Lato"/>
              </a:rPr>
              <a:t>Post-injection</a:t>
            </a:r>
            <a:endParaRPr b="0" lang="en-US" sz="1800" spc="-1" strike="noStrike">
              <a:latin typeface="Arial"/>
            </a:endParaRPr>
          </a:p>
        </p:txBody>
      </p:sp>
      <p:grpSp>
        <p:nvGrpSpPr>
          <p:cNvPr id="192" name="Group 25"/>
          <p:cNvGrpSpPr/>
          <p:nvPr/>
        </p:nvGrpSpPr>
        <p:grpSpPr>
          <a:xfrm>
            <a:off x="6567480" y="5058720"/>
            <a:ext cx="1845000" cy="395280"/>
            <a:chOff x="6567480" y="5058720"/>
            <a:chExt cx="1845000" cy="395280"/>
          </a:xfrm>
        </p:grpSpPr>
        <p:sp>
          <p:nvSpPr>
            <p:cNvPr id="193" name="CustomShape 26"/>
            <p:cNvSpPr/>
            <p:nvPr/>
          </p:nvSpPr>
          <p:spPr>
            <a:xfrm>
              <a:off x="6567480" y="5058720"/>
              <a:ext cx="1845000" cy="39528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tIns="91440" bIns="91440"/>
            <a:p>
              <a:pPr>
                <a:lnSpc>
                  <a:spcPct val="100000"/>
                </a:lnSpc>
              </a:pPr>
              <a:r>
                <a:rPr b="0" lang="en-US" sz="1400" spc="-1" strike="noStrike">
                  <a:solidFill>
                    <a:srgbClr val="000000"/>
                  </a:solidFill>
                  <a:latin typeface="Lato"/>
                  <a:ea typeface="Lato"/>
                </a:rPr>
                <a:t>          </a:t>
              </a:r>
              <a:r>
                <a:rPr b="0" lang="en-US" sz="1400" spc="-1" strike="noStrike">
                  <a:solidFill>
                    <a:srgbClr val="000000"/>
                  </a:solidFill>
                  <a:latin typeface="Lato"/>
                  <a:ea typeface="Lato"/>
                </a:rPr>
                <a:t>High overhead</a:t>
              </a:r>
              <a:endParaRPr b="0" lang="en-US" sz="1400" spc="-1" strike="noStrike">
                <a:latin typeface="Arial"/>
              </a:endParaRPr>
            </a:p>
          </p:txBody>
        </p:sp>
        <p:sp>
          <p:nvSpPr>
            <p:cNvPr id="194" name="CustomShape 27"/>
            <p:cNvSpPr/>
            <p:nvPr/>
          </p:nvSpPr>
          <p:spPr>
            <a:xfrm>
              <a:off x="6644880" y="5158440"/>
              <a:ext cx="324720" cy="195480"/>
            </a:xfrm>
            <a:prstGeom prst="roundRect">
              <a:avLst>
                <a:gd name="adj" fmla="val 16667"/>
              </a:avLst>
            </a:prstGeom>
            <a:solidFill>
              <a:schemeClr val="lt2"/>
            </a:solidFill>
            <a:ln w="28440">
              <a:solidFill>
                <a:schemeClr val="dk2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95" name="CustomShape 28"/>
          <p:cNvSpPr/>
          <p:nvPr/>
        </p:nvSpPr>
        <p:spPr>
          <a:xfrm>
            <a:off x="4497840" y="3740040"/>
            <a:ext cx="360" cy="356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9360">
            <a:solidFill>
              <a:schemeClr val="dk2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96" name="CustomShape 29"/>
          <p:cNvSpPr/>
          <p:nvPr/>
        </p:nvSpPr>
        <p:spPr>
          <a:xfrm>
            <a:off x="5131440" y="4089600"/>
            <a:ext cx="554760" cy="268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0" lang="en-US" sz="1400" spc="-1" strike="noStrike">
                <a:solidFill>
                  <a:srgbClr val="000000"/>
                </a:solidFill>
                <a:latin typeface="Arial"/>
                <a:ea typeface="Arial"/>
              </a:rPr>
              <a:t>Yes</a:t>
            </a:r>
            <a:endParaRPr b="0" lang="en-US" sz="1400" spc="-1" strike="noStrike">
              <a:latin typeface="Arial"/>
            </a:endParaRPr>
          </a:p>
        </p:txBody>
      </p:sp>
      <p:sp>
        <p:nvSpPr>
          <p:cNvPr id="197" name="CustomShape 30"/>
          <p:cNvSpPr/>
          <p:nvPr/>
        </p:nvSpPr>
        <p:spPr>
          <a:xfrm rot="16200000">
            <a:off x="4311720" y="2428560"/>
            <a:ext cx="2539440" cy="2167200"/>
          </a:xfrm>
          <a:prstGeom prst="bentConnector4">
            <a:avLst>
              <a:gd name="adj1" fmla="val -11457"/>
              <a:gd name="adj2" fmla="val 81123"/>
            </a:avLst>
          </a:prstGeom>
          <a:noFill/>
          <a:ln w="9360">
            <a:solidFill>
              <a:schemeClr val="dk2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98" name="CustomShape 31"/>
          <p:cNvSpPr/>
          <p:nvPr/>
        </p:nvSpPr>
        <p:spPr>
          <a:xfrm rot="16200000">
            <a:off x="1610640" y="2698560"/>
            <a:ext cx="2543040" cy="1700640"/>
          </a:xfrm>
          <a:prstGeom prst="bentConnector4">
            <a:avLst>
              <a:gd name="adj1" fmla="val -9362"/>
              <a:gd name="adj2" fmla="val 78388"/>
            </a:avLst>
          </a:prstGeom>
          <a:noFill/>
          <a:ln w="9360">
            <a:solidFill>
              <a:schemeClr val="dk2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199" name="CustomShape 32"/>
          <p:cNvSpPr/>
          <p:nvPr/>
        </p:nvSpPr>
        <p:spPr>
          <a:xfrm rot="10800000">
            <a:off x="3128400" y="1619280"/>
            <a:ext cx="2234880" cy="1778400"/>
          </a:xfrm>
          <a:prstGeom prst="bentConnector3">
            <a:avLst>
              <a:gd name="adj1" fmla="val -10653"/>
            </a:avLst>
          </a:prstGeom>
          <a:noFill/>
          <a:ln w="9360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00" name="CustomShape 33"/>
          <p:cNvSpPr/>
          <p:nvPr/>
        </p:nvSpPr>
        <p:spPr>
          <a:xfrm rot="5400000">
            <a:off x="2633400" y="1782360"/>
            <a:ext cx="655560" cy="328320"/>
          </a:xfrm>
          <a:prstGeom prst="bentConnector2">
            <a:avLst/>
          </a:prstGeom>
          <a:noFill/>
          <a:ln w="9360">
            <a:solidFill>
              <a:schemeClr val="dk2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01" name="CustomShape 34"/>
          <p:cNvSpPr/>
          <p:nvPr/>
        </p:nvSpPr>
        <p:spPr>
          <a:xfrm rot="16200000">
            <a:off x="4936320" y="3776760"/>
            <a:ext cx="1089720" cy="235800"/>
          </a:xfrm>
          <a:prstGeom prst="bentConnector3">
            <a:avLst>
              <a:gd name="adj1" fmla="val 1305"/>
            </a:avLst>
          </a:prstGeom>
          <a:noFill/>
          <a:ln w="9360">
            <a:solidFill>
              <a:schemeClr val="dk2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202" name="CustomShape 35"/>
          <p:cNvSpPr/>
          <p:nvPr/>
        </p:nvSpPr>
        <p:spPr>
          <a:xfrm>
            <a:off x="3782520" y="1160640"/>
            <a:ext cx="1730880" cy="1958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/>
          <a:p>
            <a:pPr>
              <a:lnSpc>
                <a:spcPct val="100000"/>
              </a:lnSpc>
            </a:pPr>
            <a:r>
              <a:rPr b="0" lang="en-US" sz="1800" spc="-1" strike="noStrike">
                <a:solidFill>
                  <a:srgbClr val="000000"/>
                </a:solidFill>
                <a:latin typeface="Lato"/>
                <a:ea typeface="Lato"/>
              </a:rPr>
              <a:t>   </a:t>
            </a:r>
            <a:r>
              <a:rPr b="0" lang="en-US" sz="1800" spc="-1" strike="noStrike">
                <a:solidFill>
                  <a:srgbClr val="000000"/>
                </a:solidFill>
                <a:latin typeface="Lato"/>
                <a:ea typeface="Lato"/>
              </a:rPr>
              <a:t>Injection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03" name="CustomShape 36"/>
          <p:cNvSpPr/>
          <p:nvPr/>
        </p:nvSpPr>
        <p:spPr>
          <a:xfrm rot="10800000">
            <a:off x="5262840" y="2277360"/>
            <a:ext cx="100440" cy="1120320"/>
          </a:xfrm>
          <a:prstGeom prst="bentConnector3">
            <a:avLst>
              <a:gd name="adj1" fmla="val -236235"/>
            </a:avLst>
          </a:prstGeom>
          <a:noFill/>
          <a:ln w="19080">
            <a:solidFill>
              <a:srgbClr val="ff0000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</p:sp>
      <p:sp>
        <p:nvSpPr>
          <p:cNvPr id="204" name="CustomShape 37"/>
          <p:cNvSpPr/>
          <p:nvPr/>
        </p:nvSpPr>
        <p:spPr>
          <a:xfrm rot="16200000">
            <a:off x="4931640" y="3772080"/>
            <a:ext cx="1099080" cy="235800"/>
          </a:xfrm>
          <a:prstGeom prst="bentConnector3">
            <a:avLst>
              <a:gd name="adj1" fmla="val 464"/>
            </a:avLst>
          </a:prstGeom>
          <a:noFill/>
          <a:ln w="1908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4" dur="indefinite" restart="never" nodeType="tmRoot">
          <p:childTnLst>
            <p:seq>
              <p:cTn id="75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15e67"/>
      </a:dk2>
      <a:lt2>
        <a:srgbClr val="f7f4eb"/>
      </a:lt2>
      <a:accent1>
        <a:srgbClr val="115e67"/>
      </a:accent1>
      <a:accent2>
        <a:srgbClr val="cb6015"/>
      </a:accent2>
      <a:accent3>
        <a:srgbClr val="57848a"/>
      </a:accent3>
      <a:accent4>
        <a:srgbClr val="82a54c"/>
      </a:accent4>
      <a:accent5>
        <a:srgbClr val="bea15a"/>
      </a:accent5>
      <a:accent6>
        <a:srgbClr val="f2a900"/>
      </a:accent6>
      <a:hlink>
        <a:srgbClr val="576e32"/>
      </a:hlink>
      <a:folHlink>
        <a:srgbClr val="57848a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15e67"/>
      </a:dk2>
      <a:lt2>
        <a:srgbClr val="f7f4eb"/>
      </a:lt2>
      <a:accent1>
        <a:srgbClr val="115e67"/>
      </a:accent1>
      <a:accent2>
        <a:srgbClr val="cb6015"/>
      </a:accent2>
      <a:accent3>
        <a:srgbClr val="57848a"/>
      </a:accent3>
      <a:accent4>
        <a:srgbClr val="82a54c"/>
      </a:accent4>
      <a:accent5>
        <a:srgbClr val="bea15a"/>
      </a:accent5>
      <a:accent6>
        <a:srgbClr val="f2a900"/>
      </a:accent6>
      <a:hlink>
        <a:srgbClr val="576e32"/>
      </a:hlink>
      <a:folHlink>
        <a:srgbClr val="57848a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15e67"/>
      </a:dk2>
      <a:lt2>
        <a:srgbClr val="f7f4eb"/>
      </a:lt2>
      <a:accent1>
        <a:srgbClr val="115e67"/>
      </a:accent1>
      <a:accent2>
        <a:srgbClr val="cb6015"/>
      </a:accent2>
      <a:accent3>
        <a:srgbClr val="57848a"/>
      </a:accent3>
      <a:accent4>
        <a:srgbClr val="82a54c"/>
      </a:accent4>
      <a:accent5>
        <a:srgbClr val="bea15a"/>
      </a:accent5>
      <a:accent6>
        <a:srgbClr val="f2a900"/>
      </a:accent6>
      <a:hlink>
        <a:srgbClr val="576e32"/>
      </a:hlink>
      <a:folHlink>
        <a:srgbClr val="57848a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LibreOffice/6.0.4.2$Linux_X86_64 LibreOffice_project/00m0$Build-2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dcterms:modified xsi:type="dcterms:W3CDTF">2018-11-20T17:08:01Z</dcterms:modified>
  <cp:revision>2</cp:revision>
  <dc:subject/>
  <dc:title/>
</cp:coreProperties>
</file>