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5143500" cx="9144000"/>
  <p:notesSz cx="6858000" cy="9144000"/>
  <p:embeddedFontLst>
    <p:embeddedFont>
      <p:font typeface="Arvo"/>
      <p:regular r:id="rId35"/>
      <p:bold r:id="rId36"/>
      <p:italic r:id="rId37"/>
      <p:boldItalic r:id="rId38"/>
    </p:embeddedFont>
    <p:embeddedFont>
      <p:font typeface="Roboto Condensed"/>
      <p:regular r:id="rId39"/>
      <p:bold r:id="rId40"/>
      <p:italic r:id="rId41"/>
      <p:boldItalic r:id="rId42"/>
    </p:embeddedFont>
    <p:embeddedFont>
      <p:font typeface="Roboto Condensed Light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Condensed-bold.fntdata"/><Relationship Id="rId20" Type="http://schemas.openxmlformats.org/officeDocument/2006/relationships/slide" Target="slides/slide16.xml"/><Relationship Id="rId42" Type="http://schemas.openxmlformats.org/officeDocument/2006/relationships/font" Target="fonts/RobotoCondensed-boldItalic.fntdata"/><Relationship Id="rId41" Type="http://schemas.openxmlformats.org/officeDocument/2006/relationships/font" Target="fonts/RobotoCondensed-italic.fntdata"/><Relationship Id="rId22" Type="http://schemas.openxmlformats.org/officeDocument/2006/relationships/slide" Target="slides/slide18.xml"/><Relationship Id="rId44" Type="http://schemas.openxmlformats.org/officeDocument/2006/relationships/font" Target="fonts/RobotoCondensedLight-bold.fntdata"/><Relationship Id="rId21" Type="http://schemas.openxmlformats.org/officeDocument/2006/relationships/slide" Target="slides/slide17.xml"/><Relationship Id="rId43" Type="http://schemas.openxmlformats.org/officeDocument/2006/relationships/font" Target="fonts/RobotoCondensedLight-regular.fntdata"/><Relationship Id="rId24" Type="http://schemas.openxmlformats.org/officeDocument/2006/relationships/slide" Target="slides/slide20.xml"/><Relationship Id="rId46" Type="http://schemas.openxmlformats.org/officeDocument/2006/relationships/font" Target="fonts/RobotoCondensedLight-boldItalic.fntdata"/><Relationship Id="rId23" Type="http://schemas.openxmlformats.org/officeDocument/2006/relationships/slide" Target="slides/slide19.xml"/><Relationship Id="rId45" Type="http://schemas.openxmlformats.org/officeDocument/2006/relationships/font" Target="fonts/RobotoCondensedLigh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Arvo-regular.fntdata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Arvo-italic.fntdata"/><Relationship Id="rId14" Type="http://schemas.openxmlformats.org/officeDocument/2006/relationships/slide" Target="slides/slide10.xml"/><Relationship Id="rId36" Type="http://schemas.openxmlformats.org/officeDocument/2006/relationships/font" Target="fonts/Arvo-bold.fntdata"/><Relationship Id="rId17" Type="http://schemas.openxmlformats.org/officeDocument/2006/relationships/slide" Target="slides/slide13.xml"/><Relationship Id="rId39" Type="http://schemas.openxmlformats.org/officeDocument/2006/relationships/font" Target="fonts/RobotoCondensed-regular.fntdata"/><Relationship Id="rId16" Type="http://schemas.openxmlformats.org/officeDocument/2006/relationships/slide" Target="slides/slide12.xml"/><Relationship Id="rId38" Type="http://schemas.openxmlformats.org/officeDocument/2006/relationships/font" Target="fonts/Arvo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446ebd42df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446ebd42d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46ebd42df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446ebd42d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46ebd42df_0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46ebd42d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11c161c41_0_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411c161c4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12e65a51e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412e65a51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182dcc2c7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4182dcc2c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412e65a51e_0_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412e65a51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4556ff5f9e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4556ff5f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446ebd42df_0_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446ebd42d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412e65a51e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412e65a51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31f7edd3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31f7edd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4335352954_1_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4335352954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4560bfddb3_0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4560bfddb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412e65a51e_0_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412e65a51e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4560bfddb3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4560bfddb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447420c19f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447420c1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43e6ce8945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43e6ce894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5720009a3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45720009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4560bfddb3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4560bfddb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412e65a51e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412e65a51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411c161c41_0_1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411c161c41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31f7edd3a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431f7edd3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11c161c41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11c161c4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11c161c41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11c161c4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11c161c41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11c161c4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11c161c41_0_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11c161c4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4595f599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4595f59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46ebd42df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446ebd42d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53A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53A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flipH="1" rot="10800000">
            <a:off x="1" y="1090763"/>
            <a:ext cx="8847502" cy="2961975"/>
            <a:chOff x="-8178042" y="-4493254"/>
            <a:chExt cx="19483597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357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357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8" cy="432996"/>
            <a:chOff x="5582265" y="4646738"/>
            <a:chExt cx="5480828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1114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7999" cy="1699500"/>
              </a:xfrm>
              <a:prstGeom prst="rect">
                <a:avLst/>
              </a:prstGeom>
              <a:solidFill>
                <a:srgbClr val="2328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2328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Google Shape;22;p2"/>
          <p:cNvSpPr txBox="1"/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b="1" i="0" sz="4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b="1" i="0" sz="4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b="1" i="0" sz="4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b="1" i="0" sz="4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b="1" i="0" sz="4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b="1" i="0" sz="4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b="1" i="0" sz="4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b="1" i="0" sz="4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b="1" i="0" sz="4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_2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1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1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1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1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1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1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1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1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82" name="Google Shape;182;p11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1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p1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1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1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1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1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1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1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1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1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88" name="Google Shape;188;p1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1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0" name="Google Shape;190;p1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1" name="Google Shape;191;p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25" name="Google Shape;25;p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26" name="Google Shape;26;p3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27" name="Google Shape;27;p3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29" name="Google Shape;29;p3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30" name="Google Shape;30;p3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32" name="Google Shape;32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3" name="Google Shape;33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5" name="Google Shape;35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8" name="Google Shape;38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" name="Google Shape;40;p3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41" name="Google Shape;41;p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4" name="Google Shape;44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5" name="Google Shape;45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1F3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" name="Google Shape;46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7" name="Google Shape;47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53A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53A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" name="Google Shape;49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0" name="Google Shape;50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357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357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2" name="Google Shape;52;p4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53" name="Google Shape;53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" name="Google Shape;54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53A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53A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" name="Google Shape;57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8" name="Google Shape;58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357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357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2" name="Google Shape;62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3" name="Google Shape;63;p5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4" name="Google Shape;64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6" name="Google Shape;66;p5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7" name="Google Shape;67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8" name="Google Shape;68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69" name="Google Shape;69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0" name="Google Shape;70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1" name="Google Shape;71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2" name="Google Shape;72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" name="Google Shape;74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5" name="Google Shape;75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7" name="Google Shape;77;p5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78" name="Google Shape;78;p5"/>
          <p:cNvSpPr txBox="1"/>
          <p:nvPr>
            <p:ph idx="1" type="body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b="0" i="0" sz="20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b="0" i="0" sz="20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b="0" i="0" sz="20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b="0" i="0" sz="20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b="0" i="0" sz="20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b="0" i="0" sz="20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b="0" i="0" sz="20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b="0" i="0" sz="20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b="0" i="0" sz="20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79" name="Google Shape;79;p5"/>
          <p:cNvSpPr txBox="1"/>
          <p:nvPr>
            <p:ph idx="2" type="body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b="0" i="0" sz="20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b="0" i="0" sz="20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b="0" i="0" sz="20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b="0" i="0" sz="20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b="0" i="0" sz="20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b="0" i="0" sz="20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b="0" i="0" sz="20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b="0" i="0" sz="20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b="0" i="0" sz="20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80" name="Google Shape;80;p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83" name="Google Shape;83;p6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84" name="Google Shape;84;p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86" name="Google Shape;86;p6"/>
          <p:cNvGrpSpPr/>
          <p:nvPr/>
        </p:nvGrpSpPr>
        <p:grpSpPr>
          <a:xfrm flipH="1" rot="10800000">
            <a:off x="-2" y="2924826"/>
            <a:ext cx="6589087" cy="2027268"/>
            <a:chOff x="-9894852" y="-4493254"/>
            <a:chExt cx="21200408" cy="6522740"/>
          </a:xfrm>
        </p:grpSpPr>
        <p:sp>
          <p:nvSpPr>
            <p:cNvPr id="87" name="Google Shape;87;p6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89" name="Google Shape;89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0" name="Google Shape;90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" name="Google Shape;91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2" name="Google Shape;92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" name="Google Shape;94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7" name="Google Shape;97;p6"/>
          <p:cNvSpPr txBox="1"/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b="1" i="0" sz="3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b="1" i="0" sz="3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b="1" i="0" sz="3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b="1" i="0" sz="3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b="1" i="0" sz="3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b="1" i="0" sz="3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b="1" i="0" sz="3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b="1" i="0" sz="3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b="1" i="0" sz="3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98" name="Google Shape;98;p6"/>
          <p:cNvSpPr txBox="1"/>
          <p:nvPr>
            <p:ph idx="1" type="subTitle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000"/>
              <a:buFont typeface="Roboto Condensed Light"/>
              <a:buNone/>
              <a:defRPr b="0" i="0" sz="2000" u="none" cap="none" strike="noStrike">
                <a:solidFill>
                  <a:srgbClr val="F1C23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Roboto Condensed Light"/>
              <a:buNone/>
              <a:defRPr b="0" i="0" sz="2000" u="none" cap="none" strike="noStrike">
                <a:solidFill>
                  <a:srgbClr val="FF98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Roboto Condensed Light"/>
              <a:buNone/>
              <a:defRPr b="0" i="0" sz="2000" u="none" cap="none" strike="noStrike">
                <a:solidFill>
                  <a:srgbClr val="FF98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Roboto Condensed Light"/>
              <a:buNone/>
              <a:defRPr b="0" i="0" sz="2000" u="none" cap="none" strike="noStrike">
                <a:solidFill>
                  <a:srgbClr val="FF98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Roboto Condensed Light"/>
              <a:buNone/>
              <a:defRPr b="0" i="0" sz="2000" u="none" cap="none" strike="noStrike">
                <a:solidFill>
                  <a:srgbClr val="FF98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Roboto Condensed Light"/>
              <a:buNone/>
              <a:defRPr b="0" i="0" sz="2000" u="none" cap="none" strike="noStrike">
                <a:solidFill>
                  <a:srgbClr val="FF98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Roboto Condensed Light"/>
              <a:buNone/>
              <a:defRPr b="0" i="0" sz="2000" u="none" cap="none" strike="noStrike">
                <a:solidFill>
                  <a:srgbClr val="FF98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Roboto Condensed Light"/>
              <a:buNone/>
              <a:defRPr b="0" i="0" sz="2000" u="none" cap="none" strike="noStrike">
                <a:solidFill>
                  <a:srgbClr val="FF98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Font typeface="Roboto Condensed Light"/>
              <a:buNone/>
              <a:defRPr b="0" i="0" sz="2000" u="none" cap="none" strike="noStrike">
                <a:solidFill>
                  <a:srgbClr val="FF98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99" name="Google Shape;99;p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02" name="Google Shape;102;p7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03" name="Google Shape;103;p7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53A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7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53A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05" name="Google Shape;105;p7"/>
          <p:cNvGrpSpPr/>
          <p:nvPr/>
        </p:nvGrpSpPr>
        <p:grpSpPr>
          <a:xfrm flipH="1" rot="10800000">
            <a:off x="1" y="1090763"/>
            <a:ext cx="8847502" cy="2961975"/>
            <a:chOff x="-8178042" y="-4493254"/>
            <a:chExt cx="19483597" cy="6522736"/>
          </a:xfrm>
        </p:grpSpPr>
        <p:sp>
          <p:nvSpPr>
            <p:cNvPr id="106" name="Google Shape;106;p7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357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357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108" name="Google Shape;108;p7"/>
          <p:cNvSpPr txBox="1"/>
          <p:nvPr>
            <p:ph idx="1" type="body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 Light"/>
              <a:buChar char="▰"/>
              <a:defRPr b="0" i="1" sz="3000" u="none" cap="none" strike="noStrike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4191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 Light"/>
              <a:buChar char="▻"/>
              <a:defRPr b="0" i="1" sz="3000" u="none" cap="none" strike="noStrike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indent="-4191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 Light"/>
              <a:buChar char="▻"/>
              <a:defRPr b="0" i="1" sz="3000" u="none" cap="none" strike="noStrike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indent="-4191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 Light"/>
              <a:buChar char="▻"/>
              <a:defRPr b="0" i="1" sz="3000" u="none" cap="none" strike="noStrike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indent="-4191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 Light"/>
              <a:buChar char="▻"/>
              <a:defRPr b="0" i="1" sz="3000" u="none" cap="none" strike="noStrike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indent="-4191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 Light"/>
              <a:buChar char="▻"/>
              <a:defRPr b="0" i="1" sz="3000" u="none" cap="none" strike="noStrike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indent="-4191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 Light"/>
              <a:buChar char="▻"/>
              <a:defRPr b="0" i="1" sz="3000" u="none" cap="none" strike="noStrike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indent="-4191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 Light"/>
              <a:buChar char="▻"/>
              <a:defRPr b="0" i="1" sz="3000" u="none" cap="none" strike="noStrike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indent="-4191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 Light"/>
              <a:buChar char="▻"/>
              <a:defRPr b="0" i="1" sz="3000" u="none" cap="none" strike="noStrike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109" name="Google Shape;109;p7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" sz="7200" u="none" cap="none" strike="noStrike">
                <a:solidFill>
                  <a:srgbClr val="23282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1" i="0" sz="7200" u="none" cap="none" strike="noStrike">
              <a:solidFill>
                <a:srgbClr val="232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1" name="Google Shape;111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" name="Google Shape;112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3" name="Google Shape;113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53A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53A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Google Shape;115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6" name="Google Shape;116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357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357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3357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1" name="Google Shape;121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2" name="Google Shape;122;p8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3" name="Google Shape;123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53A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53A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25" name="Google Shape;125;p8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26" name="Google Shape;126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357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7" name="Google Shape;127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357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28" name="Google Shape;128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29" name="Google Shape;129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0" name="Google Shape;130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53A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53A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Google Shape;133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4" name="Google Shape;134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357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357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6" name="Google Shape;136;p8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37" name="Google Shape;137;p8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828"/>
              </a:buClr>
              <a:buSzPts val="2400"/>
              <a:buFont typeface="Roboto Condensed Light"/>
              <a:buChar char="▰"/>
              <a:defRPr b="0" i="0" sz="2400" u="none" cap="none" strike="noStrike">
                <a:solidFill>
                  <a:srgbClr val="23282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32828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3282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32828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3282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32828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3282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32828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3282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32828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3282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32828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3282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32828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3282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32828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3282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138" name="Google Shape;138;p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3357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9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41" name="Google Shape;141;p9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42" name="Google Shape;142;p9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43" name="Google Shape;143;p9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44" name="Google Shape;144;p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45" name="Google Shape;145;p9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46" name="Google Shape;146;p9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47" name="Google Shape;147;p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48" name="Google Shape;148;p9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49" name="Google Shape;149;p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0" name="Google Shape;150;p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1" name="Google Shape;151;p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54" name="Google Shape;154;p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6" name="Google Shape;156;p9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57" name="Google Shape;157;p9"/>
          <p:cNvSpPr txBox="1"/>
          <p:nvPr>
            <p:ph idx="1" type="body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▰"/>
              <a:defRPr b="0" i="0" sz="18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b="0" i="0" sz="18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b="0" i="0" sz="18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b="0" i="0" sz="18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b="0" i="0" sz="18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b="0" i="0" sz="18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b="0" i="0" sz="18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b="0" i="0" sz="18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b="0" i="0" sz="18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158" name="Google Shape;158;p9"/>
          <p:cNvSpPr txBox="1"/>
          <p:nvPr>
            <p:ph idx="2" type="body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▰"/>
              <a:defRPr b="0" i="0" sz="18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b="0" i="0" sz="18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b="0" i="0" sz="18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b="0" i="0" sz="18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b="0" i="0" sz="18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b="0" i="0" sz="18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b="0" i="0" sz="18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b="0" i="0" sz="18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b="0" i="0" sz="18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159" name="Google Shape;159;p9"/>
          <p:cNvSpPr txBox="1"/>
          <p:nvPr>
            <p:ph idx="3" type="body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▰"/>
              <a:defRPr b="0" i="0" sz="18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b="0" i="0" sz="18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b="0" i="0" sz="18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b="0" i="0" sz="18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b="0" i="0" sz="18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b="0" i="0" sz="18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b="0" i="0" sz="18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b="0" i="0" sz="18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b="0" i="0" sz="18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160" name="Google Shape;160;p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63" name="Google Shape;163;p10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4" name="Google Shape;164;p10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2" cy="1699506"/>
            </a:xfrm>
          </p:grpSpPr>
          <p:sp>
            <p:nvSpPr>
              <p:cNvPr id="165" name="Google Shape;165;p10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0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" name="Google Shape;167;p10"/>
            <p:cNvGrpSpPr/>
            <p:nvPr/>
          </p:nvGrpSpPr>
          <p:grpSpPr>
            <a:xfrm flipH="1">
              <a:off x="5592255" y="4646738"/>
              <a:ext cx="6682918" cy="304563"/>
              <a:chOff x="-30922587" y="330075"/>
              <a:chExt cx="37293072" cy="1699569"/>
            </a:xfrm>
          </p:grpSpPr>
          <p:sp>
            <p:nvSpPr>
              <p:cNvPr id="168" name="Google Shape;168;p10"/>
              <p:cNvSpPr/>
              <p:nvPr/>
            </p:nvSpPr>
            <p:spPr>
              <a:xfrm>
                <a:off x="-30922587" y="330144"/>
                <a:ext cx="35588101" cy="1699500"/>
              </a:xfrm>
              <a:prstGeom prst="rect">
                <a:avLst/>
              </a:pr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0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0" name="Google Shape;170;p10"/>
          <p:cNvSpPr txBox="1"/>
          <p:nvPr>
            <p:ph idx="1" type="body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300"/>
              <a:buFont typeface="Roboto Condensed Light"/>
              <a:buNone/>
              <a:defRPr b="0" i="0" sz="13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/>
        </p:txBody>
      </p:sp>
      <p:sp>
        <p:nvSpPr>
          <p:cNvPr id="171" name="Google Shape;171;p1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mailto:nkremerh@nd.edu" TargetMode="External"/><Relationship Id="rId4" Type="http://schemas.openxmlformats.org/officeDocument/2006/relationships/image" Target="../media/image22.png"/><Relationship Id="rId5" Type="http://schemas.openxmlformats.org/officeDocument/2006/relationships/image" Target="../media/image29.png"/><Relationship Id="rId6" Type="http://schemas.openxmlformats.org/officeDocument/2006/relationships/image" Target="../media/image1.png"/><Relationship Id="rId7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37.jpg"/><Relationship Id="rId5" Type="http://schemas.openxmlformats.org/officeDocument/2006/relationships/image" Target="../media/image3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jpg"/><Relationship Id="rId4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3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jpg"/><Relationship Id="rId4" Type="http://schemas.openxmlformats.org/officeDocument/2006/relationships/image" Target="../media/image6.png"/><Relationship Id="rId5" Type="http://schemas.openxmlformats.org/officeDocument/2006/relationships/image" Target="../media/image3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/>
          <p:nvPr>
            <p:ph type="ctrTitle"/>
          </p:nvPr>
        </p:nvSpPr>
        <p:spPr>
          <a:xfrm>
            <a:off x="0" y="1296713"/>
            <a:ext cx="7683900" cy="2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/>
              <a:t>A Lightweight Model for Right-Sizing </a:t>
            </a:r>
            <a:endParaRPr sz="3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/>
              <a:t>Master-Worker Applications</a:t>
            </a:r>
            <a:endParaRPr sz="3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/>
              <a:t>Nate Kremer-Herman, Ben Tovar, Douglas Thain</a:t>
            </a:r>
            <a:endParaRPr sz="2500"/>
          </a:p>
        </p:txBody>
      </p:sp>
      <p:pic>
        <p:nvPicPr>
          <p:cNvPr id="197" name="Google Shape;19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225" y="4055950"/>
            <a:ext cx="2433010" cy="108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25" y="117625"/>
            <a:ext cx="2471475" cy="5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6" name="Google Shape;27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532790" cy="47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2"/>
          <p:cNvSpPr/>
          <p:nvPr/>
        </p:nvSpPr>
        <p:spPr>
          <a:xfrm>
            <a:off x="8052400" y="1467700"/>
            <a:ext cx="462900" cy="476100"/>
          </a:xfrm>
          <a:prstGeom prst="ellipse">
            <a:avLst/>
          </a:prstGeom>
          <a:noFill/>
          <a:ln cap="flat" cmpd="sng" w="762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8" name="Google Shape;27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0900" y="2496825"/>
            <a:ext cx="1943649" cy="145420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2"/>
          <p:cNvSpPr/>
          <p:nvPr/>
        </p:nvSpPr>
        <p:spPr>
          <a:xfrm>
            <a:off x="2444775" y="1914225"/>
            <a:ext cx="4417500" cy="634800"/>
          </a:xfrm>
          <a:prstGeom prst="wedgeEllipseCallout">
            <a:avLst>
              <a:gd fmla="val -24800" name="adj1"/>
              <a:gd fmla="val 93722" name="adj2"/>
            </a:avLst>
          </a:prstGeom>
          <a:solidFill>
            <a:srgbClr val="F7F7F7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500 machines it is, then!</a:t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5" name="Google Shape;28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532790" cy="47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1" name="Google Shape;291;p24"/>
          <p:cNvSpPr txBox="1"/>
          <p:nvPr>
            <p:ph idx="1" type="body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I </a:t>
            </a:r>
            <a:r>
              <a:rPr b="1" lang="en" sz="3600">
                <a:latin typeface="Roboto Condensed"/>
                <a:ea typeface="Roboto Condensed"/>
                <a:cs typeface="Roboto Condensed"/>
                <a:sym typeface="Roboto Condensed"/>
              </a:rPr>
              <a:t>LOVE </a:t>
            </a:r>
            <a:r>
              <a:rPr lang="en" sz="3600"/>
              <a:t>running my analyses more than once.</a:t>
            </a:r>
            <a:endParaRPr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457200" lvl="0" marL="457200" rtl="0" algn="l">
              <a:spcBef>
                <a:spcPts val="600"/>
              </a:spcBef>
              <a:spcAft>
                <a:spcPts val="0"/>
              </a:spcAft>
              <a:buSzPts val="3600"/>
              <a:buChar char="-"/>
            </a:pPr>
            <a:r>
              <a:rPr i="0" lang="en" sz="3600"/>
              <a:t>No One Ever</a:t>
            </a:r>
            <a:endParaRPr i="0" sz="3600"/>
          </a:p>
        </p:txBody>
      </p:sp>
      <p:pic>
        <p:nvPicPr>
          <p:cNvPr id="292" name="Google Shape;2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925" y="2869254"/>
            <a:ext cx="1973476" cy="147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8" name="Google Shape;298;p25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Master-worker framework</a:t>
            </a:r>
            <a:endParaRPr/>
          </a:p>
        </p:txBody>
      </p:sp>
      <p:pic>
        <p:nvPicPr>
          <p:cNvPr id="299" name="Google Shape;29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463575"/>
            <a:ext cx="6847270" cy="332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bottleneck of a master-worker application</a:t>
            </a:r>
            <a:endParaRPr/>
          </a:p>
        </p:txBody>
      </p:sp>
      <p:sp>
        <p:nvSpPr>
          <p:cNvPr id="305" name="Google Shape;305;p2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6" name="Google Shape;30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387375"/>
            <a:ext cx="7313201" cy="3514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lightweight model for right-provisioning</a:t>
            </a:r>
            <a:endParaRPr/>
          </a:p>
        </p:txBody>
      </p:sp>
      <p:sp>
        <p:nvSpPr>
          <p:cNvPr id="312" name="Google Shape;312;p27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Capacity is the maximum number of resources a master can keep busy such that it is either </a:t>
            </a:r>
            <a:r>
              <a:rPr i="1" lang="en" sz="2000"/>
              <a:t>sending </a:t>
            </a:r>
            <a:r>
              <a:rPr lang="en" sz="2000"/>
              <a:t>input data to or </a:t>
            </a:r>
            <a:r>
              <a:rPr i="1" lang="en" sz="2000"/>
              <a:t>retrieving </a:t>
            </a:r>
            <a:r>
              <a:rPr lang="en" sz="2000"/>
              <a:t>output data from a worker at any given moment.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We estimate this upper bound using an exponentially weighted moving average for each task completed.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For the sake of completeness: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313" name="Google Shape;313;p2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4" name="Google Shape;31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803688"/>
            <a:ext cx="8839202" cy="626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0" name="Google Shape;320;p28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Queue Factory resource allocation</a:t>
            </a:r>
            <a:endParaRPr/>
          </a:p>
        </p:txBody>
      </p:sp>
      <p:pic>
        <p:nvPicPr>
          <p:cNvPr id="321" name="Google Shape;32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11175"/>
            <a:ext cx="8296962" cy="317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3625" y="0"/>
            <a:ext cx="2030376" cy="90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8" name="Google Shape;328;p29"/>
          <p:cNvSpPr txBox="1"/>
          <p:nvPr>
            <p:ph idx="4294967295"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BWA</a:t>
            </a:r>
            <a:endParaRPr/>
          </a:p>
        </p:txBody>
      </p:sp>
      <p:pic>
        <p:nvPicPr>
          <p:cNvPr id="329" name="Google Shape;329;p29"/>
          <p:cNvPicPr preferRelativeResize="0"/>
          <p:nvPr/>
        </p:nvPicPr>
        <p:blipFill rotWithShape="1">
          <a:blip r:embed="rId3">
            <a:alphaModFix/>
          </a:blip>
          <a:srcRect b="0" l="386" r="386" t="0"/>
          <a:stretch/>
        </p:blipFill>
        <p:spPr>
          <a:xfrm>
            <a:off x="152400" y="188250"/>
            <a:ext cx="8402925" cy="472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5" name="Google Shape;33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0862" y="0"/>
            <a:ext cx="532451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31"/>
          <p:cNvSpPr txBox="1"/>
          <p:nvPr>
            <p:ph idx="4294967295"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BWA</a:t>
            </a:r>
            <a:endParaRPr/>
          </a:p>
        </p:txBody>
      </p:sp>
      <p:pic>
        <p:nvPicPr>
          <p:cNvPr id="342" name="Google Shape;34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88250"/>
            <a:ext cx="8402925" cy="472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4"/>
          <p:cNvPicPr preferRelativeResize="0"/>
          <p:nvPr/>
        </p:nvPicPr>
        <p:blipFill rotWithShape="1">
          <a:blip r:embed="rId3">
            <a:alphaModFix/>
          </a:blip>
          <a:srcRect b="0" l="8423" r="8423" t="0"/>
          <a:stretch/>
        </p:blipFill>
        <p:spPr>
          <a:xfrm>
            <a:off x="272350" y="2145950"/>
            <a:ext cx="3544682" cy="285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4"/>
          <p:cNvPicPr preferRelativeResize="0"/>
          <p:nvPr/>
        </p:nvPicPr>
        <p:blipFill rotWithShape="1">
          <a:blip r:embed="rId4">
            <a:alphaModFix/>
          </a:blip>
          <a:srcRect b="0" l="8423" r="8423" t="0"/>
          <a:stretch/>
        </p:blipFill>
        <p:spPr>
          <a:xfrm>
            <a:off x="4045643" y="2145957"/>
            <a:ext cx="3544682" cy="285279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4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Cooperative Computing Lab</a:t>
            </a:r>
            <a:endParaRPr/>
          </a:p>
        </p:txBody>
      </p:sp>
      <p:sp>
        <p:nvSpPr>
          <p:cNvPr id="206" name="Google Shape;206;p1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7" name="Google Shape;20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97687" y="1390775"/>
            <a:ext cx="2030376" cy="90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8" name="Google Shape;348;p32"/>
          <p:cNvSpPr txBox="1"/>
          <p:nvPr>
            <p:ph idx="4294967295"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BWA</a:t>
            </a:r>
            <a:endParaRPr/>
          </a:p>
        </p:txBody>
      </p:sp>
      <p:pic>
        <p:nvPicPr>
          <p:cNvPr id="349" name="Google Shape;3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88250"/>
            <a:ext cx="8402925" cy="472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5" name="Google Shape;355;p33"/>
          <p:cNvSpPr txBox="1"/>
          <p:nvPr>
            <p:ph idx="4294967295"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BWA</a:t>
            </a:r>
            <a:endParaRPr/>
          </a:p>
        </p:txBody>
      </p:sp>
      <p:pic>
        <p:nvPicPr>
          <p:cNvPr id="356" name="Google Shape;35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85950"/>
            <a:ext cx="7410798" cy="420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2" name="Google Shape;362;p34"/>
          <p:cNvSpPr txBox="1"/>
          <p:nvPr>
            <p:ph idx="4294967295"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of the model</a:t>
            </a:r>
            <a:endParaRPr/>
          </a:p>
        </p:txBody>
      </p:sp>
      <p:pic>
        <p:nvPicPr>
          <p:cNvPr id="363" name="Google Shape;36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88250"/>
            <a:ext cx="8402925" cy="472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9" name="Google Shape;369;p35"/>
          <p:cNvSpPr txBox="1"/>
          <p:nvPr>
            <p:ph idx="4294967295"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BWA</a:t>
            </a:r>
            <a:endParaRPr/>
          </a:p>
        </p:txBody>
      </p:sp>
      <p:pic>
        <p:nvPicPr>
          <p:cNvPr id="370" name="Google Shape;37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85825"/>
            <a:ext cx="8839201" cy="1971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6" name="Google Shape;376;p36"/>
          <p:cNvSpPr txBox="1"/>
          <p:nvPr>
            <p:ph idx="4294967295"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of the model</a:t>
            </a:r>
            <a:endParaRPr/>
          </a:p>
        </p:txBody>
      </p:sp>
      <p:pic>
        <p:nvPicPr>
          <p:cNvPr id="377" name="Google Shape;37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88250"/>
            <a:ext cx="8402925" cy="472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3" name="Google Shape;383;p37"/>
          <p:cNvSpPr txBox="1"/>
          <p:nvPr>
            <p:ph idx="4294967295"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of the model</a:t>
            </a:r>
            <a:endParaRPr/>
          </a:p>
        </p:txBody>
      </p:sp>
      <p:pic>
        <p:nvPicPr>
          <p:cNvPr id="384" name="Google Shape;384;p37"/>
          <p:cNvPicPr preferRelativeResize="0"/>
          <p:nvPr/>
        </p:nvPicPr>
        <p:blipFill rotWithShape="1">
          <a:blip r:embed="rId3">
            <a:alphaModFix/>
          </a:blip>
          <a:srcRect b="0" l="386" r="386" t="0"/>
          <a:stretch/>
        </p:blipFill>
        <p:spPr>
          <a:xfrm>
            <a:off x="152400" y="188250"/>
            <a:ext cx="8402925" cy="472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0" name="Google Shape;39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700" y="745200"/>
            <a:ext cx="6710589" cy="426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6" name="Google Shape;396;p39"/>
          <p:cNvSpPr txBox="1"/>
          <p:nvPr>
            <p:ph idx="4294967295"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BWA</a:t>
            </a:r>
            <a:endParaRPr/>
          </a:p>
        </p:txBody>
      </p:sp>
      <p:pic>
        <p:nvPicPr>
          <p:cNvPr id="397" name="Google Shape;39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200" y="766900"/>
            <a:ext cx="8449600" cy="3785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0"/>
          <p:cNvSpPr txBox="1"/>
          <p:nvPr>
            <p:ph idx="4294967295"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perfect storm of limiting factors</a:t>
            </a:r>
            <a:endParaRPr/>
          </a:p>
        </p:txBody>
      </p:sp>
      <p:sp>
        <p:nvSpPr>
          <p:cNvPr id="403" name="Google Shape;403;p4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4" name="Google Shape;40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88250"/>
            <a:ext cx="8402925" cy="472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0" name="Google Shape;410;p41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this matter for other paradigms?</a:t>
            </a:r>
            <a:endParaRPr/>
          </a:p>
        </p:txBody>
      </p:sp>
      <p:sp>
        <p:nvSpPr>
          <p:cNvPr id="411" name="Google Shape;411;p41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We should consider implementing resource provisioning policies before leaving that choice in a user’s hands.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Not all systems have the same bottlenecks as master-worker applications, but they may be similar and worth investigating.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Lightweight models for resource provisioning add a layer of transparency to how a user’s work is completed.</a:t>
            </a:r>
            <a:endParaRPr sz="2000"/>
          </a:p>
        </p:txBody>
      </p:sp>
      <p:pic>
        <p:nvPicPr>
          <p:cNvPr id="412" name="Google Shape;41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8225" y="1559550"/>
            <a:ext cx="2705775" cy="20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"/>
          <p:cNvSpPr txBox="1"/>
          <p:nvPr>
            <p:ph idx="4294967295"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Center for Research Computing</a:t>
            </a:r>
            <a:endParaRPr/>
          </a:p>
        </p:txBody>
      </p:sp>
      <p:sp>
        <p:nvSpPr>
          <p:cNvPr id="213" name="Google Shape;213;p1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4" name="Google Shape;2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3200" y="209200"/>
            <a:ext cx="1428400" cy="38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575" y="763437"/>
            <a:ext cx="7982850" cy="361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2"/>
          <p:cNvSpPr txBox="1"/>
          <p:nvPr/>
        </p:nvSpPr>
        <p:spPr>
          <a:xfrm>
            <a:off x="2550300" y="0"/>
            <a:ext cx="6593700" cy="44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263248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263248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>
                <a:solidFill>
                  <a:srgbClr val="263248"/>
                </a:solidFill>
              </a:rPr>
              <a:t>Please contact me!</a:t>
            </a:r>
            <a:endParaRPr>
              <a:solidFill>
                <a:srgbClr val="263248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/>
              <a:t>Nate Kremer-Herman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nkremerh@nd.edu</a:t>
            </a:r>
            <a:endParaRPr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200">
                <a:solidFill>
                  <a:srgbClr val="263248"/>
                </a:solidFill>
              </a:rPr>
              <a:t>Reproduce Our Results!</a:t>
            </a:r>
            <a:endParaRPr sz="2200">
              <a:solidFill>
                <a:srgbClr val="263248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/>
              <a:t>github.com/cooperative-computing-lab/capacity-paper-data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github.com/cooperative-computing-lab/makeflow-examples</a:t>
            </a:r>
            <a:endParaRPr sz="12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2200">
                <a:solidFill>
                  <a:srgbClr val="263248"/>
                </a:solidFill>
              </a:rPr>
              <a:t>Learn to Use Our Software!</a:t>
            </a:r>
            <a:endParaRPr sz="2200">
              <a:solidFill>
                <a:srgbClr val="26324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ccl.cse.nd.edu/software/tutorials/makeflow</a:t>
            </a:r>
            <a:endParaRPr sz="2200">
              <a:solidFill>
                <a:srgbClr val="26324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418" name="Google Shape;418;p42"/>
          <p:cNvPicPr preferRelativeResize="0"/>
          <p:nvPr/>
        </p:nvPicPr>
        <p:blipFill rotWithShape="1">
          <a:blip r:embed="rId4">
            <a:alphaModFix/>
          </a:blip>
          <a:srcRect b="0" l="49" r="49" t="0"/>
          <a:stretch/>
        </p:blipFill>
        <p:spPr>
          <a:xfrm>
            <a:off x="0" y="601875"/>
            <a:ext cx="3115201" cy="2208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2"/>
          <p:cNvPicPr preferRelativeResize="0"/>
          <p:nvPr/>
        </p:nvPicPr>
        <p:blipFill rotWithShape="1">
          <a:blip r:embed="rId5">
            <a:alphaModFix/>
          </a:blip>
          <a:srcRect b="0" l="49" r="49" t="0"/>
          <a:stretch/>
        </p:blipFill>
        <p:spPr>
          <a:xfrm>
            <a:off x="0" y="2531060"/>
            <a:ext cx="2970259" cy="210544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 i="0" sz="12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21" name="Google Shape;421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425" y="4537225"/>
            <a:ext cx="2471475" cy="57667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42"/>
          <p:cNvSpPr txBox="1"/>
          <p:nvPr/>
        </p:nvSpPr>
        <p:spPr>
          <a:xfrm>
            <a:off x="3115200" y="4473450"/>
            <a:ext cx="27612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263248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en" sz="3000" u="none" cap="none" strike="noStrike">
                <a:solidFill>
                  <a:srgbClr val="263248"/>
                </a:solidFill>
                <a:latin typeface="Arial"/>
                <a:ea typeface="Arial"/>
                <a:cs typeface="Arial"/>
                <a:sym typeface="Arial"/>
              </a:rPr>
              <a:t>cl.cse.nd.edu</a:t>
            </a:r>
            <a:endParaRPr b="0" i="0" sz="3000" u="none" cap="none" strike="noStrike">
              <a:solidFill>
                <a:srgbClr val="26324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sz="3000">
              <a:solidFill>
                <a:srgbClr val="263248"/>
              </a:solidFill>
            </a:endParaRPr>
          </a:p>
        </p:txBody>
      </p:sp>
      <p:pic>
        <p:nvPicPr>
          <p:cNvPr id="423" name="Google Shape;423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13625" y="0"/>
            <a:ext cx="2030376" cy="90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1" name="Google Shape;2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23" y="760575"/>
            <a:ext cx="2747400" cy="3119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22" name="Google Shape;222;p16"/>
          <p:cNvPicPr preferRelativeResize="0"/>
          <p:nvPr/>
        </p:nvPicPr>
        <p:blipFill rotWithShape="1">
          <a:blip r:embed="rId4">
            <a:alphaModFix/>
          </a:blip>
          <a:srcRect b="7954" l="0" r="0" t="7954"/>
          <a:stretch/>
        </p:blipFill>
        <p:spPr>
          <a:xfrm>
            <a:off x="4495600" y="192075"/>
            <a:ext cx="4377000" cy="2910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23" name="Google Shape;22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4275" y="1948176"/>
            <a:ext cx="4085701" cy="305682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6"/>
          <p:cNvSpPr txBox="1"/>
          <p:nvPr/>
        </p:nvSpPr>
        <p:spPr>
          <a:xfrm>
            <a:off x="79325" y="4564850"/>
            <a:ext cx="26313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Condensed"/>
                <a:ea typeface="Roboto Condensed"/>
                <a:cs typeface="Roboto Condensed"/>
                <a:sym typeface="Roboto Condensed"/>
              </a:rPr>
              <a:t>Mad Scientist courtesy of vecteezy.com</a:t>
            </a:r>
            <a:endParaRPr sz="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Condensed"/>
                <a:ea typeface="Roboto Condensed"/>
                <a:cs typeface="Roboto Condensed"/>
                <a:sym typeface="Roboto Condensed"/>
              </a:rPr>
              <a:t>Scientist pair courtesy of  clipart-library.com</a:t>
            </a:r>
            <a:endParaRPr sz="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Condensed"/>
                <a:ea typeface="Roboto Condensed"/>
                <a:cs typeface="Roboto Condensed"/>
                <a:sym typeface="Roboto Condensed"/>
              </a:rPr>
              <a:t>Blue Gene courtesy of flickr.com/photos/argonne/</a:t>
            </a:r>
            <a:endParaRPr sz="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0" name="Google Shape;230;p17"/>
          <p:cNvPicPr preferRelativeResize="0"/>
          <p:nvPr/>
        </p:nvPicPr>
        <p:blipFill rotWithShape="1">
          <a:blip r:embed="rId3">
            <a:alphaModFix/>
          </a:blip>
          <a:srcRect b="7954" l="0" r="0" t="7954"/>
          <a:stretch/>
        </p:blipFill>
        <p:spPr>
          <a:xfrm>
            <a:off x="4495600" y="192075"/>
            <a:ext cx="4377000" cy="2910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cxnSp>
        <p:nvCxnSpPr>
          <p:cNvPr id="231" name="Google Shape;231;p17"/>
          <p:cNvCxnSpPr>
            <a:stCxn id="232" idx="2"/>
            <a:endCxn id="230" idx="2"/>
          </p:cNvCxnSpPr>
          <p:nvPr/>
        </p:nvCxnSpPr>
        <p:spPr>
          <a:xfrm rot="-5400000">
            <a:off x="3885676" y="1206624"/>
            <a:ext cx="902700" cy="4694100"/>
          </a:xfrm>
          <a:prstGeom prst="curvedConnector3">
            <a:avLst>
              <a:gd fmla="val -89501" name="adj1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32" name="Google Shape;23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2875" y="948201"/>
            <a:ext cx="4085701" cy="305682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7"/>
          <p:cNvSpPr/>
          <p:nvPr/>
        </p:nvSpPr>
        <p:spPr>
          <a:xfrm>
            <a:off x="3386100" y="675325"/>
            <a:ext cx="4085700" cy="1362000"/>
          </a:xfrm>
          <a:prstGeom prst="wedgeEllipseCallout">
            <a:avLst>
              <a:gd fmla="val -41198" name="adj1"/>
              <a:gd fmla="val 59982" name="adj2"/>
            </a:avLst>
          </a:prstGeom>
          <a:solidFill>
            <a:srgbClr val="F7F7F7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7"/>
          <p:cNvSpPr txBox="1"/>
          <p:nvPr/>
        </p:nvSpPr>
        <p:spPr>
          <a:xfrm>
            <a:off x="3611625" y="1098450"/>
            <a:ext cx="40857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Give us 10 machines, please.</a:t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0" name="Google Shape;24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23" y="760575"/>
            <a:ext cx="2747400" cy="3119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41" name="Google Shape;241;p18"/>
          <p:cNvPicPr preferRelativeResize="0"/>
          <p:nvPr/>
        </p:nvPicPr>
        <p:blipFill rotWithShape="1">
          <a:blip r:embed="rId4">
            <a:alphaModFix/>
          </a:blip>
          <a:srcRect b="7954" l="0" r="0" t="7954"/>
          <a:stretch/>
        </p:blipFill>
        <p:spPr>
          <a:xfrm>
            <a:off x="4495600" y="192075"/>
            <a:ext cx="4377000" cy="2910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cxnSp>
        <p:nvCxnSpPr>
          <p:cNvPr id="242" name="Google Shape;242;p18"/>
          <p:cNvCxnSpPr>
            <a:stCxn id="240" idx="2"/>
            <a:endCxn id="241" idx="2"/>
          </p:cNvCxnSpPr>
          <p:nvPr/>
        </p:nvCxnSpPr>
        <p:spPr>
          <a:xfrm rot="-5400000">
            <a:off x="3706123" y="902175"/>
            <a:ext cx="777900" cy="5178300"/>
          </a:xfrm>
          <a:prstGeom prst="curvedConnector3">
            <a:avLst>
              <a:gd fmla="val -111396" name="adj1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3" name="Google Shape;243;p18"/>
          <p:cNvSpPr/>
          <p:nvPr/>
        </p:nvSpPr>
        <p:spPr>
          <a:xfrm>
            <a:off x="1505925" y="2115575"/>
            <a:ext cx="4085700" cy="1362000"/>
          </a:xfrm>
          <a:prstGeom prst="wedgeEllipseCallout">
            <a:avLst>
              <a:gd fmla="val -43656" name="adj1"/>
              <a:gd fmla="val -50000" name="adj2"/>
            </a:avLst>
          </a:prstGeom>
          <a:solidFill>
            <a:srgbClr val="F7F7F7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8"/>
          <p:cNvSpPr txBox="1"/>
          <p:nvPr/>
        </p:nvSpPr>
        <p:spPr>
          <a:xfrm>
            <a:off x="1731450" y="2538700"/>
            <a:ext cx="40857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Give me ALL THE CLUSTER!!!</a:t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0" name="Google Shape;250;p19"/>
          <p:cNvPicPr preferRelativeResize="0"/>
          <p:nvPr/>
        </p:nvPicPr>
        <p:blipFill rotWithShape="1">
          <a:blip r:embed="rId3">
            <a:alphaModFix/>
          </a:blip>
          <a:srcRect b="7954" l="0" r="0" t="7954"/>
          <a:stretch/>
        </p:blipFill>
        <p:spPr>
          <a:xfrm>
            <a:off x="211550" y="2135750"/>
            <a:ext cx="4377000" cy="2910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51" name="Google Shape;25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8550" y="152400"/>
            <a:ext cx="4403050" cy="329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550" y="3189750"/>
            <a:ext cx="4377000" cy="2059500"/>
          </a:xfrm>
          <a:prstGeom prst="roundRect">
            <a:avLst>
              <a:gd fmla="val 47510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8" name="Google Shape;2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32790" cy="47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0"/>
          <p:cNvSpPr/>
          <p:nvPr/>
        </p:nvSpPr>
        <p:spPr>
          <a:xfrm>
            <a:off x="3464250" y="1428025"/>
            <a:ext cx="462900" cy="476100"/>
          </a:xfrm>
          <a:prstGeom prst="ellipse">
            <a:avLst/>
          </a:prstGeom>
          <a:noFill/>
          <a:ln cap="flat" cmpd="sng" w="762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0" name="Google Shape;26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5300" y="2496825"/>
            <a:ext cx="1943649" cy="145420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0"/>
          <p:cNvSpPr/>
          <p:nvPr/>
        </p:nvSpPr>
        <p:spPr>
          <a:xfrm>
            <a:off x="2978175" y="1914225"/>
            <a:ext cx="5407800" cy="634800"/>
          </a:xfrm>
          <a:prstGeom prst="wedgeEllipseCallout">
            <a:avLst>
              <a:gd fmla="val -24800" name="adj1"/>
              <a:gd fmla="val 93722" name="adj2"/>
            </a:avLst>
          </a:prstGeom>
          <a:solidFill>
            <a:srgbClr val="F7F7F7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We</a:t>
            </a: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 should increase our scale!</a:t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7" name="Google Shape;26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532790" cy="47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1"/>
          <p:cNvSpPr/>
          <p:nvPr/>
        </p:nvSpPr>
        <p:spPr>
          <a:xfrm>
            <a:off x="7391275" y="1613150"/>
            <a:ext cx="462900" cy="476100"/>
          </a:xfrm>
          <a:prstGeom prst="ellipse">
            <a:avLst/>
          </a:prstGeom>
          <a:noFill/>
          <a:ln cap="flat" cmpd="sng" w="762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9" name="Google Shape;26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0900" y="2496825"/>
            <a:ext cx="1943649" cy="145420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1"/>
          <p:cNvSpPr/>
          <p:nvPr/>
        </p:nvSpPr>
        <p:spPr>
          <a:xfrm>
            <a:off x="2444775" y="1914225"/>
            <a:ext cx="3924000" cy="634800"/>
          </a:xfrm>
          <a:prstGeom prst="wedgeEllipseCallout">
            <a:avLst>
              <a:gd fmla="val -24800" name="adj1"/>
              <a:gd fmla="val 93722" name="adj2"/>
            </a:avLst>
          </a:prstGeom>
          <a:solidFill>
            <a:srgbClr val="F7F7F7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Still getting faster!</a:t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