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61" r:id="rId2"/>
    <p:sldId id="264" r:id="rId3"/>
    <p:sldId id="279" r:id="rId4"/>
    <p:sldId id="283" r:id="rId5"/>
    <p:sldId id="284" r:id="rId6"/>
    <p:sldId id="282" r:id="rId7"/>
    <p:sldId id="289" r:id="rId8"/>
    <p:sldId id="290" r:id="rId9"/>
    <p:sldId id="291" r:id="rId10"/>
    <p:sldId id="286" r:id="rId11"/>
    <p:sldId id="292" r:id="rId12"/>
    <p:sldId id="287" r:id="rId13"/>
    <p:sldId id="288" r:id="rId14"/>
    <p:sldId id="260" r:id="rId1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9" orient="horz" pos="3923" userDrawn="1">
          <p15:clr>
            <a:srgbClr val="A4A3A4"/>
          </p15:clr>
        </p15:guide>
        <p15:guide id="11" pos="272" userDrawn="1">
          <p15:clr>
            <a:srgbClr val="A4A3A4"/>
          </p15:clr>
        </p15:guide>
        <p15:guide id="12" pos="7408" userDrawn="1">
          <p15:clr>
            <a:srgbClr val="A4A3A4"/>
          </p15:clr>
        </p15:guide>
        <p15:guide id="14" pos="3961" userDrawn="1">
          <p15:clr>
            <a:srgbClr val="A4A3A4"/>
          </p15:clr>
        </p15:guide>
        <p15:guide id="15" pos="3719" userDrawn="1">
          <p15:clr>
            <a:srgbClr val="A4A3A4"/>
          </p15:clr>
        </p15:guide>
        <p15:guide id="17" orient="horz" pos="2309" userDrawn="1">
          <p15:clr>
            <a:srgbClr val="A4A3A4"/>
          </p15:clr>
        </p15:guide>
        <p15:guide id="18" orient="horz" pos="691" userDrawn="1">
          <p15:clr>
            <a:srgbClr val="A4A3A4"/>
          </p15:clr>
        </p15:guide>
        <p15:guide id="19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0B16"/>
    <a:srgbClr val="E2001A"/>
    <a:srgbClr val="7B7B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3296810-A885-4BE3-A3E7-6D5BEEA58F35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97" autoAdjust="0"/>
    <p:restoredTop sz="91896" autoAdjust="0"/>
  </p:normalViewPr>
  <p:slideViewPr>
    <p:cSldViewPr showGuides="1">
      <p:cViewPr varScale="1">
        <p:scale>
          <a:sx n="116" d="100"/>
          <a:sy n="116" d="100"/>
        </p:scale>
        <p:origin x="512" y="184"/>
      </p:cViewPr>
      <p:guideLst>
        <p:guide orient="horz" pos="3923"/>
        <p:guide pos="272"/>
        <p:guide pos="7408"/>
        <p:guide pos="3961"/>
        <p:guide pos="3719"/>
        <p:guide orient="horz" pos="2309"/>
        <p:guide orient="horz" pos="691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11" d="100"/>
        <a:sy n="111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438C09-52C8-E244-A6D3-4B20B6F647FD}" type="datetimeFigureOut">
              <a:rPr lang="en-US" smtClean="0"/>
              <a:t>11/12/18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910208-73B9-084D-BAEA-2C1EDCC0FE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4136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C0BB2D-473E-4001-AEF2-40B6F6C8E08C}" type="datetimeFigureOut">
              <a:rPr lang="de-CH" smtClean="0"/>
              <a:t>12.11.18</a:t>
            </a:fld>
            <a:endParaRPr lang="de-CH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E15CF0-5FCF-41C9-B381-1D3C8AC05A9A}" type="slidenum">
              <a:rPr lang="de-CH" smtClean="0"/>
              <a:t>‹#›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12220461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new methodology and tool to investigate RM efficiency without relying on simulation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E15CF0-5FCF-41C9-B381-1D3C8AC05A9A}" type="slidenum">
              <a:rPr lang="de-CH" smtClean="0"/>
              <a:t>1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7366496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CopertinaAR20113stesa.pdf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5018" b="4165"/>
          <a:stretch/>
        </p:blipFill>
        <p:spPr>
          <a:xfrm>
            <a:off x="0" y="1236663"/>
            <a:ext cx="12192000" cy="219233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31800" y="3429000"/>
            <a:ext cx="11328400" cy="1079500"/>
          </a:xfr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100000"/>
              </a:lnSpc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noProof="0" dirty="0" err="1"/>
              <a:t>Titelmasterformat</a:t>
            </a:r>
            <a:r>
              <a:rPr lang="en-US" noProof="0" dirty="0"/>
              <a:t> </a:t>
            </a:r>
            <a:r>
              <a:rPr lang="en-US" noProof="0" dirty="0" err="1"/>
              <a:t>durch</a:t>
            </a:r>
            <a:r>
              <a:rPr lang="en-US" noProof="0" dirty="0"/>
              <a:t> </a:t>
            </a:r>
            <a:r>
              <a:rPr lang="en-US" noProof="0" dirty="0" err="1"/>
              <a:t>Klicken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31800" y="4508500"/>
            <a:ext cx="11328400" cy="2160588"/>
          </a:xfrm>
        </p:spPr>
        <p:txBody>
          <a:bodyPr lIns="0" tIns="180000" rIns="0" bIns="0" anchor="t" anchorCtr="0">
            <a:normAutofit/>
          </a:bodyPr>
          <a:lstStyle>
            <a:lvl1pPr marL="0" indent="0" algn="l">
              <a:spcBef>
                <a:spcPts val="0"/>
              </a:spcBef>
              <a:spcAft>
                <a:spcPts val="300"/>
              </a:spcAft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err="1"/>
              <a:t>Formatvorlage</a:t>
            </a:r>
            <a:r>
              <a:rPr lang="en-US" noProof="0" dirty="0"/>
              <a:t> des </a:t>
            </a:r>
            <a:r>
              <a:rPr lang="en-US" noProof="0" dirty="0" err="1"/>
              <a:t>Untertitelmasters</a:t>
            </a:r>
            <a:r>
              <a:rPr lang="en-US" noProof="0" dirty="0"/>
              <a:t> </a:t>
            </a:r>
            <a:r>
              <a:rPr lang="en-US" noProof="0" dirty="0" err="1"/>
              <a:t>durch</a:t>
            </a:r>
            <a:r>
              <a:rPr lang="en-US" noProof="0" dirty="0"/>
              <a:t> </a:t>
            </a:r>
            <a:r>
              <a:rPr lang="en-US" noProof="0" dirty="0" err="1"/>
              <a:t>Klicken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</p:txBody>
      </p:sp>
      <p:cxnSp>
        <p:nvCxnSpPr>
          <p:cNvPr id="22" name="Gerade Verbindung 10"/>
          <p:cNvCxnSpPr/>
          <p:nvPr userDrawn="1"/>
        </p:nvCxnSpPr>
        <p:spPr>
          <a:xfrm>
            <a:off x="0" y="3429000"/>
            <a:ext cx="12192000" cy="0"/>
          </a:xfrm>
          <a:prstGeom prst="line">
            <a:avLst/>
          </a:prstGeom>
          <a:ln w="288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7" descr="CSCS_RGB.eps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153" y="319926"/>
            <a:ext cx="2521228" cy="70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9" descr="eth_logo_kurz_pos.eps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5222" y="462174"/>
            <a:ext cx="948151" cy="154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5572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1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6156" b="7446"/>
          <a:stretch/>
        </p:blipFill>
        <p:spPr>
          <a:xfrm>
            <a:off x="0" y="1231900"/>
            <a:ext cx="12192000" cy="21971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31800" y="3429000"/>
            <a:ext cx="11328400" cy="1079500"/>
          </a:xfr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100000"/>
              </a:lnSpc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Thank you for your attention.</a:t>
            </a:r>
          </a:p>
        </p:txBody>
      </p:sp>
      <p:cxnSp>
        <p:nvCxnSpPr>
          <p:cNvPr id="22" name="Gerade Verbindung 10"/>
          <p:cNvCxnSpPr/>
          <p:nvPr userDrawn="1"/>
        </p:nvCxnSpPr>
        <p:spPr>
          <a:xfrm>
            <a:off x="0" y="3429000"/>
            <a:ext cx="12192000" cy="0"/>
          </a:xfrm>
          <a:prstGeom prst="line">
            <a:avLst/>
          </a:prstGeom>
          <a:ln w="288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7" descr="CSCS_RGB.eps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153" y="319926"/>
            <a:ext cx="2521228" cy="70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9" descr="eth_logo_kurz_pos.eps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5222" y="462174"/>
            <a:ext cx="948151" cy="154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40593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63" b="20363"/>
          <a:stretch/>
        </p:blipFill>
        <p:spPr bwMode="auto">
          <a:xfrm>
            <a:off x="0" y="1236663"/>
            <a:ext cx="12192000" cy="219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31800" y="3429000"/>
            <a:ext cx="11328400" cy="1079500"/>
          </a:xfr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100000"/>
              </a:lnSpc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noProof="0" dirty="0" err="1"/>
              <a:t>Titelmasterformat</a:t>
            </a:r>
            <a:r>
              <a:rPr lang="en-US" noProof="0" dirty="0"/>
              <a:t> </a:t>
            </a:r>
            <a:r>
              <a:rPr lang="en-US" noProof="0" dirty="0" err="1"/>
              <a:t>durch</a:t>
            </a:r>
            <a:r>
              <a:rPr lang="en-US" noProof="0" dirty="0"/>
              <a:t> </a:t>
            </a:r>
            <a:r>
              <a:rPr lang="en-US" noProof="0" dirty="0" err="1"/>
              <a:t>Klicken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31800" y="4508500"/>
            <a:ext cx="11328400" cy="2160588"/>
          </a:xfrm>
        </p:spPr>
        <p:txBody>
          <a:bodyPr lIns="0" tIns="180000" rIns="0" bIns="0" anchor="t" anchorCtr="0">
            <a:normAutofit/>
          </a:bodyPr>
          <a:lstStyle>
            <a:lvl1pPr marL="0" indent="0" algn="l">
              <a:spcBef>
                <a:spcPts val="0"/>
              </a:spcBef>
              <a:spcAft>
                <a:spcPts val="300"/>
              </a:spcAft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err="1"/>
              <a:t>Formatvorlage</a:t>
            </a:r>
            <a:r>
              <a:rPr lang="en-US" noProof="0" dirty="0"/>
              <a:t> des </a:t>
            </a:r>
            <a:r>
              <a:rPr lang="en-US" noProof="0" dirty="0" err="1"/>
              <a:t>Untertitelmasters</a:t>
            </a:r>
            <a:r>
              <a:rPr lang="en-US" noProof="0" dirty="0"/>
              <a:t> </a:t>
            </a:r>
            <a:r>
              <a:rPr lang="en-US" noProof="0" dirty="0" err="1"/>
              <a:t>durch</a:t>
            </a:r>
            <a:r>
              <a:rPr lang="en-US" noProof="0" dirty="0"/>
              <a:t> </a:t>
            </a:r>
            <a:r>
              <a:rPr lang="en-US" noProof="0" dirty="0" err="1"/>
              <a:t>Klicken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</p:txBody>
      </p:sp>
      <p:cxnSp>
        <p:nvCxnSpPr>
          <p:cNvPr id="22" name="Gerade Verbindung 10"/>
          <p:cNvCxnSpPr/>
          <p:nvPr userDrawn="1"/>
        </p:nvCxnSpPr>
        <p:spPr>
          <a:xfrm>
            <a:off x="0" y="3429000"/>
            <a:ext cx="12192000" cy="0"/>
          </a:xfrm>
          <a:prstGeom prst="line">
            <a:avLst/>
          </a:prstGeom>
          <a:ln w="288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CSCS_RGB.eps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153" y="319926"/>
            <a:ext cx="2521228" cy="70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9" descr="eth_logo_kurz_pos.eps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5222" y="462174"/>
            <a:ext cx="948151" cy="154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7529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11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44" b="17065"/>
          <a:stretch/>
        </p:blipFill>
        <p:spPr>
          <a:xfrm>
            <a:off x="0" y="1236663"/>
            <a:ext cx="12192000" cy="219233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31800" y="3429000"/>
            <a:ext cx="11328400" cy="1079500"/>
          </a:xfr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100000"/>
              </a:lnSpc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noProof="0" dirty="0" err="1"/>
              <a:t>Titelmasterformat</a:t>
            </a:r>
            <a:r>
              <a:rPr lang="en-US" noProof="0" dirty="0"/>
              <a:t> </a:t>
            </a:r>
            <a:r>
              <a:rPr lang="en-US" noProof="0" dirty="0" err="1"/>
              <a:t>durch</a:t>
            </a:r>
            <a:r>
              <a:rPr lang="en-US" noProof="0" dirty="0"/>
              <a:t> </a:t>
            </a:r>
            <a:r>
              <a:rPr lang="en-US" noProof="0" dirty="0" err="1"/>
              <a:t>Klicken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31800" y="4508500"/>
            <a:ext cx="11328400" cy="2160588"/>
          </a:xfrm>
        </p:spPr>
        <p:txBody>
          <a:bodyPr lIns="0" tIns="180000" rIns="0" bIns="0" anchor="t" anchorCtr="0">
            <a:normAutofit/>
          </a:bodyPr>
          <a:lstStyle>
            <a:lvl1pPr marL="0" indent="0" algn="l">
              <a:spcBef>
                <a:spcPts val="0"/>
              </a:spcBef>
              <a:spcAft>
                <a:spcPts val="300"/>
              </a:spcAft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err="1"/>
              <a:t>Formatvorlage</a:t>
            </a:r>
            <a:r>
              <a:rPr lang="en-US" noProof="0" dirty="0"/>
              <a:t> des </a:t>
            </a:r>
            <a:r>
              <a:rPr lang="en-US" noProof="0" dirty="0" err="1"/>
              <a:t>Untertitelmasters</a:t>
            </a:r>
            <a:r>
              <a:rPr lang="en-US" noProof="0" dirty="0"/>
              <a:t> </a:t>
            </a:r>
            <a:r>
              <a:rPr lang="en-US" noProof="0" dirty="0" err="1"/>
              <a:t>durch</a:t>
            </a:r>
            <a:r>
              <a:rPr lang="en-US" noProof="0" dirty="0"/>
              <a:t> </a:t>
            </a:r>
            <a:r>
              <a:rPr lang="en-US" noProof="0" dirty="0" err="1"/>
              <a:t>Klicken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</p:txBody>
      </p:sp>
      <p:cxnSp>
        <p:nvCxnSpPr>
          <p:cNvPr id="22" name="Gerade Verbindung 10"/>
          <p:cNvCxnSpPr/>
          <p:nvPr userDrawn="1"/>
        </p:nvCxnSpPr>
        <p:spPr>
          <a:xfrm>
            <a:off x="0" y="3429000"/>
            <a:ext cx="12192000" cy="0"/>
          </a:xfrm>
          <a:prstGeom prst="line">
            <a:avLst/>
          </a:prstGeom>
          <a:ln w="288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7" descr="CSCS_RGB.eps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153" y="319926"/>
            <a:ext cx="2521228" cy="70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9" descr="eth_logo_kurz_pos.eps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5222" y="462174"/>
            <a:ext cx="948151" cy="154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7529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_of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1800" y="46039"/>
            <a:ext cx="11328400" cy="862012"/>
          </a:xfrm>
        </p:spPr>
        <p:txBody>
          <a:bodyPr wrap="none" tIns="0" anchor="b" anchorCtr="0">
            <a:noAutofit/>
          </a:bodyPr>
          <a:lstStyle>
            <a:lvl1pPr>
              <a:defRPr sz="2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 err="1"/>
              <a:t>Titelmasterformat</a:t>
            </a:r>
            <a:r>
              <a:rPr lang="en-US" noProof="0" dirty="0"/>
              <a:t> </a:t>
            </a:r>
            <a:r>
              <a:rPr lang="en-US" noProof="0" dirty="0" err="1"/>
              <a:t>durch</a:t>
            </a:r>
            <a:r>
              <a:rPr lang="en-US" noProof="0" dirty="0"/>
              <a:t> </a:t>
            </a:r>
            <a:r>
              <a:rPr lang="en-US" noProof="0" dirty="0" err="1"/>
              <a:t>Klicken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31800" y="1087439"/>
            <a:ext cx="11328400" cy="5140325"/>
          </a:xfrm>
          <a:solidFill>
            <a:schemeClr val="bg1">
              <a:lumMod val="95000"/>
            </a:schemeClr>
          </a:solidFill>
        </p:spPr>
        <p:txBody>
          <a:bodyPr tIns="57600"/>
          <a:lstStyle>
            <a:lvl1pPr marL="627063" indent="-541338">
              <a:buFont typeface="+mj-lt"/>
              <a:buAutoNum type="arabicPeriod"/>
              <a:defRPr/>
            </a:lvl1pPr>
            <a:lvl2pPr>
              <a:spcBef>
                <a:spcPts val="0"/>
              </a:spcBef>
              <a:defRPr/>
            </a:lvl2pPr>
          </a:lstStyle>
          <a:p>
            <a:pPr lvl="0"/>
            <a:r>
              <a:rPr lang="en-US" noProof="0" dirty="0" err="1"/>
              <a:t>Textmasterformat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967541" y="6456392"/>
            <a:ext cx="4116579" cy="144016"/>
          </a:xfrm>
          <a:prstGeom prst="rect">
            <a:avLst/>
          </a:prstGeom>
        </p:spPr>
        <p:txBody>
          <a:bodyPr vert="horz" lIns="0" tIns="0" rIns="72000" bIns="0" rtlCol="0" anchor="ctr"/>
          <a:lstStyle>
            <a:lvl1pPr algn="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noProof="0"/>
              <a:t>Insert_Footer</a:t>
            </a:r>
            <a:endParaRPr lang="en-US" noProof="0" dirty="0"/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096000" y="6456393"/>
            <a:ext cx="384043" cy="144016"/>
          </a:xfrm>
          <a:prstGeom prst="rect">
            <a:avLst/>
          </a:prstGeom>
        </p:spPr>
        <p:txBody>
          <a:bodyPr vert="horz" lIns="72000" tIns="0" rIns="0" bIns="0" rtlCol="0" anchor="ctr"/>
          <a:lstStyle>
            <a:lvl1pPr algn="l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69C859BB-BF0B-4BDC-BBD4-42B4A100F88B}" type="slidenum">
              <a:rPr lang="de-CH" smtClean="0"/>
              <a:pPr/>
              <a:t>‹#›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26184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31800" y="2349500"/>
            <a:ext cx="11328400" cy="1079500"/>
          </a:xfrm>
        </p:spPr>
        <p:txBody>
          <a:bodyPr lIns="0" tIns="0" rIns="0" bIns="72000" anchor="b" anchorCtr="0">
            <a:noAutofit/>
          </a:bodyPr>
          <a:lstStyle>
            <a:lvl1pPr algn="l">
              <a:lnSpc>
                <a:spcPct val="100000"/>
              </a:lnSpc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noProof="0" dirty="0" err="1"/>
              <a:t>Titelmasterformat</a:t>
            </a:r>
            <a:r>
              <a:rPr lang="en-US" noProof="0" dirty="0"/>
              <a:t> </a:t>
            </a:r>
            <a:r>
              <a:rPr lang="en-US" noProof="0" dirty="0" err="1"/>
              <a:t>durch</a:t>
            </a:r>
            <a:r>
              <a:rPr lang="en-US" noProof="0" dirty="0"/>
              <a:t> </a:t>
            </a:r>
            <a:r>
              <a:rPr lang="en-US" noProof="0" dirty="0" err="1"/>
              <a:t>Klicken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</p:txBody>
      </p:sp>
      <p:cxnSp>
        <p:nvCxnSpPr>
          <p:cNvPr id="22" name="Gerade Verbindung 10"/>
          <p:cNvCxnSpPr/>
          <p:nvPr userDrawn="1"/>
        </p:nvCxnSpPr>
        <p:spPr>
          <a:xfrm>
            <a:off x="0" y="3429000"/>
            <a:ext cx="12192000" cy="0"/>
          </a:xfrm>
          <a:prstGeom prst="line">
            <a:avLst/>
          </a:prstGeom>
          <a:ln w="288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7" descr="CSCS_RGB.eps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153" y="319926"/>
            <a:ext cx="2521228" cy="70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9" descr="eth_logo_kurz_pos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5222" y="462174"/>
            <a:ext cx="948151" cy="154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68096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1800" y="46039"/>
            <a:ext cx="11328400" cy="862012"/>
          </a:xfrm>
        </p:spPr>
        <p:txBody>
          <a:bodyPr wrap="none" tIns="0" anchor="b" anchorCtr="0">
            <a:noAutofit/>
          </a:bodyPr>
          <a:lstStyle>
            <a:lvl1pPr>
              <a:defRPr sz="2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 err="1"/>
              <a:t>Titelmasterformat</a:t>
            </a:r>
            <a:r>
              <a:rPr lang="en-US" noProof="0" dirty="0"/>
              <a:t> </a:t>
            </a:r>
            <a:r>
              <a:rPr lang="en-US" noProof="0" dirty="0" err="1"/>
              <a:t>durch</a:t>
            </a:r>
            <a:r>
              <a:rPr lang="en-US" noProof="0" dirty="0"/>
              <a:t> </a:t>
            </a:r>
            <a:r>
              <a:rPr lang="en-US" noProof="0" dirty="0" err="1"/>
              <a:t>Klicken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31800" y="1087439"/>
            <a:ext cx="11328400" cy="5140325"/>
          </a:xfrm>
        </p:spPr>
        <p:txBody>
          <a:bodyPr tIns="57600"/>
          <a:lstStyle>
            <a:lvl2pPr>
              <a:spcBef>
                <a:spcPts val="0"/>
              </a:spcBef>
              <a:defRPr/>
            </a:lvl2pPr>
          </a:lstStyle>
          <a:p>
            <a:pPr lvl="0"/>
            <a:r>
              <a:rPr lang="en-US" noProof="0" dirty="0" err="1"/>
              <a:t>Textmasterformat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  <a:p>
            <a:pPr lvl="1"/>
            <a:r>
              <a:rPr lang="en-US" noProof="0" dirty="0" err="1"/>
              <a:t>Zweite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2"/>
            <a:r>
              <a:rPr lang="en-US" noProof="0" dirty="0" err="1"/>
              <a:t>Dritte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3"/>
            <a:r>
              <a:rPr lang="en-US" noProof="0" dirty="0" err="1"/>
              <a:t>Vierte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4"/>
            <a:r>
              <a:rPr lang="en-US" noProof="0" dirty="0" err="1"/>
              <a:t>Fünfte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967541" y="6456392"/>
            <a:ext cx="4116579" cy="144016"/>
          </a:xfrm>
          <a:prstGeom prst="rect">
            <a:avLst/>
          </a:prstGeom>
        </p:spPr>
        <p:txBody>
          <a:bodyPr vert="horz" lIns="0" tIns="0" rIns="72000" bIns="0" rtlCol="0" anchor="ctr"/>
          <a:lstStyle>
            <a:lvl1pPr algn="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noProof="0"/>
              <a:t>Insert_Footer</a:t>
            </a:r>
            <a:endParaRPr lang="en-US" noProof="0" dirty="0"/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096000" y="6456393"/>
            <a:ext cx="384043" cy="144016"/>
          </a:xfrm>
          <a:prstGeom prst="rect">
            <a:avLst/>
          </a:prstGeom>
        </p:spPr>
        <p:txBody>
          <a:bodyPr vert="horz" lIns="72000" tIns="0" rIns="0" bIns="0" rtlCol="0" anchor="ctr"/>
          <a:lstStyle>
            <a:lvl1pPr algn="l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69C859BB-BF0B-4BDC-BBD4-42B4A100F88B}" type="slidenum">
              <a:rPr lang="de-CH" smtClean="0"/>
              <a:pPr/>
              <a:t>‹#›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466792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31800" y="1087438"/>
            <a:ext cx="5471584" cy="5140325"/>
          </a:xfrm>
        </p:spPr>
        <p:txBody>
          <a:bodyPr tIns="72000">
            <a:normAutofit/>
          </a:bodyPr>
          <a:lstStyle>
            <a:lvl1pPr>
              <a:defRPr sz="2000"/>
            </a:lvl1pPr>
            <a:lvl2pPr>
              <a:spcBef>
                <a:spcPts val="0"/>
              </a:spcBef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 err="1"/>
              <a:t>Textmasterformat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  <a:p>
            <a:pPr lvl="1"/>
            <a:r>
              <a:rPr lang="en-US" noProof="0" dirty="0" err="1"/>
              <a:t>Zweite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2"/>
            <a:r>
              <a:rPr lang="en-US" noProof="0" dirty="0" err="1"/>
              <a:t>Dritte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3"/>
            <a:r>
              <a:rPr lang="en-US" noProof="0" dirty="0" err="1"/>
              <a:t>Vierte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4"/>
            <a:r>
              <a:rPr lang="en-US" noProof="0" dirty="0" err="1"/>
              <a:t>Fünfte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288617" y="1087438"/>
            <a:ext cx="5471583" cy="5140325"/>
          </a:xfrm>
        </p:spPr>
        <p:txBody>
          <a:bodyPr tIns="72000">
            <a:normAutofit/>
          </a:bodyPr>
          <a:lstStyle>
            <a:lvl1pPr>
              <a:defRPr sz="2000"/>
            </a:lvl1pPr>
            <a:lvl2pPr>
              <a:spcBef>
                <a:spcPts val="0"/>
              </a:spcBef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 err="1"/>
              <a:t>Textmasterformat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  <a:p>
            <a:pPr lvl="1"/>
            <a:r>
              <a:rPr lang="en-US" noProof="0" dirty="0" err="1"/>
              <a:t>Zweite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2"/>
            <a:r>
              <a:rPr lang="en-US" noProof="0" dirty="0" err="1"/>
              <a:t>Dritte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3"/>
            <a:r>
              <a:rPr lang="en-US" noProof="0" dirty="0" err="1"/>
              <a:t>Vierte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4"/>
            <a:r>
              <a:rPr lang="en-US" noProof="0" dirty="0" err="1"/>
              <a:t>Fünfte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967541" y="6456392"/>
            <a:ext cx="4116579" cy="144016"/>
          </a:xfrm>
          <a:prstGeom prst="rect">
            <a:avLst/>
          </a:prstGeom>
        </p:spPr>
        <p:txBody>
          <a:bodyPr vert="horz" lIns="0" tIns="0" rIns="72000" bIns="0" rtlCol="0" anchor="ctr"/>
          <a:lstStyle>
            <a:lvl1pPr algn="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noProof="0"/>
              <a:t>Insert_Footer</a:t>
            </a:r>
            <a:endParaRPr lang="en-US" noProof="0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096000" y="6456393"/>
            <a:ext cx="384043" cy="144016"/>
          </a:xfrm>
          <a:prstGeom prst="rect">
            <a:avLst/>
          </a:prstGeom>
        </p:spPr>
        <p:txBody>
          <a:bodyPr vert="horz" lIns="72000" tIns="0" rIns="0" bIns="0" rtlCol="0" anchor="ctr"/>
          <a:lstStyle>
            <a:lvl1pPr algn="l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69C859BB-BF0B-4BDC-BBD4-42B4A100F88B}" type="slidenum">
              <a:rPr lang="de-CH" smtClean="0"/>
              <a:pPr/>
              <a:t>‹#›</a:t>
            </a:fld>
            <a:endParaRPr lang="de-CH" dirty="0"/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431800" y="46039"/>
            <a:ext cx="11328400" cy="862012"/>
          </a:xfrm>
        </p:spPr>
        <p:txBody>
          <a:bodyPr wrap="none" tIns="0" anchor="b" anchorCtr="0">
            <a:noAutofit/>
          </a:bodyPr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 err="1"/>
              <a:t>Titelmasterformat</a:t>
            </a:r>
            <a:r>
              <a:rPr lang="en-US" noProof="0" dirty="0"/>
              <a:t> </a:t>
            </a:r>
            <a:r>
              <a:rPr lang="en-US" noProof="0" dirty="0" err="1"/>
              <a:t>durch</a:t>
            </a:r>
            <a:r>
              <a:rPr lang="en-US" noProof="0" dirty="0"/>
              <a:t> </a:t>
            </a:r>
            <a:r>
              <a:rPr lang="en-US" noProof="0" dirty="0" err="1"/>
              <a:t>Klicken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57469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Insert_Footer</a:t>
            </a:r>
            <a:endParaRPr lang="en-US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859BB-BF0B-4BDC-BBD4-42B4A100F88B}" type="slidenum">
              <a:rPr lang="de-CH" smtClean="0"/>
              <a:t>‹#›</a:t>
            </a:fld>
            <a:endParaRPr lang="de-CH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431800" y="46039"/>
            <a:ext cx="11328400" cy="862012"/>
          </a:xfrm>
        </p:spPr>
        <p:txBody>
          <a:bodyPr wrap="none" tIns="0" anchor="b" anchorCtr="0">
            <a:noAutofit/>
          </a:bodyPr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 err="1"/>
              <a:t>Titelmasterformat</a:t>
            </a:r>
            <a:r>
              <a:rPr lang="en-US" noProof="0" dirty="0"/>
              <a:t> </a:t>
            </a:r>
            <a:r>
              <a:rPr lang="en-US" noProof="0" dirty="0" err="1"/>
              <a:t>durch</a:t>
            </a:r>
            <a:r>
              <a:rPr lang="en-US" noProof="0" dirty="0"/>
              <a:t> </a:t>
            </a:r>
            <a:r>
              <a:rPr lang="en-US" noProof="0" dirty="0" err="1"/>
              <a:t>Klicken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74311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Insert_Footer</a:t>
            </a:r>
            <a:endParaRPr lang="en-US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859BB-BF0B-4BDC-BBD4-42B4A100F88B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1113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31800" y="46039"/>
            <a:ext cx="11328400" cy="862012"/>
          </a:xfrm>
          <a:prstGeom prst="rect">
            <a:avLst/>
          </a:prstGeom>
        </p:spPr>
        <p:txBody>
          <a:bodyPr vert="horz" lIns="0" tIns="45720" rIns="0" bIns="72000" rtlCol="0" anchor="b" anchorCtr="0">
            <a:normAutofit/>
          </a:bodyPr>
          <a:lstStyle/>
          <a:p>
            <a:r>
              <a:rPr lang="en-US" noProof="0" dirty="0" err="1"/>
              <a:t>Titelmasterformat</a:t>
            </a:r>
            <a:r>
              <a:rPr lang="en-US" noProof="0" dirty="0"/>
              <a:t> </a:t>
            </a:r>
            <a:r>
              <a:rPr lang="en-US" noProof="0" dirty="0" err="1"/>
              <a:t>durch</a:t>
            </a:r>
            <a:r>
              <a:rPr lang="en-US" noProof="0" dirty="0"/>
              <a:t> </a:t>
            </a:r>
            <a:r>
              <a:rPr lang="en-US" noProof="0" dirty="0" err="1"/>
              <a:t>Klicken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31800" y="1087439"/>
            <a:ext cx="11328400" cy="500585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noProof="0" dirty="0" err="1"/>
              <a:t>Textmasterformat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  <a:p>
            <a:pPr lvl="1"/>
            <a:r>
              <a:rPr lang="en-US" noProof="0" dirty="0" err="1"/>
              <a:t>Zweite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2"/>
            <a:r>
              <a:rPr lang="en-US" noProof="0" dirty="0" err="1"/>
              <a:t>Dritte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3"/>
            <a:r>
              <a:rPr lang="en-US" noProof="0" dirty="0" err="1"/>
              <a:t>Vierte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4"/>
            <a:r>
              <a:rPr lang="en-US" noProof="0" dirty="0" err="1"/>
              <a:t>Fünfte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967541" y="6456392"/>
            <a:ext cx="4116579" cy="144016"/>
          </a:xfrm>
          <a:prstGeom prst="rect">
            <a:avLst/>
          </a:prstGeom>
        </p:spPr>
        <p:txBody>
          <a:bodyPr vert="horz" lIns="0" tIns="0" rIns="72000" bIns="0" rtlCol="0" anchor="ctr"/>
          <a:lstStyle>
            <a:lvl1pPr algn="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noProof="0"/>
              <a:t>Insert_Footer</a:t>
            </a:r>
            <a:endParaRPr lang="en-US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096000" y="6456393"/>
            <a:ext cx="384043" cy="144016"/>
          </a:xfrm>
          <a:prstGeom prst="rect">
            <a:avLst/>
          </a:prstGeom>
        </p:spPr>
        <p:txBody>
          <a:bodyPr vert="horz" lIns="72000" tIns="0" rIns="0" bIns="0" rtlCol="0" anchor="ctr"/>
          <a:lstStyle>
            <a:lvl1pPr algn="l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69C859BB-BF0B-4BDC-BBD4-42B4A100F88B}" type="slidenum">
              <a:rPr lang="de-CH" smtClean="0"/>
              <a:pPr/>
              <a:t>‹#›</a:t>
            </a:fld>
            <a:endParaRPr lang="de-CH" dirty="0"/>
          </a:p>
        </p:txBody>
      </p:sp>
      <p:cxnSp>
        <p:nvCxnSpPr>
          <p:cNvPr id="8" name="Gerade Verbindung 7"/>
          <p:cNvCxnSpPr/>
          <p:nvPr/>
        </p:nvCxnSpPr>
        <p:spPr>
          <a:xfrm>
            <a:off x="6096000" y="6456392"/>
            <a:ext cx="0" cy="144016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14" descr="eth_logo_kurz_pos.eps"/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48213" y="6458507"/>
            <a:ext cx="815851" cy="13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6" descr="CSCS_2_RGB.eps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483" y="6302962"/>
            <a:ext cx="1081257" cy="439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7600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71" r:id="rId2"/>
    <p:sldLayoutId id="2147483672" r:id="rId3"/>
    <p:sldLayoutId id="2147483673" r:id="rId4"/>
    <p:sldLayoutId id="2147483662" r:id="rId5"/>
    <p:sldLayoutId id="2147483670" r:id="rId6"/>
    <p:sldLayoutId id="2147483652" r:id="rId7"/>
    <p:sldLayoutId id="2147483654" r:id="rId8"/>
    <p:sldLayoutId id="2147483655" r:id="rId9"/>
    <p:sldLayoutId id="2147483664" r:id="rId10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600" b="1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spcAft>
          <a:spcPts val="600"/>
        </a:spcAft>
        <a:buClr>
          <a:srgbClr val="A60B16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0"/>
        </a:spcBef>
        <a:buClr>
          <a:srgbClr val="A60B16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A60B16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A60B16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A60B16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eth-cscs/slurm-replay" TargetMode="Externa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RM-Replay: A High-Fidelity Tuning, Optimization and Exploration Tool for Resource Management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Maxime Martinasso</a:t>
            </a:r>
          </a:p>
          <a:p>
            <a:r>
              <a:rPr lang="en-US" dirty="0"/>
              <a:t>Swiss National Supercomputing Centre (CSCS)</a:t>
            </a:r>
          </a:p>
          <a:p>
            <a:r>
              <a:rPr lang="en-US" dirty="0"/>
              <a:t>Supercomputing 2018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0898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0107DF-1500-964A-9091-62A4434B6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Accuracy: </a:t>
            </a:r>
            <a:r>
              <a:rPr lang="en-US" dirty="0" err="1"/>
              <a:t>makespan</a:t>
            </a: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B59EF90-B9CC-1F4A-A8E6-5A87718A3F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0" y="826807"/>
            <a:ext cx="5259600" cy="3239914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7B8862-88DF-C142-968B-C33FEA5E3F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RM-Replay, SC18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86885F-855F-444A-B47F-F798964B25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9C859BB-BF0B-4BDC-BBD4-42B4A100F88B}" type="slidenum">
              <a:rPr lang="de-CH" smtClean="0"/>
              <a:pPr/>
              <a:t>10</a:t>
            </a:fld>
            <a:endParaRPr lang="de-CH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2EDA2C5-1AF1-494B-8825-6846AD9A82EE}"/>
              </a:ext>
            </a:extLst>
          </p:cNvPr>
          <p:cNvSpPr txBox="1"/>
          <p:nvPr/>
        </p:nvSpPr>
        <p:spPr>
          <a:xfrm>
            <a:off x="623392" y="4145592"/>
            <a:ext cx="1094521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sz="2200" dirty="0"/>
              <a:t>Data distribution over 50 tests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2200" dirty="0"/>
              <a:t>24 hours, 6025 jobs: 2664 jobs GPU constraint, 2409 jobs MC constraint, 169 jobs in other partitions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2200" dirty="0"/>
              <a:t>10 reservations and 51 state changes of nodes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2200" dirty="0"/>
              <a:t>Peak utilization of 97% of GPU nodes and 54% of MC nodes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2200" dirty="0"/>
              <a:t>Schedule completed in 47.65 hours for GPU and 42.7 hours for MC</a:t>
            </a:r>
          </a:p>
          <a:p>
            <a:pPr marL="285750" indent="-285750">
              <a:buFont typeface="Wingdings" pitchFamily="2" charset="2"/>
              <a:buChar char="§"/>
            </a:pP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E79E505-3C49-694F-B60D-F304490AD4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481" y="826721"/>
            <a:ext cx="5259741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009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428019-E06F-FD4F-AC73-7C63CD0A9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vs clock rate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DF552CE-C091-3C44-B0BF-5E3046CA84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3567" y="908050"/>
            <a:ext cx="5664533" cy="3489353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8A43B6-B187-844A-BC1F-FE9BB3A150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RM-Replay, SC18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1C1B24-87ED-9F49-93BC-6D241B26D8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9C859BB-BF0B-4BDC-BBD4-42B4A100F88B}" type="slidenum">
              <a:rPr lang="de-CH" smtClean="0"/>
              <a:pPr/>
              <a:t>11</a:t>
            </a:fld>
            <a:endParaRPr lang="de-CH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0E7A629-65C9-5E4A-A8D5-0B1A23AFDB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93" y="908007"/>
            <a:ext cx="5664628" cy="348939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32D94D1-74EB-F740-A10F-569EA2966345}"/>
              </a:ext>
            </a:extLst>
          </p:cNvPr>
          <p:cNvSpPr txBox="1"/>
          <p:nvPr/>
        </p:nvSpPr>
        <p:spPr>
          <a:xfrm>
            <a:off x="842260" y="4437078"/>
            <a:ext cx="109358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sz="2200" dirty="0"/>
              <a:t>Failure: </a:t>
            </a:r>
            <a:r>
              <a:rPr lang="en-US" sz="2200" dirty="0" err="1"/>
              <a:t>Slurm</a:t>
            </a:r>
            <a:r>
              <a:rPr lang="en-US" sz="2200" dirty="0"/>
              <a:t>-Replay takes too long to process backlog of jobs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2200" dirty="0"/>
              <a:t>Performance dependent on the underlying CPU frequency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2200" dirty="0"/>
              <a:t>A clock rate of 0.06 (16.7x faster) seems to be the best option on a 2.1 GHz CPU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2200" dirty="0"/>
              <a:t>Use only one </a:t>
            </a:r>
            <a:r>
              <a:rPr lang="en-US" sz="2200" dirty="0" err="1"/>
              <a:t>slurmd</a:t>
            </a:r>
            <a:r>
              <a:rPr lang="en-US" sz="2200" dirty="0"/>
              <a:t> daemon</a:t>
            </a:r>
          </a:p>
        </p:txBody>
      </p:sp>
    </p:spTree>
    <p:extLst>
      <p:ext uri="{BB962C8B-B14F-4D97-AF65-F5344CB8AC3E}">
        <p14:creationId xmlns:p14="http://schemas.microsoft.com/office/powerpoint/2010/main" val="29165938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CAEF1-75B7-9A44-A256-C6B9E0AD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use case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1199BF1-7AAA-BE44-BD8C-5C3FA32181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0" y="1813029"/>
            <a:ext cx="7299172" cy="4496291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67BF81-C6AA-EE45-B15D-F40E537DBB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RM-Replay, SC18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7D02C6-9CEF-234E-B66A-ECEF238DE1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9C859BB-BF0B-4BDC-BBD4-42B4A100F88B}" type="slidenum">
              <a:rPr lang="de-CH" smtClean="0"/>
              <a:pPr/>
              <a:t>12</a:t>
            </a:fld>
            <a:endParaRPr lang="de-CH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260480-57C3-954F-BD7D-7658D994CBB8}"/>
              </a:ext>
            </a:extLst>
          </p:cNvPr>
          <p:cNvSpPr txBox="1"/>
          <p:nvPr/>
        </p:nvSpPr>
        <p:spPr>
          <a:xfrm>
            <a:off x="1343472" y="908049"/>
            <a:ext cx="100811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User: “Will my job be scheduled earlier if I provide a better runtime estimation?”</a:t>
            </a:r>
          </a:p>
          <a:p>
            <a:endParaRPr lang="en-US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CAB5DD3-14AA-024E-B539-27C5A9AADDDC}"/>
                  </a:ext>
                </a:extLst>
              </p:cNvPr>
              <p:cNvSpPr txBox="1"/>
              <p:nvPr/>
            </p:nvSpPr>
            <p:spPr>
              <a:xfrm>
                <a:off x="7730972" y="2290657"/>
                <a:ext cx="4197676" cy="31784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Slowdown means: how much a user is willing to wait:</a:t>
                </a:r>
              </a:p>
              <a:p>
                <a:endParaRPr lang="en-US" sz="22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𝑤𝑎𝑖𝑡</m:t>
                              </m:r>
                            </m:sub>
                          </m:s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𝑒𝑥𝑒𝑐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𝑒𝑥𝑒𝑐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200" dirty="0"/>
              </a:p>
              <a:p>
                <a:endParaRPr lang="en-US" sz="2200" dirty="0"/>
              </a:p>
              <a:p>
                <a:r>
                  <a:rPr lang="en-US" sz="2200" dirty="0"/>
                  <a:t>There are fewer jobs waiting but no improvement in the waiting time.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CAB5DD3-14AA-024E-B539-27C5A9AADD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0972" y="2290657"/>
                <a:ext cx="4197676" cy="3178499"/>
              </a:xfrm>
              <a:prstGeom prst="rect">
                <a:avLst/>
              </a:prstGeom>
              <a:blipFill>
                <a:blip r:embed="rId3"/>
                <a:stretch>
                  <a:fillRect l="-1813" t="-1195" r="-2719" b="-19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80385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43FE9-ADC5-5D43-8385-8FB58364D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 and future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50C37A-0589-2248-B6FC-0F43C00D80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RM-Replay: A High-Fidelity Tuning, Optimization and Exploration Tool for Resource Management</a:t>
            </a:r>
          </a:p>
          <a:p>
            <a:r>
              <a:rPr lang="en-US" dirty="0"/>
              <a:t>Useful for testing what-if scenario: parameter, version, feature, policy, …</a:t>
            </a:r>
          </a:p>
          <a:p>
            <a:r>
              <a:rPr lang="en-US" dirty="0"/>
              <a:t>Help to take better decision on a production system configuration</a:t>
            </a:r>
          </a:p>
          <a:p>
            <a:r>
              <a:rPr lang="en-US" dirty="0"/>
              <a:t>Slurm-Replay an instance of RM-Replay for Slurm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Use Slurm-Replay at CSCS</a:t>
            </a:r>
          </a:p>
          <a:p>
            <a:r>
              <a:rPr lang="en-US" dirty="0"/>
              <a:t>Investigate </a:t>
            </a:r>
            <a:r>
              <a:rPr lang="en-US" dirty="0" err="1"/>
              <a:t>slurmd</a:t>
            </a:r>
            <a:r>
              <a:rPr lang="en-US"/>
              <a:t> performance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05CA19-BDE8-C24C-933E-6FD7FF3DF6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RM-Replay, SC18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A8945A-A2AD-9B41-9D38-234ECCA4A5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9C859BB-BF0B-4BDC-BBD4-42B4A100F88B}" type="slidenum">
              <a:rPr lang="de-CH" smtClean="0"/>
              <a:pPr/>
              <a:t>13</a:t>
            </a:fld>
            <a:endParaRPr lang="de-CH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4D85B9-8E7D-794F-BDB3-E61BA272DFF3}"/>
              </a:ext>
            </a:extLst>
          </p:cNvPr>
          <p:cNvSpPr txBox="1"/>
          <p:nvPr/>
        </p:nvSpPr>
        <p:spPr>
          <a:xfrm>
            <a:off x="3719736" y="3573016"/>
            <a:ext cx="6480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hlinkClick r:id="rId2"/>
              </a:rPr>
              <a:t>https://github.com/eth-cscs/slurm-replay</a:t>
            </a:r>
            <a:r>
              <a:rPr lang="en-US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713599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 for your attention.</a:t>
            </a:r>
          </a:p>
        </p:txBody>
      </p:sp>
    </p:spTree>
    <p:extLst>
      <p:ext uri="{BB962C8B-B14F-4D97-AF65-F5344CB8AC3E}">
        <p14:creationId xmlns:p14="http://schemas.microsoft.com/office/powerpoint/2010/main" val="20830807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DBA35-870F-7440-9D64-650359904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Exploring resource manager parametrization of a production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BFA8BA-F9BC-7548-91F5-1B238CE533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800" y="908051"/>
            <a:ext cx="11328400" cy="5473277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HPC center view</a:t>
            </a:r>
          </a:p>
          <a:p>
            <a:pPr lvl="1"/>
            <a:r>
              <a:rPr lang="en-US" dirty="0"/>
              <a:t>Goal is to improve the usage of the resource: higher utilization, higher throughput</a:t>
            </a:r>
          </a:p>
          <a:p>
            <a:pPr lvl="1"/>
            <a:r>
              <a:rPr lang="en-US" dirty="0"/>
              <a:t>What-if scenario: </a:t>
            </a:r>
          </a:p>
          <a:p>
            <a:pPr lvl="2"/>
            <a:r>
              <a:rPr lang="en-US" dirty="0"/>
              <a:t>Changing RM parameters</a:t>
            </a:r>
          </a:p>
          <a:p>
            <a:pPr lvl="2"/>
            <a:r>
              <a:rPr lang="en-US" dirty="0"/>
              <a:t>Introducing new policies</a:t>
            </a:r>
          </a:p>
          <a:p>
            <a:pPr lvl="2"/>
            <a:r>
              <a:rPr lang="en-US" dirty="0"/>
              <a:t>Updating RM and using new features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User point of view</a:t>
            </a:r>
          </a:p>
          <a:p>
            <a:pPr lvl="1"/>
            <a:r>
              <a:rPr lang="en-US" dirty="0"/>
              <a:t>How long will my job wait in the queue?</a:t>
            </a:r>
          </a:p>
          <a:p>
            <a:pPr lvl="2"/>
            <a:r>
              <a:rPr lang="en-US" dirty="0"/>
              <a:t>If I improve my runtime estimate</a:t>
            </a:r>
          </a:p>
          <a:p>
            <a:pPr lvl="2"/>
            <a:r>
              <a:rPr lang="en-US" dirty="0"/>
              <a:t>If I use this specific queue</a:t>
            </a:r>
          </a:p>
          <a:p>
            <a:pPr lvl="2"/>
            <a:r>
              <a:rPr lang="en-US" dirty="0"/>
              <a:t>If I use a special constraint</a:t>
            </a:r>
          </a:p>
          <a:p>
            <a:pPr lvl="2"/>
            <a:endParaRPr lang="en-US" dirty="0"/>
          </a:p>
          <a:p>
            <a:r>
              <a:rPr lang="en-US" dirty="0"/>
              <a:t>Current approaches</a:t>
            </a:r>
          </a:p>
          <a:p>
            <a:pPr lvl="1"/>
            <a:r>
              <a:rPr lang="en-US" dirty="0"/>
              <a:t>Identify a better configuration? How do you test it?</a:t>
            </a:r>
          </a:p>
          <a:p>
            <a:pPr lvl="2"/>
            <a:r>
              <a:rPr lang="en-US" dirty="0"/>
              <a:t>Apply a change between two maintenances, monitor</a:t>
            </a:r>
          </a:p>
          <a:p>
            <a:pPr lvl="1"/>
            <a:r>
              <a:rPr lang="en-US" dirty="0"/>
              <a:t>Using a simulator?</a:t>
            </a:r>
          </a:p>
          <a:p>
            <a:pPr lvl="2"/>
            <a:r>
              <a:rPr lang="en-US" dirty="0"/>
              <a:t>Complexity of a production system: partitions, priorities, node states, reservation, …</a:t>
            </a:r>
          </a:p>
          <a:p>
            <a:pPr lvl="2"/>
            <a:r>
              <a:rPr lang="en-US" dirty="0"/>
              <a:t>Accuracy of the simulation</a:t>
            </a:r>
          </a:p>
          <a:p>
            <a:pPr lvl="2"/>
            <a:r>
              <a:rPr lang="en-US" dirty="0"/>
              <a:t>Translate simulation output into decision making</a:t>
            </a:r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1D94BB-15A8-0B4A-844C-E8BD8F87D6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RM-Replay, SC18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11A069-0EE4-1645-B6A1-2A0EF030B9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9C859BB-BF0B-4BDC-BBD4-42B4A100F88B}" type="slidenum">
              <a:rPr lang="de-CH" smtClean="0"/>
              <a:pPr/>
              <a:t>2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4251998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DBA35-870F-7440-9D64-650359904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approach: RM-Replay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BFA8BA-F9BC-7548-91F5-1B238CE533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Use the exact same software stack for the RM</a:t>
            </a:r>
          </a:p>
          <a:p>
            <a:pPr lvl="1"/>
            <a:r>
              <a:rPr lang="en-US" dirty="0"/>
              <a:t>No modification of the code (or very minimal)</a:t>
            </a:r>
          </a:p>
          <a:p>
            <a:pPr lvl="1"/>
            <a:endParaRPr lang="en-US" dirty="0"/>
          </a:p>
          <a:p>
            <a:r>
              <a:rPr lang="en-US" dirty="0"/>
              <a:t>Use fewer resources than the production system</a:t>
            </a:r>
          </a:p>
          <a:p>
            <a:pPr lvl="1"/>
            <a:r>
              <a:rPr lang="en-US" dirty="0"/>
              <a:t>Less physical resources: nodes</a:t>
            </a:r>
          </a:p>
          <a:p>
            <a:pPr lvl="1"/>
            <a:r>
              <a:rPr lang="en-US" dirty="0"/>
              <a:t>Less time: faster-than-real-time clock</a:t>
            </a:r>
          </a:p>
          <a:p>
            <a:pPr lvl="1"/>
            <a:endParaRPr lang="en-US" dirty="0"/>
          </a:p>
          <a:p>
            <a:r>
              <a:rPr lang="en-US" dirty="0"/>
              <a:t>“Replay” the exact set of actions for a workload:</a:t>
            </a:r>
          </a:p>
          <a:p>
            <a:pPr lvl="1"/>
            <a:r>
              <a:rPr lang="en-US" dirty="0"/>
              <a:t>Job submissions</a:t>
            </a:r>
          </a:p>
          <a:p>
            <a:pPr lvl="1"/>
            <a:r>
              <a:rPr lang="en-US" dirty="0"/>
              <a:t>Node availability</a:t>
            </a:r>
          </a:p>
          <a:p>
            <a:pPr lvl="1"/>
            <a:r>
              <a:rPr lang="en-US" dirty="0"/>
              <a:t>Reservations</a:t>
            </a:r>
          </a:p>
          <a:p>
            <a:pPr lvl="1"/>
            <a:endParaRPr lang="en-US" dirty="0"/>
          </a:p>
          <a:p>
            <a:r>
              <a:rPr lang="en-US" dirty="0"/>
              <a:t>Allow historical studies, gather statistics on events (end of allocation period, GB)</a:t>
            </a:r>
          </a:p>
          <a:p>
            <a:r>
              <a:rPr lang="en-US" dirty="0"/>
              <a:t>Use a well-known interface (the RM itself) by the system engineers 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1D94BB-15A8-0B4A-844C-E8BD8F87D6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RM-Replay, SC18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11A069-0EE4-1645-B6A1-2A0EF030B9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9C859BB-BF0B-4BDC-BBD4-42B4A100F88B}" type="slidenum">
              <a:rPr lang="de-CH" smtClean="0"/>
              <a:pPr/>
              <a:t>3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8395682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150003-EF81-A544-A614-0E1DD17ABE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RM-Replay 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5E788C-F509-1645-86AF-2814266E16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a container to recreate the entire resource manager software stack in an isolated environment</a:t>
            </a:r>
          </a:p>
          <a:p>
            <a:r>
              <a:rPr lang="en-US" dirty="0"/>
              <a:t>Inside the same container recreate the set of users (who submit jobs)</a:t>
            </a:r>
          </a:p>
          <a:p>
            <a:r>
              <a:rPr lang="en-US" dirty="0"/>
              <a:t>Create an adjustable clock which will replace the system clock and will be used by the software stack</a:t>
            </a:r>
          </a:p>
          <a:p>
            <a:r>
              <a:rPr lang="en-US" dirty="0"/>
              <a:t>Develop a set of programs to recreate the interaction originating from a workload</a:t>
            </a:r>
          </a:p>
          <a:p>
            <a:r>
              <a:rPr lang="en-US" dirty="0"/>
              <a:t>Provide configuration data outside the container to enable portability to other HPC systems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C9331E-AA97-7D4B-BD1A-4C6E844D6F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RM-Replay, SC18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8D9CDC-AE69-D94C-8F4F-4D219223E6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9C859BB-BF0B-4BDC-BBD4-42B4A100F88B}" type="slidenum">
              <a:rPr lang="de-CH" smtClean="0"/>
              <a:pPr/>
              <a:t>4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2783656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6A4C0-64EF-2B49-8278-3FA3E15339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Instance of RM-Replay: Slurm-Replay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E79347-B630-0C45-B3CB-C96711DD31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 Slurm is a resource manager used on many large HPC systems</a:t>
            </a:r>
          </a:p>
          <a:p>
            <a:pPr lvl="1"/>
            <a:r>
              <a:rPr lang="en-US" dirty="0"/>
              <a:t>6 of top 10 in the top500 (November 2017)</a:t>
            </a:r>
          </a:p>
          <a:p>
            <a:pPr lvl="1"/>
            <a:r>
              <a:rPr lang="en-US" dirty="0"/>
              <a:t>Many features: High scalability and performance, fair-share, reservation, plugins, …</a:t>
            </a:r>
          </a:p>
          <a:p>
            <a:pPr lvl="1"/>
            <a:endParaRPr lang="en-US" dirty="0"/>
          </a:p>
          <a:p>
            <a:r>
              <a:rPr lang="en-US" dirty="0"/>
              <a:t>Slurm is a complex software:</a:t>
            </a:r>
          </a:p>
          <a:p>
            <a:pPr lvl="1"/>
            <a:r>
              <a:rPr lang="en-US" dirty="0"/>
              <a:t>Accurate simulation is very difficult</a:t>
            </a:r>
          </a:p>
          <a:p>
            <a:pPr lvl="1"/>
            <a:r>
              <a:rPr lang="en-US" dirty="0"/>
              <a:t>Integrated simulator modifies code base and the scheduling behavior</a:t>
            </a:r>
          </a:p>
          <a:p>
            <a:pPr lvl="2"/>
            <a:r>
              <a:rPr lang="en-US" dirty="0"/>
              <a:t>Event based simulation, capturing all events? Impact on the scheduling?</a:t>
            </a:r>
          </a:p>
          <a:p>
            <a:pPr lvl="2"/>
            <a:r>
              <a:rPr lang="en-US" dirty="0"/>
              <a:t>Lack of portability</a:t>
            </a:r>
          </a:p>
          <a:p>
            <a:pPr lvl="1"/>
            <a:endParaRPr lang="en-US" dirty="0"/>
          </a:p>
          <a:p>
            <a:r>
              <a:rPr lang="en-US" dirty="0"/>
              <a:t>Objective of Slurm-Replay:</a:t>
            </a:r>
          </a:p>
          <a:p>
            <a:pPr lvl="1"/>
            <a:r>
              <a:rPr lang="en-US" dirty="0"/>
              <a:t>Use the original and not modified Slurm software stack</a:t>
            </a:r>
          </a:p>
          <a:p>
            <a:pPr lvl="1"/>
            <a:r>
              <a:rPr lang="en-US" dirty="0"/>
              <a:t>Use configuration parameters from a large HPC production system (Piz Daint)</a:t>
            </a:r>
          </a:p>
          <a:p>
            <a:pPr lvl="1"/>
            <a:r>
              <a:rPr lang="en-US" dirty="0"/>
              <a:t>Replay production workloads</a:t>
            </a:r>
          </a:p>
          <a:p>
            <a:pPr lvl="1"/>
            <a:r>
              <a:rPr lang="en-US" dirty="0"/>
              <a:t>Evaluate scheduling metrics: throughput, utilization, waiting time, …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014F26-2193-3145-976B-B7EEE8E29E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RM-Replay, SC18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CBEFB9-BFB0-C141-AA71-7463E53D4D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9C859BB-BF0B-4BDC-BBD4-42B4A100F88B}" type="slidenum">
              <a:rPr lang="de-CH" smtClean="0"/>
              <a:pPr/>
              <a:t>5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5815473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DBA35-870F-7440-9D64-650359904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</a:t>
            </a:r>
            <a:r>
              <a:rPr lang="en-US" dirty="0" err="1"/>
              <a:t>Slurm</a:t>
            </a:r>
            <a:r>
              <a:rPr lang="en-US" dirty="0"/>
              <a:t>-Replay work?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EBB0D71-F96C-C74A-BB32-72D25071FD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687"/>
            <a:ext cx="12192000" cy="5773229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1D94BB-15A8-0B4A-844C-E8BD8F87D6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RM-Replay, SC18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11A069-0EE4-1645-B6A1-2A0EF030B9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9C859BB-BF0B-4BDC-BBD4-42B4A100F88B}" type="slidenum">
              <a:rPr lang="de-CH" smtClean="0"/>
              <a:pPr/>
              <a:t>6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0908913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1F661-5D4E-EE41-B711-3FAABE751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Workload: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FABFC2-73DD-EA4F-AEF7-DB6E4404DC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RM-Replay, SC18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6AC575-18DB-1242-926A-223807AE9A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9C859BB-BF0B-4BDC-BBD4-42B4A100F88B}" type="slidenum">
              <a:rPr lang="de-CH" smtClean="0"/>
              <a:pPr/>
              <a:t>7</a:t>
            </a:fld>
            <a:endParaRPr lang="de-CH" dirty="0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D05D3676-538D-2647-A908-0EC0C4A955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5056" y="-137901"/>
            <a:ext cx="8496944" cy="6666301"/>
          </a:xfr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9DF3A92-976E-5842-8586-3E240436F1F4}"/>
              </a:ext>
            </a:extLst>
          </p:cNvPr>
          <p:cNvSpPr txBox="1"/>
          <p:nvPr/>
        </p:nvSpPr>
        <p:spPr>
          <a:xfrm>
            <a:off x="660933" y="896956"/>
            <a:ext cx="261321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Jobs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Job dependencies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Node states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Reservations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581DF85-B96E-5A4B-A19D-781460FCA3F9}"/>
              </a:ext>
            </a:extLst>
          </p:cNvPr>
          <p:cNvSpPr txBox="1">
            <a:spLocks/>
          </p:cNvSpPr>
          <p:nvPr/>
        </p:nvSpPr>
        <p:spPr>
          <a:xfrm>
            <a:off x="431800" y="2494980"/>
            <a:ext cx="11328400" cy="862012"/>
          </a:xfrm>
          <a:prstGeom prst="rect">
            <a:avLst/>
          </a:prstGeom>
        </p:spPr>
        <p:txBody>
          <a:bodyPr vert="horz" wrap="none" lIns="0" tIns="0" rIns="0" bIns="7200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Multitenant: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FF1ACD0-2F5D-474E-B3B2-2C950595A2E9}"/>
              </a:ext>
            </a:extLst>
          </p:cNvPr>
          <p:cNvSpPr txBox="1"/>
          <p:nvPr/>
        </p:nvSpPr>
        <p:spPr>
          <a:xfrm>
            <a:off x="660933" y="3356992"/>
            <a:ext cx="28793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Extract users/groups</a:t>
            </a:r>
          </a:p>
        </p:txBody>
      </p:sp>
    </p:spTree>
    <p:extLst>
      <p:ext uri="{BB962C8B-B14F-4D97-AF65-F5344CB8AC3E}">
        <p14:creationId xmlns:p14="http://schemas.microsoft.com/office/powerpoint/2010/main" val="12455962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68094C-DD60-5148-B857-01689B9C2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Workflow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29F3824-B74C-1241-92EC-E3F07B0E42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019" y="908051"/>
            <a:ext cx="9137055" cy="5548341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735ECE-67D2-4242-9CAB-23CED45775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RM-Replay, SC18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27EB9C-AEF9-A84C-B81C-DA855126D7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9C859BB-BF0B-4BDC-BBD4-42B4A100F88B}" type="slidenum">
              <a:rPr lang="de-CH" smtClean="0"/>
              <a:pPr/>
              <a:t>8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709363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0F4B1-251E-C84D-9E0A-44748C157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Technical solutions and limitations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70048B-5162-034C-B2FE-C1A9ED98C4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 root privileges inside the container (to use HPC container runtimes)</a:t>
            </a:r>
          </a:p>
          <a:p>
            <a:r>
              <a:rPr lang="en-US" dirty="0"/>
              <a:t>Wrap functions used to impersonate users to always return true:</a:t>
            </a:r>
          </a:p>
          <a:p>
            <a:pPr lvl="1"/>
            <a:r>
              <a:rPr lang="en-US" i="1" dirty="0" err="1"/>
              <a:t>setuid</a:t>
            </a:r>
            <a:r>
              <a:rPr lang="en-US" dirty="0"/>
              <a:t>, </a:t>
            </a:r>
            <a:r>
              <a:rPr lang="en-US" i="1" dirty="0" err="1"/>
              <a:t>setgid</a:t>
            </a:r>
            <a:r>
              <a:rPr lang="en-US" dirty="0"/>
              <a:t>, </a:t>
            </a:r>
            <a:r>
              <a:rPr lang="en-US" i="1" dirty="0" err="1"/>
              <a:t>chown</a:t>
            </a:r>
            <a:endParaRPr lang="en-US" i="1" dirty="0"/>
          </a:p>
          <a:p>
            <a:r>
              <a:rPr lang="en-US" dirty="0"/>
              <a:t>Wrap common C time functions to use a faster clock:</a:t>
            </a:r>
          </a:p>
          <a:p>
            <a:pPr lvl="1"/>
            <a:r>
              <a:rPr lang="en-US" i="1" dirty="0"/>
              <a:t>sleep</a:t>
            </a:r>
            <a:r>
              <a:rPr lang="en-US" dirty="0"/>
              <a:t>, </a:t>
            </a:r>
            <a:r>
              <a:rPr lang="en-US" i="1" dirty="0" err="1"/>
              <a:t>gettimeofday</a:t>
            </a:r>
            <a:r>
              <a:rPr lang="en-US" dirty="0"/>
              <a:t>, …, clock counter is in </a:t>
            </a:r>
            <a:r>
              <a:rPr lang="en-US" i="1" dirty="0"/>
              <a:t>/dev/</a:t>
            </a:r>
            <a:r>
              <a:rPr lang="en-US" i="1" dirty="0" err="1"/>
              <a:t>shm</a:t>
            </a:r>
            <a:endParaRPr lang="en-US" i="1" dirty="0"/>
          </a:p>
          <a:p>
            <a:r>
              <a:rPr lang="en-US" dirty="0"/>
              <a:t>Create and bind mount </a:t>
            </a:r>
            <a:r>
              <a:rPr lang="en-US" i="1" dirty="0"/>
              <a:t>/</a:t>
            </a:r>
            <a:r>
              <a:rPr lang="en-US" i="1" dirty="0" err="1"/>
              <a:t>etc</a:t>
            </a:r>
            <a:r>
              <a:rPr lang="en-US" i="1" dirty="0"/>
              <a:t>/</a:t>
            </a:r>
            <a:r>
              <a:rPr lang="en-US" i="1" dirty="0" err="1"/>
              <a:t>passwd</a:t>
            </a:r>
            <a:r>
              <a:rPr lang="en-US" dirty="0"/>
              <a:t> and </a:t>
            </a:r>
            <a:r>
              <a:rPr lang="en-US" i="1" dirty="0"/>
              <a:t>/</a:t>
            </a:r>
            <a:r>
              <a:rPr lang="en-US" i="1" dirty="0" err="1"/>
              <a:t>etc</a:t>
            </a:r>
            <a:r>
              <a:rPr lang="en-US" i="1" dirty="0"/>
              <a:t>/group</a:t>
            </a:r>
            <a:r>
              <a:rPr lang="en-US" dirty="0"/>
              <a:t> from users in the </a:t>
            </a:r>
            <a:r>
              <a:rPr lang="en-US" dirty="0" err="1"/>
              <a:t>worload</a:t>
            </a:r>
            <a:endParaRPr lang="en-US" dirty="0"/>
          </a:p>
          <a:p>
            <a:r>
              <a:rPr lang="en-US" dirty="0"/>
              <a:t>Use Slurm </a:t>
            </a:r>
            <a:r>
              <a:rPr lang="en-US" i="1" dirty="0"/>
              <a:t>Frontend</a:t>
            </a:r>
            <a:r>
              <a:rPr lang="en-US" dirty="0"/>
              <a:t> feature to execute only one </a:t>
            </a:r>
            <a:r>
              <a:rPr lang="en-US" i="1" dirty="0" err="1"/>
              <a:t>slurmd</a:t>
            </a:r>
            <a:r>
              <a:rPr lang="en-US" dirty="0"/>
              <a:t> daemon for an arbitrary number of nodes</a:t>
            </a:r>
          </a:p>
          <a:p>
            <a:r>
              <a:rPr lang="en-US" dirty="0"/>
              <a:t>Missing data from Slurm </a:t>
            </a:r>
            <a:r>
              <a:rPr lang="en-US" dirty="0" err="1"/>
              <a:t>db</a:t>
            </a:r>
            <a:r>
              <a:rPr lang="en-US" dirty="0"/>
              <a:t> taken from system logs</a:t>
            </a:r>
          </a:p>
          <a:p>
            <a:pPr lvl="1"/>
            <a:r>
              <a:rPr lang="en-US" dirty="0"/>
              <a:t>job dependency, topology, reservation submission time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172AC6-C7DA-6748-B361-3EDC199D58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RM-Replay, SC18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A69E5F-F7C9-7D49-8AE4-2D1CD38E07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9C859BB-BF0B-4BDC-BBD4-42B4A100F88B}" type="slidenum">
              <a:rPr lang="de-CH" smtClean="0"/>
              <a:pPr/>
              <a:t>9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237240031"/>
      </p:ext>
    </p:extLst>
  </p:cSld>
  <p:clrMapOvr>
    <a:masterClrMapping/>
  </p:clrMapOvr>
</p:sld>
</file>

<file path=ppt/theme/theme1.xml><?xml version="1.0" encoding="utf-8"?>
<a:theme xmlns:a="http://schemas.openxmlformats.org/drawingml/2006/main" name="PPT Template CSCS">
  <a:themeElements>
    <a:clrScheme name="CSCS_Renato">
      <a:dk1>
        <a:sysClr val="windowText" lastClr="000000"/>
      </a:dk1>
      <a:lt1>
        <a:sysClr val="window" lastClr="FFFFFF"/>
      </a:lt1>
      <a:dk2>
        <a:srgbClr val="1F407A"/>
      </a:dk2>
      <a:lt2>
        <a:srgbClr val="E2001A"/>
      </a:lt2>
      <a:accent1>
        <a:srgbClr val="72791C"/>
      </a:accent1>
      <a:accent2>
        <a:srgbClr val="007A96"/>
      </a:accent2>
      <a:accent3>
        <a:srgbClr val="974806"/>
      </a:accent3>
      <a:accent4>
        <a:srgbClr val="800080"/>
      </a:accent4>
      <a:accent5>
        <a:srgbClr val="A78720"/>
      </a:accent5>
      <a:accent6>
        <a:srgbClr val="A60B16"/>
      </a:accent6>
      <a:hlink>
        <a:srgbClr val="A60B16"/>
      </a:hlink>
      <a:folHlink>
        <a:srgbClr val="A60B16"/>
      </a:folHlink>
    </a:clrScheme>
    <a:fontScheme name="CSC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7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1"/>
          </a:solidFill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SCS PowerPoint Template 16to9 2016.potx" id="{6067074B-F877-4B69-9C81-C187D8F7ECF8}" vid="{394EFFA6-587B-410F-94C5-9B01B230B622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30669</TotalTime>
  <Words>735</Words>
  <Application>Microsoft Macintosh PowerPoint</Application>
  <PresentationFormat>Widescreen</PresentationFormat>
  <Paragraphs>136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Cambria Math</vt:lpstr>
      <vt:lpstr>Tahoma</vt:lpstr>
      <vt:lpstr>Wingdings</vt:lpstr>
      <vt:lpstr>PPT Template CSCS</vt:lpstr>
      <vt:lpstr>RM-Replay: A High-Fidelity Tuning, Optimization and Exploration Tool for Resource Management</vt:lpstr>
      <vt:lpstr>Exploring resource manager parametrization of a production system</vt:lpstr>
      <vt:lpstr>New approach: RM-Replay</vt:lpstr>
      <vt:lpstr>How does RM-Replay work?</vt:lpstr>
      <vt:lpstr>Instance of RM-Replay: Slurm-Replay</vt:lpstr>
      <vt:lpstr>How does Slurm-Replay work?</vt:lpstr>
      <vt:lpstr>Workload:</vt:lpstr>
      <vt:lpstr>Workflow</vt:lpstr>
      <vt:lpstr>Technical solutions and limitations</vt:lpstr>
      <vt:lpstr>Accuracy: makespan</vt:lpstr>
      <vt:lpstr>Performance vs clock rate</vt:lpstr>
      <vt:lpstr>Example of use case</vt:lpstr>
      <vt:lpstr>Conclusion and future work</vt:lpstr>
      <vt:lpstr>Thank you for your attention.</vt:lpstr>
    </vt:vector>
  </TitlesOfParts>
  <Manager/>
  <Company/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RM Replay</dc:title>
  <dc:subject/>
  <dc:creator>Maxime Martinasso</dc:creator>
  <cp:keywords/>
  <dc:description/>
  <cp:lastModifiedBy>Microsoft Office User</cp:lastModifiedBy>
  <cp:revision>117</cp:revision>
  <cp:lastPrinted>2018-10-25T08:45:53Z</cp:lastPrinted>
  <dcterms:created xsi:type="dcterms:W3CDTF">2014-12-30T14:12:48Z</dcterms:created>
  <dcterms:modified xsi:type="dcterms:W3CDTF">2018-11-13T20:11:31Z</dcterms:modified>
  <cp:category/>
</cp:coreProperties>
</file>