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6" r:id="rId3"/>
    <p:sldId id="316" r:id="rId4"/>
    <p:sldId id="319" r:id="rId5"/>
    <p:sldId id="274" r:id="rId6"/>
    <p:sldId id="262" r:id="rId7"/>
    <p:sldId id="371" r:id="rId8"/>
    <p:sldId id="283" r:id="rId9"/>
    <p:sldId id="422" r:id="rId10"/>
    <p:sldId id="284" r:id="rId11"/>
    <p:sldId id="324" r:id="rId12"/>
    <p:sldId id="325" r:id="rId13"/>
    <p:sldId id="298" r:id="rId14"/>
    <p:sldId id="421" r:id="rId15"/>
    <p:sldId id="411" r:id="rId16"/>
    <p:sldId id="408" r:id="rId17"/>
    <p:sldId id="409" r:id="rId18"/>
    <p:sldId id="410" r:id="rId19"/>
    <p:sldId id="412" r:id="rId20"/>
    <p:sldId id="413" r:id="rId21"/>
    <p:sldId id="286" r:id="rId22"/>
    <p:sldId id="417" r:id="rId23"/>
    <p:sldId id="418" r:id="rId24"/>
    <p:sldId id="431" r:id="rId25"/>
    <p:sldId id="420" r:id="rId26"/>
    <p:sldId id="419" r:id="rId27"/>
    <p:sldId id="295" r:id="rId28"/>
    <p:sldId id="425" r:id="rId29"/>
    <p:sldId id="424" r:id="rId30"/>
    <p:sldId id="296" r:id="rId31"/>
    <p:sldId id="299" r:id="rId32"/>
    <p:sldId id="302" r:id="rId33"/>
    <p:sldId id="303" r:id="rId34"/>
    <p:sldId id="427" r:id="rId35"/>
    <p:sldId id="428" r:id="rId36"/>
    <p:sldId id="429" r:id="rId37"/>
    <p:sldId id="423" r:id="rId38"/>
    <p:sldId id="304" r:id="rId39"/>
    <p:sldId id="406" r:id="rId40"/>
    <p:sldId id="426" r:id="rId41"/>
    <p:sldId id="430" r:id="rId42"/>
    <p:sldId id="285" r:id="rId43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347"/>
    <a:srgbClr val="00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79416" autoAdjust="0"/>
  </p:normalViewPr>
  <p:slideViewPr>
    <p:cSldViewPr>
      <p:cViewPr>
        <p:scale>
          <a:sx n="80" d="100"/>
          <a:sy n="80" d="100"/>
        </p:scale>
        <p:origin x="360" y="3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BE7532-FE6B-4299-95E9-9A74392BF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91A32-E10F-4F97-B45B-879A37656F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2E7F59-6486-4EDA-98B8-0A45947FF9D2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84CAF-1C2B-4E93-871B-B461A65793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82E-020A-4529-9872-299000E29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BE07BAC-F29D-47AD-B399-828D1B967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8C584B-E34D-4300-92F9-784EE851941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A4A05D9-8B00-443E-BBAA-EF16A2F8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2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7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6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final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3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6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in 23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14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results</a:t>
            </a:r>
          </a:p>
          <a:p>
            <a:r>
              <a:rPr lang="en-US" dirty="0"/>
              <a:t>Show the limits: &lt;10%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scientific computing world has witnessed a growing need for on-demand resource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new generation of experimental devices and equipment,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ranging from light sources for high-energy physics to sensor network, </a:t>
            </a:r>
            <a:r>
              <a:rPr lang="en-US" dirty="0"/>
              <a:t>are capable of generating ever larger volumes of data and these data are time-sensitive.</a:t>
            </a:r>
          </a:p>
          <a:p>
            <a:r>
              <a:rPr lang="en-US" dirty="0"/>
              <a:t>Meaning that they requires fast allocation of many many computational resources, such that the results can be quickly generated and feedback to the users.</a:t>
            </a:r>
          </a:p>
          <a:p>
            <a:r>
              <a:rPr lang="en-US" dirty="0"/>
              <a:t>In this scenario, on-demand resource allocation is vital for the efficiency of this scientific discovery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results</a:t>
            </a:r>
          </a:p>
          <a:p>
            <a:r>
              <a:rPr lang="en-US" dirty="0"/>
              <a:t>Show the limits: &lt;10%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4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results</a:t>
            </a:r>
          </a:p>
          <a:p>
            <a:r>
              <a:rPr lang="en-US" dirty="0"/>
              <a:t>Show the limits: &lt;10%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96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meet such needs…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05D9-8B00-443E-BBAA-EF16A2F818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3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7174" name="Picture 6" descr="UofM-3_T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1941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7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74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70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96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1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30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449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04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78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5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6" name="Picture 12" descr="UofM-3_T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1941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0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rancis-Liu/LcrcOnDemand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1D9F-02A5-492A-8C4A-93DA97A6A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Dynamically Negotiating Capacity Between On-demand and Batch 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2D4C7-2ACF-47A0-A1FB-97C81C0FD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48986"/>
            <a:ext cx="10668000" cy="1752600"/>
          </a:xfrm>
        </p:spPr>
        <p:txBody>
          <a:bodyPr/>
          <a:lstStyle/>
          <a:p>
            <a:r>
              <a:rPr lang="en-US" b="1" dirty="0"/>
              <a:t>Feng (Francis) Liu</a:t>
            </a:r>
            <a:r>
              <a:rPr lang="en-US" dirty="0"/>
              <a:t>, Kate </a:t>
            </a:r>
            <a:r>
              <a:rPr lang="en-US" dirty="0" err="1"/>
              <a:t>Keahey</a:t>
            </a:r>
            <a:r>
              <a:rPr lang="en-US" dirty="0"/>
              <a:t>, Pierre </a:t>
            </a:r>
            <a:r>
              <a:rPr lang="en-US" dirty="0" err="1"/>
              <a:t>Riteau</a:t>
            </a:r>
            <a:r>
              <a:rPr lang="en-US" dirty="0"/>
              <a:t>, Jon Weissman</a:t>
            </a:r>
          </a:p>
          <a:p>
            <a:endParaRPr lang="en-US" dirty="0"/>
          </a:p>
          <a:p>
            <a:r>
              <a:rPr lang="en-US" dirty="0"/>
              <a:t>(11/14/2018)</a:t>
            </a:r>
          </a:p>
        </p:txBody>
      </p:sp>
      <p:pic>
        <p:nvPicPr>
          <p:cNvPr id="1026" name="Picture 2" descr="Image result for argonne national laboratory logo">
            <a:extLst>
              <a:ext uri="{FF2B5EF4-FFF2-40B4-BE49-F238E27FC236}">
                <a16:creationId xmlns:a16="http://schemas.microsoft.com/office/drawing/2014/main" id="{105EE061-0C65-4B40-9BCF-94717718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66" y="1071563"/>
            <a:ext cx="2138434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18 logo">
            <a:extLst>
              <a:ext uri="{FF2B5EF4-FFF2-40B4-BE49-F238E27FC236}">
                <a16:creationId xmlns:a16="http://schemas.microsoft.com/office/drawing/2014/main" id="{23173792-AE23-478F-9FD1-648FBDFC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83" y="861683"/>
            <a:ext cx="2138434" cy="10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AF030-EB67-0643-859E-ECC7F61C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562" y="4948801"/>
            <a:ext cx="1611642" cy="65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0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AB16DEC-9C22-4907-8D7D-ED6AC95F1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02" y="990600"/>
            <a:ext cx="6869698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4173A-D4CD-4532-BB16-2B8AD60D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Reclaimable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84B9-9AAC-42EA-B6A9-BC67C6B3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495800"/>
          </a:xfrm>
        </p:spPr>
        <p:txBody>
          <a:bodyPr/>
          <a:lstStyle/>
          <a:p>
            <a:r>
              <a:rPr lang="en-US" dirty="0"/>
              <a:t>How many nodes can be reclaimed between a given time period?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E515C-EF17-5D40-9F97-B89147AC17B5}"/>
              </a:ext>
            </a:extLst>
          </p:cNvPr>
          <p:cNvSpPr txBox="1"/>
          <p:nvPr/>
        </p:nvSpPr>
        <p:spPr>
          <a:xfrm>
            <a:off x="1600200" y="2819400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347"/>
                </a:solidFill>
              </a:rPr>
              <a:t>Steal, not kill!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4D50B-930D-E148-B1F8-05C556D62FEF}"/>
              </a:ext>
            </a:extLst>
          </p:cNvPr>
          <p:cNvSpPr txBox="1"/>
          <p:nvPr/>
        </p:nvSpPr>
        <p:spPr>
          <a:xfrm>
            <a:off x="4648200" y="5407968"/>
            <a:ext cx="686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Scheduling sequence w/o on-demand requests</a:t>
            </a:r>
          </a:p>
        </p:txBody>
      </p:sp>
    </p:spTree>
    <p:extLst>
      <p:ext uri="{BB962C8B-B14F-4D97-AF65-F5344CB8AC3E}">
        <p14:creationId xmlns:p14="http://schemas.microsoft.com/office/powerpoint/2010/main" val="37278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173A-D4CD-4532-BB16-2B8AD60D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Reclaimable Nodes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9D45-D149-4E65-9637-33E4AB6CEDDB}"/>
              </a:ext>
            </a:extLst>
          </p:cNvPr>
          <p:cNvSpPr txBox="1"/>
          <p:nvPr/>
        </p:nvSpPr>
        <p:spPr>
          <a:xfrm>
            <a:off x="914400" y="2307104"/>
            <a:ext cx="349350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Suppose an OD request arrives at time t1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Which nodes can be reclaimed until t1+w?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82268-F2CC-4D6B-B689-BE078B12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02" y="990600"/>
            <a:ext cx="68696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173A-D4CD-4532-BB16-2B8AD60D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Reclaimable Nodes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9D45-D149-4E65-9637-33E4AB6CEDDB}"/>
              </a:ext>
            </a:extLst>
          </p:cNvPr>
          <p:cNvSpPr txBox="1"/>
          <p:nvPr/>
        </p:nvSpPr>
        <p:spPr>
          <a:xfrm>
            <a:off x="914400" y="2307104"/>
            <a:ext cx="349350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Max reclaimed nodes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3 nodes: 5, 9,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C83AD-D9CA-4510-BF3B-F15563C0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02" y="990600"/>
            <a:ext cx="68696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9E04-74DF-49C3-8787-41F99BD3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A2: The Hint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5AF5-BC4C-448F-BF71-005BB10A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dynamic reserve algorithm, leverage </a:t>
            </a:r>
            <a:r>
              <a:rPr lang="en-US" dirty="0">
                <a:solidFill>
                  <a:srgbClr val="FF6347"/>
                </a:solidFill>
              </a:rPr>
              <a:t>short-term predictability</a:t>
            </a:r>
          </a:p>
          <a:p>
            <a:pPr lvl="1"/>
            <a:r>
              <a:rPr lang="en-US" dirty="0"/>
              <a:t>According to the OD users, despite wait time is sometimes unacceptable, 15-30 minutes advance notification is possible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48824-6379-4338-9785-12C88C157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407"/>
            <a:ext cx="4800890" cy="32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9E04-74DF-49C3-8787-41F99BD3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A3:  Predictive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5AF5-BC4C-448F-BF71-005BB10A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hint isn’t available, predict</a:t>
            </a:r>
            <a:br>
              <a:rPr lang="en-US" dirty="0"/>
            </a:br>
            <a:r>
              <a:rPr lang="en-US" dirty="0"/>
              <a:t>dynamic R based on historical data</a:t>
            </a:r>
          </a:p>
          <a:p>
            <a:pPr lvl="1"/>
            <a:r>
              <a:rPr lang="en-US" dirty="0"/>
              <a:t>Divide a day into time slots</a:t>
            </a:r>
          </a:p>
          <a:p>
            <a:pPr lvl="1"/>
            <a:r>
              <a:rPr lang="en-US" dirty="0"/>
              <a:t>Estimate reserve in each slot by history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ED417-19B3-4C54-957B-42EF8723B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09675"/>
            <a:ext cx="1828800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71E59-C3E3-478C-8B55-DEACFE77B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300406"/>
            <a:ext cx="1828800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09D16-0E58-4017-8A18-82580B39F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391137"/>
            <a:ext cx="182880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4A072D-A6F8-4351-A7B4-6732BF818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481869"/>
            <a:ext cx="1828800" cy="1028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96C74-202D-334C-A5EC-4AF4E7BA311B}"/>
              </a:ext>
            </a:extLst>
          </p:cNvPr>
          <p:cNvSpPr txBox="1"/>
          <p:nvPr/>
        </p:nvSpPr>
        <p:spPr>
          <a:xfrm>
            <a:off x="7714123" y="1524000"/>
            <a:ext cx="104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Week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6120FC-0222-F749-A023-D9C11B482D5C}"/>
              </a:ext>
            </a:extLst>
          </p:cNvPr>
          <p:cNvSpPr txBox="1"/>
          <p:nvPr/>
        </p:nvSpPr>
        <p:spPr>
          <a:xfrm>
            <a:off x="7714123" y="2614731"/>
            <a:ext cx="104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Week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F5F14-4252-A546-8718-0C0C0F36160F}"/>
              </a:ext>
            </a:extLst>
          </p:cNvPr>
          <p:cNvSpPr txBox="1"/>
          <p:nvPr/>
        </p:nvSpPr>
        <p:spPr>
          <a:xfrm>
            <a:off x="7714123" y="3705462"/>
            <a:ext cx="104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Week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E3002A-EFE9-494C-B663-DFE2C4E1A44C}"/>
              </a:ext>
            </a:extLst>
          </p:cNvPr>
          <p:cNvSpPr txBox="1"/>
          <p:nvPr/>
        </p:nvSpPr>
        <p:spPr>
          <a:xfrm>
            <a:off x="7714123" y="4796194"/>
            <a:ext cx="104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Week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9BE43-ECDB-6443-A464-49048E6B4056}"/>
              </a:ext>
            </a:extLst>
          </p:cNvPr>
          <p:cNvSpPr/>
          <p:nvPr/>
        </p:nvSpPr>
        <p:spPr bwMode="auto">
          <a:xfrm>
            <a:off x="9448800" y="1209675"/>
            <a:ext cx="152400" cy="4300895"/>
          </a:xfrm>
          <a:prstGeom prst="rect">
            <a:avLst/>
          </a:prstGeom>
          <a:solidFill>
            <a:srgbClr val="FF6347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30AFB6-5EA3-004E-AA56-4B5E5F7A87D2}"/>
              </a:ext>
            </a:extLst>
          </p:cNvPr>
          <p:cNvSpPr/>
          <p:nvPr/>
        </p:nvSpPr>
        <p:spPr bwMode="auto">
          <a:xfrm>
            <a:off x="9986962" y="1205091"/>
            <a:ext cx="152400" cy="4300895"/>
          </a:xfrm>
          <a:prstGeom prst="rect">
            <a:avLst/>
          </a:prstGeom>
          <a:solidFill>
            <a:srgbClr val="FF6347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6C1B6-4230-B241-A5BD-526EE0017692}"/>
              </a:ext>
            </a:extLst>
          </p:cNvPr>
          <p:cNvSpPr/>
          <p:nvPr/>
        </p:nvSpPr>
        <p:spPr bwMode="auto">
          <a:xfrm>
            <a:off x="10210799" y="1205090"/>
            <a:ext cx="152400" cy="4300895"/>
          </a:xfrm>
          <a:prstGeom prst="rect">
            <a:avLst/>
          </a:prstGeom>
          <a:solidFill>
            <a:srgbClr val="FF6347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8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18" grpId="0"/>
      <p:bldP spid="19" grpId="0"/>
      <p:bldP spid="20" grpId="0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046C-83E5-4043-AA49-4D3172F3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756-7736-4AAD-A856-A513F33F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existing technologies</a:t>
            </a:r>
          </a:p>
          <a:p>
            <a:pPr lvl="1"/>
            <a:r>
              <a:rPr lang="en-US" dirty="0"/>
              <a:t>Torque/Maui as the batch scheduler</a:t>
            </a:r>
          </a:p>
          <a:p>
            <a:pPr lvl="1"/>
            <a:r>
              <a:rPr lang="en-US" dirty="0"/>
              <a:t>OpenStack as the on-demand scheduler</a:t>
            </a:r>
          </a:p>
          <a:p>
            <a:r>
              <a:rPr lang="en-US" dirty="0"/>
              <a:t>Balancer is implemented as a stand-alone HTTP endpoint</a:t>
            </a:r>
          </a:p>
          <a:p>
            <a:r>
              <a:rPr lang="en-US" dirty="0"/>
              <a:t>No code change in Torque/Maui, only add 2 scripts</a:t>
            </a:r>
          </a:p>
          <a:p>
            <a:r>
              <a:rPr lang="en-US" dirty="0"/>
              <a:t>Modified OpenStack Nova scheduler to send resource request to Balancer</a:t>
            </a:r>
          </a:p>
        </p:txBody>
      </p:sp>
    </p:spTree>
    <p:extLst>
      <p:ext uri="{BB962C8B-B14F-4D97-AF65-F5344CB8AC3E}">
        <p14:creationId xmlns:p14="http://schemas.microsoft.com/office/powerpoint/2010/main" val="16685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D443-8471-4FB0-AE3A-355B93C4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Real-Life Scenario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268BDB-6D17-44C7-957B-D90FFC860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on-demand/batch workloads and resources</a:t>
            </a:r>
          </a:p>
          <a:p>
            <a:r>
              <a:rPr lang="en-US" dirty="0"/>
              <a:t>APS/LCRC workloads</a:t>
            </a:r>
          </a:p>
          <a:p>
            <a:pPr lvl="1"/>
            <a:r>
              <a:rPr lang="en-US" dirty="0"/>
              <a:t>2 years, 10/06/2013~09/25/2015</a:t>
            </a:r>
          </a:p>
          <a:p>
            <a:pPr lvl="1"/>
            <a:r>
              <a:rPr lang="en-US" dirty="0"/>
              <a:t>APS:	</a:t>
            </a:r>
            <a:r>
              <a:rPr lang="en-US" i="1" dirty="0"/>
              <a:t>Sun Grid Engine</a:t>
            </a:r>
            <a:r>
              <a:rPr lang="en-US" dirty="0"/>
              <a:t> job traces</a:t>
            </a:r>
          </a:p>
          <a:p>
            <a:pPr lvl="1"/>
            <a:r>
              <a:rPr lang="en-US" dirty="0"/>
              <a:t>LCRC:	</a:t>
            </a:r>
            <a:r>
              <a:rPr lang="en-US" i="1" dirty="0"/>
              <a:t>Torque</a:t>
            </a:r>
            <a:r>
              <a:rPr lang="en-US" dirty="0"/>
              <a:t> job traces</a:t>
            </a:r>
          </a:p>
          <a:p>
            <a:r>
              <a:rPr lang="en-US" dirty="0"/>
              <a:t>APS/LCRC combined cluster</a:t>
            </a:r>
          </a:p>
          <a:p>
            <a:pPr lvl="1"/>
            <a:r>
              <a:rPr lang="en-US" dirty="0"/>
              <a:t>304 (</a:t>
            </a:r>
            <a:r>
              <a:rPr lang="en-US" dirty="0" err="1"/>
              <a:t>lcrc</a:t>
            </a:r>
            <a:r>
              <a:rPr lang="en-US" dirty="0"/>
              <a:t>) + 68 (aps) = 372 16-core nodes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79D88-4866-4574-96F6-72CA972A9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2408396" cy="1594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46DE3-D21C-4D12-AF91-F2FD2A7C49DC}"/>
              </a:ext>
            </a:extLst>
          </p:cNvPr>
          <p:cNvSpPr txBox="1"/>
          <p:nvPr/>
        </p:nvSpPr>
        <p:spPr>
          <a:xfrm>
            <a:off x="7558467" y="3373333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Advanced Photon Source</a:t>
            </a:r>
          </a:p>
          <a:p>
            <a:pPr algn="ctr"/>
            <a:r>
              <a:rPr lang="en-US" sz="1800" dirty="0">
                <a:latin typeface="+mn-lt"/>
              </a:rPr>
              <a:t>(ANL)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996E45-43A4-496E-BF76-8B7518339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42" y="4204877"/>
            <a:ext cx="3035320" cy="11704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4B27B8-68AE-4E43-A576-2FCB1727CC45}"/>
              </a:ext>
            </a:extLst>
          </p:cNvPr>
          <p:cNvSpPr txBox="1"/>
          <p:nvPr/>
        </p:nvSpPr>
        <p:spPr>
          <a:xfrm>
            <a:off x="8089926" y="541649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LCRC Cluster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B6290-A875-8A4A-BC92-7451CFA266D2}"/>
              </a:ext>
            </a:extLst>
          </p:cNvPr>
          <p:cNvSpPr txBox="1"/>
          <p:nvPr/>
        </p:nvSpPr>
        <p:spPr>
          <a:xfrm>
            <a:off x="741893" y="5253335"/>
            <a:ext cx="64652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/Francis-Liu/</a:t>
            </a:r>
            <a:r>
              <a:rPr lang="en-US" dirty="0" err="1"/>
              <a:t>LcrcOnDemand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FC7E-A1BC-4BFB-BA96-220A39D5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685800"/>
          </a:xfrm>
        </p:spPr>
        <p:txBody>
          <a:bodyPr/>
          <a:lstStyle/>
          <a:p>
            <a:r>
              <a:rPr lang="en-US" dirty="0"/>
              <a:t>On-demand VM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E587-8E6D-47B0-9483-D75F2089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363200" cy="2971799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b="1" dirty="0"/>
              <a:t>mapping</a:t>
            </a:r>
            <a:r>
              <a:rPr lang="en-US" dirty="0"/>
              <a:t> was done: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 each APS job start/stop event,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calculate # core usage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# 16-core VMs needed, assuming tightly packed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VMs needed  VM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deployment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request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VMs needed  VM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termination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request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7E98D-C040-4534-9E3C-6F185320A3C1}"/>
              </a:ext>
            </a:extLst>
          </p:cNvPr>
          <p:cNvSpPr/>
          <p:nvPr/>
        </p:nvSpPr>
        <p:spPr bwMode="auto">
          <a:xfrm>
            <a:off x="3086100" y="1524000"/>
            <a:ext cx="24765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Single-core APS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ABCEB-8435-4BE8-B599-E99D8D61BF80}"/>
              </a:ext>
            </a:extLst>
          </p:cNvPr>
          <p:cNvSpPr/>
          <p:nvPr/>
        </p:nvSpPr>
        <p:spPr bwMode="auto">
          <a:xfrm>
            <a:off x="6591300" y="1524000"/>
            <a:ext cx="24765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16-core VM deploy requests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4EC84D6-EAE8-47FB-A539-FDCFA8C85208}"/>
              </a:ext>
            </a:extLst>
          </p:cNvPr>
          <p:cNvSpPr/>
          <p:nvPr/>
        </p:nvSpPr>
        <p:spPr bwMode="auto">
          <a:xfrm>
            <a:off x="5562600" y="1847850"/>
            <a:ext cx="1028700" cy="2667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7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9D62-B7DE-470C-AD79-B6469650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9115-A0B4-4CDA-9E0D-7CEBE1C9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down in </a:t>
            </a:r>
            <a:r>
              <a:rPr lang="en-US" b="1" dirty="0"/>
              <a:t>space</a:t>
            </a:r>
          </a:p>
          <a:p>
            <a:pPr lvl="1"/>
            <a:r>
              <a:rPr lang="en-US" dirty="0"/>
              <a:t>Run 372 worker nodes as 372 Docker containers</a:t>
            </a:r>
          </a:p>
          <a:p>
            <a:pPr lvl="1"/>
            <a:r>
              <a:rPr lang="en-US" dirty="0"/>
              <a:t>24 containers / physical node (24-core, 128G RAM)</a:t>
            </a:r>
          </a:p>
          <a:p>
            <a:pPr lvl="1"/>
            <a:r>
              <a:rPr lang="en-US" dirty="0"/>
              <a:t>(16 worker + 1 controller) physical nodes</a:t>
            </a:r>
          </a:p>
          <a:p>
            <a:r>
              <a:rPr lang="en-US" dirty="0"/>
              <a:t>Scale down in </a:t>
            </a:r>
            <a:r>
              <a:rPr lang="en-US" b="1" dirty="0"/>
              <a:t>time</a:t>
            </a:r>
          </a:p>
          <a:p>
            <a:pPr lvl="1"/>
            <a:r>
              <a:rPr lang="en-US" dirty="0"/>
              <a:t>Accelerated 60x (hours to minutes)</a:t>
            </a:r>
          </a:p>
          <a:p>
            <a:pPr lvl="1"/>
            <a:r>
              <a:rPr lang="en-US" dirty="0"/>
              <a:t>But still, we can’t replay 2-yrs worth of traces</a:t>
            </a:r>
          </a:p>
          <a:p>
            <a:pPr lvl="1"/>
            <a:r>
              <a:rPr lang="en-US" dirty="0"/>
              <a:t>Instead, we pick the </a:t>
            </a:r>
            <a:r>
              <a:rPr lang="en-US" b="1" dirty="0"/>
              <a:t>most challenging </a:t>
            </a:r>
            <a:r>
              <a:rPr lang="en-US" dirty="0"/>
              <a:t>week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chameleon science cloud">
            <a:extLst>
              <a:ext uri="{FF2B5EF4-FFF2-40B4-BE49-F238E27FC236}">
                <a16:creationId xmlns:a16="http://schemas.microsoft.com/office/drawing/2014/main" id="{0CCFAFE2-486B-4117-8B84-37B928B6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86" y="2472035"/>
            <a:ext cx="237066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595667A-8147-4B2A-A4E0-168C0B2FE38C}"/>
              </a:ext>
            </a:extLst>
          </p:cNvPr>
          <p:cNvSpPr/>
          <p:nvPr/>
        </p:nvSpPr>
        <p:spPr bwMode="auto">
          <a:xfrm>
            <a:off x="8297792" y="2738735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E6AEE-C0EA-4C03-A178-B44CF4BCB439}"/>
              </a:ext>
            </a:extLst>
          </p:cNvPr>
          <p:cNvSpPr txBox="1"/>
          <p:nvPr/>
        </p:nvSpPr>
        <p:spPr>
          <a:xfrm>
            <a:off x="8350375" y="3310235"/>
            <a:ext cx="369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www.chameleoncloud.org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6EFB2-DC95-BD44-8478-9B379BA542D5}"/>
              </a:ext>
            </a:extLst>
          </p:cNvPr>
          <p:cNvSpPr txBox="1"/>
          <p:nvPr/>
        </p:nvSpPr>
        <p:spPr>
          <a:xfrm>
            <a:off x="10199118" y="2277367"/>
            <a:ext cx="12723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It’s free!</a:t>
            </a:r>
          </a:p>
        </p:txBody>
      </p:sp>
    </p:spTree>
    <p:extLst>
      <p:ext uri="{BB962C8B-B14F-4D97-AF65-F5344CB8AC3E}">
        <p14:creationId xmlns:p14="http://schemas.microsoft.com/office/powerpoint/2010/main" val="17662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157FDF-F4BF-43C8-8669-D1835EC7A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647902"/>
            <a:ext cx="4400696" cy="293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9A7B4-0864-4569-9192-4A8BD197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Most Challenging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A3D4-A12E-40F1-8338-214CE03C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1524000"/>
          </a:xfrm>
        </p:spPr>
        <p:txBody>
          <a:bodyPr/>
          <a:lstStyle/>
          <a:p>
            <a:r>
              <a:rPr lang="en-US" dirty="0"/>
              <a:t>Definition of ‘challenging’</a:t>
            </a:r>
          </a:p>
          <a:p>
            <a:pPr lvl="1"/>
            <a:r>
              <a:rPr lang="en-US" dirty="0"/>
              <a:t>High total resource usage in the on-demand trace</a:t>
            </a:r>
          </a:p>
          <a:p>
            <a:pPr lvl="1"/>
            <a:r>
              <a:rPr lang="en-US" dirty="0"/>
              <a:t>Low average node availability in the batch trace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227DC-C23C-4792-809D-88A42AE15975}"/>
              </a:ext>
            </a:extLst>
          </p:cNvPr>
          <p:cNvSpPr/>
          <p:nvPr/>
        </p:nvSpPr>
        <p:spPr>
          <a:xfrm>
            <a:off x="2286000" y="29718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Plot each week’s </a:t>
            </a:r>
            <a:r>
              <a:rPr lang="en-US" sz="2000" b="1" dirty="0"/>
              <a:t>X: batch availability</a:t>
            </a:r>
            <a:r>
              <a:rPr lang="en-US" sz="2000" dirty="0"/>
              <a:t> and </a:t>
            </a:r>
            <a:r>
              <a:rPr lang="en-US" sz="2000" b="1" dirty="0"/>
              <a:t>Y: on-demand usage</a:t>
            </a:r>
            <a:r>
              <a:rPr lang="en-US" sz="2000" dirty="0"/>
              <a:t> on a 2D graph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7E99D3-B2F5-47E3-B5B2-98FD2BD72D88}"/>
              </a:ext>
            </a:extLst>
          </p:cNvPr>
          <p:cNvCxnSpPr/>
          <p:nvPr/>
        </p:nvCxnSpPr>
        <p:spPr bwMode="auto">
          <a:xfrm flipH="1" flipV="1">
            <a:off x="6248400" y="3200400"/>
            <a:ext cx="457200" cy="4331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85A998-44B4-4912-B6E8-7AFA35DC30EE}"/>
              </a:ext>
            </a:extLst>
          </p:cNvPr>
          <p:cNvSpPr txBox="1"/>
          <p:nvPr/>
        </p:nvSpPr>
        <p:spPr>
          <a:xfrm>
            <a:off x="6629400" y="3562284"/>
            <a:ext cx="249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Most challenging</a:t>
            </a:r>
          </a:p>
        </p:txBody>
      </p:sp>
    </p:spTree>
    <p:extLst>
      <p:ext uri="{BB962C8B-B14F-4D97-AF65-F5344CB8AC3E}">
        <p14:creationId xmlns:p14="http://schemas.microsoft.com/office/powerpoint/2010/main" val="3130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D9B3-DB0C-41AA-A1AC-529EC509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Resource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88CD-232F-6549-9C85-57A0024E4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growing need for on-demand resource allocation in scientific computing.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2055A0-73CE-4B36-95D0-821EBBA56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1" y="2729699"/>
            <a:ext cx="1767840" cy="1170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DB94AF-9CEE-4A1E-8F00-345C703A4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2241" y="2729697"/>
            <a:ext cx="1767839" cy="1170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1BC172-857E-4D58-AB9D-A77FFFDC0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0" y="2729698"/>
            <a:ext cx="1767841" cy="11704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0A6CEE-4510-4FF7-BBA3-73E89D1A3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2729697"/>
            <a:ext cx="1767839" cy="117043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79763D-C41B-4894-A2AA-D36BE5AFE002}"/>
              </a:ext>
            </a:extLst>
          </p:cNvPr>
          <p:cNvCxnSpPr>
            <a:cxnSpLocks/>
            <a:stCxn id="10" idx="3"/>
            <a:endCxn id="12" idx="3"/>
          </p:cNvCxnSpPr>
          <p:nvPr/>
        </p:nvCxnSpPr>
        <p:spPr bwMode="auto">
          <a:xfrm flipV="1">
            <a:off x="3200401" y="3314914"/>
            <a:ext cx="75184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432B89-8392-4BCC-B290-6C8239AAD62C}"/>
              </a:ext>
            </a:extLst>
          </p:cNvPr>
          <p:cNvCxnSpPr>
            <a:cxnSpLocks/>
            <a:stCxn id="12" idx="1"/>
            <a:endCxn id="16" idx="1"/>
          </p:cNvCxnSpPr>
          <p:nvPr/>
        </p:nvCxnSpPr>
        <p:spPr bwMode="auto">
          <a:xfrm>
            <a:off x="5720080" y="3314914"/>
            <a:ext cx="7518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17BE60-1777-496E-B88E-6C5DD54EE2D9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 flipV="1">
            <a:off x="8001001" y="3314914"/>
            <a:ext cx="990600" cy="5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5E14B7F-050F-4FFC-B4D4-A29D8973C671}"/>
              </a:ext>
            </a:extLst>
          </p:cNvPr>
          <p:cNvCxnSpPr>
            <a:cxnSpLocks/>
            <a:stCxn id="18" idx="3"/>
            <a:endCxn id="10" idx="1"/>
          </p:cNvCxnSpPr>
          <p:nvPr/>
        </p:nvCxnSpPr>
        <p:spPr bwMode="auto">
          <a:xfrm flipH="1">
            <a:off x="1432561" y="3314914"/>
            <a:ext cx="9326879" cy="1"/>
          </a:xfrm>
          <a:prstGeom prst="bentConnector5">
            <a:avLst>
              <a:gd name="adj1" fmla="val -2451"/>
              <a:gd name="adj2" fmla="val 81381700000"/>
              <a:gd name="adj3" fmla="val 1024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EDE0699-7FEF-4E68-8094-80D337217044}"/>
              </a:ext>
            </a:extLst>
          </p:cNvPr>
          <p:cNvSpPr txBox="1"/>
          <p:nvPr/>
        </p:nvSpPr>
        <p:spPr>
          <a:xfrm>
            <a:off x="1507605" y="2283043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Experiment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870FFC-59D5-45EE-AED8-2FFBEC26A9E6}"/>
              </a:ext>
            </a:extLst>
          </p:cNvPr>
          <p:cNvSpPr txBox="1"/>
          <p:nvPr/>
        </p:nvSpPr>
        <p:spPr>
          <a:xfrm>
            <a:off x="3971944" y="2283043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Blast of data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DCA339-7E88-4E3D-9F3E-20E094A8A4B3}"/>
              </a:ext>
            </a:extLst>
          </p:cNvPr>
          <p:cNvSpPr txBox="1"/>
          <p:nvPr/>
        </p:nvSpPr>
        <p:spPr>
          <a:xfrm>
            <a:off x="6601738" y="228304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Processing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5856187-ECA6-4616-85B0-38D4D3E128C6}"/>
              </a:ext>
            </a:extLst>
          </p:cNvPr>
          <p:cNvSpPr txBox="1"/>
          <p:nvPr/>
        </p:nvSpPr>
        <p:spPr>
          <a:xfrm>
            <a:off x="9330338" y="2283043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510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4" grpId="0"/>
      <p:bldP spid="65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1DAB-9E3C-4BA0-9804-1E0BE6D8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C9E7A-33DE-4EC3-AD75-221CA0F46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on-demand rejections, or reject rate</a:t>
            </a:r>
          </a:p>
          <a:p>
            <a:r>
              <a:rPr lang="en-US" dirty="0"/>
              <a:t>Mean batch wait time</a:t>
            </a:r>
          </a:p>
          <a:p>
            <a:r>
              <a:rPr lang="en-US" dirty="0"/>
              <a:t>Average utilization</a:t>
            </a:r>
          </a:p>
          <a:p>
            <a:pPr lvl="1"/>
            <a:r>
              <a:rPr lang="en-US" dirty="0"/>
              <a:t>Batch utilization</a:t>
            </a:r>
          </a:p>
          <a:p>
            <a:pPr lvl="1"/>
            <a:r>
              <a:rPr lang="en-US" dirty="0"/>
              <a:t>On-demand utilization</a:t>
            </a:r>
          </a:p>
        </p:txBody>
      </p:sp>
    </p:spTree>
    <p:extLst>
      <p:ext uri="{BB962C8B-B14F-4D97-AF65-F5344CB8AC3E}">
        <p14:creationId xmlns:p14="http://schemas.microsoft.com/office/powerpoint/2010/main" val="2882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EB-37EC-4F51-9953-C40D27E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Most Challenging Real-Life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7F431-8099-48E9-9117-BA5A6908FB3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Goal: find the best parameters setting that result in</a:t>
            </a:r>
          </a:p>
          <a:p>
            <a:pPr lvl="1"/>
            <a:r>
              <a:rPr lang="en-US" b="1" dirty="0"/>
              <a:t>0 rejection</a:t>
            </a:r>
            <a:endParaRPr lang="en-US" dirty="0"/>
          </a:p>
          <a:p>
            <a:pPr lvl="1"/>
            <a:r>
              <a:rPr lang="en-US" dirty="0"/>
              <a:t>also produce </a:t>
            </a:r>
            <a:r>
              <a:rPr lang="en-US" b="1" dirty="0"/>
              <a:t>high utilization </a:t>
            </a:r>
            <a:r>
              <a:rPr lang="en-US" dirty="0"/>
              <a:t>+ </a:t>
            </a:r>
            <a:r>
              <a:rPr lang="en-US" b="1" dirty="0"/>
              <a:t>low batch wait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ECBDD-3C0E-4EE0-838D-69F3E9CBED3E}"/>
              </a:ext>
            </a:extLst>
          </p:cNvPr>
          <p:cNvSpPr txBox="1"/>
          <p:nvPr/>
        </p:nvSpPr>
        <p:spPr>
          <a:xfrm>
            <a:off x="2627517" y="3181290"/>
            <a:ext cx="6936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Table 1: Experimental results for the most challenging week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EAEF9-C6DC-47C0-A90A-E2641328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99" y="3569466"/>
            <a:ext cx="9623401" cy="20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EB-37EC-4F51-9953-C40D27E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Most Challenging Real-Life Scenario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C71AC2-01FD-4FDF-84D7-B70411B4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Baseline: replicate existing configurations, statically partition batch &amp; on-demand clusters</a:t>
            </a:r>
          </a:p>
          <a:p>
            <a:pPr lvl="1"/>
            <a:r>
              <a:rPr lang="en-US" dirty="0"/>
              <a:t>Combined utilization: </a:t>
            </a:r>
            <a:r>
              <a:rPr lang="en-US" b="1" dirty="0"/>
              <a:t>80.1%</a:t>
            </a:r>
          </a:p>
          <a:p>
            <a:pPr lvl="1"/>
            <a:r>
              <a:rPr lang="en-US" dirty="0"/>
              <a:t>Batch wait time: </a:t>
            </a:r>
            <a:r>
              <a:rPr lang="en-US" b="1" dirty="0"/>
              <a:t>16.7 hours</a:t>
            </a:r>
          </a:p>
          <a:p>
            <a:pPr lvl="1"/>
            <a:r>
              <a:rPr lang="en-US" dirty="0"/>
              <a:t>Rejections: </a:t>
            </a:r>
            <a:r>
              <a:rPr lang="en-US" b="1" dirty="0"/>
              <a:t>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28DE8-C5D5-4F7B-8C31-8E57A7A4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99" y="3569466"/>
            <a:ext cx="9623401" cy="20693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C9CFD3-ECBA-4525-BBA8-913064557645}"/>
              </a:ext>
            </a:extLst>
          </p:cNvPr>
          <p:cNvSpPr/>
          <p:nvPr/>
        </p:nvSpPr>
        <p:spPr bwMode="auto">
          <a:xfrm>
            <a:off x="4038600" y="4566032"/>
            <a:ext cx="762000" cy="1072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3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EB-37EC-4F51-9953-C40D27E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Most Challenging Real-Life Scenario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E7A0E8-6A28-467F-8FE9-2D5A022A8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hypothetical cases: assign all nodes to batch, or to on-demand</a:t>
            </a:r>
          </a:p>
          <a:p>
            <a:pPr lvl="1"/>
            <a:r>
              <a:rPr lang="en-US" dirty="0"/>
              <a:t>(only) Batch utilization: </a:t>
            </a:r>
            <a:r>
              <a:rPr lang="en-US" b="1" dirty="0"/>
              <a:t>84.4%</a:t>
            </a:r>
          </a:p>
          <a:p>
            <a:pPr lvl="1"/>
            <a:r>
              <a:rPr lang="en-US" dirty="0"/>
              <a:t>(only) Batch wait time: </a:t>
            </a:r>
            <a:r>
              <a:rPr lang="en-US" b="1" dirty="0"/>
              <a:t>2.0 hours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lower-bound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28DE8-C5D5-4F7B-8C31-8E57A7A4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99" y="3569466"/>
            <a:ext cx="9623401" cy="20693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C9CFD3-ECBA-4525-BBA8-913064557645}"/>
              </a:ext>
            </a:extLst>
          </p:cNvPr>
          <p:cNvSpPr/>
          <p:nvPr/>
        </p:nvSpPr>
        <p:spPr bwMode="auto">
          <a:xfrm>
            <a:off x="3276600" y="4566032"/>
            <a:ext cx="762000" cy="1072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3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EB-37EC-4F51-9953-C40D27E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Most Challenging Real-Life Scenario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E7A0E8-6A28-467F-8FE9-2D5A022A8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hypothetical cases: assign all nodes to batch, or to on-demand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(only) Batch utilization: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84.4%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(only) Batch wait time: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2.0 hours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 lower-bound</a:t>
            </a:r>
          </a:p>
          <a:p>
            <a:pPr lvl="1"/>
            <a:r>
              <a:rPr lang="en-US" dirty="0"/>
              <a:t>(only) On-demand utilization: </a:t>
            </a:r>
            <a:r>
              <a:rPr lang="en-US" b="1" dirty="0"/>
              <a:t>1.25%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28DE8-C5D5-4F7B-8C31-8E57A7A4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99" y="3569466"/>
            <a:ext cx="9623401" cy="2069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9CACD9-0885-4835-BA97-C3A091759356}"/>
              </a:ext>
            </a:extLst>
          </p:cNvPr>
          <p:cNvSpPr/>
          <p:nvPr/>
        </p:nvSpPr>
        <p:spPr bwMode="auto">
          <a:xfrm>
            <a:off x="4800600" y="4566033"/>
            <a:ext cx="972879" cy="1072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15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EB-37EC-4F51-9953-C40D27E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Most Challenging Real-Life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60B4C-7606-486C-B108-697B27AC0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Balancer scenarios</a:t>
            </a:r>
          </a:p>
          <a:p>
            <a:pPr lvl="1"/>
            <a:r>
              <a:rPr lang="en-US" dirty="0"/>
              <a:t>Basic algorithm</a:t>
            </a:r>
          </a:p>
          <a:p>
            <a:pPr lvl="1"/>
            <a:r>
              <a:rPr lang="en-US" dirty="0"/>
              <a:t>Increase </a:t>
            </a:r>
            <a:r>
              <a:rPr lang="en-US" b="1" dirty="0"/>
              <a:t>R </a:t>
            </a:r>
            <a:r>
              <a:rPr lang="en-US" dirty="0"/>
              <a:t>and </a:t>
            </a:r>
            <a:r>
              <a:rPr lang="en-US" b="1" dirty="0"/>
              <a:t>W</a:t>
            </a:r>
            <a:r>
              <a:rPr lang="en-US" dirty="0"/>
              <a:t>, until rejections=0 or W=10 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28DE8-C5D5-4F7B-8C31-8E57A7A4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99" y="3569466"/>
            <a:ext cx="9623401" cy="2069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93261F-35F2-D240-8BEC-1D6970811EF5}"/>
              </a:ext>
            </a:extLst>
          </p:cNvPr>
          <p:cNvSpPr/>
          <p:nvPr/>
        </p:nvSpPr>
        <p:spPr bwMode="auto">
          <a:xfrm>
            <a:off x="5760720" y="3569467"/>
            <a:ext cx="5116500" cy="10025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6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EB-37EC-4F51-9953-C40D27E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Most Challenging Real-Life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60B4C-7606-486C-B108-697B27AC0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Achieved best Balancer results when R=12, W=0</a:t>
            </a:r>
          </a:p>
          <a:p>
            <a:pPr lvl="1"/>
            <a:r>
              <a:rPr lang="en-US" dirty="0"/>
              <a:t>0 rejection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Compared to baseline, only need </a:t>
            </a:r>
            <a:r>
              <a:rPr lang="en-US" b="1" dirty="0">
                <a:solidFill>
                  <a:srgbClr val="FF0000"/>
                </a:solidFill>
              </a:rPr>
              <a:t>18%</a:t>
            </a:r>
            <a:r>
              <a:rPr lang="en-US" dirty="0">
                <a:solidFill>
                  <a:srgbClr val="FF0000"/>
                </a:solidFill>
              </a:rPr>
              <a:t> (12/68) dedicated on-demand nodes</a:t>
            </a:r>
            <a:endParaRPr lang="en-US" dirty="0"/>
          </a:p>
          <a:p>
            <a:pPr lvl="1"/>
            <a:r>
              <a:rPr lang="en-US" dirty="0"/>
              <a:t>batch wait time decrease from </a:t>
            </a:r>
            <a:r>
              <a:rPr lang="en-US" b="1" dirty="0"/>
              <a:t>16</a:t>
            </a:r>
            <a:r>
              <a:rPr lang="en-US" dirty="0"/>
              <a:t> hours to </a:t>
            </a:r>
            <a:r>
              <a:rPr lang="en-US" b="1" dirty="0"/>
              <a:t>2</a:t>
            </a:r>
            <a:r>
              <a:rPr lang="en-US" dirty="0"/>
              <a:t> hours</a:t>
            </a:r>
          </a:p>
          <a:p>
            <a:pPr lvl="1"/>
            <a:r>
              <a:rPr lang="en-US" dirty="0"/>
              <a:t>utilization increase from </a:t>
            </a:r>
            <a:r>
              <a:rPr lang="en-US" b="1" dirty="0"/>
              <a:t>80.1%</a:t>
            </a:r>
            <a:r>
              <a:rPr lang="en-US" dirty="0"/>
              <a:t> to </a:t>
            </a:r>
            <a:r>
              <a:rPr lang="en-US" b="1" dirty="0"/>
              <a:t>85.3%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28DE8-C5D5-4F7B-8C31-8E57A7A4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99" y="3569466"/>
            <a:ext cx="9623401" cy="20693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C9CFD3-ECBA-4525-BBA8-913064557645}"/>
              </a:ext>
            </a:extLst>
          </p:cNvPr>
          <p:cNvSpPr/>
          <p:nvPr/>
        </p:nvSpPr>
        <p:spPr bwMode="auto">
          <a:xfrm>
            <a:off x="4038600" y="4566032"/>
            <a:ext cx="762000" cy="1072767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CACD9-0885-4835-BA97-C3A091759356}"/>
              </a:ext>
            </a:extLst>
          </p:cNvPr>
          <p:cNvSpPr/>
          <p:nvPr/>
        </p:nvSpPr>
        <p:spPr bwMode="auto">
          <a:xfrm>
            <a:off x="10149840" y="4566033"/>
            <a:ext cx="731520" cy="1072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5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6377-6A72-41A5-A0BA-8E37735E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E5333-1B41-458D-A957-13D64BC3143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How does Balancer perform under diverse workloads?</a:t>
            </a:r>
          </a:p>
          <a:p>
            <a:pPr lvl="1"/>
            <a:r>
              <a:rPr lang="en-US" dirty="0"/>
              <a:t>Synthetically modify the challenging real-life trace</a:t>
            </a:r>
          </a:p>
        </p:txBody>
      </p:sp>
    </p:spTree>
    <p:extLst>
      <p:ext uri="{BB962C8B-B14F-4D97-AF65-F5344CB8AC3E}">
        <p14:creationId xmlns:p14="http://schemas.microsoft.com/office/powerpoint/2010/main" val="2040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6377-6A72-41A5-A0BA-8E37735E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E5333-1B41-458D-A957-13D64BC3143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Change on-demand workload </a:t>
            </a:r>
            <a:r>
              <a:rPr lang="en-US" b="1" dirty="0"/>
              <a:t>intensity</a:t>
            </a:r>
            <a:endParaRPr lang="en-US" dirty="0"/>
          </a:p>
          <a:p>
            <a:pPr lvl="1"/>
            <a:r>
              <a:rPr lang="en-US" dirty="0"/>
              <a:t>Multiply each request by 2x, 4x, 8x, 16x, and 32x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dirty="0"/>
              <a:t>OD utilization rho=2.5%, 5%, 10%, 20%, 30% </a:t>
            </a:r>
            <a:r>
              <a:rPr lang="en-US" sz="2000" dirty="0"/>
              <a:t>(peak at 264 </a:t>
            </a:r>
            <a:r>
              <a:rPr lang="en-US" sz="2000" dirty="0" err="1"/>
              <a:t>req</a:t>
            </a:r>
            <a:r>
              <a:rPr lang="en-US" sz="2000" dirty="0"/>
              <a:t>/s in experiment)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5FA54-132B-BE46-AC8E-251B094D1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52" y="4229991"/>
            <a:ext cx="2209800" cy="61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826415-67E7-4346-A72E-0ADBE59D46F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2209800" cy="1225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926B6-AE40-6C4D-AD01-F9839F0AEE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48" y="2737104"/>
            <a:ext cx="2209800" cy="2450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298D3A-572F-514E-B657-8C101099BCCC}"/>
                  </a:ext>
                </a:extLst>
              </p:cNvPr>
              <p:cNvSpPr txBox="1"/>
              <p:nvPr/>
            </p:nvSpPr>
            <p:spPr>
              <a:xfrm>
                <a:off x="4080748" y="3962400"/>
                <a:ext cx="659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298D3A-572F-514E-B657-8C101099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48" y="3962400"/>
                <a:ext cx="6591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243F46-F6B0-4647-9D32-98F211BDA741}"/>
                  </a:ext>
                </a:extLst>
              </p:cNvPr>
              <p:cNvSpPr txBox="1"/>
              <p:nvPr/>
            </p:nvSpPr>
            <p:spPr>
              <a:xfrm>
                <a:off x="7223496" y="3502967"/>
                <a:ext cx="659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243F46-F6B0-4647-9D32-98F211BDA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96" y="3502967"/>
                <a:ext cx="65915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5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6377-6A72-41A5-A0BA-8E37735E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E5333-1B41-458D-A957-13D64BC3143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Change batch workload </a:t>
            </a:r>
            <a:r>
              <a:rPr lang="en-US" b="1" dirty="0"/>
              <a:t>intensity</a:t>
            </a:r>
            <a:r>
              <a:rPr lang="en-US" dirty="0"/>
              <a:t> and </a:t>
            </a:r>
            <a:r>
              <a:rPr lang="en-US" b="1" dirty="0"/>
              <a:t>shape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dirty="0"/>
              <a:t>The real-life trace is </a:t>
            </a:r>
            <a:r>
              <a:rPr lang="en-US" i="1" dirty="0"/>
              <a:t>U66-Mainstream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dirty="0"/>
              <a:t>Manipulate job shape ==&gt; </a:t>
            </a:r>
            <a:r>
              <a:rPr lang="en-US" i="1" dirty="0"/>
              <a:t>U66-Wide</a:t>
            </a:r>
            <a:r>
              <a:rPr lang="en-US" dirty="0"/>
              <a:t>, </a:t>
            </a:r>
            <a:r>
              <a:rPr lang="en-US" i="1" dirty="0"/>
              <a:t>U66-Narrow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dirty="0"/>
              <a:t>Inject more jobs to have </a:t>
            </a:r>
            <a:r>
              <a:rPr lang="en-US" i="1" dirty="0"/>
              <a:t>U77</a:t>
            </a:r>
            <a:r>
              <a:rPr lang="en-US" dirty="0"/>
              <a:t>, </a:t>
            </a:r>
            <a:r>
              <a:rPr lang="en-US" i="1" dirty="0"/>
              <a:t>U88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EAFF3-F9EA-804B-B318-30F66AD915A1}"/>
              </a:ext>
            </a:extLst>
          </p:cNvPr>
          <p:cNvSpPr/>
          <p:nvPr/>
        </p:nvSpPr>
        <p:spPr bwMode="auto">
          <a:xfrm>
            <a:off x="4450080" y="4086226"/>
            <a:ext cx="109728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9151A-3512-BD49-BDD3-FB4419FE79F8}"/>
              </a:ext>
            </a:extLst>
          </p:cNvPr>
          <p:cNvSpPr/>
          <p:nvPr/>
        </p:nvSpPr>
        <p:spPr bwMode="auto">
          <a:xfrm>
            <a:off x="6553200" y="3276600"/>
            <a:ext cx="109728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Wide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D78C21-3B0E-DC4A-99ED-74B45C417A63}"/>
              </a:ext>
            </a:extLst>
          </p:cNvPr>
          <p:cNvSpPr/>
          <p:nvPr/>
        </p:nvSpPr>
        <p:spPr bwMode="auto">
          <a:xfrm>
            <a:off x="6553200" y="4491038"/>
            <a:ext cx="109728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56AD5-1B29-114C-93DB-320E6B35E54D}"/>
              </a:ext>
            </a:extLst>
          </p:cNvPr>
          <p:cNvSpPr/>
          <p:nvPr/>
        </p:nvSpPr>
        <p:spPr bwMode="auto">
          <a:xfrm>
            <a:off x="6553200" y="4781550"/>
            <a:ext cx="109728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D0CB0A-DD42-984F-B564-35C5AD0E69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21680" y="3857626"/>
            <a:ext cx="609600" cy="333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9AB7E8-F58A-D94B-B775-3A965568400D}"/>
              </a:ext>
            </a:extLst>
          </p:cNvPr>
          <p:cNvCxnSpPr/>
          <p:nvPr/>
        </p:nvCxnSpPr>
        <p:spPr bwMode="auto">
          <a:xfrm>
            <a:off x="5821680" y="4543426"/>
            <a:ext cx="609600" cy="23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7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0420-F4D9-4A19-BE7A-B98F11C6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HPC: A Tale of Two Clusters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D49FF-6C1D-4A00-8252-5C21D15290D6}"/>
              </a:ext>
            </a:extLst>
          </p:cNvPr>
          <p:cNvSpPr txBox="1"/>
          <p:nvPr/>
        </p:nvSpPr>
        <p:spPr>
          <a:xfrm>
            <a:off x="293246" y="3013500"/>
            <a:ext cx="2558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Over-subscribed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Long wait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97465-6944-41AF-9BE0-F7C1E22BD6AD}"/>
              </a:ext>
            </a:extLst>
          </p:cNvPr>
          <p:cNvSpPr txBox="1"/>
          <p:nvPr/>
        </p:nvSpPr>
        <p:spPr>
          <a:xfrm>
            <a:off x="9185895" y="3013500"/>
            <a:ext cx="2695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Over-provisioned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Low wait time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72196-E5C1-4605-BB92-6BB23E856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64" y="1412771"/>
            <a:ext cx="6255071" cy="40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BD7760-1625-4F5C-A0D5-8CF2B473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945640"/>
            <a:ext cx="4843576" cy="301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F7AB6-E1D1-4CF3-BF64-DE54861F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Workload Results: Basic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1084-3DA3-4B7C-97F1-851A81FA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81200"/>
            <a:ext cx="4495800" cy="2819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Condition: R=0, W=0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Focus: 0 reject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U66-Mainstream&amp;Narrow, up to rho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Harder to accommodate OD requests when batch jobs are wide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4A1EB1-4EF6-4C9A-BCCC-8333DCF33370}"/>
              </a:ext>
            </a:extLst>
          </p:cNvPr>
          <p:cNvSpPr/>
          <p:nvPr/>
        </p:nvSpPr>
        <p:spPr bwMode="auto">
          <a:xfrm>
            <a:off x="8458200" y="3962400"/>
            <a:ext cx="304800" cy="228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841B3-A34C-4B27-8CDB-DEB3509EE069}"/>
              </a:ext>
            </a:extLst>
          </p:cNvPr>
          <p:cNvSpPr/>
          <p:nvPr/>
        </p:nvSpPr>
        <p:spPr bwMode="auto">
          <a:xfrm>
            <a:off x="6705600" y="2743200"/>
            <a:ext cx="914400" cy="381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B579DF-50DB-487F-BEA3-2111DDE9CDB1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 bwMode="auto">
          <a:xfrm>
            <a:off x="7162800" y="3124200"/>
            <a:ext cx="1340037" cy="871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00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CE2B-A477-4BBA-8814-7762E30F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Workload Results: Hint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BF8D8-C195-40D2-8298-009FD28AC4D1}"/>
              </a:ext>
            </a:extLst>
          </p:cNvPr>
          <p:cNvSpPr txBox="1"/>
          <p:nvPr/>
        </p:nvSpPr>
        <p:spPr>
          <a:xfrm>
            <a:off x="2923487" y="130733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Basic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8963E-CA8E-4201-80E9-FF12F9E33FB7}"/>
              </a:ext>
            </a:extLst>
          </p:cNvPr>
          <p:cNvSpPr txBox="1"/>
          <p:nvPr/>
        </p:nvSpPr>
        <p:spPr>
          <a:xfrm>
            <a:off x="7836324" y="1307338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Hint (H=30 min)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A88E2-B7A8-4FF3-800A-3A5719D02D02}"/>
              </a:ext>
            </a:extLst>
          </p:cNvPr>
          <p:cNvSpPr txBox="1"/>
          <p:nvPr/>
        </p:nvSpPr>
        <p:spPr>
          <a:xfrm>
            <a:off x="2665413" y="5081483"/>
            <a:ext cx="686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  <a:ea typeface="ＭＳ Ｐゴシック" pitchFamily="16" charset="-128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Hint algorithm significantly reduces reject rate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484CA5-CEE5-4DBD-97A6-D490B6CA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71" y="1921083"/>
            <a:ext cx="4843576" cy="3015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7FCC6D-491D-4B92-B30F-5E80A07C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05" y="1921083"/>
            <a:ext cx="4843576" cy="30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15AB-8DF9-4159-8AAE-5078B4A3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Workload Results: Predictive Algorithm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4143E-2055-4C50-8C4D-F5CE65B33A98}"/>
              </a:ext>
            </a:extLst>
          </p:cNvPr>
          <p:cNvSpPr txBox="1"/>
          <p:nvPr/>
        </p:nvSpPr>
        <p:spPr>
          <a:xfrm>
            <a:off x="2923487" y="1312634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5EA5A-5922-46C6-A9B4-3BE524393E93}"/>
              </a:ext>
            </a:extLst>
          </p:cNvPr>
          <p:cNvSpPr txBox="1"/>
          <p:nvPr/>
        </p:nvSpPr>
        <p:spPr>
          <a:xfrm>
            <a:off x="8334157" y="1302001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Predictive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F5A79-7473-447D-B3E7-393110087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44" y="1921083"/>
            <a:ext cx="4843576" cy="3015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EFB13-AE3B-4FD1-ACBB-DCAAD6736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69" y="1921083"/>
            <a:ext cx="4843576" cy="3015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DC28A-26D8-7143-B8B5-847F42A82771}"/>
              </a:ext>
            </a:extLst>
          </p:cNvPr>
          <p:cNvSpPr txBox="1"/>
          <p:nvPr/>
        </p:nvSpPr>
        <p:spPr>
          <a:xfrm>
            <a:off x="1981200" y="4800600"/>
            <a:ext cx="8678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Predictive algorithm has similar reject rate as Hint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But at the cost of over-reservation, which lowers overall utilization and increases batch wait time</a:t>
            </a:r>
          </a:p>
        </p:txBody>
      </p:sp>
    </p:spTree>
    <p:extLst>
      <p:ext uri="{BB962C8B-B14F-4D97-AF65-F5344CB8AC3E}">
        <p14:creationId xmlns:p14="http://schemas.microsoft.com/office/powerpoint/2010/main" val="30607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5FD5-7D9F-4F26-A86A-7F3DC308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89DC-D0EF-4A87-8922-51E88212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real-life situation, Balancer could reduce reserved on-demand infrastructure by 82%, and improve batch wait time by 8x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65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5FD5-7D9F-4F26-A86A-7F3DC308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89DC-D0EF-4A87-8922-51E88212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a real-life situation, Balancer could reduce reserved on-demand infrastructure by 82%, and improve batch wait time by 8x</a:t>
            </a:r>
          </a:p>
          <a:p>
            <a:r>
              <a:rPr lang="en-US" dirty="0"/>
              <a:t>Basic algorithm could support 0 rejection for up to 5% on-demand workload into a batch cluster with 66% utilization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33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5FD5-7D9F-4F26-A86A-7F3DC308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89DC-D0EF-4A87-8922-51E88212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a real-life situation, Balancer could reduce reserved on-demand infrastructure by 82%, and improve batch wait time by 8x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algorithm could support 0 rejection for up to 5% on-demand workload into a batch cluster with 66% utilization</a:t>
            </a:r>
          </a:p>
          <a:p>
            <a:r>
              <a:rPr lang="en-US" dirty="0"/>
              <a:t>For batch cluster with denser workload (up to 88%), Hint/Predictive algorithms are needed to support up to 10% on-demand workload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2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5FD5-7D9F-4F26-A86A-7F3DC308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89DC-D0EF-4A87-8922-51E88212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a real-life situation, Balancer could reduce reserved on-demand infrastructure by 82%, and improve batch wait time by 8x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algorithm could support 0 rejection for up to 5% on-demand workload into a batch cluster with 66% utilization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 batch cluster with denser workload (up to 88%), Hint/Predictive algorithms are needed to support up to 10% on-demand workload</a:t>
            </a:r>
          </a:p>
          <a:p>
            <a:r>
              <a:rPr lang="en-US" dirty="0"/>
              <a:t>Batch job shape affects on-demand rejection rate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42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0351-73DA-B74E-A3B5-52E8ED55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DC4B-E5FA-0D4C-8ECB-7B19BB1B5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batch job preemption</a:t>
            </a:r>
          </a:p>
          <a:p>
            <a:r>
              <a:rPr lang="en-US" dirty="0"/>
              <a:t>Improve prediction accuracy of predictive algorithm</a:t>
            </a:r>
          </a:p>
          <a:p>
            <a:r>
              <a:rPr lang="en-US" dirty="0"/>
              <a:t>Deploy our system in production</a:t>
            </a:r>
          </a:p>
        </p:txBody>
      </p:sp>
    </p:spTree>
    <p:extLst>
      <p:ext uri="{BB962C8B-B14F-4D97-AF65-F5344CB8AC3E}">
        <p14:creationId xmlns:p14="http://schemas.microsoft.com/office/powerpoint/2010/main" val="1613051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2E6D44-B1D8-41A7-88EE-02042B5C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49D9D-C79C-404B-B8ED-7F48BDA71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408C6-6F6E-2D45-BD0C-61171813BF90}"/>
              </a:ext>
            </a:extLst>
          </p:cNvPr>
          <p:cNvSpPr txBox="1"/>
          <p:nvPr/>
        </p:nvSpPr>
        <p:spPr>
          <a:xfrm>
            <a:off x="5257800" y="4246209"/>
            <a:ext cx="6550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Trace, reproducibility, temporarily published at</a:t>
            </a:r>
          </a:p>
          <a:p>
            <a:r>
              <a:rPr lang="en-US" dirty="0">
                <a:hlinkClick r:id="rId2"/>
              </a:rPr>
              <a:t>https://github.com/Francis-Liu/LcrcOnDemand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223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72B1-AFF3-4297-AFC0-FD0FCA8C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A266F-7BCF-4508-94CA-CBD88EA7E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38C6-06CC-46B1-99D2-6089DB18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Underutilized On-Demand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6445-C2E9-4D56-AC38-1142EDCC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Trading utilization for lower resource provisioning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F788C-BB2A-46F9-AE51-90DC7FEB23E4}"/>
              </a:ext>
            </a:extLst>
          </p:cNvPr>
          <p:cNvSpPr txBox="1"/>
          <p:nvPr/>
        </p:nvSpPr>
        <p:spPr>
          <a:xfrm>
            <a:off x="1676400" y="2743200"/>
            <a:ext cx="3882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real-life example of resource utilization in an on-demand science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on-demand workloads are </a:t>
            </a:r>
            <a:r>
              <a:rPr lang="en-US" dirty="0" err="1">
                <a:latin typeface="+mn-lt"/>
              </a:rPr>
              <a:t>bursty</a:t>
            </a:r>
            <a:r>
              <a:rPr lang="en-US" dirty="0">
                <a:latin typeface="+mn-lt"/>
              </a:rPr>
              <a:t> and spiky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8787B-2588-41DE-A5CF-6150F5D9A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66" y="1981007"/>
            <a:ext cx="5486690" cy="36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6CFCFA-1B9C-CF48-AC5B-8D1DC830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069B7-46A3-9A4B-9FCA-C5561C0C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Mesos</a:t>
            </a:r>
          </a:p>
          <a:p>
            <a:pPr lvl="1"/>
            <a:r>
              <a:rPr lang="en-US" dirty="0"/>
              <a:t>not support time-bounded resource allocation</a:t>
            </a:r>
          </a:p>
          <a:p>
            <a:pPr lvl="1"/>
            <a:r>
              <a:rPr lang="en-US" dirty="0"/>
              <a:t>no performance-aware resource reclamation</a:t>
            </a:r>
          </a:p>
          <a:p>
            <a:r>
              <a:rPr lang="en-US" dirty="0"/>
              <a:t>Kubernetes </a:t>
            </a:r>
          </a:p>
          <a:p>
            <a:pPr lvl="1"/>
            <a:r>
              <a:rPr lang="en-US" dirty="0"/>
              <a:t>not treating batch as the main tenant</a:t>
            </a:r>
          </a:p>
          <a:p>
            <a:pPr lvl="1"/>
            <a:r>
              <a:rPr lang="en-US" dirty="0"/>
              <a:t>multitenancy at node level, vs. node-exclusiveness in HPC</a:t>
            </a:r>
          </a:p>
        </p:txBody>
      </p:sp>
    </p:spTree>
    <p:extLst>
      <p:ext uri="{BB962C8B-B14F-4D97-AF65-F5344CB8AC3E}">
        <p14:creationId xmlns:p14="http://schemas.microsoft.com/office/powerpoint/2010/main" val="13401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5F0F-037D-354B-ABC8-0BC4DAB6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Priority-Based Batch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F2D5-D3CA-B64B-854A-F09C624D6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use a single batch cluster which supports priority-based preemption?</a:t>
            </a:r>
          </a:p>
          <a:p>
            <a:pPr lvl="1"/>
            <a:r>
              <a:rPr lang="en-US" dirty="0"/>
              <a:t>Can’t reuse the environment management provided by popular cloud solutions</a:t>
            </a:r>
          </a:p>
          <a:p>
            <a:pPr lvl="1"/>
            <a:r>
              <a:rPr lang="en-US" dirty="0"/>
              <a:t>Lacking of ‘smart’ reservation like hint and predictive</a:t>
            </a:r>
          </a:p>
          <a:p>
            <a:pPr lvl="1"/>
            <a:r>
              <a:rPr lang="en-US" dirty="0"/>
              <a:t>Lacking of support of time-bounded request &amp; rejection</a:t>
            </a:r>
          </a:p>
        </p:txBody>
      </p:sp>
    </p:spTree>
    <p:extLst>
      <p:ext uri="{BB962C8B-B14F-4D97-AF65-F5344CB8AC3E}">
        <p14:creationId xmlns:p14="http://schemas.microsoft.com/office/powerpoint/2010/main" val="2690404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18C8-07C2-49C0-BF0C-51EE0AA6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9C39B-2656-4A3B-A586-D4D1FE72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47" y="916096"/>
            <a:ext cx="7769153" cy="5025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246CAB-DD23-4838-9ACA-2B7FBCDF75BD}"/>
              </a:ext>
            </a:extLst>
          </p:cNvPr>
          <p:cNvSpPr txBox="1"/>
          <p:nvPr/>
        </p:nvSpPr>
        <p:spPr>
          <a:xfrm>
            <a:off x="687424" y="2090172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FFF"/>
                </a:solidFill>
                <a:latin typeface="+mn-lt"/>
              </a:rPr>
              <a:t>LCRC average node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APS maximum node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If availability &gt; usage, then workloads can be combined</a:t>
            </a: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61A96B5B-44C8-4656-B83B-6AD6E6E67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0" y="4191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F90B-5E50-4F98-9D08-8C6B9555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Idea: Combine Workloads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DF6BF-66DF-474B-9A70-5067E309B529}"/>
              </a:ext>
            </a:extLst>
          </p:cNvPr>
          <p:cNvSpPr txBox="1"/>
          <p:nvPr/>
        </p:nvSpPr>
        <p:spPr>
          <a:xfrm>
            <a:off x="1932712" y="3962545"/>
            <a:ext cx="3048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Two separate partitions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7778B-DA98-4D57-B53F-E1A66309DA3A}"/>
              </a:ext>
            </a:extLst>
          </p:cNvPr>
          <p:cNvSpPr txBox="1"/>
          <p:nvPr/>
        </p:nvSpPr>
        <p:spPr>
          <a:xfrm>
            <a:off x="7332399" y="3960166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One combined cluster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48D314-A9EF-45DA-B810-DBEF2148A11A}"/>
              </a:ext>
            </a:extLst>
          </p:cNvPr>
          <p:cNvSpPr txBox="1"/>
          <p:nvPr/>
        </p:nvSpPr>
        <p:spPr>
          <a:xfrm>
            <a:off x="1222048" y="4648200"/>
            <a:ext cx="798007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Batch workload can use idle on-demand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Bursty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on-demand workload can also run on batch resources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8B93261-B893-4237-B1B8-6E010869041B}"/>
              </a:ext>
            </a:extLst>
          </p:cNvPr>
          <p:cNvSpPr/>
          <p:nvPr/>
        </p:nvSpPr>
        <p:spPr bwMode="auto">
          <a:xfrm>
            <a:off x="5943600" y="2362200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5CF5E-20AB-7141-9169-2F948C90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06139"/>
            <a:ext cx="4018416" cy="2569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27AFD-822E-1540-A870-82368B35D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984" y="1582270"/>
            <a:ext cx="3943350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build="p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E37A-AFF1-4F87-9104-43DDABDC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Balancer 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8A7F7-768D-43FE-97D8-161DD25262E1}"/>
              </a:ext>
            </a:extLst>
          </p:cNvPr>
          <p:cNvSpPr txBox="1"/>
          <p:nvPr/>
        </p:nvSpPr>
        <p:spPr>
          <a:xfrm>
            <a:off x="1600200" y="2335766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Instead of a single scheduler…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thin layer between existing schedulers and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Dynamically move nodes between scheduling pools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Nonintrusive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4133E-55F1-4594-BA18-7EF3DCE6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7643"/>
            <a:ext cx="4965079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C83A-C640-440B-853F-273EC469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Balancer APIs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65F02D6-79A4-48D5-85A6-688F016EE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negotiation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22673-9907-4E7A-A5B9-AB78219A1F71}"/>
              </a:ext>
            </a:extLst>
          </p:cNvPr>
          <p:cNvSpPr/>
          <p:nvPr/>
        </p:nvSpPr>
        <p:spPr bwMode="auto">
          <a:xfrm>
            <a:off x="6857999" y="3429000"/>
            <a:ext cx="1828800" cy="990600"/>
          </a:xfrm>
          <a:prstGeom prst="rect">
            <a:avLst/>
          </a:prstGeom>
          <a:solidFill>
            <a:srgbClr val="FF634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Batch scheduler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CA1E5-6A53-457B-BAEA-49D5C5740DCA}"/>
              </a:ext>
            </a:extLst>
          </p:cNvPr>
          <p:cNvSpPr/>
          <p:nvPr/>
        </p:nvSpPr>
        <p:spPr bwMode="auto">
          <a:xfrm>
            <a:off x="3042492" y="3429000"/>
            <a:ext cx="1828800" cy="990600"/>
          </a:xfrm>
          <a:prstGeom prst="rect">
            <a:avLst/>
          </a:prstGeom>
          <a:solidFill>
            <a:srgbClr val="00B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On-demand scheduler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7F68D2-BA16-4290-810B-836F8385B068}"/>
              </a:ext>
            </a:extLst>
          </p:cNvPr>
          <p:cNvSpPr/>
          <p:nvPr/>
        </p:nvSpPr>
        <p:spPr bwMode="auto">
          <a:xfrm>
            <a:off x="4876800" y="1905000"/>
            <a:ext cx="1981199" cy="6096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6" charset="-128"/>
              </a:rPr>
              <a:t>Balancer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2D9027-CB50-4963-9FB7-452260451321}"/>
              </a:ext>
            </a:extLst>
          </p:cNvPr>
          <p:cNvCxnSpPr>
            <a:cxnSpLocks/>
            <a:stCxn id="5" idx="0"/>
            <a:endCxn id="6" idx="3"/>
          </p:cNvCxnSpPr>
          <p:nvPr/>
        </p:nvCxnSpPr>
        <p:spPr bwMode="auto">
          <a:xfrm flipV="1">
            <a:off x="3956892" y="2425326"/>
            <a:ext cx="1210048" cy="1003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F29118-F36F-4AE7-A1A8-39DC4BDC83E0}"/>
              </a:ext>
            </a:extLst>
          </p:cNvPr>
          <p:cNvCxnSpPr>
            <a:cxnSpLocks/>
            <a:stCxn id="6" idx="5"/>
            <a:endCxn id="3" idx="0"/>
          </p:cNvCxnSpPr>
          <p:nvPr/>
        </p:nvCxnSpPr>
        <p:spPr bwMode="auto">
          <a:xfrm>
            <a:off x="6567859" y="2425326"/>
            <a:ext cx="1204540" cy="1003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34FF55-25BC-48CD-97C5-2AA438DAFD71}"/>
              </a:ext>
            </a:extLst>
          </p:cNvPr>
          <p:cNvSpPr txBox="1"/>
          <p:nvPr/>
        </p:nvSpPr>
        <p:spPr>
          <a:xfrm>
            <a:off x="2078544" y="2308034"/>
            <a:ext cx="2483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request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release nodes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88A38-B8C8-4420-99C9-47555F22708B}"/>
              </a:ext>
            </a:extLst>
          </p:cNvPr>
          <p:cNvSpPr txBox="1"/>
          <p:nvPr/>
        </p:nvSpPr>
        <p:spPr>
          <a:xfrm>
            <a:off x="7239000" y="2308034"/>
            <a:ext cx="2483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reclaim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restore nodes</a:t>
            </a:r>
          </a:p>
        </p:txBody>
      </p:sp>
    </p:spTree>
    <p:extLst>
      <p:ext uri="{BB962C8B-B14F-4D97-AF65-F5344CB8AC3E}">
        <p14:creationId xmlns:p14="http://schemas.microsoft.com/office/powerpoint/2010/main" val="147265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C83A-C640-440B-853F-273EC469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Balancer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F3518-1FC4-40B8-9F69-0018289C663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A1</a:t>
            </a:r>
            <a:r>
              <a:rPr lang="en-US" dirty="0"/>
              <a:t>: Basic algorithm</a:t>
            </a:r>
          </a:p>
          <a:p>
            <a:r>
              <a:rPr lang="en-US" b="1" dirty="0"/>
              <a:t>A2</a:t>
            </a:r>
            <a:r>
              <a:rPr lang="en-US" dirty="0"/>
              <a:t>: Hint algorithm</a:t>
            </a:r>
          </a:p>
          <a:p>
            <a:r>
              <a:rPr lang="en-US" b="1" dirty="0"/>
              <a:t>A3</a:t>
            </a:r>
            <a:r>
              <a:rPr lang="en-US" dirty="0"/>
              <a:t>: Predictive algorithm</a:t>
            </a:r>
          </a:p>
        </p:txBody>
      </p:sp>
    </p:spTree>
    <p:extLst>
      <p:ext uri="{BB962C8B-B14F-4D97-AF65-F5344CB8AC3E}">
        <p14:creationId xmlns:p14="http://schemas.microsoft.com/office/powerpoint/2010/main" val="292336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C83A-C640-440B-853F-273EC469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A1: The Basic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F3518-1FC4-40B8-9F69-0018289C663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Initially Balancer reserves minimum # of on-demand nodes</a:t>
            </a:r>
          </a:p>
          <a:p>
            <a:r>
              <a:rPr lang="en-US" dirty="0"/>
              <a:t>When on-demand cluster runs out of resource, Balancer steals cycles from batch cluster</a:t>
            </a:r>
          </a:p>
          <a:p>
            <a:r>
              <a:rPr lang="en-US" dirty="0"/>
              <a:t>Input parameters</a:t>
            </a:r>
          </a:p>
          <a:p>
            <a:pPr lvl="1"/>
            <a:r>
              <a:rPr lang="en-US" dirty="0"/>
              <a:t>R:  nodes reserved for OD scheduler</a:t>
            </a:r>
          </a:p>
          <a:p>
            <a:pPr lvl="1"/>
            <a:r>
              <a:rPr lang="en-US" dirty="0"/>
              <a:t>W: rejection timeout</a:t>
            </a:r>
          </a:p>
          <a:p>
            <a:pPr lvl="2"/>
            <a:r>
              <a:rPr lang="en-US" dirty="0"/>
              <a:t>OD request </a:t>
            </a:r>
            <a:r>
              <a:rPr lang="en-US" dirty="0">
                <a:solidFill>
                  <a:srgbClr val="FF0000"/>
                </a:solidFill>
              </a:rPr>
              <a:t>rejected</a:t>
            </a:r>
            <a:r>
              <a:rPr lang="en-US" dirty="0"/>
              <a:t> if balancer can’t find enough nodes within W</a:t>
            </a:r>
          </a:p>
        </p:txBody>
      </p:sp>
    </p:spTree>
    <p:extLst>
      <p:ext uri="{BB962C8B-B14F-4D97-AF65-F5344CB8AC3E}">
        <p14:creationId xmlns:p14="http://schemas.microsoft.com/office/powerpoint/2010/main" val="17420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UMN Theme 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39408</TotalTime>
  <Words>1524</Words>
  <Application>Microsoft Macintosh PowerPoint</Application>
  <PresentationFormat>Widescreen</PresentationFormat>
  <Paragraphs>255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Cambria Math</vt:lpstr>
      <vt:lpstr>Courier New</vt:lpstr>
      <vt:lpstr>Times New Roman</vt:lpstr>
      <vt:lpstr>Wingdings</vt:lpstr>
      <vt:lpstr>UMN Theme 1</vt:lpstr>
      <vt:lpstr>Dynamically Negotiating Capacity Between On-demand and Batch Clusters</vt:lpstr>
      <vt:lpstr>On-Demand Resource Access</vt:lpstr>
      <vt:lpstr>HPC: A Tale of Two Clusters</vt:lpstr>
      <vt:lpstr>The Problem: Underutilized On-Demand Cluster</vt:lpstr>
      <vt:lpstr>The Idea: Combine Workloads</vt:lpstr>
      <vt:lpstr>The Balancer Approach</vt:lpstr>
      <vt:lpstr>Balancer APIs</vt:lpstr>
      <vt:lpstr>Balancer Algorithms</vt:lpstr>
      <vt:lpstr>A1: The Basic Algorithm</vt:lpstr>
      <vt:lpstr>Example: Reclaimable Nodes</vt:lpstr>
      <vt:lpstr>Example: Reclaimable Nodes</vt:lpstr>
      <vt:lpstr>Example: Reclaimable Nodes</vt:lpstr>
      <vt:lpstr>A2: The Hint Algorithm</vt:lpstr>
      <vt:lpstr>A3:  Predictive Algorithm</vt:lpstr>
      <vt:lpstr>Implementation</vt:lpstr>
      <vt:lpstr>Real-Life Scenario</vt:lpstr>
      <vt:lpstr>On-demand VM Requests</vt:lpstr>
      <vt:lpstr>Experimental Setup</vt:lpstr>
      <vt:lpstr>Picking The Most Challenging Week</vt:lpstr>
      <vt:lpstr>Metrics</vt:lpstr>
      <vt:lpstr>Results: Most Challenging Real-Life Scenario</vt:lpstr>
      <vt:lpstr>Results: Most Challenging Real-Life Scenario</vt:lpstr>
      <vt:lpstr>Results: Most Challenging Real-Life Scenario</vt:lpstr>
      <vt:lpstr>Results: Most Challenging Real-Life Scenario</vt:lpstr>
      <vt:lpstr>Results: Most Challenging Real-Life Scenario</vt:lpstr>
      <vt:lpstr>Results: Most Challenging Real-Life Scenario</vt:lpstr>
      <vt:lpstr>Synthetic Workload</vt:lpstr>
      <vt:lpstr>Synthetic Workload</vt:lpstr>
      <vt:lpstr>Synthetic Workload</vt:lpstr>
      <vt:lpstr>Synthetic Workload Results: Basic Algorithm</vt:lpstr>
      <vt:lpstr>Synthetic Workload Results: Hint Algorithm</vt:lpstr>
      <vt:lpstr>Synthetic Workload Results: Predictive Algorithm</vt:lpstr>
      <vt:lpstr>Conclusion</vt:lpstr>
      <vt:lpstr>Conclusion</vt:lpstr>
      <vt:lpstr>Conclusion</vt:lpstr>
      <vt:lpstr>Conclusion</vt:lpstr>
      <vt:lpstr>Future Work</vt:lpstr>
      <vt:lpstr>Questions</vt:lpstr>
      <vt:lpstr>Backup slides</vt:lpstr>
      <vt:lpstr>Related Works</vt:lpstr>
      <vt:lpstr>Compared to Priority-Based Batch Scheduling</vt:lpstr>
      <vt:lpstr>Feasibility Analysis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fengl</dc:creator>
  <cp:lastModifiedBy>Microsoft Office User</cp:lastModifiedBy>
  <cp:revision>1155</cp:revision>
  <cp:lastPrinted>2018-05-15T14:04:29Z</cp:lastPrinted>
  <dcterms:created xsi:type="dcterms:W3CDTF">2006-08-16T00:00:00Z</dcterms:created>
  <dcterms:modified xsi:type="dcterms:W3CDTF">2018-11-14T19:31:39Z</dcterms:modified>
</cp:coreProperties>
</file>