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2"/>
  </p:notesMasterIdLst>
  <p:handoutMasterIdLst>
    <p:handoutMasterId r:id="rId43"/>
  </p:handoutMasterIdLst>
  <p:sldIdLst>
    <p:sldId id="256" r:id="rId2"/>
    <p:sldId id="257" r:id="rId3"/>
    <p:sldId id="261" r:id="rId4"/>
    <p:sldId id="303" r:id="rId5"/>
    <p:sldId id="304" r:id="rId6"/>
    <p:sldId id="259" r:id="rId7"/>
    <p:sldId id="263" r:id="rId8"/>
    <p:sldId id="264" r:id="rId9"/>
    <p:sldId id="305" r:id="rId10"/>
    <p:sldId id="306" r:id="rId11"/>
    <p:sldId id="323" r:id="rId12"/>
    <p:sldId id="332" r:id="rId13"/>
    <p:sldId id="324" r:id="rId14"/>
    <p:sldId id="325" r:id="rId15"/>
    <p:sldId id="326" r:id="rId16"/>
    <p:sldId id="297" r:id="rId17"/>
    <p:sldId id="298" r:id="rId18"/>
    <p:sldId id="299" r:id="rId19"/>
    <p:sldId id="273" r:id="rId20"/>
    <p:sldId id="274" r:id="rId21"/>
    <p:sldId id="312" r:id="rId22"/>
    <p:sldId id="313" r:id="rId23"/>
    <p:sldId id="314" r:id="rId24"/>
    <p:sldId id="315" r:id="rId25"/>
    <p:sldId id="316" r:id="rId26"/>
    <p:sldId id="317" r:id="rId27"/>
    <p:sldId id="318" r:id="rId28"/>
    <p:sldId id="328" r:id="rId29"/>
    <p:sldId id="322" r:id="rId30"/>
    <p:sldId id="321" r:id="rId31"/>
    <p:sldId id="319" r:id="rId32"/>
    <p:sldId id="286" r:id="rId33"/>
    <p:sldId id="287" r:id="rId34"/>
    <p:sldId id="329" r:id="rId35"/>
    <p:sldId id="331" r:id="rId36"/>
    <p:sldId id="330" r:id="rId37"/>
    <p:sldId id="290" r:id="rId38"/>
    <p:sldId id="291" r:id="rId39"/>
    <p:sldId id="302" r:id="rId40"/>
    <p:sldId id="333"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B936ED-81C5-49DD-B86A-4CBFA01C9FFC}">
  <a:tblStyle styleId="{95B936ED-81C5-49DD-B86A-4CBFA01C9F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6"/>
  </p:normalViewPr>
  <p:slideViewPr>
    <p:cSldViewPr snapToGrid="0">
      <p:cViewPr varScale="1">
        <p:scale>
          <a:sx n="136" d="100"/>
          <a:sy n="136" d="100"/>
        </p:scale>
        <p:origin x="4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D141DC-8FB4-C744-B46E-367D7B67C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3292E-AD7E-9043-AFFE-D21059ABD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A47B27-5E4C-8C4E-88D2-50DC09239734}" type="datetimeFigureOut">
              <a:rPr lang="en-US" smtClean="0"/>
              <a:t>11/19/18</a:t>
            </a:fld>
            <a:endParaRPr lang="en-US"/>
          </a:p>
        </p:txBody>
      </p:sp>
      <p:sp>
        <p:nvSpPr>
          <p:cNvPr id="4" name="Footer Placeholder 3">
            <a:extLst>
              <a:ext uri="{FF2B5EF4-FFF2-40B4-BE49-F238E27FC236}">
                <a16:creationId xmlns:a16="http://schemas.microsoft.com/office/drawing/2014/main" id="{90EFB20E-4799-FF42-8E79-30ABA60548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39FB28-834E-914C-A5D9-6FC431D026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AA9B2A-E47D-154E-9DC1-025FB73A89AE}" type="slidenum">
              <a:rPr lang="en-US" smtClean="0"/>
              <a:t>‹#›</a:t>
            </a:fld>
            <a:endParaRPr lang="en-US"/>
          </a:p>
        </p:txBody>
      </p:sp>
    </p:spTree>
    <p:extLst>
      <p:ext uri="{BB962C8B-B14F-4D97-AF65-F5344CB8AC3E}">
        <p14:creationId xmlns:p14="http://schemas.microsoft.com/office/powerpoint/2010/main" val="1667717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2add9e29_3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2add9e29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474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e2add9e2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e2add9e2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26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e2add9e2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e2add9e2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313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e2add9e2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e2add9e2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0585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e2add9e2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e2add9e2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761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e2add9e2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e2add9e2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5853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3e3a5fc4a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3e3a5fc4a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1237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db6e8fbb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3db6e8fbb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188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e3dcd88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3e3dcd88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53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e3a5fc4a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e3a5fc4a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db6e8fbb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db6e8fbb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4087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1046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818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9057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730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280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2376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8984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477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685135e7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685135e7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1966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e2add9e2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e2add9e2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705697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e3a5fc4a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e3a5fc4a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e2add9e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3e2add9e2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db6e8fbb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db6e8fbb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1395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db6e8fbb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db6e8fbb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4704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db6e8fbb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db6e8fbb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133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e2add9e2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3e2add9e2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469058e99c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469058e99c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e3dcd886e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3e3dcd886e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685135e7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685135e7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318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685135e7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685135e7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038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e3dcd886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e3dcd88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ccbf5cb4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ccbf5cb4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2add9e29_3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2add9e29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2add9e29_3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2add9e29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410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8.emf"/><Relationship Id="rId7"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emf"/><Relationship Id="rId11" Type="http://schemas.openxmlformats.org/officeDocument/2006/relationships/image" Target="../media/image3.png"/><Relationship Id="rId5" Type="http://schemas.openxmlformats.org/officeDocument/2006/relationships/image" Target="../media/image17.emf"/><Relationship Id="rId10" Type="http://schemas.openxmlformats.org/officeDocument/2006/relationships/image" Target="../media/image2.png"/><Relationship Id="rId4" Type="http://schemas.openxmlformats.org/officeDocument/2006/relationships/image" Target="../media/image19.emf"/><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emf"/><Relationship Id="rId11" Type="http://schemas.openxmlformats.org/officeDocument/2006/relationships/image" Target="../media/image16.emf"/><Relationship Id="rId5" Type="http://schemas.openxmlformats.org/officeDocument/2006/relationships/image" Target="../media/image3.png"/><Relationship Id="rId10" Type="http://schemas.openxmlformats.org/officeDocument/2006/relationships/image" Target="../media/image21.emf"/><Relationship Id="rId4" Type="http://schemas.openxmlformats.org/officeDocument/2006/relationships/image" Target="../media/image2.png"/><Relationship Id="rId9" Type="http://schemas.openxmlformats.org/officeDocument/2006/relationships/image" Target="../media/image20.emf"/></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emf"/><Relationship Id="rId11" Type="http://schemas.openxmlformats.org/officeDocument/2006/relationships/image" Target="../media/image16.emf"/><Relationship Id="rId5" Type="http://schemas.openxmlformats.org/officeDocument/2006/relationships/image" Target="../media/image3.png"/><Relationship Id="rId10" Type="http://schemas.openxmlformats.org/officeDocument/2006/relationships/image" Target="../media/image21.emf"/><Relationship Id="rId4" Type="http://schemas.openxmlformats.org/officeDocument/2006/relationships/image" Target="../media/image2.png"/><Relationship Id="rId9" Type="http://schemas.openxmlformats.org/officeDocument/2006/relationships/image" Target="../media/image20.emf"/></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8.emf"/><Relationship Id="rId7"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0.emf"/><Relationship Id="rId11" Type="http://schemas.openxmlformats.org/officeDocument/2006/relationships/image" Target="../media/image3.png"/><Relationship Id="rId5" Type="http://schemas.openxmlformats.org/officeDocument/2006/relationships/image" Target="../media/image17.emf"/><Relationship Id="rId10" Type="http://schemas.openxmlformats.org/officeDocument/2006/relationships/image" Target="../media/image2.png"/><Relationship Id="rId4" Type="http://schemas.openxmlformats.org/officeDocument/2006/relationships/image" Target="../media/image19.emf"/><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6.emf"/><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7.emf"/><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3"/>
          <p:cNvGrpSpPr/>
          <p:nvPr/>
        </p:nvGrpSpPr>
        <p:grpSpPr>
          <a:xfrm>
            <a:off x="-2177" y="4611100"/>
            <a:ext cx="9144000" cy="579425"/>
            <a:chOff x="7250" y="4611100"/>
            <a:chExt cx="9144000" cy="579425"/>
          </a:xfrm>
        </p:grpSpPr>
        <p:sp>
          <p:nvSpPr>
            <p:cNvPr id="55" name="Google Shape;55;p13"/>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57" name="Google Shape;57;p13"/>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58" name="Google Shape;58;p13"/>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59" name="Google Shape;59;p13"/>
          <p:cNvSpPr txBox="1">
            <a:spLocks noGrp="1"/>
          </p:cNvSpPr>
          <p:nvPr>
            <p:ph type="ctrTitle"/>
          </p:nvPr>
        </p:nvSpPr>
        <p:spPr>
          <a:xfrm>
            <a:off x="311700" y="40400"/>
            <a:ext cx="8520600" cy="168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Mitigating Inter-Job Interference Using Adaptive Flow-Aware Routing</a:t>
            </a:r>
            <a:endParaRPr sz="3600"/>
          </a:p>
        </p:txBody>
      </p:sp>
      <p:sp>
        <p:nvSpPr>
          <p:cNvPr id="60" name="Google Shape;60;p13"/>
          <p:cNvSpPr txBox="1">
            <a:spLocks noGrp="1"/>
          </p:cNvSpPr>
          <p:nvPr>
            <p:ph type="subTitle" idx="1"/>
          </p:nvPr>
        </p:nvSpPr>
        <p:spPr>
          <a:xfrm>
            <a:off x="311700" y="2129025"/>
            <a:ext cx="8520600" cy="236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Staci A. Smith, Clara E. </a:t>
            </a:r>
            <a:r>
              <a:rPr lang="en" sz="2400" dirty="0" err="1"/>
              <a:t>Cromey</a:t>
            </a:r>
            <a:r>
              <a:rPr lang="en" sz="2400" dirty="0"/>
              <a:t>, David K. Lowenthal</a:t>
            </a:r>
            <a:endParaRPr sz="2400" dirty="0"/>
          </a:p>
          <a:p>
            <a:pPr marL="0" lvl="0" indent="0" algn="ctr" rtl="0">
              <a:spcBef>
                <a:spcPts val="0"/>
              </a:spcBef>
              <a:spcAft>
                <a:spcPts val="0"/>
              </a:spcAft>
              <a:buNone/>
            </a:pPr>
            <a:r>
              <a:rPr lang="en" sz="1800" dirty="0"/>
              <a:t>The University of Arizona</a:t>
            </a:r>
            <a:endParaRPr sz="1800" dirty="0"/>
          </a:p>
          <a:p>
            <a:pPr marL="0" lvl="0" indent="0" algn="ctr" rtl="0">
              <a:spcBef>
                <a:spcPts val="1000"/>
              </a:spcBef>
              <a:spcAft>
                <a:spcPts val="0"/>
              </a:spcAft>
              <a:buNone/>
            </a:pPr>
            <a:r>
              <a:rPr lang="en" sz="2400" dirty="0"/>
              <a:t> Jens </a:t>
            </a:r>
            <a:r>
              <a:rPr lang="en" sz="2400" dirty="0" err="1"/>
              <a:t>Domke</a:t>
            </a:r>
            <a:endParaRPr sz="2400" dirty="0"/>
          </a:p>
          <a:p>
            <a:pPr marL="0" lvl="0" indent="0" algn="ctr" rtl="0">
              <a:spcBef>
                <a:spcPts val="0"/>
              </a:spcBef>
              <a:spcAft>
                <a:spcPts val="0"/>
              </a:spcAft>
              <a:buNone/>
            </a:pPr>
            <a:r>
              <a:rPr lang="en" sz="1800" dirty="0"/>
              <a:t>Tokyo Institute of Technology</a:t>
            </a:r>
            <a:endParaRPr sz="1800" dirty="0"/>
          </a:p>
          <a:p>
            <a:pPr marL="0" lvl="0" indent="0" algn="ctr" rtl="0">
              <a:spcBef>
                <a:spcPts val="1000"/>
              </a:spcBef>
              <a:spcAft>
                <a:spcPts val="0"/>
              </a:spcAft>
              <a:buNone/>
            </a:pPr>
            <a:r>
              <a:rPr lang="en" sz="2400" dirty="0"/>
              <a:t>Nikhil Jain, Jayaraman J. Thiagarajan, Abhinav </a:t>
            </a:r>
            <a:r>
              <a:rPr lang="en" sz="2400" dirty="0" err="1"/>
              <a:t>Bhatele</a:t>
            </a:r>
            <a:endParaRPr sz="2400" dirty="0"/>
          </a:p>
          <a:p>
            <a:pPr marL="0" lvl="0" indent="0" algn="ctr" rtl="0">
              <a:spcBef>
                <a:spcPts val="0"/>
              </a:spcBef>
              <a:spcAft>
                <a:spcPts val="0"/>
              </a:spcAft>
              <a:buNone/>
            </a:pPr>
            <a:r>
              <a:rPr lang="en" sz="1800" dirty="0"/>
              <a:t>Lawrence Livermore National Laboratory</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2" name="Picture 11">
            <a:extLst>
              <a:ext uri="{FF2B5EF4-FFF2-40B4-BE49-F238E27FC236}">
                <a16:creationId xmlns:a16="http://schemas.microsoft.com/office/drawing/2014/main" id="{2696B051-4689-3D4D-BE44-7508C805FE78}"/>
              </a:ext>
            </a:extLst>
          </p:cNvPr>
          <p:cNvPicPr>
            <a:picLocks noChangeAspect="1"/>
          </p:cNvPicPr>
          <p:nvPr/>
        </p:nvPicPr>
        <p:blipFill>
          <a:blip r:embed="rId3"/>
          <a:stretch>
            <a:fillRect/>
          </a:stretch>
        </p:blipFill>
        <p:spPr>
          <a:xfrm>
            <a:off x="1575925" y="913422"/>
            <a:ext cx="5432448" cy="3259469"/>
          </a:xfrm>
          <a:prstGeom prst="rect">
            <a:avLst/>
          </a:prstGeom>
        </p:spPr>
      </p:pic>
      <p:grpSp>
        <p:nvGrpSpPr>
          <p:cNvPr id="180" name="Google Shape;180;p21"/>
          <p:cNvGrpSpPr/>
          <p:nvPr/>
        </p:nvGrpSpPr>
        <p:grpSpPr>
          <a:xfrm>
            <a:off x="-2177" y="4611100"/>
            <a:ext cx="9144000" cy="579425"/>
            <a:chOff x="7250" y="4611100"/>
            <a:chExt cx="9144000" cy="579425"/>
          </a:xfrm>
        </p:grpSpPr>
        <p:sp>
          <p:nvSpPr>
            <p:cNvPr id="181" name="Google Shape;181;p2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1"/>
            <p:cNvPicPr preferRelativeResize="0"/>
            <p:nvPr/>
          </p:nvPicPr>
          <p:blipFill>
            <a:blip r:embed="rId4">
              <a:alphaModFix/>
            </a:blip>
            <a:stretch>
              <a:fillRect/>
            </a:stretch>
          </p:blipFill>
          <p:spPr>
            <a:xfrm>
              <a:off x="645400" y="4720838"/>
              <a:ext cx="1495300" cy="373825"/>
            </a:xfrm>
            <a:prstGeom prst="rect">
              <a:avLst/>
            </a:prstGeom>
            <a:noFill/>
            <a:ln>
              <a:noFill/>
            </a:ln>
          </p:spPr>
        </p:pic>
        <p:pic>
          <p:nvPicPr>
            <p:cNvPr id="183" name="Google Shape;183;p21"/>
            <p:cNvPicPr preferRelativeResize="0"/>
            <p:nvPr/>
          </p:nvPicPr>
          <p:blipFill>
            <a:blip r:embed="rId5">
              <a:alphaModFix/>
            </a:blip>
            <a:stretch>
              <a:fillRect/>
            </a:stretch>
          </p:blipFill>
          <p:spPr>
            <a:xfrm>
              <a:off x="7017800" y="4782633"/>
              <a:ext cx="1489910" cy="250237"/>
            </a:xfrm>
            <a:prstGeom prst="rect">
              <a:avLst/>
            </a:prstGeom>
            <a:noFill/>
            <a:ln>
              <a:noFill/>
            </a:ln>
          </p:spPr>
        </p:pic>
        <p:pic>
          <p:nvPicPr>
            <p:cNvPr id="184" name="Google Shape;184;p21"/>
            <p:cNvPicPr preferRelativeResize="0"/>
            <p:nvPr/>
          </p:nvPicPr>
          <p:blipFill>
            <a:blip r:embed="rId6">
              <a:alphaModFix/>
            </a:blip>
            <a:stretch>
              <a:fillRect/>
            </a:stretch>
          </p:blipFill>
          <p:spPr>
            <a:xfrm>
              <a:off x="3781575" y="4611100"/>
              <a:ext cx="1595350" cy="579425"/>
            </a:xfrm>
            <a:prstGeom prst="rect">
              <a:avLst/>
            </a:prstGeom>
            <a:noFill/>
            <a:ln>
              <a:noFill/>
            </a:ln>
          </p:spPr>
        </p:pic>
      </p:grpSp>
      <p:sp>
        <p:nvSpPr>
          <p:cNvPr id="185" name="Google Shape;18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Interference results</a:t>
            </a:r>
            <a:endParaRPr/>
          </a:p>
        </p:txBody>
      </p:sp>
      <p:sp>
        <p:nvSpPr>
          <p:cNvPr id="188" name="Google Shape;188;p21"/>
          <p:cNvSpPr txBox="1"/>
          <p:nvPr/>
        </p:nvSpPr>
        <p:spPr>
          <a:xfrm>
            <a:off x="311699" y="4196838"/>
            <a:ext cx="8520599" cy="646800"/>
          </a:xfrm>
          <a:prstGeom prst="rect">
            <a:avLst/>
          </a:prstGeom>
          <a:noFill/>
          <a:ln>
            <a:noFill/>
          </a:ln>
        </p:spPr>
        <p:txBody>
          <a:bodyPr spcFirstLastPara="1" wrap="square" lIns="91425" tIns="91425" rIns="91425" bIns="91425" anchor="t" anchorCtr="0">
            <a:noAutofit/>
          </a:bodyPr>
          <a:lstStyle/>
          <a:p>
            <a:pPr marL="139700" lvl="0" algn="ctr">
              <a:buClr>
                <a:srgbClr val="0000FF"/>
              </a:buClr>
              <a:buSzPts val="1400"/>
            </a:pPr>
            <a:r>
              <a:rPr lang="en-US" sz="1600" dirty="0">
                <a:solidFill>
                  <a:srgbClr val="003AB2"/>
                </a:solidFill>
              </a:rPr>
              <a:t>Degradation varies significantly across different placements of a given job. Why?</a:t>
            </a:r>
          </a:p>
        </p:txBody>
      </p:sp>
      <p:sp>
        <p:nvSpPr>
          <p:cNvPr id="189" name="Google Shape;1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1" name="Google Shape;222;p23">
            <a:extLst>
              <a:ext uri="{FF2B5EF4-FFF2-40B4-BE49-F238E27FC236}">
                <a16:creationId xmlns:a16="http://schemas.microsoft.com/office/drawing/2014/main" id="{47CB79E8-0C8C-FC4D-B850-92B961DD3472}"/>
              </a:ext>
            </a:extLst>
          </p:cNvPr>
          <p:cNvSpPr/>
          <p:nvPr/>
        </p:nvSpPr>
        <p:spPr>
          <a:xfrm>
            <a:off x="5165889" y="1593131"/>
            <a:ext cx="292231" cy="1536566"/>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13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8" name="Google Shape;228;p24"/>
          <p:cNvGrpSpPr/>
          <p:nvPr/>
        </p:nvGrpSpPr>
        <p:grpSpPr>
          <a:xfrm>
            <a:off x="-2177" y="4611100"/>
            <a:ext cx="9144000" cy="579425"/>
            <a:chOff x="7250" y="4611100"/>
            <a:chExt cx="9144000" cy="579425"/>
          </a:xfrm>
        </p:grpSpPr>
        <p:sp>
          <p:nvSpPr>
            <p:cNvPr id="229" name="Google Shape;229;p24"/>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4"/>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231" name="Google Shape;231;p24"/>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232" name="Google Shape;232;p24"/>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233" name="Google Shape;2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Varying distribution of traffic across Cab</a:t>
            </a:r>
            <a:endParaRPr/>
          </a:p>
        </p:txBody>
      </p:sp>
      <p:sp>
        <p:nvSpPr>
          <p:cNvPr id="237" name="Google Shape;23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53" name="Picture 52">
            <a:extLst>
              <a:ext uri="{FF2B5EF4-FFF2-40B4-BE49-F238E27FC236}">
                <a16:creationId xmlns:a16="http://schemas.microsoft.com/office/drawing/2014/main" id="{A8A12B36-F73F-D84B-970F-391747125EFD}"/>
              </a:ext>
            </a:extLst>
          </p:cNvPr>
          <p:cNvPicPr>
            <a:picLocks noChangeAspect="1"/>
          </p:cNvPicPr>
          <p:nvPr/>
        </p:nvPicPr>
        <p:blipFill>
          <a:blip r:embed="rId6"/>
          <a:stretch>
            <a:fillRect/>
          </a:stretch>
        </p:blipFill>
        <p:spPr>
          <a:xfrm>
            <a:off x="268748" y="945937"/>
            <a:ext cx="3048000" cy="1828800"/>
          </a:xfrm>
          <a:prstGeom prst="rect">
            <a:avLst/>
          </a:prstGeom>
        </p:spPr>
      </p:pic>
      <p:sp>
        <p:nvSpPr>
          <p:cNvPr id="54" name="Google Shape;726;p54">
            <a:extLst>
              <a:ext uri="{FF2B5EF4-FFF2-40B4-BE49-F238E27FC236}">
                <a16:creationId xmlns:a16="http://schemas.microsoft.com/office/drawing/2014/main" id="{3354DDC2-8188-C44F-B34A-281AF12E5752}"/>
              </a:ext>
            </a:extLst>
          </p:cNvPr>
          <p:cNvSpPr txBox="1">
            <a:spLocks/>
          </p:cNvSpPr>
          <p:nvPr/>
        </p:nvSpPr>
        <p:spPr>
          <a:xfrm>
            <a:off x="551971" y="975947"/>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a:t>
            </a:r>
          </a:p>
        </p:txBody>
      </p:sp>
      <p:pic>
        <p:nvPicPr>
          <p:cNvPr id="56" name="Picture 55">
            <a:extLst>
              <a:ext uri="{FF2B5EF4-FFF2-40B4-BE49-F238E27FC236}">
                <a16:creationId xmlns:a16="http://schemas.microsoft.com/office/drawing/2014/main" id="{3E6FB42E-30CE-FC4F-A834-1BDCB7F9FEB6}"/>
              </a:ext>
            </a:extLst>
          </p:cNvPr>
          <p:cNvPicPr>
            <a:picLocks noChangeAspect="1"/>
          </p:cNvPicPr>
          <p:nvPr/>
        </p:nvPicPr>
        <p:blipFill>
          <a:blip r:embed="rId7"/>
          <a:stretch>
            <a:fillRect/>
          </a:stretch>
        </p:blipFill>
        <p:spPr>
          <a:xfrm>
            <a:off x="339937" y="2718175"/>
            <a:ext cx="3044952" cy="1826971"/>
          </a:xfrm>
          <a:prstGeom prst="rect">
            <a:avLst/>
          </a:prstGeom>
        </p:spPr>
      </p:pic>
      <p:sp>
        <p:nvSpPr>
          <p:cNvPr id="55" name="Google Shape;726;p54">
            <a:extLst>
              <a:ext uri="{FF2B5EF4-FFF2-40B4-BE49-F238E27FC236}">
                <a16:creationId xmlns:a16="http://schemas.microsoft.com/office/drawing/2014/main" id="{085844D1-05A4-BB43-A4C4-A88C3987AD2E}"/>
              </a:ext>
            </a:extLst>
          </p:cNvPr>
          <p:cNvSpPr txBox="1">
            <a:spLocks/>
          </p:cNvSpPr>
          <p:nvPr/>
        </p:nvSpPr>
        <p:spPr>
          <a:xfrm>
            <a:off x="606470" y="2850740"/>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Minor slowdown</a:t>
            </a:r>
          </a:p>
        </p:txBody>
      </p:sp>
    </p:spTree>
    <p:extLst>
      <p:ext uri="{BB962C8B-B14F-4D97-AF65-F5344CB8AC3E}">
        <p14:creationId xmlns:p14="http://schemas.microsoft.com/office/powerpoint/2010/main" val="189106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19" name="Picture 18">
            <a:extLst>
              <a:ext uri="{FF2B5EF4-FFF2-40B4-BE49-F238E27FC236}">
                <a16:creationId xmlns:a16="http://schemas.microsoft.com/office/drawing/2014/main" id="{C87FAC6B-B42F-9641-98E7-629DB6951C5C}"/>
              </a:ext>
            </a:extLst>
          </p:cNvPr>
          <p:cNvPicPr>
            <a:picLocks noChangeAspect="1"/>
          </p:cNvPicPr>
          <p:nvPr/>
        </p:nvPicPr>
        <p:blipFill rotWithShape="1">
          <a:blip r:embed="rId3"/>
          <a:srcRect l="11692"/>
          <a:stretch/>
        </p:blipFill>
        <p:spPr>
          <a:xfrm>
            <a:off x="6099648" y="2716346"/>
            <a:ext cx="2691618" cy="1828800"/>
          </a:xfrm>
          <a:prstGeom prst="rect">
            <a:avLst/>
          </a:prstGeom>
        </p:spPr>
      </p:pic>
      <p:pic>
        <p:nvPicPr>
          <p:cNvPr id="17" name="Picture 16">
            <a:extLst>
              <a:ext uri="{FF2B5EF4-FFF2-40B4-BE49-F238E27FC236}">
                <a16:creationId xmlns:a16="http://schemas.microsoft.com/office/drawing/2014/main" id="{93E7C76A-97E4-8648-A12D-265BB7AF9D04}"/>
              </a:ext>
            </a:extLst>
          </p:cNvPr>
          <p:cNvPicPr>
            <a:picLocks noChangeAspect="1"/>
          </p:cNvPicPr>
          <p:nvPr/>
        </p:nvPicPr>
        <p:blipFill rotWithShape="1">
          <a:blip r:embed="rId4"/>
          <a:srcRect l="11692"/>
          <a:stretch/>
        </p:blipFill>
        <p:spPr>
          <a:xfrm>
            <a:off x="3403399" y="2716346"/>
            <a:ext cx="2691617" cy="1828800"/>
          </a:xfrm>
          <a:prstGeom prst="rect">
            <a:avLst/>
          </a:prstGeom>
        </p:spPr>
      </p:pic>
      <p:pic>
        <p:nvPicPr>
          <p:cNvPr id="14" name="Picture 13">
            <a:extLst>
              <a:ext uri="{FF2B5EF4-FFF2-40B4-BE49-F238E27FC236}">
                <a16:creationId xmlns:a16="http://schemas.microsoft.com/office/drawing/2014/main" id="{014E857D-BB6D-2149-9391-7AEC77E72F98}"/>
              </a:ext>
            </a:extLst>
          </p:cNvPr>
          <p:cNvPicPr>
            <a:picLocks noChangeAspect="1"/>
          </p:cNvPicPr>
          <p:nvPr/>
        </p:nvPicPr>
        <p:blipFill>
          <a:blip r:embed="rId5"/>
          <a:stretch>
            <a:fillRect/>
          </a:stretch>
        </p:blipFill>
        <p:spPr>
          <a:xfrm>
            <a:off x="339937" y="2718175"/>
            <a:ext cx="3044952" cy="1826971"/>
          </a:xfrm>
          <a:prstGeom prst="rect">
            <a:avLst/>
          </a:prstGeom>
        </p:spPr>
      </p:pic>
      <p:pic>
        <p:nvPicPr>
          <p:cNvPr id="10" name="Picture 9">
            <a:extLst>
              <a:ext uri="{FF2B5EF4-FFF2-40B4-BE49-F238E27FC236}">
                <a16:creationId xmlns:a16="http://schemas.microsoft.com/office/drawing/2014/main" id="{8D29BA1C-ACEE-3543-9665-CF1C0FE11144}"/>
              </a:ext>
            </a:extLst>
          </p:cNvPr>
          <p:cNvPicPr>
            <a:picLocks noChangeAspect="1"/>
          </p:cNvPicPr>
          <p:nvPr/>
        </p:nvPicPr>
        <p:blipFill rotWithShape="1">
          <a:blip r:embed="rId6"/>
          <a:srcRect l="8449"/>
          <a:stretch/>
        </p:blipFill>
        <p:spPr>
          <a:xfrm>
            <a:off x="5875203" y="945937"/>
            <a:ext cx="2790480" cy="1828800"/>
          </a:xfrm>
          <a:prstGeom prst="rect">
            <a:avLst/>
          </a:prstGeom>
        </p:spPr>
      </p:pic>
      <p:pic>
        <p:nvPicPr>
          <p:cNvPr id="8" name="Picture 7">
            <a:extLst>
              <a:ext uri="{FF2B5EF4-FFF2-40B4-BE49-F238E27FC236}">
                <a16:creationId xmlns:a16="http://schemas.microsoft.com/office/drawing/2014/main" id="{85DA59BC-2CD9-9547-8441-AF143A0111A6}"/>
              </a:ext>
            </a:extLst>
          </p:cNvPr>
          <p:cNvPicPr>
            <a:picLocks noChangeAspect="1"/>
          </p:cNvPicPr>
          <p:nvPr/>
        </p:nvPicPr>
        <p:blipFill rotWithShape="1">
          <a:blip r:embed="rId7"/>
          <a:srcRect l="8449"/>
          <a:stretch/>
        </p:blipFill>
        <p:spPr>
          <a:xfrm>
            <a:off x="3188642" y="949569"/>
            <a:ext cx="2790480" cy="1828800"/>
          </a:xfrm>
          <a:prstGeom prst="rect">
            <a:avLst/>
          </a:prstGeom>
        </p:spPr>
      </p:pic>
      <p:pic>
        <p:nvPicPr>
          <p:cNvPr id="4" name="Picture 3">
            <a:extLst>
              <a:ext uri="{FF2B5EF4-FFF2-40B4-BE49-F238E27FC236}">
                <a16:creationId xmlns:a16="http://schemas.microsoft.com/office/drawing/2014/main" id="{CCCF12A2-45F3-4942-95AF-D93DCAB9DAF6}"/>
              </a:ext>
            </a:extLst>
          </p:cNvPr>
          <p:cNvPicPr>
            <a:picLocks noChangeAspect="1"/>
          </p:cNvPicPr>
          <p:nvPr/>
        </p:nvPicPr>
        <p:blipFill>
          <a:blip r:embed="rId8"/>
          <a:stretch>
            <a:fillRect/>
          </a:stretch>
        </p:blipFill>
        <p:spPr>
          <a:xfrm>
            <a:off x="268748" y="945937"/>
            <a:ext cx="3048000" cy="1828800"/>
          </a:xfrm>
          <a:prstGeom prst="rect">
            <a:avLst/>
          </a:prstGeom>
        </p:spPr>
      </p:pic>
      <p:grpSp>
        <p:nvGrpSpPr>
          <p:cNvPr id="228" name="Google Shape;228;p24"/>
          <p:cNvGrpSpPr/>
          <p:nvPr/>
        </p:nvGrpSpPr>
        <p:grpSpPr>
          <a:xfrm>
            <a:off x="-2177" y="4611100"/>
            <a:ext cx="9144000" cy="579425"/>
            <a:chOff x="7250" y="4611100"/>
            <a:chExt cx="9144000" cy="579425"/>
          </a:xfrm>
        </p:grpSpPr>
        <p:sp>
          <p:nvSpPr>
            <p:cNvPr id="229" name="Google Shape;229;p24"/>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4"/>
            <p:cNvPicPr preferRelativeResize="0"/>
            <p:nvPr/>
          </p:nvPicPr>
          <p:blipFill>
            <a:blip r:embed="rId9">
              <a:alphaModFix/>
            </a:blip>
            <a:stretch>
              <a:fillRect/>
            </a:stretch>
          </p:blipFill>
          <p:spPr>
            <a:xfrm>
              <a:off x="645400" y="4720838"/>
              <a:ext cx="1495300" cy="373825"/>
            </a:xfrm>
            <a:prstGeom prst="rect">
              <a:avLst/>
            </a:prstGeom>
            <a:noFill/>
            <a:ln>
              <a:noFill/>
            </a:ln>
          </p:spPr>
        </p:pic>
        <p:pic>
          <p:nvPicPr>
            <p:cNvPr id="231" name="Google Shape;231;p24"/>
            <p:cNvPicPr preferRelativeResize="0"/>
            <p:nvPr/>
          </p:nvPicPr>
          <p:blipFill>
            <a:blip r:embed="rId10">
              <a:alphaModFix/>
            </a:blip>
            <a:stretch>
              <a:fillRect/>
            </a:stretch>
          </p:blipFill>
          <p:spPr>
            <a:xfrm>
              <a:off x="7017800" y="4782633"/>
              <a:ext cx="1489910" cy="250237"/>
            </a:xfrm>
            <a:prstGeom prst="rect">
              <a:avLst/>
            </a:prstGeom>
            <a:noFill/>
            <a:ln>
              <a:noFill/>
            </a:ln>
          </p:spPr>
        </p:pic>
        <p:pic>
          <p:nvPicPr>
            <p:cNvPr id="232" name="Google Shape;232;p24"/>
            <p:cNvPicPr preferRelativeResize="0"/>
            <p:nvPr/>
          </p:nvPicPr>
          <p:blipFill>
            <a:blip r:embed="rId11">
              <a:alphaModFix/>
            </a:blip>
            <a:stretch>
              <a:fillRect/>
            </a:stretch>
          </p:blipFill>
          <p:spPr>
            <a:xfrm>
              <a:off x="3781575" y="4611100"/>
              <a:ext cx="1595350" cy="579425"/>
            </a:xfrm>
            <a:prstGeom prst="rect">
              <a:avLst/>
            </a:prstGeom>
            <a:noFill/>
            <a:ln>
              <a:noFill/>
            </a:ln>
          </p:spPr>
        </p:pic>
      </p:grpSp>
      <p:sp>
        <p:nvSpPr>
          <p:cNvPr id="233" name="Google Shape;2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Varying distribution of traffic across Cab</a:t>
            </a:r>
            <a:endParaRPr dirty="0"/>
          </a:p>
        </p:txBody>
      </p:sp>
      <p:sp>
        <p:nvSpPr>
          <p:cNvPr id="237" name="Google Shape;23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7" name="Google Shape;726;p54">
            <a:extLst>
              <a:ext uri="{FF2B5EF4-FFF2-40B4-BE49-F238E27FC236}">
                <a16:creationId xmlns:a16="http://schemas.microsoft.com/office/drawing/2014/main" id="{F3C0D7F8-0EB6-B947-ABBA-671AAC4D687F}"/>
              </a:ext>
            </a:extLst>
          </p:cNvPr>
          <p:cNvSpPr txBox="1">
            <a:spLocks/>
          </p:cNvSpPr>
          <p:nvPr/>
        </p:nvSpPr>
        <p:spPr>
          <a:xfrm>
            <a:off x="3287727" y="97867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a:t>
            </a:r>
          </a:p>
        </p:txBody>
      </p:sp>
      <p:sp>
        <p:nvSpPr>
          <p:cNvPr id="28" name="Google Shape;726;p54">
            <a:extLst>
              <a:ext uri="{FF2B5EF4-FFF2-40B4-BE49-F238E27FC236}">
                <a16:creationId xmlns:a16="http://schemas.microsoft.com/office/drawing/2014/main" id="{023D4A45-2E99-3242-8D9F-FE7812BDB010}"/>
              </a:ext>
            </a:extLst>
          </p:cNvPr>
          <p:cNvSpPr txBox="1">
            <a:spLocks/>
          </p:cNvSpPr>
          <p:nvPr/>
        </p:nvSpPr>
        <p:spPr>
          <a:xfrm>
            <a:off x="3352514" y="284556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Moderate slowdown</a:t>
            </a:r>
          </a:p>
        </p:txBody>
      </p:sp>
      <p:sp>
        <p:nvSpPr>
          <p:cNvPr id="42" name="Google Shape;726;p54">
            <a:extLst>
              <a:ext uri="{FF2B5EF4-FFF2-40B4-BE49-F238E27FC236}">
                <a16:creationId xmlns:a16="http://schemas.microsoft.com/office/drawing/2014/main" id="{54378F56-2C5D-3F49-892E-2306477FAD66}"/>
              </a:ext>
            </a:extLst>
          </p:cNvPr>
          <p:cNvSpPr txBox="1">
            <a:spLocks/>
          </p:cNvSpPr>
          <p:nvPr/>
        </p:nvSpPr>
        <p:spPr>
          <a:xfrm>
            <a:off x="6001412" y="978673"/>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III</a:t>
            </a:r>
          </a:p>
        </p:txBody>
      </p:sp>
      <p:sp>
        <p:nvSpPr>
          <p:cNvPr id="43" name="Google Shape;726;p54">
            <a:extLst>
              <a:ext uri="{FF2B5EF4-FFF2-40B4-BE49-F238E27FC236}">
                <a16:creationId xmlns:a16="http://schemas.microsoft.com/office/drawing/2014/main" id="{C4CCD1C7-4DCC-F84C-8E08-CC09DA54B2AC}"/>
              </a:ext>
            </a:extLst>
          </p:cNvPr>
          <p:cNvSpPr txBox="1">
            <a:spLocks/>
          </p:cNvSpPr>
          <p:nvPr/>
        </p:nvSpPr>
        <p:spPr>
          <a:xfrm>
            <a:off x="551971" y="975947"/>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a:t>
            </a:r>
          </a:p>
        </p:txBody>
      </p:sp>
      <p:sp>
        <p:nvSpPr>
          <p:cNvPr id="44" name="Google Shape;726;p54">
            <a:extLst>
              <a:ext uri="{FF2B5EF4-FFF2-40B4-BE49-F238E27FC236}">
                <a16:creationId xmlns:a16="http://schemas.microsoft.com/office/drawing/2014/main" id="{C47698CB-B6EE-754C-A4D8-4B3CB2DAF4C3}"/>
              </a:ext>
            </a:extLst>
          </p:cNvPr>
          <p:cNvSpPr txBox="1">
            <a:spLocks/>
          </p:cNvSpPr>
          <p:nvPr/>
        </p:nvSpPr>
        <p:spPr>
          <a:xfrm>
            <a:off x="6098558" y="284556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Significant slowdown</a:t>
            </a:r>
          </a:p>
        </p:txBody>
      </p:sp>
      <p:sp>
        <p:nvSpPr>
          <p:cNvPr id="45" name="Google Shape;726;p54">
            <a:extLst>
              <a:ext uri="{FF2B5EF4-FFF2-40B4-BE49-F238E27FC236}">
                <a16:creationId xmlns:a16="http://schemas.microsoft.com/office/drawing/2014/main" id="{157ED920-3B7E-A54D-B91B-17DE631631E8}"/>
              </a:ext>
            </a:extLst>
          </p:cNvPr>
          <p:cNvSpPr txBox="1">
            <a:spLocks/>
          </p:cNvSpPr>
          <p:nvPr/>
        </p:nvSpPr>
        <p:spPr>
          <a:xfrm>
            <a:off x="606470" y="2850740"/>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Minor slowdown</a:t>
            </a:r>
          </a:p>
        </p:txBody>
      </p:sp>
    </p:spTree>
    <p:extLst>
      <p:ext uri="{BB962C8B-B14F-4D97-AF65-F5344CB8AC3E}">
        <p14:creationId xmlns:p14="http://schemas.microsoft.com/office/powerpoint/2010/main" val="223984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8" name="Google Shape;228;p24"/>
          <p:cNvGrpSpPr/>
          <p:nvPr/>
        </p:nvGrpSpPr>
        <p:grpSpPr>
          <a:xfrm>
            <a:off x="-2177" y="4611100"/>
            <a:ext cx="9144000" cy="579425"/>
            <a:chOff x="7250" y="4611100"/>
            <a:chExt cx="9144000" cy="579425"/>
          </a:xfrm>
        </p:grpSpPr>
        <p:sp>
          <p:nvSpPr>
            <p:cNvPr id="229" name="Google Shape;229;p24"/>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4"/>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231" name="Google Shape;231;p24"/>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232" name="Google Shape;232;p24"/>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233" name="Google Shape;2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Varying distribution of traffic across Cab</a:t>
            </a:r>
            <a:endParaRPr/>
          </a:p>
        </p:txBody>
      </p:sp>
      <p:sp>
        <p:nvSpPr>
          <p:cNvPr id="237" name="Google Shape;23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50" name="Picture 49">
            <a:extLst>
              <a:ext uri="{FF2B5EF4-FFF2-40B4-BE49-F238E27FC236}">
                <a16:creationId xmlns:a16="http://schemas.microsoft.com/office/drawing/2014/main" id="{5B4B65AF-8098-084C-BE32-DB7D8119D985}"/>
              </a:ext>
            </a:extLst>
          </p:cNvPr>
          <p:cNvPicPr>
            <a:picLocks noChangeAspect="1"/>
          </p:cNvPicPr>
          <p:nvPr/>
        </p:nvPicPr>
        <p:blipFill rotWithShape="1">
          <a:blip r:embed="rId6"/>
          <a:srcRect l="11692"/>
          <a:stretch/>
        </p:blipFill>
        <p:spPr>
          <a:xfrm>
            <a:off x="6099648" y="2716346"/>
            <a:ext cx="2691618" cy="1828800"/>
          </a:xfrm>
          <a:prstGeom prst="rect">
            <a:avLst/>
          </a:prstGeom>
        </p:spPr>
      </p:pic>
      <p:pic>
        <p:nvPicPr>
          <p:cNvPr id="51" name="Picture 50">
            <a:extLst>
              <a:ext uri="{FF2B5EF4-FFF2-40B4-BE49-F238E27FC236}">
                <a16:creationId xmlns:a16="http://schemas.microsoft.com/office/drawing/2014/main" id="{2C415D47-554A-F444-BC19-ED9EB6F9FB67}"/>
              </a:ext>
            </a:extLst>
          </p:cNvPr>
          <p:cNvPicPr>
            <a:picLocks noChangeAspect="1"/>
          </p:cNvPicPr>
          <p:nvPr/>
        </p:nvPicPr>
        <p:blipFill rotWithShape="1">
          <a:blip r:embed="rId7"/>
          <a:srcRect l="11692"/>
          <a:stretch/>
        </p:blipFill>
        <p:spPr>
          <a:xfrm>
            <a:off x="3403399" y="2716346"/>
            <a:ext cx="2691617" cy="1828800"/>
          </a:xfrm>
          <a:prstGeom prst="rect">
            <a:avLst/>
          </a:prstGeom>
        </p:spPr>
      </p:pic>
      <p:pic>
        <p:nvPicPr>
          <p:cNvPr id="52" name="Picture 51">
            <a:extLst>
              <a:ext uri="{FF2B5EF4-FFF2-40B4-BE49-F238E27FC236}">
                <a16:creationId xmlns:a16="http://schemas.microsoft.com/office/drawing/2014/main" id="{CEB5B277-267D-344E-886E-9C84DC148F9F}"/>
              </a:ext>
            </a:extLst>
          </p:cNvPr>
          <p:cNvPicPr>
            <a:picLocks noChangeAspect="1"/>
          </p:cNvPicPr>
          <p:nvPr/>
        </p:nvPicPr>
        <p:blipFill>
          <a:blip r:embed="rId8"/>
          <a:stretch>
            <a:fillRect/>
          </a:stretch>
        </p:blipFill>
        <p:spPr>
          <a:xfrm>
            <a:off x="339937" y="2718175"/>
            <a:ext cx="3044952" cy="1826971"/>
          </a:xfrm>
          <a:prstGeom prst="rect">
            <a:avLst/>
          </a:prstGeom>
        </p:spPr>
      </p:pic>
      <p:pic>
        <p:nvPicPr>
          <p:cNvPr id="53" name="Picture 52">
            <a:extLst>
              <a:ext uri="{FF2B5EF4-FFF2-40B4-BE49-F238E27FC236}">
                <a16:creationId xmlns:a16="http://schemas.microsoft.com/office/drawing/2014/main" id="{60A1AB8B-F16B-A34B-B639-E21126E81C3A}"/>
              </a:ext>
            </a:extLst>
          </p:cNvPr>
          <p:cNvPicPr>
            <a:picLocks noChangeAspect="1"/>
          </p:cNvPicPr>
          <p:nvPr/>
        </p:nvPicPr>
        <p:blipFill rotWithShape="1">
          <a:blip r:embed="rId9"/>
          <a:srcRect l="8449"/>
          <a:stretch/>
        </p:blipFill>
        <p:spPr>
          <a:xfrm>
            <a:off x="5875203" y="945937"/>
            <a:ext cx="2790480" cy="1828800"/>
          </a:xfrm>
          <a:prstGeom prst="rect">
            <a:avLst/>
          </a:prstGeom>
        </p:spPr>
      </p:pic>
      <p:pic>
        <p:nvPicPr>
          <p:cNvPr id="54" name="Picture 53">
            <a:extLst>
              <a:ext uri="{FF2B5EF4-FFF2-40B4-BE49-F238E27FC236}">
                <a16:creationId xmlns:a16="http://schemas.microsoft.com/office/drawing/2014/main" id="{4DC1D581-F9E7-5B4F-90CA-2E0FB652F34E}"/>
              </a:ext>
            </a:extLst>
          </p:cNvPr>
          <p:cNvPicPr>
            <a:picLocks noChangeAspect="1"/>
          </p:cNvPicPr>
          <p:nvPr/>
        </p:nvPicPr>
        <p:blipFill rotWithShape="1">
          <a:blip r:embed="rId10"/>
          <a:srcRect l="8449"/>
          <a:stretch/>
        </p:blipFill>
        <p:spPr>
          <a:xfrm>
            <a:off x="3188642" y="949569"/>
            <a:ext cx="2790480" cy="1828800"/>
          </a:xfrm>
          <a:prstGeom prst="rect">
            <a:avLst/>
          </a:prstGeom>
        </p:spPr>
      </p:pic>
      <p:pic>
        <p:nvPicPr>
          <p:cNvPr id="55" name="Picture 54">
            <a:extLst>
              <a:ext uri="{FF2B5EF4-FFF2-40B4-BE49-F238E27FC236}">
                <a16:creationId xmlns:a16="http://schemas.microsoft.com/office/drawing/2014/main" id="{F027379B-7C78-7B4C-AE52-F1C4A6193635}"/>
              </a:ext>
            </a:extLst>
          </p:cNvPr>
          <p:cNvPicPr>
            <a:picLocks noChangeAspect="1"/>
          </p:cNvPicPr>
          <p:nvPr/>
        </p:nvPicPr>
        <p:blipFill>
          <a:blip r:embed="rId11"/>
          <a:stretch>
            <a:fillRect/>
          </a:stretch>
        </p:blipFill>
        <p:spPr>
          <a:xfrm>
            <a:off x="268748" y="945937"/>
            <a:ext cx="3048000" cy="1828800"/>
          </a:xfrm>
          <a:prstGeom prst="rect">
            <a:avLst/>
          </a:prstGeom>
        </p:spPr>
      </p:pic>
      <p:sp>
        <p:nvSpPr>
          <p:cNvPr id="56" name="Google Shape;726;p54">
            <a:extLst>
              <a:ext uri="{FF2B5EF4-FFF2-40B4-BE49-F238E27FC236}">
                <a16:creationId xmlns:a16="http://schemas.microsoft.com/office/drawing/2014/main" id="{52CA22BA-59C2-034A-BEA5-7899D5097806}"/>
              </a:ext>
            </a:extLst>
          </p:cNvPr>
          <p:cNvSpPr txBox="1">
            <a:spLocks/>
          </p:cNvSpPr>
          <p:nvPr/>
        </p:nvSpPr>
        <p:spPr>
          <a:xfrm>
            <a:off x="3287727" y="97867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a:t>
            </a:r>
          </a:p>
        </p:txBody>
      </p:sp>
      <p:sp>
        <p:nvSpPr>
          <p:cNvPr id="58" name="Google Shape;726;p54">
            <a:extLst>
              <a:ext uri="{FF2B5EF4-FFF2-40B4-BE49-F238E27FC236}">
                <a16:creationId xmlns:a16="http://schemas.microsoft.com/office/drawing/2014/main" id="{445A320D-BE5D-D74C-A4FA-1B32C5B9412E}"/>
              </a:ext>
            </a:extLst>
          </p:cNvPr>
          <p:cNvSpPr txBox="1">
            <a:spLocks/>
          </p:cNvSpPr>
          <p:nvPr/>
        </p:nvSpPr>
        <p:spPr>
          <a:xfrm>
            <a:off x="6001412" y="978673"/>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III</a:t>
            </a:r>
          </a:p>
        </p:txBody>
      </p:sp>
      <p:sp>
        <p:nvSpPr>
          <p:cNvPr id="59" name="Google Shape;726;p54">
            <a:extLst>
              <a:ext uri="{FF2B5EF4-FFF2-40B4-BE49-F238E27FC236}">
                <a16:creationId xmlns:a16="http://schemas.microsoft.com/office/drawing/2014/main" id="{52B2B183-CC0B-7B4F-BE9F-9B126A2D85E9}"/>
              </a:ext>
            </a:extLst>
          </p:cNvPr>
          <p:cNvSpPr txBox="1">
            <a:spLocks/>
          </p:cNvSpPr>
          <p:nvPr/>
        </p:nvSpPr>
        <p:spPr>
          <a:xfrm>
            <a:off x="551971" y="975947"/>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a:t>
            </a:r>
          </a:p>
        </p:txBody>
      </p:sp>
      <p:sp>
        <p:nvSpPr>
          <p:cNvPr id="29" name="Google Shape;270;p26">
            <a:extLst>
              <a:ext uri="{FF2B5EF4-FFF2-40B4-BE49-F238E27FC236}">
                <a16:creationId xmlns:a16="http://schemas.microsoft.com/office/drawing/2014/main" id="{54B3D2B0-77CE-7A4B-B267-1B587B68B206}"/>
              </a:ext>
            </a:extLst>
          </p:cNvPr>
          <p:cNvSpPr/>
          <p:nvPr/>
        </p:nvSpPr>
        <p:spPr>
          <a:xfrm>
            <a:off x="200952" y="1017725"/>
            <a:ext cx="3296394" cy="3614765"/>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6;p54">
            <a:extLst>
              <a:ext uri="{FF2B5EF4-FFF2-40B4-BE49-F238E27FC236}">
                <a16:creationId xmlns:a16="http://schemas.microsoft.com/office/drawing/2014/main" id="{05599A52-15FB-554F-BBD5-5A099CEDCAA8}"/>
              </a:ext>
            </a:extLst>
          </p:cNvPr>
          <p:cNvSpPr txBox="1">
            <a:spLocks/>
          </p:cNvSpPr>
          <p:nvPr/>
        </p:nvSpPr>
        <p:spPr>
          <a:xfrm>
            <a:off x="3352514" y="284556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Moderate slowdown</a:t>
            </a:r>
          </a:p>
        </p:txBody>
      </p:sp>
      <p:sp>
        <p:nvSpPr>
          <p:cNvPr id="23" name="Google Shape;726;p54">
            <a:extLst>
              <a:ext uri="{FF2B5EF4-FFF2-40B4-BE49-F238E27FC236}">
                <a16:creationId xmlns:a16="http://schemas.microsoft.com/office/drawing/2014/main" id="{AB10E092-413B-614D-899A-5220B9FC06AF}"/>
              </a:ext>
            </a:extLst>
          </p:cNvPr>
          <p:cNvSpPr txBox="1">
            <a:spLocks/>
          </p:cNvSpPr>
          <p:nvPr/>
        </p:nvSpPr>
        <p:spPr>
          <a:xfrm>
            <a:off x="6098558" y="284556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Significant slowdown</a:t>
            </a:r>
          </a:p>
        </p:txBody>
      </p:sp>
      <p:sp>
        <p:nvSpPr>
          <p:cNvPr id="24" name="Google Shape;726;p54">
            <a:extLst>
              <a:ext uri="{FF2B5EF4-FFF2-40B4-BE49-F238E27FC236}">
                <a16:creationId xmlns:a16="http://schemas.microsoft.com/office/drawing/2014/main" id="{4D5411EF-F312-6D47-A63B-6297D7B45528}"/>
              </a:ext>
            </a:extLst>
          </p:cNvPr>
          <p:cNvSpPr txBox="1">
            <a:spLocks/>
          </p:cNvSpPr>
          <p:nvPr/>
        </p:nvSpPr>
        <p:spPr>
          <a:xfrm>
            <a:off x="606470" y="2850740"/>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Minor slowdown</a:t>
            </a:r>
          </a:p>
        </p:txBody>
      </p:sp>
    </p:spTree>
    <p:extLst>
      <p:ext uri="{BB962C8B-B14F-4D97-AF65-F5344CB8AC3E}">
        <p14:creationId xmlns:p14="http://schemas.microsoft.com/office/powerpoint/2010/main" val="188375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8" name="Google Shape;228;p24"/>
          <p:cNvGrpSpPr/>
          <p:nvPr/>
        </p:nvGrpSpPr>
        <p:grpSpPr>
          <a:xfrm>
            <a:off x="-2177" y="4611100"/>
            <a:ext cx="9144000" cy="579425"/>
            <a:chOff x="7250" y="4611100"/>
            <a:chExt cx="9144000" cy="579425"/>
          </a:xfrm>
        </p:grpSpPr>
        <p:sp>
          <p:nvSpPr>
            <p:cNvPr id="229" name="Google Shape;229;p24"/>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4"/>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231" name="Google Shape;231;p24"/>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232" name="Google Shape;232;p24"/>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233" name="Google Shape;2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Varying distribution of traffic across Cab</a:t>
            </a:r>
            <a:endParaRPr/>
          </a:p>
        </p:txBody>
      </p:sp>
      <p:sp>
        <p:nvSpPr>
          <p:cNvPr id="237" name="Google Shape;23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46" name="Picture 45">
            <a:extLst>
              <a:ext uri="{FF2B5EF4-FFF2-40B4-BE49-F238E27FC236}">
                <a16:creationId xmlns:a16="http://schemas.microsoft.com/office/drawing/2014/main" id="{A224E747-28F7-7D49-B249-40F904D62CF8}"/>
              </a:ext>
            </a:extLst>
          </p:cNvPr>
          <p:cNvPicPr>
            <a:picLocks noChangeAspect="1"/>
          </p:cNvPicPr>
          <p:nvPr/>
        </p:nvPicPr>
        <p:blipFill rotWithShape="1">
          <a:blip r:embed="rId6"/>
          <a:srcRect l="11692"/>
          <a:stretch/>
        </p:blipFill>
        <p:spPr>
          <a:xfrm>
            <a:off x="6099648" y="2716346"/>
            <a:ext cx="2691618" cy="1828800"/>
          </a:xfrm>
          <a:prstGeom prst="rect">
            <a:avLst/>
          </a:prstGeom>
        </p:spPr>
      </p:pic>
      <p:pic>
        <p:nvPicPr>
          <p:cNvPr id="47" name="Picture 46">
            <a:extLst>
              <a:ext uri="{FF2B5EF4-FFF2-40B4-BE49-F238E27FC236}">
                <a16:creationId xmlns:a16="http://schemas.microsoft.com/office/drawing/2014/main" id="{2E981CCD-0024-FC46-B1E0-EE6B1C3B38E9}"/>
              </a:ext>
            </a:extLst>
          </p:cNvPr>
          <p:cNvPicPr>
            <a:picLocks noChangeAspect="1"/>
          </p:cNvPicPr>
          <p:nvPr/>
        </p:nvPicPr>
        <p:blipFill rotWithShape="1">
          <a:blip r:embed="rId7"/>
          <a:srcRect l="11692"/>
          <a:stretch/>
        </p:blipFill>
        <p:spPr>
          <a:xfrm>
            <a:off x="3403399" y="2716346"/>
            <a:ext cx="2691617" cy="1828800"/>
          </a:xfrm>
          <a:prstGeom prst="rect">
            <a:avLst/>
          </a:prstGeom>
        </p:spPr>
      </p:pic>
      <p:pic>
        <p:nvPicPr>
          <p:cNvPr id="48" name="Picture 47">
            <a:extLst>
              <a:ext uri="{FF2B5EF4-FFF2-40B4-BE49-F238E27FC236}">
                <a16:creationId xmlns:a16="http://schemas.microsoft.com/office/drawing/2014/main" id="{3F505697-970F-584F-8D70-7B610EDB6B8D}"/>
              </a:ext>
            </a:extLst>
          </p:cNvPr>
          <p:cNvPicPr>
            <a:picLocks noChangeAspect="1"/>
          </p:cNvPicPr>
          <p:nvPr/>
        </p:nvPicPr>
        <p:blipFill>
          <a:blip r:embed="rId8"/>
          <a:stretch>
            <a:fillRect/>
          </a:stretch>
        </p:blipFill>
        <p:spPr>
          <a:xfrm>
            <a:off x="339937" y="2718175"/>
            <a:ext cx="3044952" cy="1826971"/>
          </a:xfrm>
          <a:prstGeom prst="rect">
            <a:avLst/>
          </a:prstGeom>
        </p:spPr>
      </p:pic>
      <p:pic>
        <p:nvPicPr>
          <p:cNvPr id="49" name="Picture 48">
            <a:extLst>
              <a:ext uri="{FF2B5EF4-FFF2-40B4-BE49-F238E27FC236}">
                <a16:creationId xmlns:a16="http://schemas.microsoft.com/office/drawing/2014/main" id="{C3646DD0-CD70-A145-A367-FEE618DA49BF}"/>
              </a:ext>
            </a:extLst>
          </p:cNvPr>
          <p:cNvPicPr>
            <a:picLocks noChangeAspect="1"/>
          </p:cNvPicPr>
          <p:nvPr/>
        </p:nvPicPr>
        <p:blipFill rotWithShape="1">
          <a:blip r:embed="rId9"/>
          <a:srcRect l="8449"/>
          <a:stretch/>
        </p:blipFill>
        <p:spPr>
          <a:xfrm>
            <a:off x="5875203" y="945937"/>
            <a:ext cx="2790480" cy="1828800"/>
          </a:xfrm>
          <a:prstGeom prst="rect">
            <a:avLst/>
          </a:prstGeom>
        </p:spPr>
      </p:pic>
      <p:pic>
        <p:nvPicPr>
          <p:cNvPr id="50" name="Picture 49">
            <a:extLst>
              <a:ext uri="{FF2B5EF4-FFF2-40B4-BE49-F238E27FC236}">
                <a16:creationId xmlns:a16="http://schemas.microsoft.com/office/drawing/2014/main" id="{12D08839-99BC-2B40-883C-4BF43FB91643}"/>
              </a:ext>
            </a:extLst>
          </p:cNvPr>
          <p:cNvPicPr>
            <a:picLocks noChangeAspect="1"/>
          </p:cNvPicPr>
          <p:nvPr/>
        </p:nvPicPr>
        <p:blipFill rotWithShape="1">
          <a:blip r:embed="rId10"/>
          <a:srcRect l="8449"/>
          <a:stretch/>
        </p:blipFill>
        <p:spPr>
          <a:xfrm>
            <a:off x="3188642" y="949569"/>
            <a:ext cx="2790480" cy="1828800"/>
          </a:xfrm>
          <a:prstGeom prst="rect">
            <a:avLst/>
          </a:prstGeom>
        </p:spPr>
      </p:pic>
      <p:pic>
        <p:nvPicPr>
          <p:cNvPr id="51" name="Picture 50">
            <a:extLst>
              <a:ext uri="{FF2B5EF4-FFF2-40B4-BE49-F238E27FC236}">
                <a16:creationId xmlns:a16="http://schemas.microsoft.com/office/drawing/2014/main" id="{7339C464-5F21-D84E-9147-A5EDA1D3EAA0}"/>
              </a:ext>
            </a:extLst>
          </p:cNvPr>
          <p:cNvPicPr>
            <a:picLocks noChangeAspect="1"/>
          </p:cNvPicPr>
          <p:nvPr/>
        </p:nvPicPr>
        <p:blipFill>
          <a:blip r:embed="rId11"/>
          <a:stretch>
            <a:fillRect/>
          </a:stretch>
        </p:blipFill>
        <p:spPr>
          <a:xfrm>
            <a:off x="268748" y="945937"/>
            <a:ext cx="3048000" cy="1828800"/>
          </a:xfrm>
          <a:prstGeom prst="rect">
            <a:avLst/>
          </a:prstGeom>
        </p:spPr>
      </p:pic>
      <p:sp>
        <p:nvSpPr>
          <p:cNvPr id="52" name="Google Shape;726;p54">
            <a:extLst>
              <a:ext uri="{FF2B5EF4-FFF2-40B4-BE49-F238E27FC236}">
                <a16:creationId xmlns:a16="http://schemas.microsoft.com/office/drawing/2014/main" id="{19541760-CEA0-5048-95AB-57B1743DDBBF}"/>
              </a:ext>
            </a:extLst>
          </p:cNvPr>
          <p:cNvSpPr txBox="1">
            <a:spLocks/>
          </p:cNvSpPr>
          <p:nvPr/>
        </p:nvSpPr>
        <p:spPr>
          <a:xfrm>
            <a:off x="3287727" y="97867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a:t>
            </a:r>
          </a:p>
        </p:txBody>
      </p:sp>
      <p:sp>
        <p:nvSpPr>
          <p:cNvPr id="54" name="Google Shape;726;p54">
            <a:extLst>
              <a:ext uri="{FF2B5EF4-FFF2-40B4-BE49-F238E27FC236}">
                <a16:creationId xmlns:a16="http://schemas.microsoft.com/office/drawing/2014/main" id="{8EC8338C-C12C-0C47-B911-E125A9BAB581}"/>
              </a:ext>
            </a:extLst>
          </p:cNvPr>
          <p:cNvSpPr txBox="1">
            <a:spLocks/>
          </p:cNvSpPr>
          <p:nvPr/>
        </p:nvSpPr>
        <p:spPr>
          <a:xfrm>
            <a:off x="6001412" y="978673"/>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III</a:t>
            </a:r>
          </a:p>
        </p:txBody>
      </p:sp>
      <p:sp>
        <p:nvSpPr>
          <p:cNvPr id="55" name="Google Shape;726;p54">
            <a:extLst>
              <a:ext uri="{FF2B5EF4-FFF2-40B4-BE49-F238E27FC236}">
                <a16:creationId xmlns:a16="http://schemas.microsoft.com/office/drawing/2014/main" id="{71427009-4F46-0648-A124-FC349FD52F8A}"/>
              </a:ext>
            </a:extLst>
          </p:cNvPr>
          <p:cNvSpPr txBox="1">
            <a:spLocks/>
          </p:cNvSpPr>
          <p:nvPr/>
        </p:nvSpPr>
        <p:spPr>
          <a:xfrm>
            <a:off x="551971" y="975947"/>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a:t>
            </a:r>
          </a:p>
        </p:txBody>
      </p:sp>
      <p:sp>
        <p:nvSpPr>
          <p:cNvPr id="25" name="Google Shape;270;p26">
            <a:extLst>
              <a:ext uri="{FF2B5EF4-FFF2-40B4-BE49-F238E27FC236}">
                <a16:creationId xmlns:a16="http://schemas.microsoft.com/office/drawing/2014/main" id="{1C3356D1-9936-EF42-9005-76B7FEB7E2FD}"/>
              </a:ext>
            </a:extLst>
          </p:cNvPr>
          <p:cNvSpPr/>
          <p:nvPr/>
        </p:nvSpPr>
        <p:spPr>
          <a:xfrm>
            <a:off x="5847602" y="1017725"/>
            <a:ext cx="3047320" cy="3614765"/>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6;p54">
            <a:extLst>
              <a:ext uri="{FF2B5EF4-FFF2-40B4-BE49-F238E27FC236}">
                <a16:creationId xmlns:a16="http://schemas.microsoft.com/office/drawing/2014/main" id="{2D84526F-3157-434E-8D92-E81DA144701D}"/>
              </a:ext>
            </a:extLst>
          </p:cNvPr>
          <p:cNvSpPr txBox="1">
            <a:spLocks/>
          </p:cNvSpPr>
          <p:nvPr/>
        </p:nvSpPr>
        <p:spPr>
          <a:xfrm>
            <a:off x="3352514" y="284556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Moderate slowdown</a:t>
            </a:r>
          </a:p>
        </p:txBody>
      </p:sp>
      <p:sp>
        <p:nvSpPr>
          <p:cNvPr id="23" name="Google Shape;726;p54">
            <a:extLst>
              <a:ext uri="{FF2B5EF4-FFF2-40B4-BE49-F238E27FC236}">
                <a16:creationId xmlns:a16="http://schemas.microsoft.com/office/drawing/2014/main" id="{2A3F2694-CFA6-5C4E-BB0E-A50BAD034FC8}"/>
              </a:ext>
            </a:extLst>
          </p:cNvPr>
          <p:cNvSpPr txBox="1">
            <a:spLocks/>
          </p:cNvSpPr>
          <p:nvPr/>
        </p:nvSpPr>
        <p:spPr>
          <a:xfrm>
            <a:off x="6098558" y="284556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Significant slowdown</a:t>
            </a:r>
          </a:p>
        </p:txBody>
      </p:sp>
      <p:sp>
        <p:nvSpPr>
          <p:cNvPr id="24" name="Google Shape;726;p54">
            <a:extLst>
              <a:ext uri="{FF2B5EF4-FFF2-40B4-BE49-F238E27FC236}">
                <a16:creationId xmlns:a16="http://schemas.microsoft.com/office/drawing/2014/main" id="{8B9129A6-3E3B-7146-86D1-2E7E1F90E8DB}"/>
              </a:ext>
            </a:extLst>
          </p:cNvPr>
          <p:cNvSpPr txBox="1">
            <a:spLocks/>
          </p:cNvSpPr>
          <p:nvPr/>
        </p:nvSpPr>
        <p:spPr>
          <a:xfrm>
            <a:off x="606470" y="2850740"/>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Minor slowdown</a:t>
            </a:r>
          </a:p>
        </p:txBody>
      </p:sp>
    </p:spTree>
    <p:extLst>
      <p:ext uri="{BB962C8B-B14F-4D97-AF65-F5344CB8AC3E}">
        <p14:creationId xmlns:p14="http://schemas.microsoft.com/office/powerpoint/2010/main" val="270520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53" name="Picture 52">
            <a:extLst>
              <a:ext uri="{FF2B5EF4-FFF2-40B4-BE49-F238E27FC236}">
                <a16:creationId xmlns:a16="http://schemas.microsoft.com/office/drawing/2014/main" id="{E6D09B03-7BF7-C74E-B29E-C0D1CAA011EC}"/>
              </a:ext>
            </a:extLst>
          </p:cNvPr>
          <p:cNvPicPr>
            <a:picLocks noChangeAspect="1"/>
          </p:cNvPicPr>
          <p:nvPr/>
        </p:nvPicPr>
        <p:blipFill rotWithShape="1">
          <a:blip r:embed="rId3"/>
          <a:srcRect l="11692"/>
          <a:stretch/>
        </p:blipFill>
        <p:spPr>
          <a:xfrm>
            <a:off x="6099648" y="2716346"/>
            <a:ext cx="2691618" cy="1828800"/>
          </a:xfrm>
          <a:prstGeom prst="rect">
            <a:avLst/>
          </a:prstGeom>
        </p:spPr>
      </p:pic>
      <p:pic>
        <p:nvPicPr>
          <p:cNvPr id="54" name="Picture 53">
            <a:extLst>
              <a:ext uri="{FF2B5EF4-FFF2-40B4-BE49-F238E27FC236}">
                <a16:creationId xmlns:a16="http://schemas.microsoft.com/office/drawing/2014/main" id="{784B7DC2-9831-F142-B411-28CBC113FE1D}"/>
              </a:ext>
            </a:extLst>
          </p:cNvPr>
          <p:cNvPicPr>
            <a:picLocks noChangeAspect="1"/>
          </p:cNvPicPr>
          <p:nvPr/>
        </p:nvPicPr>
        <p:blipFill rotWithShape="1">
          <a:blip r:embed="rId4"/>
          <a:srcRect l="11692"/>
          <a:stretch/>
        </p:blipFill>
        <p:spPr>
          <a:xfrm>
            <a:off x="3403399" y="2716346"/>
            <a:ext cx="2691617" cy="1828800"/>
          </a:xfrm>
          <a:prstGeom prst="rect">
            <a:avLst/>
          </a:prstGeom>
        </p:spPr>
      </p:pic>
      <p:pic>
        <p:nvPicPr>
          <p:cNvPr id="55" name="Picture 54">
            <a:extLst>
              <a:ext uri="{FF2B5EF4-FFF2-40B4-BE49-F238E27FC236}">
                <a16:creationId xmlns:a16="http://schemas.microsoft.com/office/drawing/2014/main" id="{838861D1-6CB2-9642-9689-68B0F6AF75FE}"/>
              </a:ext>
            </a:extLst>
          </p:cNvPr>
          <p:cNvPicPr>
            <a:picLocks noChangeAspect="1"/>
          </p:cNvPicPr>
          <p:nvPr/>
        </p:nvPicPr>
        <p:blipFill>
          <a:blip r:embed="rId5"/>
          <a:stretch>
            <a:fillRect/>
          </a:stretch>
        </p:blipFill>
        <p:spPr>
          <a:xfrm>
            <a:off x="339937" y="2718175"/>
            <a:ext cx="3044952" cy="1826971"/>
          </a:xfrm>
          <a:prstGeom prst="rect">
            <a:avLst/>
          </a:prstGeom>
        </p:spPr>
      </p:pic>
      <p:pic>
        <p:nvPicPr>
          <p:cNvPr id="56" name="Picture 55">
            <a:extLst>
              <a:ext uri="{FF2B5EF4-FFF2-40B4-BE49-F238E27FC236}">
                <a16:creationId xmlns:a16="http://schemas.microsoft.com/office/drawing/2014/main" id="{14DF8F7C-1E1E-1546-BD9B-DB22DCBDC065}"/>
              </a:ext>
            </a:extLst>
          </p:cNvPr>
          <p:cNvPicPr>
            <a:picLocks noChangeAspect="1"/>
          </p:cNvPicPr>
          <p:nvPr/>
        </p:nvPicPr>
        <p:blipFill rotWithShape="1">
          <a:blip r:embed="rId6"/>
          <a:srcRect l="8449"/>
          <a:stretch/>
        </p:blipFill>
        <p:spPr>
          <a:xfrm>
            <a:off x="5875203" y="945937"/>
            <a:ext cx="2790480" cy="1828800"/>
          </a:xfrm>
          <a:prstGeom prst="rect">
            <a:avLst/>
          </a:prstGeom>
        </p:spPr>
      </p:pic>
      <p:pic>
        <p:nvPicPr>
          <p:cNvPr id="57" name="Picture 56">
            <a:extLst>
              <a:ext uri="{FF2B5EF4-FFF2-40B4-BE49-F238E27FC236}">
                <a16:creationId xmlns:a16="http://schemas.microsoft.com/office/drawing/2014/main" id="{CD78A3A4-C9BE-504E-81FD-E8A78CB3B635}"/>
              </a:ext>
            </a:extLst>
          </p:cNvPr>
          <p:cNvPicPr>
            <a:picLocks noChangeAspect="1"/>
          </p:cNvPicPr>
          <p:nvPr/>
        </p:nvPicPr>
        <p:blipFill rotWithShape="1">
          <a:blip r:embed="rId7"/>
          <a:srcRect l="8449"/>
          <a:stretch/>
        </p:blipFill>
        <p:spPr>
          <a:xfrm>
            <a:off x="3188642" y="949569"/>
            <a:ext cx="2790480" cy="1828800"/>
          </a:xfrm>
          <a:prstGeom prst="rect">
            <a:avLst/>
          </a:prstGeom>
        </p:spPr>
      </p:pic>
      <p:pic>
        <p:nvPicPr>
          <p:cNvPr id="58" name="Picture 57">
            <a:extLst>
              <a:ext uri="{FF2B5EF4-FFF2-40B4-BE49-F238E27FC236}">
                <a16:creationId xmlns:a16="http://schemas.microsoft.com/office/drawing/2014/main" id="{157CD011-E8B1-EB44-9179-FE0CB80F3FE3}"/>
              </a:ext>
            </a:extLst>
          </p:cNvPr>
          <p:cNvPicPr>
            <a:picLocks noChangeAspect="1"/>
          </p:cNvPicPr>
          <p:nvPr/>
        </p:nvPicPr>
        <p:blipFill>
          <a:blip r:embed="rId8"/>
          <a:stretch>
            <a:fillRect/>
          </a:stretch>
        </p:blipFill>
        <p:spPr>
          <a:xfrm>
            <a:off x="268748" y="945937"/>
            <a:ext cx="3048000" cy="1828800"/>
          </a:xfrm>
          <a:prstGeom prst="rect">
            <a:avLst/>
          </a:prstGeom>
        </p:spPr>
      </p:pic>
      <p:sp>
        <p:nvSpPr>
          <p:cNvPr id="59" name="Google Shape;726;p54">
            <a:extLst>
              <a:ext uri="{FF2B5EF4-FFF2-40B4-BE49-F238E27FC236}">
                <a16:creationId xmlns:a16="http://schemas.microsoft.com/office/drawing/2014/main" id="{D14CFA2D-124A-0447-96DF-D89AF7DE1F69}"/>
              </a:ext>
            </a:extLst>
          </p:cNvPr>
          <p:cNvSpPr txBox="1">
            <a:spLocks/>
          </p:cNvSpPr>
          <p:nvPr/>
        </p:nvSpPr>
        <p:spPr>
          <a:xfrm>
            <a:off x="3287727" y="97867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a:t>
            </a:r>
          </a:p>
        </p:txBody>
      </p:sp>
      <p:sp>
        <p:nvSpPr>
          <p:cNvPr id="61" name="Google Shape;726;p54">
            <a:extLst>
              <a:ext uri="{FF2B5EF4-FFF2-40B4-BE49-F238E27FC236}">
                <a16:creationId xmlns:a16="http://schemas.microsoft.com/office/drawing/2014/main" id="{C32D7293-2A35-2746-B6C7-6C18A7323CB5}"/>
              </a:ext>
            </a:extLst>
          </p:cNvPr>
          <p:cNvSpPr txBox="1">
            <a:spLocks/>
          </p:cNvSpPr>
          <p:nvPr/>
        </p:nvSpPr>
        <p:spPr>
          <a:xfrm>
            <a:off x="6001412" y="978673"/>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III</a:t>
            </a:r>
          </a:p>
        </p:txBody>
      </p:sp>
      <p:sp>
        <p:nvSpPr>
          <p:cNvPr id="62" name="Google Shape;726;p54">
            <a:extLst>
              <a:ext uri="{FF2B5EF4-FFF2-40B4-BE49-F238E27FC236}">
                <a16:creationId xmlns:a16="http://schemas.microsoft.com/office/drawing/2014/main" id="{F822836E-0500-9B4F-ABA5-6C06BAA19B12}"/>
              </a:ext>
            </a:extLst>
          </p:cNvPr>
          <p:cNvSpPr txBox="1">
            <a:spLocks/>
          </p:cNvSpPr>
          <p:nvPr/>
        </p:nvSpPr>
        <p:spPr>
          <a:xfrm>
            <a:off x="551971" y="975947"/>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a:t>
            </a:r>
          </a:p>
        </p:txBody>
      </p:sp>
      <p:grpSp>
        <p:nvGrpSpPr>
          <p:cNvPr id="228" name="Google Shape;228;p24"/>
          <p:cNvGrpSpPr/>
          <p:nvPr/>
        </p:nvGrpSpPr>
        <p:grpSpPr>
          <a:xfrm>
            <a:off x="-2177" y="4611100"/>
            <a:ext cx="9144000" cy="579425"/>
            <a:chOff x="7250" y="4611100"/>
            <a:chExt cx="9144000" cy="579425"/>
          </a:xfrm>
        </p:grpSpPr>
        <p:sp>
          <p:nvSpPr>
            <p:cNvPr id="229" name="Google Shape;229;p24"/>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4"/>
            <p:cNvPicPr preferRelativeResize="0"/>
            <p:nvPr/>
          </p:nvPicPr>
          <p:blipFill>
            <a:blip r:embed="rId9">
              <a:alphaModFix/>
            </a:blip>
            <a:stretch>
              <a:fillRect/>
            </a:stretch>
          </p:blipFill>
          <p:spPr>
            <a:xfrm>
              <a:off x="645400" y="4720838"/>
              <a:ext cx="1495300" cy="373825"/>
            </a:xfrm>
            <a:prstGeom prst="rect">
              <a:avLst/>
            </a:prstGeom>
            <a:noFill/>
            <a:ln>
              <a:noFill/>
            </a:ln>
          </p:spPr>
        </p:pic>
        <p:pic>
          <p:nvPicPr>
            <p:cNvPr id="231" name="Google Shape;231;p24"/>
            <p:cNvPicPr preferRelativeResize="0"/>
            <p:nvPr/>
          </p:nvPicPr>
          <p:blipFill>
            <a:blip r:embed="rId10">
              <a:alphaModFix/>
            </a:blip>
            <a:stretch>
              <a:fillRect/>
            </a:stretch>
          </p:blipFill>
          <p:spPr>
            <a:xfrm>
              <a:off x="7017800" y="4782633"/>
              <a:ext cx="1489910" cy="250237"/>
            </a:xfrm>
            <a:prstGeom prst="rect">
              <a:avLst/>
            </a:prstGeom>
            <a:noFill/>
            <a:ln>
              <a:noFill/>
            </a:ln>
          </p:spPr>
        </p:pic>
        <p:pic>
          <p:nvPicPr>
            <p:cNvPr id="232" name="Google Shape;232;p24"/>
            <p:cNvPicPr preferRelativeResize="0"/>
            <p:nvPr/>
          </p:nvPicPr>
          <p:blipFill>
            <a:blip r:embed="rId11">
              <a:alphaModFix/>
            </a:blip>
            <a:stretch>
              <a:fillRect/>
            </a:stretch>
          </p:blipFill>
          <p:spPr>
            <a:xfrm>
              <a:off x="3781575" y="4611100"/>
              <a:ext cx="1595350" cy="579425"/>
            </a:xfrm>
            <a:prstGeom prst="rect">
              <a:avLst/>
            </a:prstGeom>
            <a:noFill/>
            <a:ln>
              <a:noFill/>
            </a:ln>
          </p:spPr>
        </p:pic>
      </p:grpSp>
      <p:sp>
        <p:nvSpPr>
          <p:cNvPr id="233" name="Google Shape;2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Varying distribution of traffic across Cab</a:t>
            </a:r>
            <a:endParaRPr/>
          </a:p>
        </p:txBody>
      </p:sp>
      <p:sp>
        <p:nvSpPr>
          <p:cNvPr id="237" name="Google Shape;23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cxnSp>
        <p:nvCxnSpPr>
          <p:cNvPr id="34" name="Google Shape;287;p27">
            <a:extLst>
              <a:ext uri="{FF2B5EF4-FFF2-40B4-BE49-F238E27FC236}">
                <a16:creationId xmlns:a16="http://schemas.microsoft.com/office/drawing/2014/main" id="{2A6307CD-6407-CF4D-AB1C-9D7E54B77DCC}"/>
              </a:ext>
            </a:extLst>
          </p:cNvPr>
          <p:cNvCxnSpPr/>
          <p:nvPr/>
        </p:nvCxnSpPr>
        <p:spPr>
          <a:xfrm>
            <a:off x="3313451" y="3651026"/>
            <a:ext cx="2691600" cy="7200"/>
          </a:xfrm>
          <a:prstGeom prst="straightConnector1">
            <a:avLst/>
          </a:prstGeom>
          <a:noFill/>
          <a:ln w="28575" cap="flat" cmpd="sng">
            <a:solidFill>
              <a:srgbClr val="003AB2"/>
            </a:solidFill>
            <a:prstDash val="solid"/>
            <a:round/>
            <a:headEnd type="none" w="med" len="med"/>
            <a:tailEnd type="none" w="med" len="med"/>
          </a:ln>
        </p:spPr>
      </p:cxnSp>
      <p:cxnSp>
        <p:nvCxnSpPr>
          <p:cNvPr id="35" name="Google Shape;288;p27">
            <a:extLst>
              <a:ext uri="{FF2B5EF4-FFF2-40B4-BE49-F238E27FC236}">
                <a16:creationId xmlns:a16="http://schemas.microsoft.com/office/drawing/2014/main" id="{946D5561-364E-6D44-B4B6-4294C89A42FD}"/>
              </a:ext>
            </a:extLst>
          </p:cNvPr>
          <p:cNvCxnSpPr/>
          <p:nvPr/>
        </p:nvCxnSpPr>
        <p:spPr>
          <a:xfrm>
            <a:off x="562062" y="3979741"/>
            <a:ext cx="2691600" cy="7200"/>
          </a:xfrm>
          <a:prstGeom prst="straightConnector1">
            <a:avLst/>
          </a:prstGeom>
          <a:noFill/>
          <a:ln w="28575" cap="flat" cmpd="sng">
            <a:solidFill>
              <a:srgbClr val="003AB2"/>
            </a:solidFill>
            <a:prstDash val="solid"/>
            <a:round/>
            <a:headEnd type="none" w="med" len="med"/>
            <a:tailEnd type="none" w="med" len="med"/>
          </a:ln>
        </p:spPr>
      </p:cxnSp>
      <p:cxnSp>
        <p:nvCxnSpPr>
          <p:cNvPr id="36" name="Google Shape;289;p27">
            <a:extLst>
              <a:ext uri="{FF2B5EF4-FFF2-40B4-BE49-F238E27FC236}">
                <a16:creationId xmlns:a16="http://schemas.microsoft.com/office/drawing/2014/main" id="{8133B2F5-1B57-FF4F-A4B4-D1764F1EE737}"/>
              </a:ext>
            </a:extLst>
          </p:cNvPr>
          <p:cNvCxnSpPr/>
          <p:nvPr/>
        </p:nvCxnSpPr>
        <p:spPr>
          <a:xfrm>
            <a:off x="6043941" y="3198916"/>
            <a:ext cx="2691600" cy="7200"/>
          </a:xfrm>
          <a:prstGeom prst="straightConnector1">
            <a:avLst/>
          </a:prstGeom>
          <a:noFill/>
          <a:ln w="28575" cap="flat" cmpd="sng">
            <a:solidFill>
              <a:srgbClr val="003AB2"/>
            </a:solidFill>
            <a:prstDash val="solid"/>
            <a:round/>
            <a:headEnd type="none" w="med" len="med"/>
            <a:tailEnd type="none" w="med" len="med"/>
          </a:ln>
        </p:spPr>
      </p:cxnSp>
      <p:cxnSp>
        <p:nvCxnSpPr>
          <p:cNvPr id="37" name="Google Shape;290;p27">
            <a:extLst>
              <a:ext uri="{FF2B5EF4-FFF2-40B4-BE49-F238E27FC236}">
                <a16:creationId xmlns:a16="http://schemas.microsoft.com/office/drawing/2014/main" id="{4897A769-09C5-1447-9372-A75A000EA421}"/>
              </a:ext>
            </a:extLst>
          </p:cNvPr>
          <p:cNvCxnSpPr>
            <a:cxnSpLocks/>
          </p:cNvCxnSpPr>
          <p:nvPr/>
        </p:nvCxnSpPr>
        <p:spPr>
          <a:xfrm flipH="1">
            <a:off x="2159554" y="1603695"/>
            <a:ext cx="281711" cy="370444"/>
          </a:xfrm>
          <a:prstGeom prst="straightConnector1">
            <a:avLst/>
          </a:prstGeom>
          <a:noFill/>
          <a:ln w="28575" cap="flat" cmpd="sng">
            <a:solidFill>
              <a:srgbClr val="003AB2"/>
            </a:solidFill>
            <a:prstDash val="solid"/>
            <a:round/>
            <a:headEnd type="none" w="med" len="med"/>
            <a:tailEnd type="triangle" w="med" len="med"/>
          </a:ln>
        </p:spPr>
      </p:cxnSp>
      <p:cxnSp>
        <p:nvCxnSpPr>
          <p:cNvPr id="40" name="Google Shape;290;p27">
            <a:extLst>
              <a:ext uri="{FF2B5EF4-FFF2-40B4-BE49-F238E27FC236}">
                <a16:creationId xmlns:a16="http://schemas.microsoft.com/office/drawing/2014/main" id="{120B849F-8E8B-D346-B80B-2D3CEA6C95C3}"/>
              </a:ext>
            </a:extLst>
          </p:cNvPr>
          <p:cNvCxnSpPr>
            <a:cxnSpLocks/>
          </p:cNvCxnSpPr>
          <p:nvPr/>
        </p:nvCxnSpPr>
        <p:spPr>
          <a:xfrm flipH="1">
            <a:off x="5260238" y="1695360"/>
            <a:ext cx="281711" cy="370444"/>
          </a:xfrm>
          <a:prstGeom prst="straightConnector1">
            <a:avLst/>
          </a:prstGeom>
          <a:noFill/>
          <a:ln w="28575" cap="flat" cmpd="sng">
            <a:solidFill>
              <a:srgbClr val="003AB2"/>
            </a:solidFill>
            <a:prstDash val="solid"/>
            <a:round/>
            <a:headEnd type="none" w="med" len="med"/>
            <a:tailEnd type="triangle" w="med" len="med"/>
          </a:ln>
        </p:spPr>
      </p:cxnSp>
      <p:cxnSp>
        <p:nvCxnSpPr>
          <p:cNvPr id="41" name="Google Shape;290;p27">
            <a:extLst>
              <a:ext uri="{FF2B5EF4-FFF2-40B4-BE49-F238E27FC236}">
                <a16:creationId xmlns:a16="http://schemas.microsoft.com/office/drawing/2014/main" id="{06DA3B2C-10E2-1D40-9DE6-AC4E59C92AD2}"/>
              </a:ext>
            </a:extLst>
          </p:cNvPr>
          <p:cNvCxnSpPr>
            <a:cxnSpLocks/>
          </p:cNvCxnSpPr>
          <p:nvPr/>
        </p:nvCxnSpPr>
        <p:spPr>
          <a:xfrm flipH="1">
            <a:off x="8441721" y="1678867"/>
            <a:ext cx="281711" cy="370444"/>
          </a:xfrm>
          <a:prstGeom prst="straightConnector1">
            <a:avLst/>
          </a:prstGeom>
          <a:noFill/>
          <a:ln w="28575" cap="flat" cmpd="sng">
            <a:solidFill>
              <a:srgbClr val="003AB2"/>
            </a:solidFill>
            <a:prstDash val="solid"/>
            <a:round/>
            <a:headEnd type="none" w="med" len="med"/>
            <a:tailEnd type="triangle" w="med" len="med"/>
          </a:ln>
        </p:spPr>
      </p:cxnSp>
      <p:sp>
        <p:nvSpPr>
          <p:cNvPr id="27" name="Google Shape;726;p54">
            <a:extLst>
              <a:ext uri="{FF2B5EF4-FFF2-40B4-BE49-F238E27FC236}">
                <a16:creationId xmlns:a16="http://schemas.microsoft.com/office/drawing/2014/main" id="{65917C80-4BE9-C541-BAA6-F207B67F5816}"/>
              </a:ext>
            </a:extLst>
          </p:cNvPr>
          <p:cNvSpPr txBox="1">
            <a:spLocks/>
          </p:cNvSpPr>
          <p:nvPr/>
        </p:nvSpPr>
        <p:spPr>
          <a:xfrm>
            <a:off x="3352514" y="284556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Moderate slowdown</a:t>
            </a:r>
          </a:p>
        </p:txBody>
      </p:sp>
      <p:sp>
        <p:nvSpPr>
          <p:cNvPr id="28" name="Google Shape;726;p54">
            <a:extLst>
              <a:ext uri="{FF2B5EF4-FFF2-40B4-BE49-F238E27FC236}">
                <a16:creationId xmlns:a16="http://schemas.microsoft.com/office/drawing/2014/main" id="{7B219D33-4AE7-D34D-8871-A5A268C4AD9B}"/>
              </a:ext>
            </a:extLst>
          </p:cNvPr>
          <p:cNvSpPr txBox="1">
            <a:spLocks/>
          </p:cNvSpPr>
          <p:nvPr/>
        </p:nvSpPr>
        <p:spPr>
          <a:xfrm>
            <a:off x="6098558" y="2845564"/>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Significant slowdown</a:t>
            </a:r>
          </a:p>
        </p:txBody>
      </p:sp>
      <p:sp>
        <p:nvSpPr>
          <p:cNvPr id="29" name="Google Shape;726;p54">
            <a:extLst>
              <a:ext uri="{FF2B5EF4-FFF2-40B4-BE49-F238E27FC236}">
                <a16:creationId xmlns:a16="http://schemas.microsoft.com/office/drawing/2014/main" id="{A1A4A4AC-02C1-9A46-9BD2-A064002B31C0}"/>
              </a:ext>
            </a:extLst>
          </p:cNvPr>
          <p:cNvSpPr txBox="1">
            <a:spLocks/>
          </p:cNvSpPr>
          <p:nvPr/>
        </p:nvSpPr>
        <p:spPr>
          <a:xfrm>
            <a:off x="606470" y="2850740"/>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Minor slowdown</a:t>
            </a:r>
          </a:p>
        </p:txBody>
      </p:sp>
    </p:spTree>
    <p:extLst>
      <p:ext uri="{BB962C8B-B14F-4D97-AF65-F5344CB8AC3E}">
        <p14:creationId xmlns:p14="http://schemas.microsoft.com/office/powerpoint/2010/main" val="303684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54"/>
          <p:cNvGrpSpPr/>
          <p:nvPr/>
        </p:nvGrpSpPr>
        <p:grpSpPr>
          <a:xfrm>
            <a:off x="7250" y="4611100"/>
            <a:ext cx="9144000" cy="579425"/>
            <a:chOff x="7250" y="4611100"/>
            <a:chExt cx="9144000" cy="579425"/>
          </a:xfrm>
        </p:grpSpPr>
        <p:sp>
          <p:nvSpPr>
            <p:cNvPr id="721" name="Google Shape;721;p54"/>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2" name="Google Shape;722;p54"/>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723" name="Google Shape;723;p54"/>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724" name="Google Shape;724;p54"/>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725" name="Google Shape;72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Correlating performance to traffic</a:t>
            </a:r>
            <a:endParaRPr/>
          </a:p>
        </p:txBody>
      </p:sp>
      <p:sp>
        <p:nvSpPr>
          <p:cNvPr id="726" name="Google Shape;726;p54"/>
          <p:cNvSpPr txBox="1">
            <a:spLocks noGrp="1"/>
          </p:cNvSpPr>
          <p:nvPr>
            <p:ph type="body" idx="1"/>
          </p:nvPr>
        </p:nvSpPr>
        <p:spPr>
          <a:xfrm>
            <a:off x="311700" y="1152475"/>
            <a:ext cx="2996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Per-process performance correlates to amount of interfering traffic on links.</a:t>
            </a:r>
            <a:endParaRPr dirty="0"/>
          </a:p>
          <a:p>
            <a:pPr marL="0" lvl="0" indent="0" algn="l" rtl="0">
              <a:spcBef>
                <a:spcPts val="1600"/>
              </a:spcBef>
              <a:spcAft>
                <a:spcPts val="1600"/>
              </a:spcAft>
              <a:buNone/>
            </a:pPr>
            <a:endParaRPr dirty="0"/>
          </a:p>
        </p:txBody>
      </p:sp>
      <p:sp>
        <p:nvSpPr>
          <p:cNvPr id="727" name="Google Shape;72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 name="Picture 2">
            <a:extLst>
              <a:ext uri="{FF2B5EF4-FFF2-40B4-BE49-F238E27FC236}">
                <a16:creationId xmlns:a16="http://schemas.microsoft.com/office/drawing/2014/main" id="{6B190E24-9A72-0E49-A5C4-F9FC85A6C4C7}"/>
              </a:ext>
            </a:extLst>
          </p:cNvPr>
          <p:cNvPicPr>
            <a:picLocks noChangeAspect="1"/>
          </p:cNvPicPr>
          <p:nvPr/>
        </p:nvPicPr>
        <p:blipFill>
          <a:blip r:embed="rId6"/>
          <a:stretch>
            <a:fillRect/>
          </a:stretch>
        </p:blipFill>
        <p:spPr>
          <a:xfrm>
            <a:off x="3431357" y="1144337"/>
            <a:ext cx="5206720" cy="3124032"/>
          </a:xfrm>
          <a:prstGeom prst="rect">
            <a:avLst/>
          </a:prstGeom>
        </p:spPr>
      </p:pic>
    </p:spTree>
    <p:extLst>
      <p:ext uri="{BB962C8B-B14F-4D97-AF65-F5344CB8AC3E}">
        <p14:creationId xmlns:p14="http://schemas.microsoft.com/office/powerpoint/2010/main" val="271379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14" name="Picture 13">
            <a:extLst>
              <a:ext uri="{FF2B5EF4-FFF2-40B4-BE49-F238E27FC236}">
                <a16:creationId xmlns:a16="http://schemas.microsoft.com/office/drawing/2014/main" id="{20C29911-E8F3-E14D-81C8-E214D2FC09A8}"/>
              </a:ext>
            </a:extLst>
          </p:cNvPr>
          <p:cNvPicPr>
            <a:picLocks noChangeAspect="1"/>
          </p:cNvPicPr>
          <p:nvPr/>
        </p:nvPicPr>
        <p:blipFill>
          <a:blip r:embed="rId3"/>
          <a:stretch>
            <a:fillRect/>
          </a:stretch>
        </p:blipFill>
        <p:spPr>
          <a:xfrm>
            <a:off x="3431357" y="1144337"/>
            <a:ext cx="5206720" cy="3124032"/>
          </a:xfrm>
          <a:prstGeom prst="rect">
            <a:avLst/>
          </a:prstGeom>
        </p:spPr>
      </p:pic>
      <p:grpSp>
        <p:nvGrpSpPr>
          <p:cNvPr id="733" name="Google Shape;733;p55"/>
          <p:cNvGrpSpPr/>
          <p:nvPr/>
        </p:nvGrpSpPr>
        <p:grpSpPr>
          <a:xfrm>
            <a:off x="7250" y="4611100"/>
            <a:ext cx="9144000" cy="579425"/>
            <a:chOff x="7250" y="4611100"/>
            <a:chExt cx="9144000" cy="579425"/>
          </a:xfrm>
        </p:grpSpPr>
        <p:sp>
          <p:nvSpPr>
            <p:cNvPr id="734" name="Google Shape;734;p55"/>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55"/>
            <p:cNvPicPr preferRelativeResize="0"/>
            <p:nvPr/>
          </p:nvPicPr>
          <p:blipFill>
            <a:blip r:embed="rId4">
              <a:alphaModFix/>
            </a:blip>
            <a:stretch>
              <a:fillRect/>
            </a:stretch>
          </p:blipFill>
          <p:spPr>
            <a:xfrm>
              <a:off x="645400" y="4720838"/>
              <a:ext cx="1495300" cy="373825"/>
            </a:xfrm>
            <a:prstGeom prst="rect">
              <a:avLst/>
            </a:prstGeom>
            <a:noFill/>
            <a:ln>
              <a:noFill/>
            </a:ln>
          </p:spPr>
        </p:pic>
        <p:pic>
          <p:nvPicPr>
            <p:cNvPr id="736" name="Google Shape;736;p55"/>
            <p:cNvPicPr preferRelativeResize="0"/>
            <p:nvPr/>
          </p:nvPicPr>
          <p:blipFill>
            <a:blip r:embed="rId5">
              <a:alphaModFix/>
            </a:blip>
            <a:stretch>
              <a:fillRect/>
            </a:stretch>
          </p:blipFill>
          <p:spPr>
            <a:xfrm>
              <a:off x="7017800" y="4782633"/>
              <a:ext cx="1489910" cy="250237"/>
            </a:xfrm>
            <a:prstGeom prst="rect">
              <a:avLst/>
            </a:prstGeom>
            <a:noFill/>
            <a:ln>
              <a:noFill/>
            </a:ln>
          </p:spPr>
        </p:pic>
        <p:pic>
          <p:nvPicPr>
            <p:cNvPr id="737" name="Google Shape;737;p55"/>
            <p:cNvPicPr preferRelativeResize="0"/>
            <p:nvPr/>
          </p:nvPicPr>
          <p:blipFill>
            <a:blip r:embed="rId6">
              <a:alphaModFix/>
            </a:blip>
            <a:stretch>
              <a:fillRect/>
            </a:stretch>
          </p:blipFill>
          <p:spPr>
            <a:xfrm>
              <a:off x="3781575" y="4611100"/>
              <a:ext cx="1595350" cy="579425"/>
            </a:xfrm>
            <a:prstGeom prst="rect">
              <a:avLst/>
            </a:prstGeom>
            <a:noFill/>
            <a:ln>
              <a:noFill/>
            </a:ln>
          </p:spPr>
        </p:pic>
      </p:grpSp>
      <p:sp>
        <p:nvSpPr>
          <p:cNvPr id="738" name="Google Shape;738;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Correlating performance to traffic</a:t>
            </a:r>
            <a:endParaRPr/>
          </a:p>
        </p:txBody>
      </p:sp>
      <p:sp>
        <p:nvSpPr>
          <p:cNvPr id="739" name="Google Shape;739;p55"/>
          <p:cNvSpPr txBox="1">
            <a:spLocks noGrp="1"/>
          </p:cNvSpPr>
          <p:nvPr>
            <p:ph type="body" idx="1"/>
          </p:nvPr>
        </p:nvSpPr>
        <p:spPr>
          <a:xfrm>
            <a:off x="311700" y="1152475"/>
            <a:ext cx="2996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Per-process performance correlates to amount of interfering traffic on links.</a:t>
            </a:r>
            <a:endParaRPr dirty="0"/>
          </a:p>
          <a:p>
            <a:pPr marL="0" lvl="0" indent="0" algn="l" rtl="0">
              <a:spcBef>
                <a:spcPts val="1600"/>
              </a:spcBef>
              <a:spcAft>
                <a:spcPts val="0"/>
              </a:spcAft>
              <a:buNone/>
            </a:pPr>
            <a:r>
              <a:rPr lang="en" dirty="0"/>
              <a:t>Degradation increases starting at </a:t>
            </a:r>
            <a:r>
              <a:rPr lang="en" b="1" dirty="0"/>
              <a:t>60 GB</a:t>
            </a:r>
            <a:r>
              <a:rPr lang="en" dirty="0"/>
              <a:t> traffic on link.</a:t>
            </a:r>
            <a:endParaRPr dirty="0"/>
          </a:p>
          <a:p>
            <a:pPr marL="457200" lvl="0" indent="-342900" algn="l" rtl="0">
              <a:spcBef>
                <a:spcPts val="1600"/>
              </a:spcBef>
              <a:spcAft>
                <a:spcPts val="0"/>
              </a:spcAft>
              <a:buSzPts val="1800"/>
              <a:buChar char="●"/>
            </a:pPr>
            <a:r>
              <a:rPr lang="en" dirty="0"/>
              <a:t>3.9 GB/s on average</a:t>
            </a:r>
            <a:endParaRPr dirty="0"/>
          </a:p>
          <a:p>
            <a:pPr marL="457200" lvl="0" indent="-342900" algn="l" rtl="0">
              <a:spcBef>
                <a:spcPts val="0"/>
              </a:spcBef>
              <a:spcAft>
                <a:spcPts val="0"/>
              </a:spcAft>
              <a:buSzPts val="1800"/>
              <a:buChar char="●"/>
            </a:pPr>
            <a:r>
              <a:rPr lang="en" dirty="0"/>
              <a:t>78% of advertised maximum</a:t>
            </a:r>
            <a:endParaRPr dirty="0"/>
          </a:p>
        </p:txBody>
      </p:sp>
      <p:sp>
        <p:nvSpPr>
          <p:cNvPr id="741" name="Google Shape;741;p55"/>
          <p:cNvSpPr/>
          <p:nvPr/>
        </p:nvSpPr>
        <p:spPr>
          <a:xfrm>
            <a:off x="5684048" y="2609458"/>
            <a:ext cx="384600" cy="413400"/>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2" name="Google Shape;742;p55"/>
          <p:cNvCxnSpPr>
            <a:cxnSpLocks/>
            <a:endCxn id="741" idx="2"/>
          </p:cNvCxnSpPr>
          <p:nvPr/>
        </p:nvCxnSpPr>
        <p:spPr>
          <a:xfrm>
            <a:off x="2818614" y="2571750"/>
            <a:ext cx="2865434" cy="244408"/>
          </a:xfrm>
          <a:prstGeom prst="straightConnector1">
            <a:avLst/>
          </a:prstGeom>
          <a:noFill/>
          <a:ln w="28575" cap="flat" cmpd="sng">
            <a:solidFill>
              <a:schemeClr val="tx1"/>
            </a:solidFill>
            <a:prstDash val="solid"/>
            <a:round/>
            <a:headEnd type="none" w="med" len="med"/>
            <a:tailEnd type="triangle" w="med" len="med"/>
          </a:ln>
        </p:spPr>
      </p:cxnSp>
      <p:sp>
        <p:nvSpPr>
          <p:cNvPr id="743" name="Google Shape;743;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09624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3" name="Picture 2">
            <a:extLst>
              <a:ext uri="{FF2B5EF4-FFF2-40B4-BE49-F238E27FC236}">
                <a16:creationId xmlns:a16="http://schemas.microsoft.com/office/drawing/2014/main" id="{4A4C58B6-0FC0-334C-A575-FFC092E6CD1C}"/>
              </a:ext>
            </a:extLst>
          </p:cNvPr>
          <p:cNvPicPr>
            <a:picLocks noChangeAspect="1"/>
          </p:cNvPicPr>
          <p:nvPr/>
        </p:nvPicPr>
        <p:blipFill rotWithShape="1">
          <a:blip r:embed="rId3"/>
          <a:srcRect t="19754"/>
          <a:stretch/>
        </p:blipFill>
        <p:spPr>
          <a:xfrm>
            <a:off x="3509387" y="2020931"/>
            <a:ext cx="4701753" cy="2263799"/>
          </a:xfrm>
          <a:prstGeom prst="rect">
            <a:avLst/>
          </a:prstGeom>
        </p:spPr>
      </p:pic>
      <p:grpSp>
        <p:nvGrpSpPr>
          <p:cNvPr id="748" name="Google Shape;748;p56"/>
          <p:cNvGrpSpPr/>
          <p:nvPr/>
        </p:nvGrpSpPr>
        <p:grpSpPr>
          <a:xfrm>
            <a:off x="7250" y="4611100"/>
            <a:ext cx="9144000" cy="579425"/>
            <a:chOff x="7250" y="4611100"/>
            <a:chExt cx="9144000" cy="579425"/>
          </a:xfrm>
        </p:grpSpPr>
        <p:sp>
          <p:nvSpPr>
            <p:cNvPr id="749" name="Google Shape;749;p56"/>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0" name="Google Shape;750;p56"/>
            <p:cNvPicPr preferRelativeResize="0"/>
            <p:nvPr/>
          </p:nvPicPr>
          <p:blipFill>
            <a:blip r:embed="rId4">
              <a:alphaModFix/>
            </a:blip>
            <a:stretch>
              <a:fillRect/>
            </a:stretch>
          </p:blipFill>
          <p:spPr>
            <a:xfrm>
              <a:off x="645400" y="4720838"/>
              <a:ext cx="1495300" cy="373825"/>
            </a:xfrm>
            <a:prstGeom prst="rect">
              <a:avLst/>
            </a:prstGeom>
            <a:noFill/>
            <a:ln>
              <a:noFill/>
            </a:ln>
          </p:spPr>
        </p:pic>
        <p:pic>
          <p:nvPicPr>
            <p:cNvPr id="751" name="Google Shape;751;p56"/>
            <p:cNvPicPr preferRelativeResize="0"/>
            <p:nvPr/>
          </p:nvPicPr>
          <p:blipFill>
            <a:blip r:embed="rId5">
              <a:alphaModFix/>
            </a:blip>
            <a:stretch>
              <a:fillRect/>
            </a:stretch>
          </p:blipFill>
          <p:spPr>
            <a:xfrm>
              <a:off x="7017800" y="4782633"/>
              <a:ext cx="1489910" cy="250237"/>
            </a:xfrm>
            <a:prstGeom prst="rect">
              <a:avLst/>
            </a:prstGeom>
            <a:noFill/>
            <a:ln>
              <a:noFill/>
            </a:ln>
          </p:spPr>
        </p:pic>
        <p:pic>
          <p:nvPicPr>
            <p:cNvPr id="752" name="Google Shape;752;p56"/>
            <p:cNvPicPr preferRelativeResize="0"/>
            <p:nvPr/>
          </p:nvPicPr>
          <p:blipFill>
            <a:blip r:embed="rId6">
              <a:alphaModFix/>
            </a:blip>
            <a:stretch>
              <a:fillRect/>
            </a:stretch>
          </p:blipFill>
          <p:spPr>
            <a:xfrm>
              <a:off x="3781575" y="4611100"/>
              <a:ext cx="1595350" cy="579425"/>
            </a:xfrm>
            <a:prstGeom prst="rect">
              <a:avLst/>
            </a:prstGeom>
            <a:noFill/>
            <a:ln>
              <a:noFill/>
            </a:ln>
          </p:spPr>
        </p:pic>
      </p:grpSp>
      <p:sp>
        <p:nvSpPr>
          <p:cNvPr id="753" name="Google Shape;753;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Correlating performance to traffic</a:t>
            </a:r>
            <a:endParaRPr dirty="0"/>
          </a:p>
        </p:txBody>
      </p:sp>
      <p:sp>
        <p:nvSpPr>
          <p:cNvPr id="754" name="Google Shape;754;p56"/>
          <p:cNvSpPr txBox="1">
            <a:spLocks noGrp="1"/>
          </p:cNvSpPr>
          <p:nvPr>
            <p:ph type="body" idx="1"/>
          </p:nvPr>
        </p:nvSpPr>
        <p:spPr>
          <a:xfrm>
            <a:off x="311700" y="1152475"/>
            <a:ext cx="2996700" cy="396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Per-process performance correlates to amount of interfering traffic on links.</a:t>
            </a:r>
            <a:endParaRPr dirty="0"/>
          </a:p>
          <a:p>
            <a:pPr marL="0" lvl="0" indent="0" algn="l" rtl="0">
              <a:spcBef>
                <a:spcPts val="1600"/>
              </a:spcBef>
              <a:spcAft>
                <a:spcPts val="1600"/>
              </a:spcAft>
              <a:buNone/>
            </a:pPr>
            <a:r>
              <a:rPr lang="en" b="1" dirty="0"/>
              <a:t>Since most links are below 60 GB, can we reduce traffic on the others to improve performance?</a:t>
            </a:r>
            <a:endParaRPr b="1" dirty="0"/>
          </a:p>
        </p:txBody>
      </p:sp>
      <p:sp>
        <p:nvSpPr>
          <p:cNvPr id="756" name="Google Shape;756;p56"/>
          <p:cNvSpPr/>
          <p:nvPr/>
        </p:nvSpPr>
        <p:spPr>
          <a:xfrm>
            <a:off x="6216566" y="3152795"/>
            <a:ext cx="1889700" cy="464400"/>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6"/>
          <p:cNvSpPr txBox="1"/>
          <p:nvPr/>
        </p:nvSpPr>
        <p:spPr>
          <a:xfrm>
            <a:off x="6618010" y="1978441"/>
            <a:ext cx="1889700" cy="572700"/>
          </a:xfrm>
          <a:prstGeom prst="rect">
            <a:avLst/>
          </a:prstGeom>
          <a:noFill/>
          <a:ln>
            <a:noFill/>
          </a:ln>
        </p:spPr>
        <p:txBody>
          <a:bodyPr spcFirstLastPara="1" wrap="square" lIns="91425" tIns="91425" rIns="91425" bIns="91425" anchor="t" anchorCtr="0">
            <a:noAutofit/>
          </a:bodyPr>
          <a:lstStyle/>
          <a:p>
            <a:pPr algn="ctr"/>
            <a:r>
              <a:rPr lang="en" b="1" dirty="0">
                <a:solidFill>
                  <a:srgbClr val="595959"/>
                </a:solidFill>
              </a:rPr>
              <a:t>Only a few links are too heavily loaded</a:t>
            </a:r>
            <a:endParaRPr b="1" dirty="0">
              <a:solidFill>
                <a:srgbClr val="003AB2"/>
              </a:solidFill>
            </a:endParaRPr>
          </a:p>
        </p:txBody>
      </p:sp>
      <p:cxnSp>
        <p:nvCxnSpPr>
          <p:cNvPr id="758" name="Google Shape;758;p56"/>
          <p:cNvCxnSpPr>
            <a:cxnSpLocks/>
            <a:stCxn id="757" idx="2"/>
          </p:cNvCxnSpPr>
          <p:nvPr/>
        </p:nvCxnSpPr>
        <p:spPr>
          <a:xfrm flipH="1">
            <a:off x="7136091" y="2551141"/>
            <a:ext cx="426769" cy="601654"/>
          </a:xfrm>
          <a:prstGeom prst="straightConnector1">
            <a:avLst/>
          </a:prstGeom>
          <a:noFill/>
          <a:ln w="19050" cap="flat" cmpd="sng">
            <a:solidFill>
              <a:schemeClr val="tx1"/>
            </a:solidFill>
            <a:prstDash val="solid"/>
            <a:round/>
            <a:headEnd type="none" w="med" len="med"/>
            <a:tailEnd type="triangle" w="med" len="med"/>
          </a:ln>
        </p:spPr>
      </p:cxnSp>
      <p:sp>
        <p:nvSpPr>
          <p:cNvPr id="759" name="Google Shape;75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4" name="Google Shape;726;p54">
            <a:extLst>
              <a:ext uri="{FF2B5EF4-FFF2-40B4-BE49-F238E27FC236}">
                <a16:creationId xmlns:a16="http://schemas.microsoft.com/office/drawing/2014/main" id="{92B6BC5A-E58F-2B46-8DD1-AB72D6804472}"/>
              </a:ext>
            </a:extLst>
          </p:cNvPr>
          <p:cNvSpPr txBox="1">
            <a:spLocks/>
          </p:cNvSpPr>
          <p:nvPr/>
        </p:nvSpPr>
        <p:spPr>
          <a:xfrm>
            <a:off x="4870758" y="1497248"/>
            <a:ext cx="2691616" cy="425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595959"/>
              </a:buClr>
              <a:buSzPts val="1800"/>
            </a:pPr>
            <a:r>
              <a:rPr lang="en-US" sz="1600" dirty="0">
                <a:solidFill>
                  <a:schemeClr val="tx1"/>
                </a:solidFill>
                <a:latin typeface="Gill Sans" panose="020B0502020104020203" pitchFamily="34" charset="-79"/>
                <a:cs typeface="Gill Sans" panose="020B0502020104020203" pitchFamily="34" charset="-79"/>
              </a:rPr>
              <a:t>System link loads III</a:t>
            </a:r>
          </a:p>
        </p:txBody>
      </p:sp>
    </p:spTree>
    <p:extLst>
      <p:ext uri="{BB962C8B-B14F-4D97-AF65-F5344CB8AC3E}">
        <p14:creationId xmlns:p14="http://schemas.microsoft.com/office/powerpoint/2010/main" val="64378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30"/>
          <p:cNvGrpSpPr/>
          <p:nvPr/>
        </p:nvGrpSpPr>
        <p:grpSpPr>
          <a:xfrm>
            <a:off x="-2177" y="4611100"/>
            <a:ext cx="9144000" cy="579425"/>
            <a:chOff x="7250" y="4611100"/>
            <a:chExt cx="9144000" cy="579425"/>
          </a:xfrm>
        </p:grpSpPr>
        <p:sp>
          <p:nvSpPr>
            <p:cNvPr id="346" name="Google Shape;346;p30"/>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p30"/>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48" name="Google Shape;348;p30"/>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49" name="Google Shape;349;p30"/>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50" name="Google Shape;35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AFAR: Adaptive Flow-Aware Routing</a:t>
            </a:r>
            <a:endParaRPr/>
          </a:p>
          <a:p>
            <a:pPr marL="0" lvl="0" indent="0" algn="l" rtl="0">
              <a:spcBef>
                <a:spcPts val="0"/>
              </a:spcBef>
              <a:spcAft>
                <a:spcPts val="0"/>
              </a:spcAft>
              <a:buNone/>
            </a:pPr>
            <a:endParaRPr/>
          </a:p>
        </p:txBody>
      </p:sp>
      <p:sp>
        <p:nvSpPr>
          <p:cNvPr id="351" name="Google Shape;35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Idea: periodically re-route to alleviate hotspots</a:t>
            </a:r>
            <a:endParaRPr dirty="0"/>
          </a:p>
          <a:p>
            <a:pPr marL="0" lvl="0" indent="0" algn="l" rtl="0">
              <a:spcBef>
                <a:spcPts val="1600"/>
              </a:spcBef>
              <a:spcAft>
                <a:spcPts val="0"/>
              </a:spcAft>
              <a:buNone/>
            </a:pPr>
            <a:r>
              <a:rPr lang="en" dirty="0"/>
              <a:t>Given traffic for each pair of nodes in the system and given current routing</a:t>
            </a:r>
            <a:endParaRPr dirty="0"/>
          </a:p>
          <a:p>
            <a:pPr marL="457200" lvl="0" indent="-342900" algn="l" rtl="0">
              <a:spcBef>
                <a:spcPts val="1600"/>
              </a:spcBef>
              <a:spcAft>
                <a:spcPts val="0"/>
              </a:spcAft>
              <a:buSzPts val="1800"/>
              <a:buAutoNum type="arabicPeriod"/>
            </a:pPr>
            <a:r>
              <a:rPr lang="en" dirty="0"/>
              <a:t>Calculate current load on all links in system</a:t>
            </a:r>
            <a:endParaRPr dirty="0"/>
          </a:p>
          <a:p>
            <a:pPr marL="457200" lvl="0" indent="-342900" algn="l" rtl="0">
              <a:spcBef>
                <a:spcPts val="0"/>
              </a:spcBef>
              <a:spcAft>
                <a:spcPts val="0"/>
              </a:spcAft>
              <a:buSzPts val="1800"/>
              <a:buAutoNum type="arabicPeriod"/>
            </a:pPr>
            <a:r>
              <a:rPr lang="en" dirty="0"/>
              <a:t>Find link with maximum load</a:t>
            </a:r>
            <a:endParaRPr dirty="0"/>
          </a:p>
          <a:p>
            <a:pPr marL="457200" lvl="0" indent="-342900" algn="l" rtl="0">
              <a:spcBef>
                <a:spcPts val="0"/>
              </a:spcBef>
              <a:spcAft>
                <a:spcPts val="0"/>
              </a:spcAft>
              <a:buSzPts val="1800"/>
              <a:buAutoNum type="arabicPeriod"/>
            </a:pPr>
            <a:r>
              <a:rPr lang="en" dirty="0"/>
              <a:t>If maximum too high, re-route one flow crossing that link to a less utilized link</a:t>
            </a:r>
            <a:endParaRPr dirty="0"/>
          </a:p>
          <a:p>
            <a:pPr marL="457200" lvl="0" indent="-342900" algn="l" rtl="0">
              <a:spcBef>
                <a:spcPts val="0"/>
              </a:spcBef>
              <a:spcAft>
                <a:spcPts val="0"/>
              </a:spcAft>
              <a:buSzPts val="1800"/>
              <a:buAutoNum type="arabicPeriod"/>
            </a:pPr>
            <a:r>
              <a:rPr lang="en" dirty="0"/>
              <a:t>Repeat from (1), using new routing</a:t>
            </a:r>
            <a:endParaRPr dirty="0"/>
          </a:p>
        </p:txBody>
      </p:sp>
      <p:sp>
        <p:nvSpPr>
          <p:cNvPr id="352" name="Google Shape;35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14"/>
          <p:cNvGrpSpPr/>
          <p:nvPr/>
        </p:nvGrpSpPr>
        <p:grpSpPr>
          <a:xfrm>
            <a:off x="-2177" y="4611100"/>
            <a:ext cx="9144000" cy="579425"/>
            <a:chOff x="7250" y="4611100"/>
            <a:chExt cx="9144000" cy="579425"/>
          </a:xfrm>
        </p:grpSpPr>
        <p:sp>
          <p:nvSpPr>
            <p:cNvPr id="66" name="Google Shape;66;p14"/>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68" name="Google Shape;68;p14"/>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69" name="Google Shape;69;p14"/>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70" name="Google Shape;7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Inter-job network interference on production systems</a:t>
            </a:r>
            <a:endParaRPr dirty="0"/>
          </a:p>
        </p:txBody>
      </p:sp>
      <p:sp>
        <p:nvSpPr>
          <p:cNvPr id="71" name="Google Shape;71;p14"/>
          <p:cNvSpPr txBox="1">
            <a:spLocks noGrp="1"/>
          </p:cNvSpPr>
          <p:nvPr>
            <p:ph type="body" idx="1"/>
          </p:nvPr>
        </p:nvSpPr>
        <p:spPr>
          <a:xfrm>
            <a:off x="311700" y="3616275"/>
            <a:ext cx="8520600" cy="87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Torus-based systems can have up to 2</a:t>
            </a:r>
            <a:r>
              <a:rPr lang="en" i="1" dirty="0"/>
              <a:t>x </a:t>
            </a:r>
            <a:r>
              <a:rPr lang="en" dirty="0"/>
              <a:t>performance degradation [</a:t>
            </a:r>
            <a:r>
              <a:rPr lang="en" dirty="0" err="1"/>
              <a:t>Bhatele</a:t>
            </a:r>
            <a:r>
              <a:rPr lang="en" dirty="0"/>
              <a:t> 13].</a:t>
            </a:r>
            <a:endParaRPr dirty="0"/>
          </a:p>
          <a:p>
            <a:pPr marL="0" lvl="0" indent="0" algn="l" rtl="0">
              <a:spcBef>
                <a:spcPts val="0"/>
              </a:spcBef>
              <a:spcAft>
                <a:spcPts val="1600"/>
              </a:spcAft>
              <a:buClr>
                <a:schemeClr val="dk1"/>
              </a:buClr>
              <a:buSzPts val="1100"/>
              <a:buFont typeface="Arial"/>
              <a:buNone/>
            </a:pPr>
            <a:r>
              <a:rPr lang="en" dirty="0"/>
              <a:t>Evidence on dragonfly-based systems indicates variability as well [</a:t>
            </a:r>
            <a:r>
              <a:rPr lang="en" dirty="0" err="1"/>
              <a:t>Chunduri</a:t>
            </a:r>
            <a:r>
              <a:rPr lang="en" dirty="0"/>
              <a:t> 17].</a:t>
            </a:r>
            <a:endParaRPr dirty="0"/>
          </a:p>
        </p:txBody>
      </p:sp>
      <p:sp>
        <p:nvSpPr>
          <p:cNvPr id="72" name="Google Shape;72;p14"/>
          <p:cNvSpPr txBox="1">
            <a:spLocks noGrp="1"/>
          </p:cNvSpPr>
          <p:nvPr>
            <p:ph type="body" idx="1"/>
          </p:nvPr>
        </p:nvSpPr>
        <p:spPr>
          <a:xfrm>
            <a:off x="203125" y="1149300"/>
            <a:ext cx="3075900" cy="284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Dedicated nodes</a:t>
            </a:r>
            <a:endParaRPr b="1" dirty="0"/>
          </a:p>
          <a:p>
            <a:pPr marL="0" lvl="0" indent="0" algn="l" rtl="0">
              <a:spcBef>
                <a:spcPts val="1600"/>
              </a:spcBef>
              <a:spcAft>
                <a:spcPts val="0"/>
              </a:spcAft>
              <a:buNone/>
            </a:pPr>
            <a:r>
              <a:rPr lang="en" dirty="0"/>
              <a:t>isolated compute resources</a:t>
            </a:r>
            <a:endParaRPr b="1" dirty="0"/>
          </a:p>
          <a:p>
            <a:pPr marL="0" lvl="0" indent="0" algn="ctr" rtl="0">
              <a:spcBef>
                <a:spcPts val="1600"/>
              </a:spcBef>
              <a:spcAft>
                <a:spcPts val="0"/>
              </a:spcAft>
              <a:buNone/>
            </a:pPr>
            <a:r>
              <a:rPr lang="en" b="1" dirty="0"/>
              <a:t>Shared network</a:t>
            </a:r>
            <a:endParaRPr b="1" dirty="0"/>
          </a:p>
          <a:p>
            <a:pPr marL="0" lvl="0" indent="0" algn="l" rtl="0">
              <a:spcBef>
                <a:spcPts val="1600"/>
              </a:spcBef>
              <a:spcAft>
                <a:spcPts val="1600"/>
              </a:spcAft>
              <a:buNone/>
            </a:pPr>
            <a:r>
              <a:rPr lang="en" dirty="0"/>
              <a:t>inter-job network contention</a:t>
            </a:r>
            <a:endParaRPr dirty="0"/>
          </a:p>
        </p:txBody>
      </p:sp>
      <p:sp>
        <p:nvSpPr>
          <p:cNvPr id="73" name="Google Shape;73;p14"/>
          <p:cNvSpPr/>
          <p:nvPr/>
        </p:nvSpPr>
        <p:spPr>
          <a:xfrm>
            <a:off x="1404463" y="2571750"/>
            <a:ext cx="457200" cy="174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14"/>
          <p:cNvPicPr preferRelativeResize="0"/>
          <p:nvPr/>
        </p:nvPicPr>
        <p:blipFill>
          <a:blip r:embed="rId6">
            <a:alphaModFix/>
          </a:blip>
          <a:stretch>
            <a:fillRect/>
          </a:stretch>
        </p:blipFill>
        <p:spPr>
          <a:xfrm>
            <a:off x="3140975" y="1748350"/>
            <a:ext cx="205988" cy="205988"/>
          </a:xfrm>
          <a:prstGeom prst="rect">
            <a:avLst/>
          </a:prstGeom>
          <a:noFill/>
          <a:ln>
            <a:noFill/>
          </a:ln>
        </p:spPr>
      </p:pic>
      <p:sp>
        <p:nvSpPr>
          <p:cNvPr id="75" name="Google Shape;75;p14"/>
          <p:cNvSpPr/>
          <p:nvPr/>
        </p:nvSpPr>
        <p:spPr>
          <a:xfrm>
            <a:off x="1404463" y="1574350"/>
            <a:ext cx="457200" cy="174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4"/>
          <p:cNvPicPr preferRelativeResize="0"/>
          <p:nvPr/>
        </p:nvPicPr>
        <p:blipFill rotWithShape="1">
          <a:blip r:embed="rId7">
            <a:alphaModFix/>
          </a:blip>
          <a:srcRect l="5233" t="7766" r="1317"/>
          <a:stretch/>
        </p:blipFill>
        <p:spPr>
          <a:xfrm>
            <a:off x="4044750" y="974525"/>
            <a:ext cx="4136138" cy="2245313"/>
          </a:xfrm>
          <a:prstGeom prst="rect">
            <a:avLst/>
          </a:prstGeom>
          <a:noFill/>
          <a:ln>
            <a:noFill/>
          </a:ln>
        </p:spPr>
      </p:pic>
      <p:pic>
        <p:nvPicPr>
          <p:cNvPr id="77" name="Google Shape;77;p14"/>
          <p:cNvPicPr preferRelativeResize="0"/>
          <p:nvPr/>
        </p:nvPicPr>
        <p:blipFill>
          <a:blip r:embed="rId8">
            <a:alphaModFix/>
          </a:blip>
          <a:stretch>
            <a:fillRect/>
          </a:stretch>
        </p:blipFill>
        <p:spPr>
          <a:xfrm>
            <a:off x="3140976" y="2816500"/>
            <a:ext cx="232307" cy="205987"/>
          </a:xfrm>
          <a:prstGeom prst="rect">
            <a:avLst/>
          </a:prstGeom>
          <a:noFill/>
          <a:ln>
            <a:noFill/>
          </a:ln>
        </p:spPr>
      </p:pic>
      <p:sp>
        <p:nvSpPr>
          <p:cNvPr id="78" name="Google Shape;78;p14"/>
          <p:cNvSpPr txBox="1"/>
          <p:nvPr/>
        </p:nvSpPr>
        <p:spPr>
          <a:xfrm>
            <a:off x="4023475" y="3054175"/>
            <a:ext cx="41787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Credit: Bhatele et al. “There goes the neighborhood” SC’13.</a:t>
            </a:r>
            <a:endParaRPr sz="800">
              <a:solidFill>
                <a:schemeClr val="dk2"/>
              </a:solidFill>
            </a:endParaRPr>
          </a:p>
        </p:txBody>
      </p:sp>
      <p:sp>
        <p:nvSpPr>
          <p:cNvPr id="79" name="Google Shape;7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5" name="Picture 4">
            <a:extLst>
              <a:ext uri="{FF2B5EF4-FFF2-40B4-BE49-F238E27FC236}">
                <a16:creationId xmlns:a16="http://schemas.microsoft.com/office/drawing/2014/main" id="{B51AF00C-32BB-7D49-9B63-90E626C24AC5}"/>
              </a:ext>
            </a:extLst>
          </p:cNvPr>
          <p:cNvPicPr>
            <a:picLocks noChangeAspect="1"/>
          </p:cNvPicPr>
          <p:nvPr/>
        </p:nvPicPr>
        <p:blipFill>
          <a:blip r:embed="rId6"/>
          <a:stretch>
            <a:fillRect/>
          </a:stretch>
        </p:blipFill>
        <p:spPr>
          <a:xfrm>
            <a:off x="4029813" y="-1707063"/>
            <a:ext cx="5482930" cy="7772400"/>
          </a:xfrm>
          <a:prstGeom prst="rect">
            <a:avLst/>
          </a:prstGeom>
        </p:spPr>
      </p:pic>
      <p:sp>
        <p:nvSpPr>
          <p:cNvPr id="21" name="Google Shape;364;p31">
            <a:extLst>
              <a:ext uri="{FF2B5EF4-FFF2-40B4-BE49-F238E27FC236}">
                <a16:creationId xmlns:a16="http://schemas.microsoft.com/office/drawing/2014/main" id="{6F3286EB-124C-B54B-9387-7CD43BCA0CE1}"/>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 dirty="0"/>
              <a:t>Two jobs (blue and orange) scheduled on the system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14" name="Google Shape;364;p31">
            <a:extLst>
              <a:ext uri="{FF2B5EF4-FFF2-40B4-BE49-F238E27FC236}">
                <a16:creationId xmlns:a16="http://schemas.microsoft.com/office/drawing/2014/main" id="{8DEDFE9A-E255-1248-8E93-6778B27DE801}"/>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 dirty="0"/>
              <a:t>Two jobs (blue and orange) scheduled on the system</a:t>
            </a:r>
          </a:p>
          <a:p>
            <a:r>
              <a:rPr lang="en-US" dirty="0"/>
              <a:t>Node-to-node traffic known</a:t>
            </a:r>
          </a:p>
          <a:p>
            <a:endParaRPr lang="en" dirty="0"/>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3" name="Picture 2">
            <a:extLst>
              <a:ext uri="{FF2B5EF4-FFF2-40B4-BE49-F238E27FC236}">
                <a16:creationId xmlns:a16="http://schemas.microsoft.com/office/drawing/2014/main" id="{203D908E-014A-6849-A567-63DDAB33822C}"/>
              </a:ext>
            </a:extLst>
          </p:cNvPr>
          <p:cNvPicPr>
            <a:picLocks noChangeAspect="1"/>
          </p:cNvPicPr>
          <p:nvPr/>
        </p:nvPicPr>
        <p:blipFill>
          <a:blip r:embed="rId6"/>
          <a:stretch>
            <a:fillRect/>
          </a:stretch>
        </p:blipFill>
        <p:spPr>
          <a:xfrm>
            <a:off x="4029811" y="-1707063"/>
            <a:ext cx="5482932" cy="7772400"/>
          </a:xfrm>
          <a:prstGeom prst="rect">
            <a:avLst/>
          </a:prstGeom>
        </p:spPr>
      </p:pic>
    </p:spTree>
    <p:extLst>
      <p:ext uri="{BB962C8B-B14F-4D97-AF65-F5344CB8AC3E}">
        <p14:creationId xmlns:p14="http://schemas.microsoft.com/office/powerpoint/2010/main" val="1019802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4" name="Picture 3">
            <a:extLst>
              <a:ext uri="{FF2B5EF4-FFF2-40B4-BE49-F238E27FC236}">
                <a16:creationId xmlns:a16="http://schemas.microsoft.com/office/drawing/2014/main" id="{20294936-06C8-1E42-8EBA-EA6D8137839E}"/>
              </a:ext>
            </a:extLst>
          </p:cNvPr>
          <p:cNvPicPr>
            <a:picLocks noChangeAspect="1"/>
          </p:cNvPicPr>
          <p:nvPr/>
        </p:nvPicPr>
        <p:blipFill>
          <a:blip r:embed="rId6"/>
          <a:stretch>
            <a:fillRect/>
          </a:stretch>
        </p:blipFill>
        <p:spPr>
          <a:xfrm>
            <a:off x="4029810" y="-1707063"/>
            <a:ext cx="5482932" cy="7772400"/>
          </a:xfrm>
          <a:prstGeom prst="rect">
            <a:avLst/>
          </a:prstGeom>
        </p:spPr>
      </p:pic>
      <p:sp>
        <p:nvSpPr>
          <p:cNvPr id="15" name="Google Shape;364;p31">
            <a:extLst>
              <a:ext uri="{FF2B5EF4-FFF2-40B4-BE49-F238E27FC236}">
                <a16:creationId xmlns:a16="http://schemas.microsoft.com/office/drawing/2014/main" id="{FE180287-0863-8A4B-803C-09CF1376D57B}"/>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 dirty="0"/>
              <a:t>Two jobs (blue and orange) scheduled on the system</a:t>
            </a:r>
          </a:p>
          <a:p>
            <a:r>
              <a:rPr lang="en-US" dirty="0"/>
              <a:t>Node-to-node traffic known</a:t>
            </a:r>
          </a:p>
          <a:p>
            <a:endParaRPr lang="en" dirty="0"/>
          </a:p>
        </p:txBody>
      </p:sp>
    </p:spTree>
    <p:extLst>
      <p:ext uri="{BB962C8B-B14F-4D97-AF65-F5344CB8AC3E}">
        <p14:creationId xmlns:p14="http://schemas.microsoft.com/office/powerpoint/2010/main" val="485920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3" name="Picture 2">
            <a:extLst>
              <a:ext uri="{FF2B5EF4-FFF2-40B4-BE49-F238E27FC236}">
                <a16:creationId xmlns:a16="http://schemas.microsoft.com/office/drawing/2014/main" id="{28452650-9063-924D-9D24-E2B59AAA3176}"/>
              </a:ext>
            </a:extLst>
          </p:cNvPr>
          <p:cNvPicPr>
            <a:picLocks noChangeAspect="1"/>
          </p:cNvPicPr>
          <p:nvPr/>
        </p:nvPicPr>
        <p:blipFill>
          <a:blip r:embed="rId6"/>
          <a:stretch>
            <a:fillRect/>
          </a:stretch>
        </p:blipFill>
        <p:spPr>
          <a:xfrm>
            <a:off x="4029811" y="-1707063"/>
            <a:ext cx="5482932" cy="7772400"/>
          </a:xfrm>
          <a:prstGeom prst="rect">
            <a:avLst/>
          </a:prstGeom>
        </p:spPr>
      </p:pic>
      <p:sp>
        <p:nvSpPr>
          <p:cNvPr id="15" name="Google Shape;364;p31">
            <a:extLst>
              <a:ext uri="{FF2B5EF4-FFF2-40B4-BE49-F238E27FC236}">
                <a16:creationId xmlns:a16="http://schemas.microsoft.com/office/drawing/2014/main" id="{2A7F1969-E480-7543-ADAE-E0DBD111820B}"/>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 dirty="0"/>
              <a:t>Two jobs (blue and orange) scheduled on the system</a:t>
            </a:r>
          </a:p>
          <a:p>
            <a:r>
              <a:rPr lang="en-US" dirty="0"/>
              <a:t>Node-to-node traffic known</a:t>
            </a:r>
          </a:p>
          <a:p>
            <a:endParaRPr lang="en" dirty="0"/>
          </a:p>
        </p:txBody>
      </p:sp>
    </p:spTree>
    <p:extLst>
      <p:ext uri="{BB962C8B-B14F-4D97-AF65-F5344CB8AC3E}">
        <p14:creationId xmlns:p14="http://schemas.microsoft.com/office/powerpoint/2010/main" val="2827632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4" name="Picture 3">
            <a:extLst>
              <a:ext uri="{FF2B5EF4-FFF2-40B4-BE49-F238E27FC236}">
                <a16:creationId xmlns:a16="http://schemas.microsoft.com/office/drawing/2014/main" id="{5B09D31B-4F69-2E4E-ABD8-9BF4AF8FB0D8}"/>
              </a:ext>
            </a:extLst>
          </p:cNvPr>
          <p:cNvPicPr>
            <a:picLocks noChangeAspect="1"/>
          </p:cNvPicPr>
          <p:nvPr/>
        </p:nvPicPr>
        <p:blipFill>
          <a:blip r:embed="rId6"/>
          <a:stretch>
            <a:fillRect/>
          </a:stretch>
        </p:blipFill>
        <p:spPr>
          <a:xfrm>
            <a:off x="4029810" y="-1707063"/>
            <a:ext cx="5482932" cy="7772400"/>
          </a:xfrm>
          <a:prstGeom prst="rect">
            <a:avLst/>
          </a:prstGeom>
        </p:spPr>
      </p:pic>
      <p:sp>
        <p:nvSpPr>
          <p:cNvPr id="13" name="Google Shape;364;p31">
            <a:extLst>
              <a:ext uri="{FF2B5EF4-FFF2-40B4-BE49-F238E27FC236}">
                <a16:creationId xmlns:a16="http://schemas.microsoft.com/office/drawing/2014/main" id="{3813D49E-5D37-1340-9063-C0A4A205FB49}"/>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 dirty="0"/>
              <a:t>Two jobs (blue and orange) scheduled on the system</a:t>
            </a:r>
          </a:p>
          <a:p>
            <a:r>
              <a:rPr lang="en-US" dirty="0"/>
              <a:t>Node-to-node traffic known</a:t>
            </a:r>
          </a:p>
          <a:p>
            <a:r>
              <a:rPr lang="en-US" dirty="0"/>
              <a:t>Current routing tables used to calculate links carrying flows</a:t>
            </a:r>
          </a:p>
          <a:p>
            <a:endParaRPr lang="en-US" dirty="0"/>
          </a:p>
          <a:p>
            <a:endParaRPr lang="en" dirty="0"/>
          </a:p>
        </p:txBody>
      </p:sp>
    </p:spTree>
    <p:extLst>
      <p:ext uri="{BB962C8B-B14F-4D97-AF65-F5344CB8AC3E}">
        <p14:creationId xmlns:p14="http://schemas.microsoft.com/office/powerpoint/2010/main" val="3859923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3" name="Picture 2">
            <a:extLst>
              <a:ext uri="{FF2B5EF4-FFF2-40B4-BE49-F238E27FC236}">
                <a16:creationId xmlns:a16="http://schemas.microsoft.com/office/drawing/2014/main" id="{AE0EDB7B-B719-D54E-B247-7A9047500FED}"/>
              </a:ext>
            </a:extLst>
          </p:cNvPr>
          <p:cNvPicPr>
            <a:picLocks noChangeAspect="1"/>
          </p:cNvPicPr>
          <p:nvPr/>
        </p:nvPicPr>
        <p:blipFill>
          <a:blip r:embed="rId6"/>
          <a:stretch>
            <a:fillRect/>
          </a:stretch>
        </p:blipFill>
        <p:spPr>
          <a:xfrm>
            <a:off x="4029813" y="-1707063"/>
            <a:ext cx="5482932" cy="7772400"/>
          </a:xfrm>
          <a:prstGeom prst="rect">
            <a:avLst/>
          </a:prstGeom>
        </p:spPr>
      </p:pic>
      <p:sp>
        <p:nvSpPr>
          <p:cNvPr id="15" name="Google Shape;364;p31">
            <a:extLst>
              <a:ext uri="{FF2B5EF4-FFF2-40B4-BE49-F238E27FC236}">
                <a16:creationId xmlns:a16="http://schemas.microsoft.com/office/drawing/2014/main" id="{0B9488CB-B07F-E344-B1FC-596CE4DED3CC}"/>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 dirty="0"/>
              <a:t>Two jobs (blue and orange) scheduled on the system</a:t>
            </a:r>
          </a:p>
          <a:p>
            <a:r>
              <a:rPr lang="en-US" dirty="0"/>
              <a:t>Node-to-node traffic known</a:t>
            </a:r>
          </a:p>
          <a:p>
            <a:r>
              <a:rPr lang="en-US" dirty="0"/>
              <a:t>Current routing tables used to calculate links carrying flows</a:t>
            </a:r>
          </a:p>
          <a:p>
            <a:endParaRPr lang="en-US" dirty="0"/>
          </a:p>
          <a:p>
            <a:endParaRPr lang="en" dirty="0"/>
          </a:p>
        </p:txBody>
      </p:sp>
    </p:spTree>
    <p:extLst>
      <p:ext uri="{BB962C8B-B14F-4D97-AF65-F5344CB8AC3E}">
        <p14:creationId xmlns:p14="http://schemas.microsoft.com/office/powerpoint/2010/main" val="3127811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3" name="Picture 2">
            <a:extLst>
              <a:ext uri="{FF2B5EF4-FFF2-40B4-BE49-F238E27FC236}">
                <a16:creationId xmlns:a16="http://schemas.microsoft.com/office/drawing/2014/main" id="{B4C54B8B-0A0F-474B-A1C4-E33B3370F10D}"/>
              </a:ext>
            </a:extLst>
          </p:cNvPr>
          <p:cNvPicPr>
            <a:picLocks noChangeAspect="1"/>
          </p:cNvPicPr>
          <p:nvPr/>
        </p:nvPicPr>
        <p:blipFill>
          <a:blip r:embed="rId6"/>
          <a:stretch>
            <a:fillRect/>
          </a:stretch>
        </p:blipFill>
        <p:spPr>
          <a:xfrm>
            <a:off x="4029810" y="-1707063"/>
            <a:ext cx="5482932" cy="7772400"/>
          </a:xfrm>
          <a:prstGeom prst="rect">
            <a:avLst/>
          </a:prstGeom>
        </p:spPr>
      </p:pic>
      <p:sp>
        <p:nvSpPr>
          <p:cNvPr id="15" name="Google Shape;364;p31">
            <a:extLst>
              <a:ext uri="{FF2B5EF4-FFF2-40B4-BE49-F238E27FC236}">
                <a16:creationId xmlns:a16="http://schemas.microsoft.com/office/drawing/2014/main" id="{ECEFBC14-1486-B044-8BDD-C9C6734D0D07}"/>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 dirty="0"/>
              <a:t>Two jobs (blue and orange) scheduled on the system</a:t>
            </a:r>
          </a:p>
          <a:p>
            <a:r>
              <a:rPr lang="en-US" dirty="0"/>
              <a:t>Node-to-node traffic known</a:t>
            </a:r>
          </a:p>
          <a:p>
            <a:r>
              <a:rPr lang="en-US" dirty="0"/>
              <a:t>Current routing tables used to calculate links carrying flows</a:t>
            </a:r>
          </a:p>
          <a:p>
            <a:endParaRPr lang="en-US" dirty="0"/>
          </a:p>
          <a:p>
            <a:endParaRPr lang="en" dirty="0"/>
          </a:p>
        </p:txBody>
      </p:sp>
    </p:spTree>
    <p:extLst>
      <p:ext uri="{BB962C8B-B14F-4D97-AF65-F5344CB8AC3E}">
        <p14:creationId xmlns:p14="http://schemas.microsoft.com/office/powerpoint/2010/main" val="3315823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4" name="Picture 3">
            <a:extLst>
              <a:ext uri="{FF2B5EF4-FFF2-40B4-BE49-F238E27FC236}">
                <a16:creationId xmlns:a16="http://schemas.microsoft.com/office/drawing/2014/main" id="{5CEB8B11-FBF5-1043-A993-A5B0B18BCEBA}"/>
              </a:ext>
            </a:extLst>
          </p:cNvPr>
          <p:cNvPicPr>
            <a:picLocks noChangeAspect="1"/>
          </p:cNvPicPr>
          <p:nvPr/>
        </p:nvPicPr>
        <p:blipFill>
          <a:blip r:embed="rId6"/>
          <a:stretch>
            <a:fillRect/>
          </a:stretch>
        </p:blipFill>
        <p:spPr>
          <a:xfrm>
            <a:off x="4029811" y="-1707063"/>
            <a:ext cx="5482932" cy="7772400"/>
          </a:xfrm>
          <a:prstGeom prst="rect">
            <a:avLst/>
          </a:prstGeom>
        </p:spPr>
      </p:pic>
      <p:sp>
        <p:nvSpPr>
          <p:cNvPr id="14" name="Google Shape;208;p22">
            <a:extLst>
              <a:ext uri="{FF2B5EF4-FFF2-40B4-BE49-F238E27FC236}">
                <a16:creationId xmlns:a16="http://schemas.microsoft.com/office/drawing/2014/main" id="{9C3AD130-5CA8-C943-B668-2897196641E8}"/>
              </a:ext>
            </a:extLst>
          </p:cNvPr>
          <p:cNvSpPr/>
          <p:nvPr/>
        </p:nvSpPr>
        <p:spPr>
          <a:xfrm>
            <a:off x="4507440" y="1918010"/>
            <a:ext cx="554755" cy="889411"/>
          </a:xfrm>
          <a:prstGeom prst="ellipse">
            <a:avLst/>
          </a:prstGeom>
          <a:noFill/>
          <a:ln w="28575"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4;p31">
            <a:extLst>
              <a:ext uri="{FF2B5EF4-FFF2-40B4-BE49-F238E27FC236}">
                <a16:creationId xmlns:a16="http://schemas.microsoft.com/office/drawing/2014/main" id="{A60ED5A5-B64E-4F43-B148-4882FE826913}"/>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 dirty="0"/>
              <a:t>Two jobs (blue and orange) scheduled on the system</a:t>
            </a:r>
          </a:p>
          <a:p>
            <a:r>
              <a:rPr lang="en-US" dirty="0"/>
              <a:t>Node-to-node traffic known</a:t>
            </a:r>
          </a:p>
          <a:p>
            <a:r>
              <a:rPr lang="en-US" dirty="0"/>
              <a:t>Current routing tables used to calculate links carrying flows</a:t>
            </a:r>
          </a:p>
          <a:p>
            <a:r>
              <a:rPr lang="en-US" dirty="0"/>
              <a:t>Using all flows, find the link with maximum load (circled)</a:t>
            </a:r>
          </a:p>
          <a:p>
            <a:endParaRPr lang="en-US" dirty="0"/>
          </a:p>
          <a:p>
            <a:endParaRPr lang="en-US" dirty="0"/>
          </a:p>
          <a:p>
            <a:endParaRPr lang="en" dirty="0"/>
          </a:p>
        </p:txBody>
      </p:sp>
    </p:spTree>
    <p:extLst>
      <p:ext uri="{BB962C8B-B14F-4D97-AF65-F5344CB8AC3E}">
        <p14:creationId xmlns:p14="http://schemas.microsoft.com/office/powerpoint/2010/main" val="231871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4" name="Picture 3">
            <a:extLst>
              <a:ext uri="{FF2B5EF4-FFF2-40B4-BE49-F238E27FC236}">
                <a16:creationId xmlns:a16="http://schemas.microsoft.com/office/drawing/2014/main" id="{5CEB8B11-FBF5-1043-A993-A5B0B18BCEBA}"/>
              </a:ext>
            </a:extLst>
          </p:cNvPr>
          <p:cNvPicPr>
            <a:picLocks noChangeAspect="1"/>
          </p:cNvPicPr>
          <p:nvPr/>
        </p:nvPicPr>
        <p:blipFill>
          <a:blip r:embed="rId6"/>
          <a:stretch>
            <a:fillRect/>
          </a:stretch>
        </p:blipFill>
        <p:spPr>
          <a:xfrm>
            <a:off x="4029813" y="-1707063"/>
            <a:ext cx="5482932" cy="7772400"/>
          </a:xfrm>
          <a:prstGeom prst="rect">
            <a:avLst/>
          </a:prstGeom>
        </p:spPr>
      </p:pic>
      <p:pic>
        <p:nvPicPr>
          <p:cNvPr id="12" name="Picture 11">
            <a:extLst>
              <a:ext uri="{FF2B5EF4-FFF2-40B4-BE49-F238E27FC236}">
                <a16:creationId xmlns:a16="http://schemas.microsoft.com/office/drawing/2014/main" id="{CD30A35B-E501-F047-9822-67302FE3F3D5}"/>
              </a:ext>
            </a:extLst>
          </p:cNvPr>
          <p:cNvPicPr>
            <a:picLocks noChangeAspect="1"/>
          </p:cNvPicPr>
          <p:nvPr/>
        </p:nvPicPr>
        <p:blipFill rotWithShape="1">
          <a:blip r:embed="rId6"/>
          <a:srcRect l="8314" t="47397" r="65925" b="29428"/>
          <a:stretch/>
        </p:blipFill>
        <p:spPr>
          <a:xfrm>
            <a:off x="2230660" y="2155365"/>
            <a:ext cx="1888855" cy="2408760"/>
          </a:xfrm>
          <a:prstGeom prst="rect">
            <a:avLst/>
          </a:prstGeom>
          <a:ln>
            <a:solidFill>
              <a:schemeClr val="tx1"/>
            </a:solidFill>
          </a:ln>
        </p:spPr>
      </p:pic>
      <p:sp>
        <p:nvSpPr>
          <p:cNvPr id="15" name="Google Shape;516;p39">
            <a:extLst>
              <a:ext uri="{FF2B5EF4-FFF2-40B4-BE49-F238E27FC236}">
                <a16:creationId xmlns:a16="http://schemas.microsoft.com/office/drawing/2014/main" id="{30BAA5F7-E9C9-C940-AE35-99C1C2C1C1DF}"/>
              </a:ext>
            </a:extLst>
          </p:cNvPr>
          <p:cNvSpPr/>
          <p:nvPr/>
        </p:nvSpPr>
        <p:spPr>
          <a:xfrm>
            <a:off x="4521678" y="1998482"/>
            <a:ext cx="1396990" cy="1719354"/>
          </a:xfrm>
          <a:prstGeom prst="rect">
            <a:avLst/>
          </a:prstGeom>
          <a:solidFill>
            <a:srgbClr val="595959">
              <a:alpha val="10770"/>
            </a:srgbClr>
          </a:solid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4;p31">
            <a:extLst>
              <a:ext uri="{FF2B5EF4-FFF2-40B4-BE49-F238E27FC236}">
                <a16:creationId xmlns:a16="http://schemas.microsoft.com/office/drawing/2014/main" id="{A5AFF899-F0B6-134E-A82B-CCE5ACD837C7}"/>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t>Choose one of the flows on that link…</a:t>
            </a:r>
          </a:p>
          <a:p>
            <a:endParaRPr lang="en-US" dirty="0"/>
          </a:p>
          <a:p>
            <a:endParaRPr lang="en" dirty="0"/>
          </a:p>
        </p:txBody>
      </p:sp>
      <p:cxnSp>
        <p:nvCxnSpPr>
          <p:cNvPr id="16" name="Google Shape;539;p40">
            <a:extLst>
              <a:ext uri="{FF2B5EF4-FFF2-40B4-BE49-F238E27FC236}">
                <a16:creationId xmlns:a16="http://schemas.microsoft.com/office/drawing/2014/main" id="{83FEB04A-F6A9-9C40-8801-B6EAEEFF2071}"/>
              </a:ext>
            </a:extLst>
          </p:cNvPr>
          <p:cNvCxnSpPr>
            <a:cxnSpLocks/>
          </p:cNvCxnSpPr>
          <p:nvPr/>
        </p:nvCxnSpPr>
        <p:spPr>
          <a:xfrm flipV="1">
            <a:off x="4119515" y="1998482"/>
            <a:ext cx="402163" cy="173453"/>
          </a:xfrm>
          <a:prstGeom prst="straightConnector1">
            <a:avLst/>
          </a:prstGeom>
          <a:noFill/>
          <a:ln w="19050"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17" name="Google Shape;541;p40">
            <a:extLst>
              <a:ext uri="{FF2B5EF4-FFF2-40B4-BE49-F238E27FC236}">
                <a16:creationId xmlns:a16="http://schemas.microsoft.com/office/drawing/2014/main" id="{E8E458E8-9ADA-934B-83AD-E5E8632DD9B2}"/>
              </a:ext>
            </a:extLst>
          </p:cNvPr>
          <p:cNvCxnSpPr>
            <a:cxnSpLocks/>
          </p:cNvCxnSpPr>
          <p:nvPr/>
        </p:nvCxnSpPr>
        <p:spPr>
          <a:xfrm flipV="1">
            <a:off x="4119515" y="3717836"/>
            <a:ext cx="402163" cy="857632"/>
          </a:xfrm>
          <a:prstGeom prst="straightConnector1">
            <a:avLst/>
          </a:prstGeom>
          <a:noFill/>
          <a:ln w="19050"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effectLst>
        </p:spPr>
      </p:cxnSp>
    </p:spTree>
    <p:extLst>
      <p:ext uri="{BB962C8B-B14F-4D97-AF65-F5344CB8AC3E}">
        <p14:creationId xmlns:p14="http://schemas.microsoft.com/office/powerpoint/2010/main" val="368882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4" name="Picture 3">
            <a:extLst>
              <a:ext uri="{FF2B5EF4-FFF2-40B4-BE49-F238E27FC236}">
                <a16:creationId xmlns:a16="http://schemas.microsoft.com/office/drawing/2014/main" id="{5CEB8B11-FBF5-1043-A993-A5B0B18BCEBA}"/>
              </a:ext>
            </a:extLst>
          </p:cNvPr>
          <p:cNvPicPr>
            <a:picLocks noChangeAspect="1"/>
          </p:cNvPicPr>
          <p:nvPr/>
        </p:nvPicPr>
        <p:blipFill>
          <a:blip r:embed="rId6"/>
          <a:stretch>
            <a:fillRect/>
          </a:stretch>
        </p:blipFill>
        <p:spPr>
          <a:xfrm>
            <a:off x="4029813" y="-1707063"/>
            <a:ext cx="5482932" cy="7772400"/>
          </a:xfrm>
          <a:prstGeom prst="rect">
            <a:avLst/>
          </a:prstGeom>
        </p:spPr>
      </p:pic>
      <p:pic>
        <p:nvPicPr>
          <p:cNvPr id="12" name="Picture 11">
            <a:extLst>
              <a:ext uri="{FF2B5EF4-FFF2-40B4-BE49-F238E27FC236}">
                <a16:creationId xmlns:a16="http://schemas.microsoft.com/office/drawing/2014/main" id="{CD30A35B-E501-F047-9822-67302FE3F3D5}"/>
              </a:ext>
            </a:extLst>
          </p:cNvPr>
          <p:cNvPicPr>
            <a:picLocks noChangeAspect="1"/>
          </p:cNvPicPr>
          <p:nvPr/>
        </p:nvPicPr>
        <p:blipFill rotWithShape="1">
          <a:blip r:embed="rId6"/>
          <a:srcRect l="8314" t="47397" r="65925" b="29428"/>
          <a:stretch/>
        </p:blipFill>
        <p:spPr>
          <a:xfrm>
            <a:off x="2230660" y="2155365"/>
            <a:ext cx="1888855" cy="2408760"/>
          </a:xfrm>
          <a:prstGeom prst="rect">
            <a:avLst/>
          </a:prstGeom>
          <a:ln>
            <a:solidFill>
              <a:schemeClr val="tx1"/>
            </a:solidFill>
          </a:ln>
        </p:spPr>
      </p:pic>
      <p:sp>
        <p:nvSpPr>
          <p:cNvPr id="15" name="Google Shape;516;p39">
            <a:extLst>
              <a:ext uri="{FF2B5EF4-FFF2-40B4-BE49-F238E27FC236}">
                <a16:creationId xmlns:a16="http://schemas.microsoft.com/office/drawing/2014/main" id="{30BAA5F7-E9C9-C940-AE35-99C1C2C1C1DF}"/>
              </a:ext>
            </a:extLst>
          </p:cNvPr>
          <p:cNvSpPr/>
          <p:nvPr/>
        </p:nvSpPr>
        <p:spPr>
          <a:xfrm>
            <a:off x="4521678" y="1998482"/>
            <a:ext cx="1396990" cy="1719354"/>
          </a:xfrm>
          <a:prstGeom prst="rect">
            <a:avLst/>
          </a:prstGeom>
          <a:solidFill>
            <a:srgbClr val="595959">
              <a:alpha val="10770"/>
            </a:srgbClr>
          </a:solid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4;p31">
            <a:extLst>
              <a:ext uri="{FF2B5EF4-FFF2-40B4-BE49-F238E27FC236}">
                <a16:creationId xmlns:a16="http://schemas.microsoft.com/office/drawing/2014/main" id="{A5AFF899-F0B6-134E-A82B-CCE5ACD837C7}"/>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t>Choose one of the flows on that link…</a:t>
            </a:r>
          </a:p>
          <a:p>
            <a:endParaRPr lang="en-US" dirty="0"/>
          </a:p>
          <a:p>
            <a:endParaRPr lang="en" dirty="0"/>
          </a:p>
        </p:txBody>
      </p:sp>
      <p:cxnSp>
        <p:nvCxnSpPr>
          <p:cNvPr id="16" name="Google Shape;539;p40">
            <a:extLst>
              <a:ext uri="{FF2B5EF4-FFF2-40B4-BE49-F238E27FC236}">
                <a16:creationId xmlns:a16="http://schemas.microsoft.com/office/drawing/2014/main" id="{83FEB04A-F6A9-9C40-8801-B6EAEEFF2071}"/>
              </a:ext>
            </a:extLst>
          </p:cNvPr>
          <p:cNvCxnSpPr>
            <a:cxnSpLocks/>
          </p:cNvCxnSpPr>
          <p:nvPr/>
        </p:nvCxnSpPr>
        <p:spPr>
          <a:xfrm flipV="1">
            <a:off x="4119515" y="1998482"/>
            <a:ext cx="402163" cy="173453"/>
          </a:xfrm>
          <a:prstGeom prst="straightConnector1">
            <a:avLst/>
          </a:prstGeom>
          <a:noFill/>
          <a:ln w="19050"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17" name="Google Shape;541;p40">
            <a:extLst>
              <a:ext uri="{FF2B5EF4-FFF2-40B4-BE49-F238E27FC236}">
                <a16:creationId xmlns:a16="http://schemas.microsoft.com/office/drawing/2014/main" id="{E8E458E8-9ADA-934B-83AD-E5E8632DD9B2}"/>
              </a:ext>
            </a:extLst>
          </p:cNvPr>
          <p:cNvCxnSpPr>
            <a:cxnSpLocks/>
          </p:cNvCxnSpPr>
          <p:nvPr/>
        </p:nvCxnSpPr>
        <p:spPr>
          <a:xfrm flipV="1">
            <a:off x="4119515" y="3717836"/>
            <a:ext cx="402163" cy="857632"/>
          </a:xfrm>
          <a:prstGeom prst="straightConnector1">
            <a:avLst/>
          </a:prstGeom>
          <a:noFill/>
          <a:ln w="19050"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effectLst>
        </p:spPr>
      </p:cxnSp>
      <p:sp>
        <p:nvSpPr>
          <p:cNvPr id="18" name="Google Shape;208;p22">
            <a:extLst>
              <a:ext uri="{FF2B5EF4-FFF2-40B4-BE49-F238E27FC236}">
                <a16:creationId xmlns:a16="http://schemas.microsoft.com/office/drawing/2014/main" id="{62D4B450-D159-9644-82A3-69D78082B6E8}"/>
              </a:ext>
            </a:extLst>
          </p:cNvPr>
          <p:cNvSpPr/>
          <p:nvPr/>
        </p:nvSpPr>
        <p:spPr>
          <a:xfrm>
            <a:off x="2604800" y="2268374"/>
            <a:ext cx="449486" cy="889411"/>
          </a:xfrm>
          <a:prstGeom prst="ellipse">
            <a:avLst/>
          </a:prstGeom>
          <a:noFill/>
          <a:ln w="28575"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86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18"/>
          <p:cNvGrpSpPr/>
          <p:nvPr/>
        </p:nvGrpSpPr>
        <p:grpSpPr>
          <a:xfrm>
            <a:off x="-2177" y="4611100"/>
            <a:ext cx="9144000" cy="579425"/>
            <a:chOff x="7250" y="4611100"/>
            <a:chExt cx="9144000" cy="579425"/>
          </a:xfrm>
        </p:grpSpPr>
        <p:sp>
          <p:nvSpPr>
            <p:cNvPr id="127" name="Google Shape;127;p18"/>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8"/>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129" name="Google Shape;129;p18"/>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130" name="Google Shape;130;p18"/>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131" name="Google Shape;13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contributions</a:t>
            </a:r>
            <a:endParaRPr/>
          </a:p>
        </p:txBody>
      </p:sp>
      <p:sp>
        <p:nvSpPr>
          <p:cNvPr id="132" name="Google Shape;132;p18"/>
          <p:cNvSpPr txBox="1">
            <a:spLocks noGrp="1"/>
          </p:cNvSpPr>
          <p:nvPr>
            <p:ph type="body" idx="1"/>
          </p:nvPr>
        </p:nvSpPr>
        <p:spPr>
          <a:xfrm>
            <a:off x="311700" y="1017725"/>
            <a:ext cx="8520600" cy="381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b="1" dirty="0"/>
              <a:t>Measured inter-job interference on dragonfly and fat-tree clusters</a:t>
            </a:r>
            <a:endParaRPr b="1" dirty="0"/>
          </a:p>
          <a:p>
            <a:pPr marL="457200" lvl="0" indent="0" algn="l" rtl="0">
              <a:spcBef>
                <a:spcPts val="1600"/>
              </a:spcBef>
              <a:spcAft>
                <a:spcPts val="0"/>
              </a:spcAft>
              <a:buNone/>
            </a:pPr>
            <a:r>
              <a:rPr lang="en" dirty="0">
                <a:solidFill>
                  <a:srgbClr val="003AB2"/>
                </a:solidFill>
              </a:rPr>
              <a:t>There is more than 2</a:t>
            </a:r>
            <a:r>
              <a:rPr lang="en" i="1" dirty="0">
                <a:solidFill>
                  <a:srgbClr val="003AB2"/>
                </a:solidFill>
              </a:rPr>
              <a:t>x</a:t>
            </a:r>
            <a:r>
              <a:rPr lang="en" dirty="0">
                <a:solidFill>
                  <a:srgbClr val="003AB2"/>
                </a:solidFill>
              </a:rPr>
              <a:t> performance degradation with both interconnects.</a:t>
            </a:r>
            <a:endParaRPr dirty="0">
              <a:solidFill>
                <a:srgbClr val="003AB2"/>
              </a:solidFill>
            </a:endParaRPr>
          </a:p>
        </p:txBody>
      </p:sp>
      <p:grpSp>
        <p:nvGrpSpPr>
          <p:cNvPr id="133" name="Google Shape;133;p18"/>
          <p:cNvGrpSpPr/>
          <p:nvPr/>
        </p:nvGrpSpPr>
        <p:grpSpPr>
          <a:xfrm>
            <a:off x="551350" y="1388650"/>
            <a:ext cx="275700" cy="391800"/>
            <a:chOff x="551350" y="1675800"/>
            <a:chExt cx="275700" cy="391800"/>
          </a:xfrm>
        </p:grpSpPr>
        <p:cxnSp>
          <p:nvCxnSpPr>
            <p:cNvPr id="134" name="Google Shape;134;p18"/>
            <p:cNvCxnSpPr/>
            <p:nvPr/>
          </p:nvCxnSpPr>
          <p:spPr>
            <a:xfrm>
              <a:off x="551350" y="1675800"/>
              <a:ext cx="0" cy="391800"/>
            </a:xfrm>
            <a:prstGeom prst="straightConnector1">
              <a:avLst/>
            </a:prstGeom>
            <a:noFill/>
            <a:ln w="28575" cap="flat" cmpd="sng">
              <a:solidFill>
                <a:srgbClr val="003AB2"/>
              </a:solidFill>
              <a:prstDash val="solid"/>
              <a:round/>
              <a:headEnd type="none" w="med" len="med"/>
              <a:tailEnd type="none" w="med" len="med"/>
            </a:ln>
          </p:spPr>
        </p:cxnSp>
        <p:cxnSp>
          <p:nvCxnSpPr>
            <p:cNvPr id="135" name="Google Shape;135;p18"/>
            <p:cNvCxnSpPr/>
            <p:nvPr/>
          </p:nvCxnSpPr>
          <p:spPr>
            <a:xfrm>
              <a:off x="551350" y="2060300"/>
              <a:ext cx="275700" cy="0"/>
            </a:xfrm>
            <a:prstGeom prst="straightConnector1">
              <a:avLst/>
            </a:prstGeom>
            <a:noFill/>
            <a:ln w="28575" cap="flat" cmpd="sng">
              <a:solidFill>
                <a:srgbClr val="003AB2"/>
              </a:solidFill>
              <a:prstDash val="solid"/>
              <a:round/>
              <a:headEnd type="none" w="med" len="med"/>
              <a:tailEnd type="triangle" w="med" len="med"/>
            </a:ln>
          </p:spPr>
        </p:cxnSp>
      </p:grpSp>
      <p:sp>
        <p:nvSpPr>
          <p:cNvPr id="142" name="Google Shape;14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0" name="Google Shape;364;p31">
            <a:extLst>
              <a:ext uri="{FF2B5EF4-FFF2-40B4-BE49-F238E27FC236}">
                <a16:creationId xmlns:a16="http://schemas.microsoft.com/office/drawing/2014/main" id="{D8692E24-D520-7749-9431-AABC5ADA8AA2}"/>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t>Choose one of the flows on that link… and re-route it to a less utilized link</a:t>
            </a:r>
          </a:p>
          <a:p>
            <a:endParaRPr lang="en-US" dirty="0"/>
          </a:p>
          <a:p>
            <a:endParaRPr lang="en" dirty="0"/>
          </a:p>
        </p:txBody>
      </p:sp>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AFAR example</a:t>
            </a:r>
            <a:endParaRPr dirty="0"/>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4" name="Picture 3">
            <a:extLst>
              <a:ext uri="{FF2B5EF4-FFF2-40B4-BE49-F238E27FC236}">
                <a16:creationId xmlns:a16="http://schemas.microsoft.com/office/drawing/2014/main" id="{5CEB8B11-FBF5-1043-A993-A5B0B18BCEBA}"/>
              </a:ext>
            </a:extLst>
          </p:cNvPr>
          <p:cNvPicPr>
            <a:picLocks noChangeAspect="1"/>
          </p:cNvPicPr>
          <p:nvPr/>
        </p:nvPicPr>
        <p:blipFill>
          <a:blip r:embed="rId6"/>
          <a:stretch>
            <a:fillRect/>
          </a:stretch>
        </p:blipFill>
        <p:spPr>
          <a:xfrm>
            <a:off x="4029813" y="-1707063"/>
            <a:ext cx="5482932" cy="7772400"/>
          </a:xfrm>
          <a:prstGeom prst="rect">
            <a:avLst/>
          </a:prstGeom>
        </p:spPr>
      </p:pic>
      <p:pic>
        <p:nvPicPr>
          <p:cNvPr id="12" name="Picture 11">
            <a:extLst>
              <a:ext uri="{FF2B5EF4-FFF2-40B4-BE49-F238E27FC236}">
                <a16:creationId xmlns:a16="http://schemas.microsoft.com/office/drawing/2014/main" id="{CD30A35B-E501-F047-9822-67302FE3F3D5}"/>
              </a:ext>
            </a:extLst>
          </p:cNvPr>
          <p:cNvPicPr>
            <a:picLocks noChangeAspect="1"/>
          </p:cNvPicPr>
          <p:nvPr/>
        </p:nvPicPr>
        <p:blipFill rotWithShape="1">
          <a:blip r:embed="rId6"/>
          <a:srcRect l="8314" t="47397" r="65925" b="29428"/>
          <a:stretch/>
        </p:blipFill>
        <p:spPr>
          <a:xfrm>
            <a:off x="2230660" y="2155365"/>
            <a:ext cx="1888855" cy="2408760"/>
          </a:xfrm>
          <a:prstGeom prst="rect">
            <a:avLst/>
          </a:prstGeom>
          <a:ln>
            <a:solidFill>
              <a:schemeClr val="tx1"/>
            </a:solidFill>
          </a:ln>
        </p:spPr>
      </p:pic>
      <p:sp>
        <p:nvSpPr>
          <p:cNvPr id="15" name="Google Shape;516;p39">
            <a:extLst>
              <a:ext uri="{FF2B5EF4-FFF2-40B4-BE49-F238E27FC236}">
                <a16:creationId xmlns:a16="http://schemas.microsoft.com/office/drawing/2014/main" id="{30BAA5F7-E9C9-C940-AE35-99C1C2C1C1DF}"/>
              </a:ext>
            </a:extLst>
          </p:cNvPr>
          <p:cNvSpPr/>
          <p:nvPr/>
        </p:nvSpPr>
        <p:spPr>
          <a:xfrm>
            <a:off x="4521678" y="1998482"/>
            <a:ext cx="1396990" cy="1719354"/>
          </a:xfrm>
          <a:prstGeom prst="rect">
            <a:avLst/>
          </a:prstGeom>
          <a:solidFill>
            <a:srgbClr val="595959">
              <a:alpha val="10770"/>
            </a:srgbClr>
          </a:solid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539;p40">
            <a:extLst>
              <a:ext uri="{FF2B5EF4-FFF2-40B4-BE49-F238E27FC236}">
                <a16:creationId xmlns:a16="http://schemas.microsoft.com/office/drawing/2014/main" id="{83FEB04A-F6A9-9C40-8801-B6EAEEFF2071}"/>
              </a:ext>
            </a:extLst>
          </p:cNvPr>
          <p:cNvCxnSpPr>
            <a:cxnSpLocks/>
          </p:cNvCxnSpPr>
          <p:nvPr/>
        </p:nvCxnSpPr>
        <p:spPr>
          <a:xfrm flipV="1">
            <a:off x="4119515" y="1998482"/>
            <a:ext cx="402163" cy="173453"/>
          </a:xfrm>
          <a:prstGeom prst="straightConnector1">
            <a:avLst/>
          </a:prstGeom>
          <a:noFill/>
          <a:ln w="19050"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17" name="Google Shape;541;p40">
            <a:extLst>
              <a:ext uri="{FF2B5EF4-FFF2-40B4-BE49-F238E27FC236}">
                <a16:creationId xmlns:a16="http://schemas.microsoft.com/office/drawing/2014/main" id="{E8E458E8-9ADA-934B-83AD-E5E8632DD9B2}"/>
              </a:ext>
            </a:extLst>
          </p:cNvPr>
          <p:cNvCxnSpPr>
            <a:cxnSpLocks/>
          </p:cNvCxnSpPr>
          <p:nvPr/>
        </p:nvCxnSpPr>
        <p:spPr>
          <a:xfrm flipV="1">
            <a:off x="4119515" y="3717836"/>
            <a:ext cx="402163" cy="857632"/>
          </a:xfrm>
          <a:prstGeom prst="straightConnector1">
            <a:avLst/>
          </a:prstGeom>
          <a:noFill/>
          <a:ln w="19050"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effectLst>
        </p:spPr>
      </p:cxnSp>
      <p:pic>
        <p:nvPicPr>
          <p:cNvPr id="8" name="Picture 7">
            <a:extLst>
              <a:ext uri="{FF2B5EF4-FFF2-40B4-BE49-F238E27FC236}">
                <a16:creationId xmlns:a16="http://schemas.microsoft.com/office/drawing/2014/main" id="{4BDF0E1D-038B-AE42-B044-E4B0CE422C90}"/>
              </a:ext>
            </a:extLst>
          </p:cNvPr>
          <p:cNvPicPr>
            <a:picLocks noChangeAspect="1"/>
          </p:cNvPicPr>
          <p:nvPr/>
        </p:nvPicPr>
        <p:blipFill rotWithShape="1">
          <a:blip r:embed="rId7"/>
          <a:srcRect l="8027" t="47600" r="66373" b="29439"/>
          <a:stretch/>
        </p:blipFill>
        <p:spPr>
          <a:xfrm>
            <a:off x="239477" y="2155366"/>
            <a:ext cx="1894484" cy="2408759"/>
          </a:xfrm>
          <a:prstGeom prst="rect">
            <a:avLst/>
          </a:prstGeom>
          <a:ln>
            <a:solidFill>
              <a:schemeClr val="tx1"/>
            </a:solidFill>
          </a:ln>
        </p:spPr>
      </p:pic>
      <p:sp>
        <p:nvSpPr>
          <p:cNvPr id="26" name="Google Shape;208;p22">
            <a:extLst>
              <a:ext uri="{FF2B5EF4-FFF2-40B4-BE49-F238E27FC236}">
                <a16:creationId xmlns:a16="http://schemas.microsoft.com/office/drawing/2014/main" id="{DD1F1AAC-1214-084F-9DA1-BD23DF709A1A}"/>
              </a:ext>
            </a:extLst>
          </p:cNvPr>
          <p:cNvSpPr/>
          <p:nvPr/>
        </p:nvSpPr>
        <p:spPr>
          <a:xfrm>
            <a:off x="2604800" y="2268374"/>
            <a:ext cx="449486" cy="889411"/>
          </a:xfrm>
          <a:prstGeom prst="ellipse">
            <a:avLst/>
          </a:prstGeom>
          <a:noFill/>
          <a:ln w="28575"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22">
            <a:extLst>
              <a:ext uri="{FF2B5EF4-FFF2-40B4-BE49-F238E27FC236}">
                <a16:creationId xmlns:a16="http://schemas.microsoft.com/office/drawing/2014/main" id="{C601AE9A-0A8A-A14C-BB46-173E3F8B88A7}"/>
              </a:ext>
            </a:extLst>
          </p:cNvPr>
          <p:cNvSpPr/>
          <p:nvPr/>
        </p:nvSpPr>
        <p:spPr>
          <a:xfrm rot="3729332">
            <a:off x="1130261" y="2027414"/>
            <a:ext cx="568990" cy="1133796"/>
          </a:xfrm>
          <a:prstGeom prst="ellipse">
            <a:avLst/>
          </a:prstGeom>
          <a:noFill/>
          <a:ln w="28575"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742;p55">
            <a:extLst>
              <a:ext uri="{FF2B5EF4-FFF2-40B4-BE49-F238E27FC236}">
                <a16:creationId xmlns:a16="http://schemas.microsoft.com/office/drawing/2014/main" id="{56E36ABA-AC62-4B4F-9105-545825B4F31A}"/>
              </a:ext>
            </a:extLst>
          </p:cNvPr>
          <p:cNvCxnSpPr>
            <a:cxnSpLocks/>
          </p:cNvCxnSpPr>
          <p:nvPr/>
        </p:nvCxnSpPr>
        <p:spPr>
          <a:xfrm flipH="1">
            <a:off x="1960779" y="3307503"/>
            <a:ext cx="377068" cy="0"/>
          </a:xfrm>
          <a:prstGeom prst="straightConnector1">
            <a:avLst/>
          </a:prstGeom>
          <a:noFill/>
          <a:ln w="76200" cap="flat" cmpd="sng">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2137027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31"/>
          <p:cNvGrpSpPr/>
          <p:nvPr/>
        </p:nvGrpSpPr>
        <p:grpSpPr>
          <a:xfrm>
            <a:off x="-2177" y="4611100"/>
            <a:ext cx="9144000" cy="579425"/>
            <a:chOff x="7250" y="4611100"/>
            <a:chExt cx="9144000" cy="579425"/>
          </a:xfrm>
        </p:grpSpPr>
        <p:sp>
          <p:nvSpPr>
            <p:cNvPr id="358" name="Google Shape;358;p3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31"/>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360" name="Google Shape;360;p31"/>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361" name="Google Shape;361;p31"/>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362" name="Google Shape;3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example</a:t>
            </a:r>
            <a:endParaRPr/>
          </a:p>
        </p:txBody>
      </p:sp>
      <p:sp>
        <p:nvSpPr>
          <p:cNvPr id="369" name="Google Shape;3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pic>
        <p:nvPicPr>
          <p:cNvPr id="3" name="Picture 2">
            <a:extLst>
              <a:ext uri="{FF2B5EF4-FFF2-40B4-BE49-F238E27FC236}">
                <a16:creationId xmlns:a16="http://schemas.microsoft.com/office/drawing/2014/main" id="{4A4299E0-6FE0-E349-93EF-A43968892379}"/>
              </a:ext>
            </a:extLst>
          </p:cNvPr>
          <p:cNvPicPr>
            <a:picLocks noChangeAspect="1"/>
          </p:cNvPicPr>
          <p:nvPr/>
        </p:nvPicPr>
        <p:blipFill>
          <a:blip r:embed="rId6"/>
          <a:stretch>
            <a:fillRect/>
          </a:stretch>
        </p:blipFill>
        <p:spPr>
          <a:xfrm>
            <a:off x="4029811" y="-1707063"/>
            <a:ext cx="5482932" cy="7772400"/>
          </a:xfrm>
          <a:prstGeom prst="rect">
            <a:avLst/>
          </a:prstGeom>
        </p:spPr>
      </p:pic>
      <p:sp>
        <p:nvSpPr>
          <p:cNvPr id="16" name="Google Shape;364;p31">
            <a:extLst>
              <a:ext uri="{FF2B5EF4-FFF2-40B4-BE49-F238E27FC236}">
                <a16:creationId xmlns:a16="http://schemas.microsoft.com/office/drawing/2014/main" id="{B4579968-2457-414A-9AC2-AFEE65857931}"/>
              </a:ext>
            </a:extLst>
          </p:cNvPr>
          <p:cNvSpPr txBox="1">
            <a:spLocks/>
          </p:cNvSpPr>
          <p:nvPr/>
        </p:nvSpPr>
        <p:spPr>
          <a:xfrm>
            <a:off x="311699" y="1066613"/>
            <a:ext cx="3854947" cy="3241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t>Calculate new flows and repeat</a:t>
            </a:r>
          </a:p>
          <a:p>
            <a:endParaRPr lang="en-US" dirty="0"/>
          </a:p>
          <a:p>
            <a:endParaRPr lang="en-US" dirty="0"/>
          </a:p>
          <a:p>
            <a:pPr marL="114300" indent="0">
              <a:buNone/>
            </a:pPr>
            <a:r>
              <a:rPr lang="en-US" dirty="0"/>
              <a:t>In this example, all links now have at most one flow.</a:t>
            </a:r>
          </a:p>
          <a:p>
            <a:endParaRPr lang="en-US" dirty="0"/>
          </a:p>
          <a:p>
            <a:endParaRPr lang="en" dirty="0"/>
          </a:p>
        </p:txBody>
      </p:sp>
      <p:pic>
        <p:nvPicPr>
          <p:cNvPr id="17" name="Google Shape;74;p14">
            <a:extLst>
              <a:ext uri="{FF2B5EF4-FFF2-40B4-BE49-F238E27FC236}">
                <a16:creationId xmlns:a16="http://schemas.microsoft.com/office/drawing/2014/main" id="{27F4F4F0-41B9-CA47-B3EC-B918F20A76CD}"/>
              </a:ext>
            </a:extLst>
          </p:cNvPr>
          <p:cNvPicPr preferRelativeResize="0"/>
          <p:nvPr/>
        </p:nvPicPr>
        <p:blipFill>
          <a:blip r:embed="rId7">
            <a:alphaModFix/>
          </a:blip>
          <a:stretch>
            <a:fillRect/>
          </a:stretch>
        </p:blipFill>
        <p:spPr>
          <a:xfrm>
            <a:off x="2339697" y="2468756"/>
            <a:ext cx="205988" cy="205988"/>
          </a:xfrm>
          <a:prstGeom prst="rect">
            <a:avLst/>
          </a:prstGeom>
          <a:noFill/>
          <a:ln>
            <a:noFill/>
          </a:ln>
        </p:spPr>
      </p:pic>
    </p:spTree>
    <p:extLst>
      <p:ext uri="{BB962C8B-B14F-4D97-AF65-F5344CB8AC3E}">
        <p14:creationId xmlns:p14="http://schemas.microsoft.com/office/powerpoint/2010/main" val="4259534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pSp>
        <p:nvGrpSpPr>
          <p:cNvPr id="576" name="Google Shape;576;p43"/>
          <p:cNvGrpSpPr/>
          <p:nvPr/>
        </p:nvGrpSpPr>
        <p:grpSpPr>
          <a:xfrm>
            <a:off x="-2177" y="4611100"/>
            <a:ext cx="9144000" cy="579425"/>
            <a:chOff x="7250" y="4611100"/>
            <a:chExt cx="9144000" cy="579425"/>
          </a:xfrm>
        </p:grpSpPr>
        <p:sp>
          <p:nvSpPr>
            <p:cNvPr id="577" name="Google Shape;577;p43"/>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8" name="Google Shape;578;p43"/>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579" name="Google Shape;579;p43"/>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580" name="Google Shape;580;p43"/>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581" name="Google Shape;58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AFAR prototype in OpenSM</a:t>
            </a:r>
            <a:endParaRPr/>
          </a:p>
        </p:txBody>
      </p:sp>
      <p:sp>
        <p:nvSpPr>
          <p:cNvPr id="582" name="Google Shape;582;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err="1"/>
              <a:t>OpenSM</a:t>
            </a:r>
            <a:r>
              <a:rPr lang="en" dirty="0"/>
              <a:t> is an InfiniBand subnet manager</a:t>
            </a:r>
            <a:endParaRPr dirty="0"/>
          </a:p>
          <a:p>
            <a:pPr marL="914400" lvl="1" indent="-317500" algn="l" rtl="0">
              <a:spcBef>
                <a:spcPts val="0"/>
              </a:spcBef>
              <a:spcAft>
                <a:spcPts val="0"/>
              </a:spcAft>
              <a:buSzPts val="1400"/>
              <a:buChar char="○"/>
            </a:pPr>
            <a:r>
              <a:rPr lang="en" dirty="0"/>
              <a:t>Handles computing and distributing routing tables</a:t>
            </a:r>
            <a:endParaRPr dirty="0"/>
          </a:p>
          <a:p>
            <a:pPr marL="914400" lvl="1" indent="-317500" algn="l" rtl="0">
              <a:spcBef>
                <a:spcPts val="0"/>
              </a:spcBef>
              <a:spcAft>
                <a:spcPts val="0"/>
              </a:spcAft>
              <a:buSzPts val="1400"/>
              <a:buChar char="○"/>
            </a:pPr>
            <a:r>
              <a:rPr lang="en" dirty="0"/>
              <a:t>Open-source availability</a:t>
            </a:r>
            <a:endParaRPr dirty="0"/>
          </a:p>
          <a:p>
            <a:pPr marL="0" lvl="0" indent="0" algn="l" rtl="0">
              <a:spcBef>
                <a:spcPts val="1600"/>
              </a:spcBef>
              <a:spcAft>
                <a:spcPts val="0"/>
              </a:spcAft>
              <a:buNone/>
            </a:pPr>
            <a:r>
              <a:rPr lang="en" dirty="0"/>
              <a:t>Our prototype:</a:t>
            </a:r>
            <a:endParaRPr dirty="0"/>
          </a:p>
          <a:p>
            <a:pPr marL="457200" lvl="0" indent="-342900" algn="l" rtl="0">
              <a:spcBef>
                <a:spcPts val="1600"/>
              </a:spcBef>
              <a:spcAft>
                <a:spcPts val="0"/>
              </a:spcAft>
              <a:buSzPts val="1800"/>
              <a:buChar char="●"/>
            </a:pPr>
            <a:r>
              <a:rPr lang="en" dirty="0"/>
              <a:t>Uses </a:t>
            </a:r>
            <a:r>
              <a:rPr lang="en" dirty="0" err="1"/>
              <a:t>OpenSM</a:t>
            </a:r>
            <a:r>
              <a:rPr lang="en" dirty="0"/>
              <a:t> file routing engine*</a:t>
            </a:r>
            <a:endParaRPr dirty="0"/>
          </a:p>
          <a:p>
            <a:pPr marL="457200" lvl="0" indent="-342900" algn="l" rtl="0">
              <a:spcBef>
                <a:spcPts val="0"/>
              </a:spcBef>
              <a:spcAft>
                <a:spcPts val="0"/>
              </a:spcAft>
              <a:buSzPts val="1800"/>
              <a:buChar char="●"/>
            </a:pPr>
            <a:r>
              <a:rPr lang="en" dirty="0"/>
              <a:t>AFAR provides routing tables to </a:t>
            </a:r>
            <a:r>
              <a:rPr lang="en" dirty="0" err="1"/>
              <a:t>OpenSM</a:t>
            </a:r>
            <a:r>
              <a:rPr lang="en" dirty="0"/>
              <a:t> using a shared file and a signal</a:t>
            </a:r>
            <a:endParaRPr dirty="0"/>
          </a:p>
          <a:p>
            <a:pPr marL="457200" lvl="0" indent="0" algn="l" rtl="0">
              <a:spcBef>
                <a:spcPts val="1600"/>
              </a:spcBef>
              <a:spcAft>
                <a:spcPts val="0"/>
              </a:spcAft>
              <a:buNone/>
            </a:pPr>
            <a:endParaRPr dirty="0"/>
          </a:p>
          <a:p>
            <a:pPr marL="0" lvl="0" indent="0" algn="l" rtl="0">
              <a:spcBef>
                <a:spcPts val="1600"/>
              </a:spcBef>
              <a:spcAft>
                <a:spcPts val="1600"/>
              </a:spcAft>
              <a:buNone/>
            </a:pPr>
            <a:r>
              <a:rPr lang="en" sz="1400" dirty="0"/>
              <a:t>* Since publication, we have implemented the algorithm directly in </a:t>
            </a:r>
            <a:r>
              <a:rPr lang="en" sz="1400" dirty="0" err="1"/>
              <a:t>OpenSM</a:t>
            </a:r>
            <a:endParaRPr sz="1400" dirty="0"/>
          </a:p>
        </p:txBody>
      </p:sp>
      <p:sp>
        <p:nvSpPr>
          <p:cNvPr id="583" name="Google Shape;58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grpSp>
        <p:nvGrpSpPr>
          <p:cNvPr id="588" name="Google Shape;588;p44"/>
          <p:cNvGrpSpPr/>
          <p:nvPr/>
        </p:nvGrpSpPr>
        <p:grpSpPr>
          <a:xfrm>
            <a:off x="-2177" y="4611100"/>
            <a:ext cx="9144000" cy="579425"/>
            <a:chOff x="7250" y="4611100"/>
            <a:chExt cx="9144000" cy="579425"/>
          </a:xfrm>
        </p:grpSpPr>
        <p:sp>
          <p:nvSpPr>
            <p:cNvPr id="589" name="Google Shape;589;p44"/>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44"/>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591" name="Google Shape;591;p44"/>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592" name="Google Shape;592;p44"/>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593" name="Google Shape;59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Tests on Cab</a:t>
            </a:r>
            <a:endParaRPr/>
          </a:p>
        </p:txBody>
      </p:sp>
      <p:sp>
        <p:nvSpPr>
          <p:cNvPr id="594" name="Google Shape;594;p44"/>
          <p:cNvSpPr txBox="1">
            <a:spLocks noGrp="1"/>
          </p:cNvSpPr>
          <p:nvPr>
            <p:ph type="body" idx="1"/>
          </p:nvPr>
        </p:nvSpPr>
        <p:spPr>
          <a:xfrm>
            <a:off x="311700" y="1152475"/>
            <a:ext cx="8520600" cy="3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Methodology:</a:t>
            </a:r>
            <a:endParaRPr dirty="0"/>
          </a:p>
          <a:p>
            <a:pPr lvl="0">
              <a:buAutoNum type="arabicPeriod"/>
            </a:pPr>
            <a:r>
              <a:rPr lang="en" dirty="0"/>
              <a:t>For each workload, run AFAR offline to generate new routing tables</a:t>
            </a:r>
            <a:r>
              <a:rPr lang="en-US" dirty="0"/>
              <a:t> (in practice, it achieves threshold in 10-20 iterations)</a:t>
            </a:r>
          </a:p>
          <a:p>
            <a:pPr marL="457200" lvl="0" indent="-342900" algn="l" rtl="0">
              <a:spcBef>
                <a:spcPts val="0"/>
              </a:spcBef>
              <a:spcAft>
                <a:spcPts val="0"/>
              </a:spcAft>
              <a:buSzPts val="1800"/>
              <a:buAutoNum type="arabicPeriod"/>
            </a:pPr>
            <a:r>
              <a:rPr lang="en" dirty="0"/>
              <a:t>Run workload with</a:t>
            </a:r>
            <a:endParaRPr dirty="0"/>
          </a:p>
          <a:p>
            <a:pPr marL="914400" lvl="1" indent="-317500" algn="l" rtl="0">
              <a:spcBef>
                <a:spcPts val="0"/>
              </a:spcBef>
              <a:spcAft>
                <a:spcPts val="0"/>
              </a:spcAft>
              <a:buSzPts val="1400"/>
              <a:buAutoNum type="alphaLcPeriod"/>
            </a:pPr>
            <a:r>
              <a:rPr lang="en" dirty="0"/>
              <a:t>Default fat-tree routing (baseline)</a:t>
            </a:r>
            <a:endParaRPr dirty="0"/>
          </a:p>
          <a:p>
            <a:pPr marL="914400" lvl="1" indent="-317500" algn="l" rtl="0">
              <a:spcBef>
                <a:spcPts val="0"/>
              </a:spcBef>
              <a:spcAft>
                <a:spcPts val="0"/>
              </a:spcAft>
              <a:buSzPts val="1400"/>
              <a:buAutoNum type="alphaLcPeriod"/>
            </a:pPr>
            <a:r>
              <a:rPr lang="en" dirty="0"/>
              <a:t>AFAR routing</a:t>
            </a:r>
            <a:endParaRPr dirty="0"/>
          </a:p>
          <a:p>
            <a:pPr marL="457200" lvl="0" indent="-342900" algn="l" rtl="0">
              <a:spcBef>
                <a:spcPts val="0"/>
              </a:spcBef>
              <a:spcAft>
                <a:spcPts val="0"/>
              </a:spcAft>
              <a:buSzPts val="1800"/>
              <a:buAutoNum type="arabicPeriod"/>
            </a:pPr>
            <a:r>
              <a:rPr lang="en" dirty="0"/>
              <a:t>Evaluate per-job performance with each routing</a:t>
            </a:r>
            <a:endParaRPr dirty="0"/>
          </a:p>
        </p:txBody>
      </p:sp>
      <p:sp>
        <p:nvSpPr>
          <p:cNvPr id="595" name="Google Shape;59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3" name="Picture 2">
            <a:extLst>
              <a:ext uri="{FF2B5EF4-FFF2-40B4-BE49-F238E27FC236}">
                <a16:creationId xmlns:a16="http://schemas.microsoft.com/office/drawing/2014/main" id="{8939A9D9-534E-F441-A5F6-8BCC5E589753}"/>
              </a:ext>
            </a:extLst>
          </p:cNvPr>
          <p:cNvPicPr>
            <a:picLocks noChangeAspect="1"/>
          </p:cNvPicPr>
          <p:nvPr/>
        </p:nvPicPr>
        <p:blipFill>
          <a:blip r:embed="rId3"/>
          <a:stretch>
            <a:fillRect/>
          </a:stretch>
        </p:blipFill>
        <p:spPr>
          <a:xfrm>
            <a:off x="3624674" y="948431"/>
            <a:ext cx="5181600" cy="3108960"/>
          </a:xfrm>
          <a:prstGeom prst="rect">
            <a:avLst/>
          </a:prstGeom>
        </p:spPr>
      </p:pic>
      <p:grpSp>
        <p:nvGrpSpPr>
          <p:cNvPr id="616" name="Google Shape;616;p46"/>
          <p:cNvGrpSpPr/>
          <p:nvPr/>
        </p:nvGrpSpPr>
        <p:grpSpPr>
          <a:xfrm>
            <a:off x="-2177" y="4611100"/>
            <a:ext cx="9144000" cy="579425"/>
            <a:chOff x="7250" y="4611100"/>
            <a:chExt cx="9144000" cy="579425"/>
          </a:xfrm>
        </p:grpSpPr>
        <p:sp>
          <p:nvSpPr>
            <p:cNvPr id="617" name="Google Shape;617;p46"/>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8" name="Google Shape;618;p46"/>
            <p:cNvPicPr preferRelativeResize="0"/>
            <p:nvPr/>
          </p:nvPicPr>
          <p:blipFill>
            <a:blip r:embed="rId4">
              <a:alphaModFix/>
            </a:blip>
            <a:stretch>
              <a:fillRect/>
            </a:stretch>
          </p:blipFill>
          <p:spPr>
            <a:xfrm>
              <a:off x="645400" y="4720838"/>
              <a:ext cx="1495300" cy="373825"/>
            </a:xfrm>
            <a:prstGeom prst="rect">
              <a:avLst/>
            </a:prstGeom>
            <a:noFill/>
            <a:ln>
              <a:noFill/>
            </a:ln>
          </p:spPr>
        </p:pic>
        <p:pic>
          <p:nvPicPr>
            <p:cNvPr id="619" name="Google Shape;619;p46"/>
            <p:cNvPicPr preferRelativeResize="0"/>
            <p:nvPr/>
          </p:nvPicPr>
          <p:blipFill>
            <a:blip r:embed="rId5">
              <a:alphaModFix/>
            </a:blip>
            <a:stretch>
              <a:fillRect/>
            </a:stretch>
          </p:blipFill>
          <p:spPr>
            <a:xfrm>
              <a:off x="7017800" y="4782633"/>
              <a:ext cx="1489910" cy="250237"/>
            </a:xfrm>
            <a:prstGeom prst="rect">
              <a:avLst/>
            </a:prstGeom>
            <a:noFill/>
            <a:ln>
              <a:noFill/>
            </a:ln>
          </p:spPr>
        </p:pic>
        <p:pic>
          <p:nvPicPr>
            <p:cNvPr id="620" name="Google Shape;620;p46"/>
            <p:cNvPicPr preferRelativeResize="0"/>
            <p:nvPr/>
          </p:nvPicPr>
          <p:blipFill>
            <a:blip r:embed="rId6">
              <a:alphaModFix/>
            </a:blip>
            <a:stretch>
              <a:fillRect/>
            </a:stretch>
          </p:blipFill>
          <p:spPr>
            <a:xfrm>
              <a:off x="3781575" y="4611100"/>
              <a:ext cx="1595350" cy="579425"/>
            </a:xfrm>
            <a:prstGeom prst="rect">
              <a:avLst/>
            </a:prstGeom>
            <a:noFill/>
            <a:ln>
              <a:noFill/>
            </a:ln>
          </p:spPr>
        </p:pic>
      </p:grpSp>
      <p:sp>
        <p:nvSpPr>
          <p:cNvPr id="621" name="Google Shape;62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of applying AFAR to our workloads</a:t>
            </a:r>
            <a:endParaRPr/>
          </a:p>
        </p:txBody>
      </p:sp>
      <p:sp>
        <p:nvSpPr>
          <p:cNvPr id="624" name="Google Shape;624;p46"/>
          <p:cNvSpPr txBox="1">
            <a:spLocks noGrp="1"/>
          </p:cNvSpPr>
          <p:nvPr>
            <p:ph type="body" idx="1"/>
          </p:nvPr>
        </p:nvSpPr>
        <p:spPr>
          <a:xfrm>
            <a:off x="943148" y="1061975"/>
            <a:ext cx="28290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dirty="0"/>
              <a:t>AFAR achieves significant improvement when degradation is the worst...</a:t>
            </a:r>
            <a:endParaRPr sz="1400" b="1" dirty="0"/>
          </a:p>
        </p:txBody>
      </p:sp>
      <p:sp>
        <p:nvSpPr>
          <p:cNvPr id="626" name="Google Shape;62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630" name="Google Shape;630;p46"/>
          <p:cNvSpPr txBox="1"/>
          <p:nvPr/>
        </p:nvSpPr>
        <p:spPr>
          <a:xfrm>
            <a:off x="4403400" y="4067540"/>
            <a:ext cx="4290600" cy="4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Results normalized to isolated performance.</a:t>
            </a:r>
            <a:endParaRPr dirty="0">
              <a:solidFill>
                <a:schemeClr val="dk2"/>
              </a:solidFill>
            </a:endParaRPr>
          </a:p>
        </p:txBody>
      </p:sp>
    </p:spTree>
    <p:extLst>
      <p:ext uri="{BB962C8B-B14F-4D97-AF65-F5344CB8AC3E}">
        <p14:creationId xmlns:p14="http://schemas.microsoft.com/office/powerpoint/2010/main" val="7206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14" name="Picture 13">
            <a:extLst>
              <a:ext uri="{FF2B5EF4-FFF2-40B4-BE49-F238E27FC236}">
                <a16:creationId xmlns:a16="http://schemas.microsoft.com/office/drawing/2014/main" id="{1D465C72-D948-EB45-8E94-7D9C5AEEA000}"/>
              </a:ext>
            </a:extLst>
          </p:cNvPr>
          <p:cNvPicPr>
            <a:picLocks noChangeAspect="1"/>
          </p:cNvPicPr>
          <p:nvPr/>
        </p:nvPicPr>
        <p:blipFill>
          <a:blip r:embed="rId3"/>
          <a:stretch>
            <a:fillRect/>
          </a:stretch>
        </p:blipFill>
        <p:spPr>
          <a:xfrm>
            <a:off x="3624674" y="948431"/>
            <a:ext cx="5181600" cy="3108960"/>
          </a:xfrm>
          <a:prstGeom prst="rect">
            <a:avLst/>
          </a:prstGeom>
        </p:spPr>
      </p:pic>
      <p:grpSp>
        <p:nvGrpSpPr>
          <p:cNvPr id="616" name="Google Shape;616;p46"/>
          <p:cNvGrpSpPr/>
          <p:nvPr/>
        </p:nvGrpSpPr>
        <p:grpSpPr>
          <a:xfrm>
            <a:off x="-2177" y="4611100"/>
            <a:ext cx="9144000" cy="579425"/>
            <a:chOff x="7250" y="4611100"/>
            <a:chExt cx="9144000" cy="579425"/>
          </a:xfrm>
        </p:grpSpPr>
        <p:sp>
          <p:nvSpPr>
            <p:cNvPr id="617" name="Google Shape;617;p46"/>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8" name="Google Shape;618;p46"/>
            <p:cNvPicPr preferRelativeResize="0"/>
            <p:nvPr/>
          </p:nvPicPr>
          <p:blipFill>
            <a:blip r:embed="rId4">
              <a:alphaModFix/>
            </a:blip>
            <a:stretch>
              <a:fillRect/>
            </a:stretch>
          </p:blipFill>
          <p:spPr>
            <a:xfrm>
              <a:off x="645400" y="4720838"/>
              <a:ext cx="1495300" cy="373825"/>
            </a:xfrm>
            <a:prstGeom prst="rect">
              <a:avLst/>
            </a:prstGeom>
            <a:noFill/>
            <a:ln>
              <a:noFill/>
            </a:ln>
          </p:spPr>
        </p:pic>
        <p:pic>
          <p:nvPicPr>
            <p:cNvPr id="619" name="Google Shape;619;p46"/>
            <p:cNvPicPr preferRelativeResize="0"/>
            <p:nvPr/>
          </p:nvPicPr>
          <p:blipFill>
            <a:blip r:embed="rId5">
              <a:alphaModFix/>
            </a:blip>
            <a:stretch>
              <a:fillRect/>
            </a:stretch>
          </p:blipFill>
          <p:spPr>
            <a:xfrm>
              <a:off x="7017800" y="4782633"/>
              <a:ext cx="1489910" cy="250237"/>
            </a:xfrm>
            <a:prstGeom prst="rect">
              <a:avLst/>
            </a:prstGeom>
            <a:noFill/>
            <a:ln>
              <a:noFill/>
            </a:ln>
          </p:spPr>
        </p:pic>
        <p:pic>
          <p:nvPicPr>
            <p:cNvPr id="620" name="Google Shape;620;p46"/>
            <p:cNvPicPr preferRelativeResize="0"/>
            <p:nvPr/>
          </p:nvPicPr>
          <p:blipFill>
            <a:blip r:embed="rId6">
              <a:alphaModFix/>
            </a:blip>
            <a:stretch>
              <a:fillRect/>
            </a:stretch>
          </p:blipFill>
          <p:spPr>
            <a:xfrm>
              <a:off x="3781575" y="4611100"/>
              <a:ext cx="1595350" cy="579425"/>
            </a:xfrm>
            <a:prstGeom prst="rect">
              <a:avLst/>
            </a:prstGeom>
            <a:noFill/>
            <a:ln>
              <a:noFill/>
            </a:ln>
          </p:spPr>
        </p:pic>
      </p:grpSp>
      <p:sp>
        <p:nvSpPr>
          <p:cNvPr id="621" name="Google Shape;62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of applying AFAR to our workloads</a:t>
            </a:r>
            <a:endParaRPr/>
          </a:p>
        </p:txBody>
      </p:sp>
      <p:sp>
        <p:nvSpPr>
          <p:cNvPr id="624" name="Google Shape;624;p46"/>
          <p:cNvSpPr txBox="1">
            <a:spLocks noGrp="1"/>
          </p:cNvSpPr>
          <p:nvPr>
            <p:ph type="body" idx="1"/>
          </p:nvPr>
        </p:nvSpPr>
        <p:spPr>
          <a:xfrm>
            <a:off x="943148" y="1061975"/>
            <a:ext cx="28290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dirty="0"/>
              <a:t>AFAR achieves significant improvement when degradation is the worst...</a:t>
            </a:r>
            <a:endParaRPr sz="1400" b="1" dirty="0"/>
          </a:p>
        </p:txBody>
      </p:sp>
      <p:sp>
        <p:nvSpPr>
          <p:cNvPr id="626" name="Google Shape;62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628" name="Google Shape;628;p46"/>
          <p:cNvSpPr txBox="1"/>
          <p:nvPr/>
        </p:nvSpPr>
        <p:spPr>
          <a:xfrm>
            <a:off x="1062698" y="1787084"/>
            <a:ext cx="25899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3AB2"/>
                </a:solidFill>
              </a:rPr>
              <a:t>Maximum improvement: 46%</a:t>
            </a:r>
            <a:endParaRPr dirty="0">
              <a:solidFill>
                <a:srgbClr val="003AB2"/>
              </a:solidFill>
            </a:endParaRPr>
          </a:p>
        </p:txBody>
      </p:sp>
      <p:sp>
        <p:nvSpPr>
          <p:cNvPr id="630" name="Google Shape;630;p46"/>
          <p:cNvSpPr txBox="1"/>
          <p:nvPr/>
        </p:nvSpPr>
        <p:spPr>
          <a:xfrm>
            <a:off x="4403400" y="4067540"/>
            <a:ext cx="4290600" cy="487500"/>
          </a:xfrm>
          <a:prstGeom prst="rect">
            <a:avLst/>
          </a:prstGeom>
          <a:noFill/>
          <a:ln>
            <a:noFill/>
          </a:ln>
        </p:spPr>
        <p:txBody>
          <a:bodyPr spcFirstLastPara="1" wrap="square" lIns="91425" tIns="91425" rIns="91425" bIns="91425" anchor="t" anchorCtr="0">
            <a:noAutofit/>
          </a:bodyPr>
          <a:lstStyle/>
          <a:p>
            <a:pPr lvl="0" algn="ctr"/>
            <a:r>
              <a:rPr lang="en-US" dirty="0">
                <a:solidFill>
                  <a:schemeClr val="dk2"/>
                </a:solidFill>
              </a:rPr>
              <a:t>Results normalized to isolated performance.</a:t>
            </a:r>
          </a:p>
        </p:txBody>
      </p:sp>
      <p:sp>
        <p:nvSpPr>
          <p:cNvPr id="13" name="Google Shape;222;p23">
            <a:extLst>
              <a:ext uri="{FF2B5EF4-FFF2-40B4-BE49-F238E27FC236}">
                <a16:creationId xmlns:a16="http://schemas.microsoft.com/office/drawing/2014/main" id="{8D4655B3-C13B-9E43-8ACD-00CC3400FF87}"/>
              </a:ext>
            </a:extLst>
          </p:cNvPr>
          <p:cNvSpPr/>
          <p:nvPr/>
        </p:nvSpPr>
        <p:spPr>
          <a:xfrm>
            <a:off x="4637988" y="1514688"/>
            <a:ext cx="339365" cy="2010937"/>
          </a:xfrm>
          <a:prstGeom prst="rect">
            <a:avLst/>
          </a:prstGeom>
          <a:noFill/>
          <a:ln w="28575"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948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grpSp>
        <p:nvGrpSpPr>
          <p:cNvPr id="616" name="Google Shape;616;p46"/>
          <p:cNvGrpSpPr/>
          <p:nvPr/>
        </p:nvGrpSpPr>
        <p:grpSpPr>
          <a:xfrm>
            <a:off x="-2177" y="4611100"/>
            <a:ext cx="9144000" cy="579425"/>
            <a:chOff x="7250" y="4611100"/>
            <a:chExt cx="9144000" cy="579425"/>
          </a:xfrm>
        </p:grpSpPr>
        <p:sp>
          <p:nvSpPr>
            <p:cNvPr id="617" name="Google Shape;617;p46"/>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8" name="Google Shape;618;p46"/>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619" name="Google Shape;619;p46"/>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620" name="Google Shape;620;p46"/>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621" name="Google Shape;62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of applying AFAR to our workloads</a:t>
            </a:r>
            <a:endParaRPr/>
          </a:p>
        </p:txBody>
      </p:sp>
      <p:graphicFrame>
        <p:nvGraphicFramePr>
          <p:cNvPr id="622" name="Google Shape;622;p46"/>
          <p:cNvGraphicFramePr/>
          <p:nvPr>
            <p:extLst>
              <p:ext uri="{D42A27DB-BD31-4B8C-83A1-F6EECF244321}">
                <p14:modId xmlns:p14="http://schemas.microsoft.com/office/powerpoint/2010/main" val="1611800176"/>
              </p:ext>
            </p:extLst>
          </p:nvPr>
        </p:nvGraphicFramePr>
        <p:xfrm>
          <a:off x="326200" y="2866025"/>
          <a:ext cx="3078550" cy="1664440"/>
        </p:xfrm>
        <a:graphic>
          <a:graphicData uri="http://schemas.openxmlformats.org/drawingml/2006/table">
            <a:tbl>
              <a:tblPr>
                <a:noFill/>
                <a:tableStyleId>{95B936ED-81C5-49DD-B86A-4CBFA01C9FFC}</a:tableStyleId>
              </a:tblPr>
              <a:tblGrid>
                <a:gridCol w="2306575">
                  <a:extLst>
                    <a:ext uri="{9D8B030D-6E8A-4147-A177-3AD203B41FA5}">
                      <a16:colId xmlns:a16="http://schemas.microsoft.com/office/drawing/2014/main" val="20000"/>
                    </a:ext>
                  </a:extLst>
                </a:gridCol>
                <a:gridCol w="771975">
                  <a:extLst>
                    <a:ext uri="{9D8B030D-6E8A-4147-A177-3AD203B41FA5}">
                      <a16:colId xmlns:a16="http://schemas.microsoft.com/office/drawing/2014/main" val="20001"/>
                    </a:ext>
                  </a:extLst>
                </a:gridCol>
              </a:tblGrid>
              <a:tr h="584200">
                <a:tc gridSpan="2">
                  <a:txBody>
                    <a:bodyPr/>
                    <a:lstStyle/>
                    <a:p>
                      <a:pPr marL="0" lvl="0" indent="0" algn="ctr" rtl="0">
                        <a:spcBef>
                          <a:spcPts val="0"/>
                        </a:spcBef>
                        <a:spcAft>
                          <a:spcPts val="0"/>
                        </a:spcAft>
                        <a:buNone/>
                      </a:pPr>
                      <a:r>
                        <a:rPr lang="en" sz="1400"/>
                        <a:t>Runtime improvement across all experiments</a:t>
                      </a:r>
                      <a:endParaRPr sz="140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45300">
                <a:tc>
                  <a:txBody>
                    <a:bodyPr/>
                    <a:lstStyle/>
                    <a:p>
                      <a:pPr marL="0" lvl="0" indent="0" algn="l" rtl="0">
                        <a:spcBef>
                          <a:spcPts val="0"/>
                        </a:spcBef>
                        <a:spcAft>
                          <a:spcPts val="0"/>
                        </a:spcAft>
                        <a:buNone/>
                      </a:pPr>
                      <a:r>
                        <a:rPr lang="en" sz="1400" dirty="0">
                          <a:solidFill>
                            <a:srgbClr val="003AB2"/>
                          </a:solidFill>
                        </a:rPr>
                        <a:t>Median for bisection</a:t>
                      </a:r>
                      <a:endParaRPr sz="1400" dirty="0">
                        <a:solidFill>
                          <a:srgbClr val="003AB2"/>
                        </a:solidFill>
                      </a:endParaRPr>
                    </a:p>
                  </a:txBody>
                  <a:tcPr marL="91425" marR="91425" marT="91425" marB="91425"/>
                </a:tc>
                <a:tc>
                  <a:txBody>
                    <a:bodyPr/>
                    <a:lstStyle/>
                    <a:p>
                      <a:pPr marL="0" lvl="0" indent="0" algn="l" rtl="0">
                        <a:spcBef>
                          <a:spcPts val="0"/>
                        </a:spcBef>
                        <a:spcAft>
                          <a:spcPts val="0"/>
                        </a:spcAft>
                        <a:buNone/>
                      </a:pPr>
                      <a:r>
                        <a:rPr lang="en" sz="1400">
                          <a:solidFill>
                            <a:srgbClr val="003AB2"/>
                          </a:solidFill>
                        </a:rPr>
                        <a:t>25%</a:t>
                      </a:r>
                      <a:endParaRPr sz="1400">
                        <a:solidFill>
                          <a:srgbClr val="003AB2"/>
                        </a:solidFill>
                      </a:endParaRPr>
                    </a:p>
                  </a:txBody>
                  <a:tcPr marL="91425" marR="91425" marT="91425" marB="91425"/>
                </a:tc>
                <a:extLst>
                  <a:ext uri="{0D108BD9-81ED-4DB2-BD59-A6C34878D82A}">
                    <a16:rowId xmlns:a16="http://schemas.microsoft.com/office/drawing/2014/main" val="10001"/>
                  </a:ext>
                </a:extLst>
              </a:tr>
              <a:tr h="381400">
                <a:tc>
                  <a:txBody>
                    <a:bodyPr/>
                    <a:lstStyle/>
                    <a:p>
                      <a:pPr marL="0" lvl="0" indent="0" algn="l" rtl="0">
                        <a:spcBef>
                          <a:spcPts val="0"/>
                        </a:spcBef>
                        <a:spcAft>
                          <a:spcPts val="0"/>
                        </a:spcAft>
                        <a:buNone/>
                      </a:pPr>
                      <a:r>
                        <a:rPr lang="en" sz="1400" dirty="0">
                          <a:solidFill>
                            <a:srgbClr val="003AB2"/>
                          </a:solidFill>
                        </a:rPr>
                        <a:t>Median for nearest-neighbors</a:t>
                      </a:r>
                      <a:endParaRPr sz="1400" dirty="0">
                        <a:solidFill>
                          <a:srgbClr val="003AB2"/>
                        </a:solidFill>
                      </a:endParaRPr>
                    </a:p>
                  </a:txBody>
                  <a:tcPr marL="91425" marR="91425" marT="91425" marB="91425"/>
                </a:tc>
                <a:tc>
                  <a:txBody>
                    <a:bodyPr/>
                    <a:lstStyle/>
                    <a:p>
                      <a:pPr marL="0" lvl="0" indent="0" algn="l" rtl="0">
                        <a:spcBef>
                          <a:spcPts val="0"/>
                        </a:spcBef>
                        <a:spcAft>
                          <a:spcPts val="0"/>
                        </a:spcAft>
                        <a:buNone/>
                      </a:pPr>
                      <a:r>
                        <a:rPr lang="en" sz="1400" dirty="0">
                          <a:solidFill>
                            <a:srgbClr val="003AB2"/>
                          </a:solidFill>
                        </a:rPr>
                        <a:t>13%</a:t>
                      </a:r>
                      <a:endParaRPr sz="1400" dirty="0">
                        <a:solidFill>
                          <a:srgbClr val="003AB2"/>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623" name="Google Shape;623;p46"/>
          <p:cNvSpPr txBox="1">
            <a:spLocks noGrp="1"/>
          </p:cNvSpPr>
          <p:nvPr>
            <p:ph type="body" idx="1"/>
          </p:nvPr>
        </p:nvSpPr>
        <p:spPr>
          <a:xfrm>
            <a:off x="326200" y="2241850"/>
            <a:ext cx="2978400" cy="69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dirty="0"/>
              <a:t>… and good median improvement across all experiments.</a:t>
            </a:r>
            <a:endParaRPr sz="1400" b="1" dirty="0"/>
          </a:p>
        </p:txBody>
      </p:sp>
      <p:sp>
        <p:nvSpPr>
          <p:cNvPr id="624" name="Google Shape;624;p46"/>
          <p:cNvSpPr txBox="1">
            <a:spLocks noGrp="1"/>
          </p:cNvSpPr>
          <p:nvPr>
            <p:ph type="body" idx="1"/>
          </p:nvPr>
        </p:nvSpPr>
        <p:spPr>
          <a:xfrm>
            <a:off x="943148" y="1061975"/>
            <a:ext cx="28290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dirty="0"/>
              <a:t>AFAR achieves significant improvement when degradation is the worst...</a:t>
            </a:r>
            <a:endParaRPr sz="1400" b="1" dirty="0"/>
          </a:p>
        </p:txBody>
      </p:sp>
      <p:sp>
        <p:nvSpPr>
          <p:cNvPr id="626" name="Google Shape;62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628" name="Google Shape;628;p46"/>
          <p:cNvSpPr txBox="1"/>
          <p:nvPr/>
        </p:nvSpPr>
        <p:spPr>
          <a:xfrm>
            <a:off x="1062698" y="1787084"/>
            <a:ext cx="25899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3AB2"/>
                </a:solidFill>
              </a:rPr>
              <a:t>Maximum improvement: 46%</a:t>
            </a:r>
            <a:endParaRPr dirty="0">
              <a:solidFill>
                <a:srgbClr val="003AB2"/>
              </a:solidFill>
            </a:endParaRPr>
          </a:p>
        </p:txBody>
      </p:sp>
      <p:sp>
        <p:nvSpPr>
          <p:cNvPr id="630" name="Google Shape;630;p46"/>
          <p:cNvSpPr txBox="1"/>
          <p:nvPr/>
        </p:nvSpPr>
        <p:spPr>
          <a:xfrm>
            <a:off x="4403400" y="4067540"/>
            <a:ext cx="4290600" cy="487500"/>
          </a:xfrm>
          <a:prstGeom prst="rect">
            <a:avLst/>
          </a:prstGeom>
          <a:noFill/>
          <a:ln>
            <a:noFill/>
          </a:ln>
        </p:spPr>
        <p:txBody>
          <a:bodyPr spcFirstLastPara="1" wrap="square" lIns="91425" tIns="91425" rIns="91425" bIns="91425" anchor="t" anchorCtr="0">
            <a:noAutofit/>
          </a:bodyPr>
          <a:lstStyle/>
          <a:p>
            <a:pPr lvl="0" algn="ctr"/>
            <a:r>
              <a:rPr lang="en-US" dirty="0">
                <a:solidFill>
                  <a:schemeClr val="dk2"/>
                </a:solidFill>
              </a:rPr>
              <a:t>Results normalized to isolated performance.</a:t>
            </a:r>
          </a:p>
        </p:txBody>
      </p:sp>
      <p:pic>
        <p:nvPicPr>
          <p:cNvPr id="15" name="Picture 14">
            <a:extLst>
              <a:ext uri="{FF2B5EF4-FFF2-40B4-BE49-F238E27FC236}">
                <a16:creationId xmlns:a16="http://schemas.microsoft.com/office/drawing/2014/main" id="{A5A622E2-ECFB-A74C-9197-5C124187B29A}"/>
              </a:ext>
            </a:extLst>
          </p:cNvPr>
          <p:cNvPicPr>
            <a:picLocks noChangeAspect="1"/>
          </p:cNvPicPr>
          <p:nvPr/>
        </p:nvPicPr>
        <p:blipFill>
          <a:blip r:embed="rId6"/>
          <a:stretch>
            <a:fillRect/>
          </a:stretch>
        </p:blipFill>
        <p:spPr>
          <a:xfrm>
            <a:off x="3624674" y="948431"/>
            <a:ext cx="5181600" cy="3108960"/>
          </a:xfrm>
          <a:prstGeom prst="rect">
            <a:avLst/>
          </a:prstGeom>
        </p:spPr>
      </p:pic>
    </p:spTree>
    <p:extLst>
      <p:ext uri="{BB962C8B-B14F-4D97-AF65-F5344CB8AC3E}">
        <p14:creationId xmlns:p14="http://schemas.microsoft.com/office/powerpoint/2010/main" val="2206622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grpSp>
        <p:nvGrpSpPr>
          <p:cNvPr id="635" name="Google Shape;635;p47"/>
          <p:cNvGrpSpPr/>
          <p:nvPr/>
        </p:nvGrpSpPr>
        <p:grpSpPr>
          <a:xfrm>
            <a:off x="-2177" y="4611100"/>
            <a:ext cx="9144000" cy="579425"/>
            <a:chOff x="7250" y="4611100"/>
            <a:chExt cx="9144000" cy="579425"/>
          </a:xfrm>
        </p:grpSpPr>
        <p:sp>
          <p:nvSpPr>
            <p:cNvPr id="636" name="Google Shape;636;p47"/>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7" name="Google Shape;637;p47"/>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638" name="Google Shape;638;p47"/>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639" name="Google Shape;639;p47"/>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640" name="Google Shape;64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Work</a:t>
            </a:r>
            <a:endParaRPr/>
          </a:p>
        </p:txBody>
      </p:sp>
      <p:sp>
        <p:nvSpPr>
          <p:cNvPr id="641" name="Google Shape;641;p47"/>
          <p:cNvSpPr txBox="1">
            <a:spLocks noGrp="1"/>
          </p:cNvSpPr>
          <p:nvPr>
            <p:ph type="body" idx="1"/>
          </p:nvPr>
        </p:nvSpPr>
        <p:spPr>
          <a:xfrm>
            <a:off x="311700" y="1017725"/>
            <a:ext cx="8520600" cy="36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Routing to improve system performance</a:t>
            </a:r>
            <a:endParaRPr sz="1600" b="1" dirty="0"/>
          </a:p>
          <a:p>
            <a:pPr marL="457200" lvl="1" indent="-330200" algn="l" rtl="0">
              <a:spcBef>
                <a:spcPts val="0"/>
              </a:spcBef>
              <a:spcAft>
                <a:spcPts val="0"/>
              </a:spcAft>
              <a:buSzPts val="1600"/>
              <a:buChar char="○"/>
            </a:pPr>
            <a:r>
              <a:rPr lang="en" sz="1600" dirty="0"/>
              <a:t>Scheduling-Aware Routing [</a:t>
            </a:r>
            <a:r>
              <a:rPr lang="en" sz="1600" dirty="0" err="1"/>
              <a:t>Domke</a:t>
            </a:r>
            <a:r>
              <a:rPr lang="en" sz="1600" dirty="0"/>
              <a:t> 16]</a:t>
            </a:r>
            <a:endParaRPr sz="1600" dirty="0"/>
          </a:p>
          <a:p>
            <a:pPr marL="914400" lvl="2" indent="-317500" algn="l" rtl="0">
              <a:spcBef>
                <a:spcPts val="0"/>
              </a:spcBef>
              <a:spcAft>
                <a:spcPts val="0"/>
              </a:spcAft>
              <a:buSzPts val="1400"/>
              <a:buChar char="■"/>
            </a:pPr>
            <a:r>
              <a:rPr lang="en" dirty="0"/>
              <a:t>System-wide re-routing, but not flow-aware.</a:t>
            </a:r>
            <a:endParaRPr dirty="0"/>
          </a:p>
          <a:p>
            <a:pPr marL="457200" lvl="1" indent="-330200" algn="l" rtl="0">
              <a:spcBef>
                <a:spcPts val="1000"/>
              </a:spcBef>
              <a:spcAft>
                <a:spcPts val="0"/>
              </a:spcAft>
              <a:buSzPts val="1600"/>
              <a:buChar char="○"/>
            </a:pPr>
            <a:r>
              <a:rPr lang="en" sz="1600" dirty="0"/>
              <a:t>SDN in InfiniBand fat-tree networks [Lee 16]</a:t>
            </a:r>
            <a:endParaRPr sz="1600" dirty="0"/>
          </a:p>
          <a:p>
            <a:pPr marL="914400" lvl="2" indent="-317500" algn="l" rtl="0">
              <a:spcBef>
                <a:spcPts val="0"/>
              </a:spcBef>
              <a:spcAft>
                <a:spcPts val="0"/>
              </a:spcAft>
              <a:buSzPts val="1400"/>
              <a:buChar char="■"/>
            </a:pPr>
            <a:r>
              <a:rPr lang="en" dirty="0"/>
              <a:t>Requires extension to current InfiniBand networks, results simulated.</a:t>
            </a:r>
            <a:endParaRPr dirty="0"/>
          </a:p>
          <a:p>
            <a:pPr marL="457200" lvl="1" indent="-317500" algn="l" rtl="0">
              <a:spcBef>
                <a:spcPts val="1000"/>
              </a:spcBef>
              <a:spcAft>
                <a:spcPts val="0"/>
              </a:spcAft>
              <a:buSzPts val="1400"/>
              <a:buChar char="○"/>
            </a:pPr>
            <a:r>
              <a:rPr lang="en" sz="1600" dirty="0"/>
              <a:t>Positive preliminary results of Mellanox adaptive routing on fat-tree [</a:t>
            </a:r>
            <a:r>
              <a:rPr lang="en" sz="1600" dirty="0" err="1"/>
              <a:t>Vazhkudai</a:t>
            </a:r>
            <a:r>
              <a:rPr lang="en" sz="1400" dirty="0"/>
              <a:t> </a:t>
            </a:r>
            <a:r>
              <a:rPr lang="en" sz="1600" dirty="0"/>
              <a:t>18]</a:t>
            </a:r>
            <a:endParaRPr sz="1600" dirty="0"/>
          </a:p>
          <a:p>
            <a:pPr marL="914400" lvl="2" indent="-317500" algn="l" rtl="0">
              <a:spcBef>
                <a:spcPts val="0"/>
              </a:spcBef>
              <a:spcAft>
                <a:spcPts val="0"/>
              </a:spcAft>
              <a:buSzPts val="1400"/>
              <a:buChar char="■"/>
            </a:pPr>
            <a:r>
              <a:rPr lang="en" dirty="0"/>
              <a:t>We have not yet evaluated AFAR in comparison.</a:t>
            </a:r>
            <a:endParaRPr dirty="0"/>
          </a:p>
          <a:p>
            <a:pPr marL="0" lvl="0" indent="0" algn="l" rtl="0">
              <a:spcBef>
                <a:spcPts val="1000"/>
              </a:spcBef>
              <a:spcAft>
                <a:spcPts val="0"/>
              </a:spcAft>
              <a:buNone/>
            </a:pPr>
            <a:r>
              <a:rPr lang="en" sz="1600" b="1" dirty="0"/>
              <a:t>Performance variability on dragonfly</a:t>
            </a:r>
            <a:endParaRPr sz="1600" b="1" dirty="0"/>
          </a:p>
          <a:p>
            <a:pPr marL="457200" lvl="0" indent="-330200" algn="l" rtl="0">
              <a:spcBef>
                <a:spcPts val="0"/>
              </a:spcBef>
              <a:spcAft>
                <a:spcPts val="0"/>
              </a:spcAft>
              <a:buSzPts val="1600"/>
              <a:buChar char="●"/>
            </a:pPr>
            <a:r>
              <a:rPr lang="en" sz="1600" dirty="0"/>
              <a:t>Various sources of variability on dragonfly [</a:t>
            </a:r>
            <a:r>
              <a:rPr lang="en" sz="1600" dirty="0" err="1"/>
              <a:t>Chunduri</a:t>
            </a:r>
            <a:r>
              <a:rPr lang="en" sz="1600" dirty="0"/>
              <a:t> 17]</a:t>
            </a:r>
            <a:endParaRPr sz="1600" dirty="0"/>
          </a:p>
          <a:p>
            <a:pPr marL="457200" lvl="0" indent="-330200" algn="l" rtl="0">
              <a:spcBef>
                <a:spcPts val="0"/>
              </a:spcBef>
              <a:spcAft>
                <a:spcPts val="0"/>
              </a:spcAft>
              <a:buSzPts val="1600"/>
              <a:buChar char="●"/>
            </a:pPr>
            <a:r>
              <a:rPr lang="en" sz="1600" dirty="0"/>
              <a:t>Variability of communication benchmarks on dragonfly [Groves 17]</a:t>
            </a:r>
            <a:endParaRPr dirty="0"/>
          </a:p>
        </p:txBody>
      </p:sp>
      <p:sp>
        <p:nvSpPr>
          <p:cNvPr id="642" name="Google Shape;642;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47" name="Google Shape;647;p48"/>
          <p:cNvGrpSpPr/>
          <p:nvPr/>
        </p:nvGrpSpPr>
        <p:grpSpPr>
          <a:xfrm>
            <a:off x="-2177" y="4611100"/>
            <a:ext cx="9144000" cy="579425"/>
            <a:chOff x="7250" y="4611100"/>
            <a:chExt cx="9144000" cy="579425"/>
          </a:xfrm>
        </p:grpSpPr>
        <p:sp>
          <p:nvSpPr>
            <p:cNvPr id="648" name="Google Shape;648;p48"/>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48"/>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650" name="Google Shape;650;p48"/>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651" name="Google Shape;651;p48"/>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652" name="Google Shape;652;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653" name="Google Shape;653;p48"/>
          <p:cNvSpPr txBox="1">
            <a:spLocks noGrp="1"/>
          </p:cNvSpPr>
          <p:nvPr>
            <p:ph type="body" idx="1"/>
          </p:nvPr>
        </p:nvSpPr>
        <p:spPr>
          <a:xfrm>
            <a:off x="311700" y="1152475"/>
            <a:ext cx="8709458" cy="3416400"/>
          </a:xfrm>
          <a:prstGeom prst="rect">
            <a:avLst/>
          </a:prstGeom>
        </p:spPr>
        <p:txBody>
          <a:bodyPr spcFirstLastPara="1" wrap="square" lIns="91425" tIns="91425" rIns="91425" bIns="91425" anchor="t" anchorCtr="0">
            <a:noAutofit/>
          </a:bodyPr>
          <a:lstStyle/>
          <a:p>
            <a:pPr marL="285750" indent="-285750"/>
            <a:r>
              <a:rPr lang="en" dirty="0"/>
              <a:t>Network interference on current systems can cause 2</a:t>
            </a:r>
            <a:r>
              <a:rPr lang="en" i="1" dirty="0"/>
              <a:t>x</a:t>
            </a:r>
            <a:r>
              <a:rPr lang="en" dirty="0"/>
              <a:t> performance degradation.</a:t>
            </a:r>
          </a:p>
          <a:p>
            <a:pPr marL="285750" indent="-285750"/>
            <a:endParaRPr lang="en" dirty="0"/>
          </a:p>
          <a:p>
            <a:pPr marL="285750" indent="-285750"/>
            <a:r>
              <a:rPr lang="en" dirty="0"/>
              <a:t>AFAR targets network hotspots at runtime to significantly reduce interference.</a:t>
            </a:r>
            <a:endParaRPr dirty="0"/>
          </a:p>
          <a:p>
            <a:pPr marL="285750" indent="-285750">
              <a:spcBef>
                <a:spcPts val="1600"/>
              </a:spcBef>
            </a:pPr>
            <a:r>
              <a:rPr lang="en" dirty="0"/>
              <a:t>In tests on a fat-tree system our </a:t>
            </a:r>
            <a:r>
              <a:rPr lang="en" dirty="0" err="1"/>
              <a:t>prototyp</a:t>
            </a:r>
            <a:r>
              <a:rPr lang="en-US" dirty="0"/>
              <a:t>e</a:t>
            </a:r>
            <a:r>
              <a:rPr lang="en" dirty="0"/>
              <a:t> achieves:</a:t>
            </a:r>
          </a:p>
          <a:p>
            <a:pPr marL="742950" lvl="1" indent="-285750">
              <a:spcBef>
                <a:spcPts val="0"/>
              </a:spcBef>
            </a:pPr>
            <a:r>
              <a:rPr lang="en" sz="1600" dirty="0"/>
              <a:t>Up to </a:t>
            </a:r>
            <a:r>
              <a:rPr lang="en" sz="1600" b="1" dirty="0"/>
              <a:t>46% </a:t>
            </a:r>
            <a:r>
              <a:rPr lang="en" sz="1600" dirty="0"/>
              <a:t>runtime improvement</a:t>
            </a:r>
          </a:p>
          <a:p>
            <a:pPr marL="742950" lvl="1" indent="-285750">
              <a:spcBef>
                <a:spcPts val="0"/>
              </a:spcBef>
            </a:pPr>
            <a:r>
              <a:rPr lang="en" sz="1600" b="1" dirty="0"/>
              <a:t>13%-25% </a:t>
            </a:r>
            <a:r>
              <a:rPr lang="en" sz="1600" dirty="0"/>
              <a:t>median</a:t>
            </a:r>
            <a:r>
              <a:rPr lang="en" sz="1600" b="1" dirty="0"/>
              <a:t> </a:t>
            </a:r>
            <a:r>
              <a:rPr lang="en" sz="1600" dirty="0"/>
              <a:t>improvement for different job types</a:t>
            </a:r>
            <a:endParaRPr sz="1600" dirty="0"/>
          </a:p>
        </p:txBody>
      </p:sp>
      <p:sp>
        <p:nvSpPr>
          <p:cNvPr id="654" name="Google Shape;654;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grpSp>
        <p:nvGrpSpPr>
          <p:cNvPr id="788" name="Google Shape;788;p59"/>
          <p:cNvGrpSpPr/>
          <p:nvPr/>
        </p:nvGrpSpPr>
        <p:grpSpPr>
          <a:xfrm>
            <a:off x="7250" y="4611100"/>
            <a:ext cx="9144000" cy="579425"/>
            <a:chOff x="7250" y="4611100"/>
            <a:chExt cx="9144000" cy="579425"/>
          </a:xfrm>
        </p:grpSpPr>
        <p:sp>
          <p:nvSpPr>
            <p:cNvPr id="789" name="Google Shape;789;p59"/>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0" name="Google Shape;790;p59"/>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791" name="Google Shape;791;p59"/>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792" name="Google Shape;792;p59"/>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793" name="Google Shape;793;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Acknowledgements and contact information</a:t>
            </a:r>
            <a:endParaRPr dirty="0"/>
          </a:p>
        </p:txBody>
      </p:sp>
      <p:sp>
        <p:nvSpPr>
          <p:cNvPr id="795" name="Google Shape;795;p59"/>
          <p:cNvSpPr txBox="1">
            <a:spLocks noGrp="1"/>
          </p:cNvSpPr>
          <p:nvPr>
            <p:ph type="body" idx="2"/>
          </p:nvPr>
        </p:nvSpPr>
        <p:spPr>
          <a:xfrm>
            <a:off x="311700" y="1265598"/>
            <a:ext cx="8520600" cy="110995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Thanks to Livermore Computing at LLNL for making our experiments possible.</a:t>
            </a:r>
          </a:p>
          <a:p>
            <a:pPr marL="0" lvl="0" indent="0" algn="l" rtl="0">
              <a:spcBef>
                <a:spcPts val="0"/>
              </a:spcBef>
              <a:spcAft>
                <a:spcPts val="1600"/>
              </a:spcAft>
              <a:buNone/>
            </a:pPr>
            <a:endParaRPr sz="1800" dirty="0"/>
          </a:p>
        </p:txBody>
      </p:sp>
      <p:sp>
        <p:nvSpPr>
          <p:cNvPr id="796" name="Google Shape;796;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12" name="Google Shape;795;p59">
            <a:extLst>
              <a:ext uri="{FF2B5EF4-FFF2-40B4-BE49-F238E27FC236}">
                <a16:creationId xmlns:a16="http://schemas.microsoft.com/office/drawing/2014/main" id="{95639B16-0CE5-3849-9F1E-EDBB6EDF94D8}"/>
              </a:ext>
            </a:extLst>
          </p:cNvPr>
          <p:cNvSpPr txBox="1">
            <a:spLocks/>
          </p:cNvSpPr>
          <p:nvPr/>
        </p:nvSpPr>
        <p:spPr>
          <a:xfrm>
            <a:off x="169682" y="2384288"/>
            <a:ext cx="8851476" cy="1574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spcAft>
                <a:spcPts val="1600"/>
              </a:spcAft>
              <a:buFont typeface="Arial"/>
              <a:buNone/>
            </a:pPr>
            <a:r>
              <a:rPr lang="en-US" sz="1800" b="1" dirty="0"/>
              <a:t>Questions?</a:t>
            </a:r>
          </a:p>
          <a:p>
            <a:pPr marL="0" indent="0">
              <a:spcAft>
                <a:spcPts val="1600"/>
              </a:spcAft>
              <a:buFont typeface="Arial"/>
              <a:buNone/>
            </a:pPr>
            <a:r>
              <a:rPr lang="en-US" sz="1800" b="1" dirty="0"/>
              <a:t>Contact email: </a:t>
            </a:r>
            <a:r>
              <a:rPr lang="en-US" sz="1800" dirty="0">
                <a:solidFill>
                  <a:srgbClr val="003AB2"/>
                </a:solidFill>
              </a:rPr>
              <a:t>smiths949@cs.arizona.edu</a:t>
            </a:r>
          </a:p>
          <a:p>
            <a:pPr marL="0" indent="0">
              <a:spcAft>
                <a:spcPts val="1600"/>
              </a:spcAft>
              <a:buNone/>
            </a:pPr>
            <a:r>
              <a:rPr lang="en-US" sz="1800" b="1" dirty="0"/>
              <a:t>Code repository: </a:t>
            </a:r>
            <a:r>
              <a:rPr lang="en-US" sz="1800" dirty="0">
                <a:solidFill>
                  <a:srgbClr val="003AB2"/>
                </a:solidFill>
              </a:rPr>
              <a:t>https://</a:t>
            </a:r>
            <a:r>
              <a:rPr lang="en-US" sz="1800" dirty="0" err="1">
                <a:solidFill>
                  <a:srgbClr val="003AB2"/>
                </a:solidFill>
              </a:rPr>
              <a:t>bitbucket.org</a:t>
            </a:r>
            <a:r>
              <a:rPr lang="en-US" sz="1800" dirty="0">
                <a:solidFill>
                  <a:srgbClr val="003AB2"/>
                </a:solidFill>
              </a:rPr>
              <a:t>/</a:t>
            </a:r>
            <a:r>
              <a:rPr lang="en-US" sz="1800" dirty="0" err="1">
                <a:solidFill>
                  <a:srgbClr val="003AB2"/>
                </a:solidFill>
              </a:rPr>
              <a:t>stacismith</a:t>
            </a:r>
            <a:r>
              <a:rPr lang="en-US" sz="1800" dirty="0">
                <a:solidFill>
                  <a:srgbClr val="003AB2"/>
                </a:solidFill>
              </a:rPr>
              <a:t>/sc18-adaptive-flow-aware-routing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18"/>
          <p:cNvGrpSpPr/>
          <p:nvPr/>
        </p:nvGrpSpPr>
        <p:grpSpPr>
          <a:xfrm>
            <a:off x="-2177" y="4611100"/>
            <a:ext cx="9144000" cy="579425"/>
            <a:chOff x="7250" y="4611100"/>
            <a:chExt cx="9144000" cy="579425"/>
          </a:xfrm>
        </p:grpSpPr>
        <p:sp>
          <p:nvSpPr>
            <p:cNvPr id="127" name="Google Shape;127;p18"/>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8"/>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129" name="Google Shape;129;p18"/>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130" name="Google Shape;130;p18"/>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131" name="Google Shape;13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contributions</a:t>
            </a:r>
            <a:endParaRPr/>
          </a:p>
        </p:txBody>
      </p:sp>
      <p:sp>
        <p:nvSpPr>
          <p:cNvPr id="132" name="Google Shape;132;p18"/>
          <p:cNvSpPr txBox="1">
            <a:spLocks noGrp="1"/>
          </p:cNvSpPr>
          <p:nvPr>
            <p:ph type="body" idx="1"/>
          </p:nvPr>
        </p:nvSpPr>
        <p:spPr>
          <a:xfrm>
            <a:off x="311700" y="1017725"/>
            <a:ext cx="8709458" cy="3819000"/>
          </a:xfrm>
          <a:prstGeom prst="rect">
            <a:avLst/>
          </a:prstGeom>
        </p:spPr>
        <p:txBody>
          <a:bodyPr spcFirstLastPara="1" wrap="square" lIns="91425" tIns="91425" rIns="91425" bIns="91425" anchor="t" anchorCtr="0">
            <a:noAutofit/>
          </a:bodyPr>
          <a:lstStyle/>
          <a:p>
            <a:pPr lvl="0">
              <a:buAutoNum type="arabicPeriod"/>
            </a:pPr>
            <a:r>
              <a:rPr lang="en-US" b="1" dirty="0"/>
              <a:t>Measured inter-job interference on dragonfly and fat-tree clusters</a:t>
            </a:r>
          </a:p>
          <a:p>
            <a:pPr marL="457200" lvl="0" indent="0" algn="l" rtl="0">
              <a:spcBef>
                <a:spcPts val="1600"/>
              </a:spcBef>
              <a:spcAft>
                <a:spcPts val="0"/>
              </a:spcAft>
              <a:buNone/>
            </a:pPr>
            <a:r>
              <a:rPr lang="en" dirty="0">
                <a:solidFill>
                  <a:srgbClr val="003AB2"/>
                </a:solidFill>
              </a:rPr>
              <a:t>There is more than 2</a:t>
            </a:r>
            <a:r>
              <a:rPr lang="en" i="1" dirty="0">
                <a:solidFill>
                  <a:srgbClr val="003AB2"/>
                </a:solidFill>
              </a:rPr>
              <a:t>x</a:t>
            </a:r>
            <a:r>
              <a:rPr lang="en" dirty="0">
                <a:solidFill>
                  <a:srgbClr val="003AB2"/>
                </a:solidFill>
              </a:rPr>
              <a:t> performance degradation with both interconnects.</a:t>
            </a:r>
            <a:endParaRPr dirty="0">
              <a:solidFill>
                <a:srgbClr val="003AB2"/>
              </a:solidFill>
            </a:endParaRPr>
          </a:p>
          <a:p>
            <a:pPr marL="457200" lvl="0" indent="-342900" algn="l" rtl="0">
              <a:spcBef>
                <a:spcPts val="1600"/>
              </a:spcBef>
              <a:spcAft>
                <a:spcPts val="0"/>
              </a:spcAft>
              <a:buSzPts val="1800"/>
              <a:buFont typeface="+mj-lt"/>
              <a:buAutoNum type="arabicPeriod" startAt="2"/>
            </a:pPr>
            <a:r>
              <a:rPr lang="en" b="1" dirty="0"/>
              <a:t>Performed analysis of interference on the fat-tree cluster</a:t>
            </a:r>
            <a:endParaRPr b="1" dirty="0"/>
          </a:p>
          <a:p>
            <a:pPr marL="457200" lvl="0" indent="0" algn="l" rtl="0">
              <a:spcBef>
                <a:spcPts val="1600"/>
              </a:spcBef>
              <a:spcAft>
                <a:spcPts val="0"/>
              </a:spcAft>
              <a:buNone/>
            </a:pPr>
            <a:r>
              <a:rPr lang="en" dirty="0">
                <a:solidFill>
                  <a:srgbClr val="003AB2"/>
                </a:solidFill>
              </a:rPr>
              <a:t>Performance degradation is caused by a few network hotspots on fat-tree.</a:t>
            </a:r>
            <a:endParaRPr dirty="0">
              <a:solidFill>
                <a:srgbClr val="003AB2"/>
              </a:solidFill>
            </a:endParaRPr>
          </a:p>
        </p:txBody>
      </p:sp>
      <p:grpSp>
        <p:nvGrpSpPr>
          <p:cNvPr id="133" name="Google Shape;133;p18"/>
          <p:cNvGrpSpPr/>
          <p:nvPr/>
        </p:nvGrpSpPr>
        <p:grpSpPr>
          <a:xfrm>
            <a:off x="551350" y="1388650"/>
            <a:ext cx="275700" cy="391800"/>
            <a:chOff x="551350" y="1675800"/>
            <a:chExt cx="275700" cy="391800"/>
          </a:xfrm>
        </p:grpSpPr>
        <p:cxnSp>
          <p:nvCxnSpPr>
            <p:cNvPr id="134" name="Google Shape;134;p18"/>
            <p:cNvCxnSpPr/>
            <p:nvPr/>
          </p:nvCxnSpPr>
          <p:spPr>
            <a:xfrm>
              <a:off x="551350" y="1675800"/>
              <a:ext cx="0" cy="391800"/>
            </a:xfrm>
            <a:prstGeom prst="straightConnector1">
              <a:avLst/>
            </a:prstGeom>
            <a:noFill/>
            <a:ln w="28575" cap="flat" cmpd="sng">
              <a:solidFill>
                <a:srgbClr val="003AB2"/>
              </a:solidFill>
              <a:prstDash val="solid"/>
              <a:round/>
              <a:headEnd type="none" w="med" len="med"/>
              <a:tailEnd type="none" w="med" len="med"/>
            </a:ln>
          </p:spPr>
        </p:cxnSp>
        <p:cxnSp>
          <p:nvCxnSpPr>
            <p:cNvPr id="135" name="Google Shape;135;p18"/>
            <p:cNvCxnSpPr/>
            <p:nvPr/>
          </p:nvCxnSpPr>
          <p:spPr>
            <a:xfrm>
              <a:off x="551350" y="2060300"/>
              <a:ext cx="275700" cy="0"/>
            </a:xfrm>
            <a:prstGeom prst="straightConnector1">
              <a:avLst/>
            </a:prstGeom>
            <a:noFill/>
            <a:ln w="28575" cap="flat" cmpd="sng">
              <a:solidFill>
                <a:srgbClr val="003AB2"/>
              </a:solidFill>
              <a:prstDash val="solid"/>
              <a:round/>
              <a:headEnd type="none" w="med" len="med"/>
              <a:tailEnd type="triangle" w="med" len="med"/>
            </a:ln>
          </p:spPr>
        </p:cxnSp>
      </p:grpSp>
      <p:grpSp>
        <p:nvGrpSpPr>
          <p:cNvPr id="136" name="Google Shape;136;p18"/>
          <p:cNvGrpSpPr/>
          <p:nvPr/>
        </p:nvGrpSpPr>
        <p:grpSpPr>
          <a:xfrm>
            <a:off x="551350" y="2455450"/>
            <a:ext cx="275700" cy="391800"/>
            <a:chOff x="551350" y="1675800"/>
            <a:chExt cx="275700" cy="391800"/>
          </a:xfrm>
        </p:grpSpPr>
        <p:cxnSp>
          <p:nvCxnSpPr>
            <p:cNvPr id="137" name="Google Shape;137;p18"/>
            <p:cNvCxnSpPr/>
            <p:nvPr/>
          </p:nvCxnSpPr>
          <p:spPr>
            <a:xfrm>
              <a:off x="551350" y="1675800"/>
              <a:ext cx="0" cy="391800"/>
            </a:xfrm>
            <a:prstGeom prst="straightConnector1">
              <a:avLst/>
            </a:prstGeom>
            <a:noFill/>
            <a:ln w="28575" cap="flat" cmpd="sng">
              <a:solidFill>
                <a:srgbClr val="003AB2"/>
              </a:solidFill>
              <a:prstDash val="solid"/>
              <a:round/>
              <a:headEnd type="none" w="med" len="med"/>
              <a:tailEnd type="none" w="med" len="med"/>
            </a:ln>
          </p:spPr>
        </p:cxnSp>
        <p:cxnSp>
          <p:nvCxnSpPr>
            <p:cNvPr id="138" name="Google Shape;138;p18"/>
            <p:cNvCxnSpPr/>
            <p:nvPr/>
          </p:nvCxnSpPr>
          <p:spPr>
            <a:xfrm>
              <a:off x="551350" y="2060300"/>
              <a:ext cx="275700" cy="0"/>
            </a:xfrm>
            <a:prstGeom prst="straightConnector1">
              <a:avLst/>
            </a:prstGeom>
            <a:noFill/>
            <a:ln w="28575" cap="flat" cmpd="sng">
              <a:solidFill>
                <a:srgbClr val="003AB2"/>
              </a:solidFill>
              <a:prstDash val="solid"/>
              <a:round/>
              <a:headEnd type="none" w="med" len="med"/>
              <a:tailEnd type="triangle" w="med" len="med"/>
            </a:ln>
          </p:spPr>
        </p:cxnSp>
      </p:grpSp>
      <p:sp>
        <p:nvSpPr>
          <p:cNvPr id="142" name="Google Shape;14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679757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AE9B2A-FB11-C34F-9FA6-1159C1858FD1}"/>
              </a:ext>
            </a:extLst>
          </p:cNvPr>
          <p:cNvSpPr>
            <a:spLocks noGrp="1"/>
          </p:cNvSpPr>
          <p:nvPr>
            <p:ph type="sldNum" idx="12"/>
          </p:nvPr>
        </p:nvSpPr>
        <p:spPr/>
        <p:txBody>
          <a:bodyPr/>
          <a:lstStyle/>
          <a:p>
            <a:fld id="{00000000-1234-1234-1234-123412341234}" type="slidenum">
              <a:rPr lang="en" smtClean="0"/>
              <a:pPr/>
              <a:t>40</a:t>
            </a:fld>
            <a:endParaRPr lang="en"/>
          </a:p>
        </p:txBody>
      </p:sp>
      <p:sp>
        <p:nvSpPr>
          <p:cNvPr id="4" name="TextBox 3">
            <a:extLst>
              <a:ext uri="{FF2B5EF4-FFF2-40B4-BE49-F238E27FC236}">
                <a16:creationId xmlns:a16="http://schemas.microsoft.com/office/drawing/2014/main" id="{BFE44EB6-52CE-2F43-BA92-C9B96FC90728}"/>
              </a:ext>
            </a:extLst>
          </p:cNvPr>
          <p:cNvSpPr txBox="1"/>
          <p:nvPr/>
        </p:nvSpPr>
        <p:spPr>
          <a:xfrm>
            <a:off x="534460" y="1985561"/>
            <a:ext cx="7937999" cy="1546577"/>
          </a:xfrm>
          <a:prstGeom prst="rect">
            <a:avLst/>
          </a:prstGeom>
          <a:noFill/>
        </p:spPr>
        <p:txBody>
          <a:bodyPr wrap="square" rtlCol="0">
            <a:spAutoFit/>
          </a:bodyPr>
          <a:lstStyle/>
          <a:p>
            <a:r>
              <a:rPr lang="en-US" sz="1050" dirty="0"/>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p>
          <a:p>
            <a:endParaRPr lang="en-US" sz="1050" dirty="0"/>
          </a:p>
        </p:txBody>
      </p:sp>
      <p:sp>
        <p:nvSpPr>
          <p:cNvPr id="5" name="TextBox 4">
            <a:extLst>
              <a:ext uri="{FF2B5EF4-FFF2-40B4-BE49-F238E27FC236}">
                <a16:creationId xmlns:a16="http://schemas.microsoft.com/office/drawing/2014/main" id="{9744C807-109F-6D43-8BCE-2D1B98699281}"/>
              </a:ext>
            </a:extLst>
          </p:cNvPr>
          <p:cNvSpPr txBox="1"/>
          <p:nvPr/>
        </p:nvSpPr>
        <p:spPr>
          <a:xfrm>
            <a:off x="534460" y="512850"/>
            <a:ext cx="7836354" cy="415498"/>
          </a:xfrm>
          <a:prstGeom prst="rect">
            <a:avLst/>
          </a:prstGeom>
          <a:noFill/>
        </p:spPr>
        <p:txBody>
          <a:bodyPr wrap="square" rtlCol="0">
            <a:spAutoFit/>
          </a:bodyPr>
          <a:lstStyle/>
          <a:p>
            <a:r>
              <a:rPr lang="en-US" sz="1050" dirty="0"/>
              <a:t>This work was performed under the auspices of the U.S. Department of Energy by Lawrence Livermore National Laboratory under Contract DE-AC52-07NA27344 (LLNL-PRES-761428).</a:t>
            </a:r>
          </a:p>
        </p:txBody>
      </p:sp>
      <p:pic>
        <p:nvPicPr>
          <p:cNvPr id="6" name="Google Shape;790;p59">
            <a:extLst>
              <a:ext uri="{FF2B5EF4-FFF2-40B4-BE49-F238E27FC236}">
                <a16:creationId xmlns:a16="http://schemas.microsoft.com/office/drawing/2014/main" id="{89144C7E-B27E-7345-9359-41DD47B77274}"/>
              </a:ext>
            </a:extLst>
          </p:cNvPr>
          <p:cNvPicPr preferRelativeResize="0"/>
          <p:nvPr/>
        </p:nvPicPr>
        <p:blipFill>
          <a:blip r:embed="rId2">
            <a:alphaModFix/>
          </a:blip>
          <a:stretch>
            <a:fillRect/>
          </a:stretch>
        </p:blipFill>
        <p:spPr>
          <a:xfrm>
            <a:off x="645400" y="4720838"/>
            <a:ext cx="1495300" cy="373825"/>
          </a:xfrm>
          <a:prstGeom prst="rect">
            <a:avLst/>
          </a:prstGeom>
          <a:noFill/>
          <a:ln>
            <a:noFill/>
          </a:ln>
        </p:spPr>
      </p:pic>
      <p:pic>
        <p:nvPicPr>
          <p:cNvPr id="7" name="Google Shape;791;p59">
            <a:extLst>
              <a:ext uri="{FF2B5EF4-FFF2-40B4-BE49-F238E27FC236}">
                <a16:creationId xmlns:a16="http://schemas.microsoft.com/office/drawing/2014/main" id="{2A175399-A7D2-884B-A6AD-ECC84518A80B}"/>
              </a:ext>
            </a:extLst>
          </p:cNvPr>
          <p:cNvPicPr preferRelativeResize="0"/>
          <p:nvPr/>
        </p:nvPicPr>
        <p:blipFill>
          <a:blip r:embed="rId3">
            <a:alphaModFix/>
          </a:blip>
          <a:stretch>
            <a:fillRect/>
          </a:stretch>
        </p:blipFill>
        <p:spPr>
          <a:xfrm>
            <a:off x="7017800" y="4782633"/>
            <a:ext cx="1489910" cy="250237"/>
          </a:xfrm>
          <a:prstGeom prst="rect">
            <a:avLst/>
          </a:prstGeom>
          <a:noFill/>
          <a:ln>
            <a:noFill/>
          </a:ln>
        </p:spPr>
      </p:pic>
      <p:pic>
        <p:nvPicPr>
          <p:cNvPr id="8" name="Google Shape;792;p59">
            <a:extLst>
              <a:ext uri="{FF2B5EF4-FFF2-40B4-BE49-F238E27FC236}">
                <a16:creationId xmlns:a16="http://schemas.microsoft.com/office/drawing/2014/main" id="{CC848CE0-2CE3-114E-AF05-5F0A28A69113}"/>
              </a:ext>
            </a:extLst>
          </p:cNvPr>
          <p:cNvPicPr preferRelativeResize="0"/>
          <p:nvPr/>
        </p:nvPicPr>
        <p:blipFill>
          <a:blip r:embed="rId4">
            <a:alphaModFix/>
          </a:blip>
          <a:stretch>
            <a:fillRect/>
          </a:stretch>
        </p:blipFill>
        <p:spPr>
          <a:xfrm>
            <a:off x="3781575" y="4611100"/>
            <a:ext cx="1595350" cy="579425"/>
          </a:xfrm>
          <a:prstGeom prst="rect">
            <a:avLst/>
          </a:prstGeom>
          <a:noFill/>
          <a:ln>
            <a:noFill/>
          </a:ln>
        </p:spPr>
      </p:pic>
      <p:grpSp>
        <p:nvGrpSpPr>
          <p:cNvPr id="9" name="Google Shape;788;p59">
            <a:extLst>
              <a:ext uri="{FF2B5EF4-FFF2-40B4-BE49-F238E27FC236}">
                <a16:creationId xmlns:a16="http://schemas.microsoft.com/office/drawing/2014/main" id="{E90C2E00-8D03-4346-841D-654503E7BFB0}"/>
              </a:ext>
            </a:extLst>
          </p:cNvPr>
          <p:cNvGrpSpPr/>
          <p:nvPr/>
        </p:nvGrpSpPr>
        <p:grpSpPr>
          <a:xfrm>
            <a:off x="7250" y="4611100"/>
            <a:ext cx="9144000" cy="579425"/>
            <a:chOff x="7250" y="4611100"/>
            <a:chExt cx="9144000" cy="579425"/>
          </a:xfrm>
        </p:grpSpPr>
        <p:sp>
          <p:nvSpPr>
            <p:cNvPr id="10" name="Google Shape;789;p59">
              <a:extLst>
                <a:ext uri="{FF2B5EF4-FFF2-40B4-BE49-F238E27FC236}">
                  <a16:creationId xmlns:a16="http://schemas.microsoft.com/office/drawing/2014/main" id="{63421BA1-114A-1545-9A10-82B9027A4334}"/>
                </a:ext>
              </a:extLst>
            </p:cNvPr>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790;p59">
              <a:extLst>
                <a:ext uri="{FF2B5EF4-FFF2-40B4-BE49-F238E27FC236}">
                  <a16:creationId xmlns:a16="http://schemas.microsoft.com/office/drawing/2014/main" id="{945B3C5C-20DD-DF45-BB65-44262BAF58B8}"/>
                </a:ext>
              </a:extLst>
            </p:cNvPr>
            <p:cNvPicPr preferRelativeResize="0"/>
            <p:nvPr/>
          </p:nvPicPr>
          <p:blipFill>
            <a:blip r:embed="rId2">
              <a:alphaModFix/>
            </a:blip>
            <a:stretch>
              <a:fillRect/>
            </a:stretch>
          </p:blipFill>
          <p:spPr>
            <a:xfrm>
              <a:off x="645400" y="4720838"/>
              <a:ext cx="1495300" cy="373825"/>
            </a:xfrm>
            <a:prstGeom prst="rect">
              <a:avLst/>
            </a:prstGeom>
            <a:noFill/>
            <a:ln>
              <a:noFill/>
            </a:ln>
          </p:spPr>
        </p:pic>
        <p:pic>
          <p:nvPicPr>
            <p:cNvPr id="12" name="Google Shape;791;p59">
              <a:extLst>
                <a:ext uri="{FF2B5EF4-FFF2-40B4-BE49-F238E27FC236}">
                  <a16:creationId xmlns:a16="http://schemas.microsoft.com/office/drawing/2014/main" id="{38F2E978-40BE-5D49-B91B-FCBEE2749BBA}"/>
                </a:ext>
              </a:extLst>
            </p:cNvPr>
            <p:cNvPicPr preferRelativeResize="0"/>
            <p:nvPr/>
          </p:nvPicPr>
          <p:blipFill>
            <a:blip r:embed="rId3">
              <a:alphaModFix/>
            </a:blip>
            <a:stretch>
              <a:fillRect/>
            </a:stretch>
          </p:blipFill>
          <p:spPr>
            <a:xfrm>
              <a:off x="7017800" y="4782633"/>
              <a:ext cx="1489910" cy="250237"/>
            </a:xfrm>
            <a:prstGeom prst="rect">
              <a:avLst/>
            </a:prstGeom>
            <a:noFill/>
            <a:ln>
              <a:noFill/>
            </a:ln>
          </p:spPr>
        </p:pic>
        <p:pic>
          <p:nvPicPr>
            <p:cNvPr id="13" name="Google Shape;792;p59">
              <a:extLst>
                <a:ext uri="{FF2B5EF4-FFF2-40B4-BE49-F238E27FC236}">
                  <a16:creationId xmlns:a16="http://schemas.microsoft.com/office/drawing/2014/main" id="{58E987D9-E574-6348-8C43-FE6FB614A7A6}"/>
                </a:ext>
              </a:extLst>
            </p:cNvPr>
            <p:cNvPicPr preferRelativeResize="0"/>
            <p:nvPr/>
          </p:nvPicPr>
          <p:blipFill>
            <a:blip r:embed="rId4">
              <a:alphaModFix/>
            </a:blip>
            <a:stretch>
              <a:fillRect/>
            </a:stretch>
          </p:blipFill>
          <p:spPr>
            <a:xfrm>
              <a:off x="3781575" y="4611100"/>
              <a:ext cx="1595350" cy="579425"/>
            </a:xfrm>
            <a:prstGeom prst="rect">
              <a:avLst/>
            </a:prstGeom>
            <a:noFill/>
            <a:ln>
              <a:noFill/>
            </a:ln>
          </p:spPr>
        </p:pic>
      </p:grpSp>
    </p:spTree>
    <p:extLst>
      <p:ext uri="{BB962C8B-B14F-4D97-AF65-F5344CB8AC3E}">
        <p14:creationId xmlns:p14="http://schemas.microsoft.com/office/powerpoint/2010/main" val="58907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18"/>
          <p:cNvGrpSpPr/>
          <p:nvPr/>
        </p:nvGrpSpPr>
        <p:grpSpPr>
          <a:xfrm>
            <a:off x="-2177" y="4611100"/>
            <a:ext cx="9144000" cy="579425"/>
            <a:chOff x="7250" y="4611100"/>
            <a:chExt cx="9144000" cy="579425"/>
          </a:xfrm>
        </p:grpSpPr>
        <p:sp>
          <p:nvSpPr>
            <p:cNvPr id="127" name="Google Shape;127;p18"/>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8"/>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129" name="Google Shape;129;p18"/>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130" name="Google Shape;130;p18"/>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131" name="Google Shape;13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contributions</a:t>
            </a:r>
            <a:endParaRPr/>
          </a:p>
        </p:txBody>
      </p:sp>
      <p:sp>
        <p:nvSpPr>
          <p:cNvPr id="132" name="Google Shape;132;p18"/>
          <p:cNvSpPr txBox="1">
            <a:spLocks noGrp="1"/>
          </p:cNvSpPr>
          <p:nvPr>
            <p:ph type="body" idx="1"/>
          </p:nvPr>
        </p:nvSpPr>
        <p:spPr>
          <a:xfrm>
            <a:off x="311700" y="1017725"/>
            <a:ext cx="8709458" cy="3819000"/>
          </a:xfrm>
          <a:prstGeom prst="rect">
            <a:avLst/>
          </a:prstGeom>
        </p:spPr>
        <p:txBody>
          <a:bodyPr spcFirstLastPara="1" wrap="square" lIns="91425" tIns="91425" rIns="91425" bIns="91425" anchor="t" anchorCtr="0">
            <a:noAutofit/>
          </a:bodyPr>
          <a:lstStyle/>
          <a:p>
            <a:pPr lvl="0">
              <a:buAutoNum type="arabicPeriod"/>
            </a:pPr>
            <a:r>
              <a:rPr lang="en-US" b="1" dirty="0"/>
              <a:t>Measured inter-job interference on dragonfly and fat-tree clusters</a:t>
            </a:r>
          </a:p>
          <a:p>
            <a:pPr marL="457200" lvl="0" indent="0" algn="l" rtl="0">
              <a:spcBef>
                <a:spcPts val="1600"/>
              </a:spcBef>
              <a:spcAft>
                <a:spcPts val="0"/>
              </a:spcAft>
              <a:buNone/>
            </a:pPr>
            <a:r>
              <a:rPr lang="en" dirty="0">
                <a:solidFill>
                  <a:srgbClr val="003AB2"/>
                </a:solidFill>
              </a:rPr>
              <a:t>There is more than 2</a:t>
            </a:r>
            <a:r>
              <a:rPr lang="en" i="1" dirty="0">
                <a:solidFill>
                  <a:srgbClr val="003AB2"/>
                </a:solidFill>
              </a:rPr>
              <a:t>x</a:t>
            </a:r>
            <a:r>
              <a:rPr lang="en" dirty="0">
                <a:solidFill>
                  <a:srgbClr val="003AB2"/>
                </a:solidFill>
              </a:rPr>
              <a:t> performance degradation with both interconnects.</a:t>
            </a:r>
            <a:endParaRPr dirty="0">
              <a:solidFill>
                <a:srgbClr val="003AB2"/>
              </a:solidFill>
            </a:endParaRPr>
          </a:p>
          <a:p>
            <a:pPr marL="457200" lvl="0" indent="-342900" algn="l" rtl="0">
              <a:spcBef>
                <a:spcPts val="1600"/>
              </a:spcBef>
              <a:spcAft>
                <a:spcPts val="0"/>
              </a:spcAft>
              <a:buSzPts val="1800"/>
              <a:buFont typeface="+mj-lt"/>
              <a:buAutoNum type="arabicPeriod" startAt="2"/>
            </a:pPr>
            <a:r>
              <a:rPr lang="en" b="1" dirty="0"/>
              <a:t>Performed analysis of interference on the fat-tree cluster</a:t>
            </a:r>
            <a:endParaRPr b="1" dirty="0"/>
          </a:p>
          <a:p>
            <a:pPr marL="457200" lvl="0" indent="0" algn="l" rtl="0">
              <a:spcBef>
                <a:spcPts val="1600"/>
              </a:spcBef>
              <a:spcAft>
                <a:spcPts val="0"/>
              </a:spcAft>
              <a:buNone/>
            </a:pPr>
            <a:r>
              <a:rPr lang="en" dirty="0">
                <a:solidFill>
                  <a:srgbClr val="003AB2"/>
                </a:solidFill>
              </a:rPr>
              <a:t>Performance degradation is caused by a few network hotspots on fat-tree.</a:t>
            </a:r>
            <a:endParaRPr dirty="0">
              <a:solidFill>
                <a:srgbClr val="003AB2"/>
              </a:solidFill>
            </a:endParaRPr>
          </a:p>
          <a:p>
            <a:pPr marL="457200" lvl="0" indent="-342900" algn="l" rtl="0">
              <a:spcBef>
                <a:spcPts val="1600"/>
              </a:spcBef>
              <a:spcAft>
                <a:spcPts val="0"/>
              </a:spcAft>
              <a:buSzPts val="1800"/>
              <a:buFont typeface="+mj-lt"/>
              <a:buAutoNum type="arabicPeriod" startAt="3"/>
            </a:pPr>
            <a:r>
              <a:rPr lang="en" b="1" dirty="0"/>
              <a:t>Developed a routing-based mitigation strategy on fat-tree clusters</a:t>
            </a:r>
            <a:endParaRPr b="1" dirty="0"/>
          </a:p>
          <a:p>
            <a:pPr marL="457200" lvl="0" indent="0" algn="l" rtl="0">
              <a:spcBef>
                <a:spcPts val="1600"/>
              </a:spcBef>
              <a:spcAft>
                <a:spcPts val="1600"/>
              </a:spcAft>
              <a:buNone/>
            </a:pPr>
            <a:r>
              <a:rPr lang="en" dirty="0">
                <a:solidFill>
                  <a:srgbClr val="003AB2"/>
                </a:solidFill>
              </a:rPr>
              <a:t>The strategy, </a:t>
            </a:r>
            <a:r>
              <a:rPr lang="en" i="1" dirty="0">
                <a:solidFill>
                  <a:srgbClr val="003AB2"/>
                </a:solidFill>
              </a:rPr>
              <a:t>Adaptive Flow-Aware Routing</a:t>
            </a:r>
            <a:r>
              <a:rPr lang="en" dirty="0">
                <a:solidFill>
                  <a:srgbClr val="003AB2"/>
                </a:solidFill>
              </a:rPr>
              <a:t> or AFAR, achieves up to 46% runtime improvement on benchmarks run under contention.</a:t>
            </a:r>
            <a:endParaRPr dirty="0">
              <a:solidFill>
                <a:srgbClr val="003AB2"/>
              </a:solidFill>
            </a:endParaRPr>
          </a:p>
        </p:txBody>
      </p:sp>
      <p:grpSp>
        <p:nvGrpSpPr>
          <p:cNvPr id="133" name="Google Shape;133;p18"/>
          <p:cNvGrpSpPr/>
          <p:nvPr/>
        </p:nvGrpSpPr>
        <p:grpSpPr>
          <a:xfrm>
            <a:off x="551350" y="1388650"/>
            <a:ext cx="275700" cy="391800"/>
            <a:chOff x="551350" y="1675800"/>
            <a:chExt cx="275700" cy="391800"/>
          </a:xfrm>
        </p:grpSpPr>
        <p:cxnSp>
          <p:nvCxnSpPr>
            <p:cNvPr id="134" name="Google Shape;134;p18"/>
            <p:cNvCxnSpPr/>
            <p:nvPr/>
          </p:nvCxnSpPr>
          <p:spPr>
            <a:xfrm>
              <a:off x="551350" y="1675800"/>
              <a:ext cx="0" cy="391800"/>
            </a:xfrm>
            <a:prstGeom prst="straightConnector1">
              <a:avLst/>
            </a:prstGeom>
            <a:noFill/>
            <a:ln w="28575" cap="flat" cmpd="sng">
              <a:solidFill>
                <a:srgbClr val="003AB2"/>
              </a:solidFill>
              <a:prstDash val="solid"/>
              <a:round/>
              <a:headEnd type="none" w="med" len="med"/>
              <a:tailEnd type="none" w="med" len="med"/>
            </a:ln>
          </p:spPr>
        </p:cxnSp>
        <p:cxnSp>
          <p:nvCxnSpPr>
            <p:cNvPr id="135" name="Google Shape;135;p18"/>
            <p:cNvCxnSpPr/>
            <p:nvPr/>
          </p:nvCxnSpPr>
          <p:spPr>
            <a:xfrm>
              <a:off x="551350" y="2060300"/>
              <a:ext cx="275700" cy="0"/>
            </a:xfrm>
            <a:prstGeom prst="straightConnector1">
              <a:avLst/>
            </a:prstGeom>
            <a:noFill/>
            <a:ln w="28575" cap="flat" cmpd="sng">
              <a:solidFill>
                <a:srgbClr val="003AB2"/>
              </a:solidFill>
              <a:prstDash val="solid"/>
              <a:round/>
              <a:headEnd type="none" w="med" len="med"/>
              <a:tailEnd type="triangle" w="med" len="med"/>
            </a:ln>
          </p:spPr>
        </p:cxnSp>
      </p:grpSp>
      <p:grpSp>
        <p:nvGrpSpPr>
          <p:cNvPr id="136" name="Google Shape;136;p18"/>
          <p:cNvGrpSpPr/>
          <p:nvPr/>
        </p:nvGrpSpPr>
        <p:grpSpPr>
          <a:xfrm>
            <a:off x="551350" y="2455450"/>
            <a:ext cx="275700" cy="391800"/>
            <a:chOff x="551350" y="1675800"/>
            <a:chExt cx="275700" cy="391800"/>
          </a:xfrm>
        </p:grpSpPr>
        <p:cxnSp>
          <p:nvCxnSpPr>
            <p:cNvPr id="137" name="Google Shape;137;p18"/>
            <p:cNvCxnSpPr/>
            <p:nvPr/>
          </p:nvCxnSpPr>
          <p:spPr>
            <a:xfrm>
              <a:off x="551350" y="1675800"/>
              <a:ext cx="0" cy="391800"/>
            </a:xfrm>
            <a:prstGeom prst="straightConnector1">
              <a:avLst/>
            </a:prstGeom>
            <a:noFill/>
            <a:ln w="28575" cap="flat" cmpd="sng">
              <a:solidFill>
                <a:srgbClr val="003AB2"/>
              </a:solidFill>
              <a:prstDash val="solid"/>
              <a:round/>
              <a:headEnd type="none" w="med" len="med"/>
              <a:tailEnd type="none" w="med" len="med"/>
            </a:ln>
          </p:spPr>
        </p:cxnSp>
        <p:cxnSp>
          <p:nvCxnSpPr>
            <p:cNvPr id="138" name="Google Shape;138;p18"/>
            <p:cNvCxnSpPr/>
            <p:nvPr/>
          </p:nvCxnSpPr>
          <p:spPr>
            <a:xfrm>
              <a:off x="551350" y="2060300"/>
              <a:ext cx="275700" cy="0"/>
            </a:xfrm>
            <a:prstGeom prst="straightConnector1">
              <a:avLst/>
            </a:prstGeom>
            <a:noFill/>
            <a:ln w="28575" cap="flat" cmpd="sng">
              <a:solidFill>
                <a:srgbClr val="003AB2"/>
              </a:solidFill>
              <a:prstDash val="solid"/>
              <a:round/>
              <a:headEnd type="none" w="med" len="med"/>
              <a:tailEnd type="triangle" w="med" len="med"/>
            </a:ln>
          </p:spPr>
        </p:cxnSp>
      </p:grpSp>
      <p:grpSp>
        <p:nvGrpSpPr>
          <p:cNvPr id="139" name="Google Shape;139;p18"/>
          <p:cNvGrpSpPr/>
          <p:nvPr/>
        </p:nvGrpSpPr>
        <p:grpSpPr>
          <a:xfrm>
            <a:off x="551350" y="3466825"/>
            <a:ext cx="275700" cy="391800"/>
            <a:chOff x="551350" y="1675800"/>
            <a:chExt cx="275700" cy="391800"/>
          </a:xfrm>
        </p:grpSpPr>
        <p:cxnSp>
          <p:nvCxnSpPr>
            <p:cNvPr id="140" name="Google Shape;140;p18"/>
            <p:cNvCxnSpPr/>
            <p:nvPr/>
          </p:nvCxnSpPr>
          <p:spPr>
            <a:xfrm>
              <a:off x="551350" y="1675800"/>
              <a:ext cx="0" cy="391800"/>
            </a:xfrm>
            <a:prstGeom prst="straightConnector1">
              <a:avLst/>
            </a:prstGeom>
            <a:noFill/>
            <a:ln w="28575" cap="flat" cmpd="sng">
              <a:solidFill>
                <a:srgbClr val="003AB2"/>
              </a:solidFill>
              <a:prstDash val="solid"/>
              <a:round/>
              <a:headEnd type="none" w="med" len="med"/>
              <a:tailEnd type="none" w="med" len="med"/>
            </a:ln>
          </p:spPr>
        </p:cxnSp>
        <p:cxnSp>
          <p:nvCxnSpPr>
            <p:cNvPr id="141" name="Google Shape;141;p18"/>
            <p:cNvCxnSpPr/>
            <p:nvPr/>
          </p:nvCxnSpPr>
          <p:spPr>
            <a:xfrm>
              <a:off x="551350" y="2060300"/>
              <a:ext cx="275700" cy="0"/>
            </a:xfrm>
            <a:prstGeom prst="straightConnector1">
              <a:avLst/>
            </a:prstGeom>
            <a:noFill/>
            <a:ln w="28575" cap="flat" cmpd="sng">
              <a:solidFill>
                <a:srgbClr val="003AB2"/>
              </a:solidFill>
              <a:prstDash val="solid"/>
              <a:round/>
              <a:headEnd type="none" w="med" len="med"/>
              <a:tailEnd type="triangle" w="med" len="med"/>
            </a:ln>
          </p:spPr>
        </p:cxnSp>
      </p:grpSp>
      <p:sp>
        <p:nvSpPr>
          <p:cNvPr id="142" name="Google Shape;14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85581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16"/>
          <p:cNvGrpSpPr/>
          <p:nvPr/>
        </p:nvGrpSpPr>
        <p:grpSpPr>
          <a:xfrm>
            <a:off x="-2177" y="4611100"/>
            <a:ext cx="9144000" cy="579425"/>
            <a:chOff x="7250" y="4611100"/>
            <a:chExt cx="9144000" cy="579425"/>
          </a:xfrm>
        </p:grpSpPr>
        <p:sp>
          <p:nvSpPr>
            <p:cNvPr id="101" name="Google Shape;101;p16"/>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16"/>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103" name="Google Shape;103;p16"/>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104" name="Google Shape;104;p16"/>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105" name="Google Shape;10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Background: Routing in modern systems</a:t>
            </a:r>
            <a:endParaRPr dirty="0"/>
          </a:p>
        </p:txBody>
      </p:sp>
      <p:sp>
        <p:nvSpPr>
          <p:cNvPr id="106" name="Google Shape;106;p16"/>
          <p:cNvSpPr txBox="1">
            <a:spLocks noGrp="1"/>
          </p:cNvSpPr>
          <p:nvPr>
            <p:ph type="body" idx="1"/>
          </p:nvPr>
        </p:nvSpPr>
        <p:spPr>
          <a:xfrm>
            <a:off x="3106115" y="1152475"/>
            <a:ext cx="5726060" cy="3911100"/>
          </a:xfrm>
          <a:prstGeom prst="rect">
            <a:avLst/>
          </a:prstGeom>
        </p:spPr>
        <p:txBody>
          <a:bodyPr spcFirstLastPara="1" wrap="square" lIns="91425" tIns="91425" rIns="91425" bIns="91425" anchor="t" anchorCtr="0">
            <a:noAutofit/>
          </a:bodyPr>
          <a:lstStyle/>
          <a:p>
            <a:pPr marL="457200" lvl="0" indent="-342900" algn="l" rtl="0">
              <a:spcBef>
                <a:spcPts val="1600"/>
              </a:spcBef>
              <a:spcAft>
                <a:spcPts val="0"/>
              </a:spcAft>
              <a:buSzPts val="1800"/>
              <a:buChar char="●"/>
            </a:pPr>
            <a:r>
              <a:rPr lang="en" b="1" dirty="0"/>
              <a:t>Dragonfly</a:t>
            </a:r>
            <a:r>
              <a:rPr lang="en" dirty="0"/>
              <a:t>: Routed </a:t>
            </a:r>
            <a:r>
              <a:rPr lang="en" i="1" dirty="0"/>
              <a:t>adaptively</a:t>
            </a:r>
            <a:endParaRPr dirty="0"/>
          </a:p>
          <a:p>
            <a:pPr marL="914400" lvl="1" indent="-317500" algn="l" rtl="0">
              <a:spcBef>
                <a:spcPts val="0"/>
              </a:spcBef>
              <a:spcAft>
                <a:spcPts val="0"/>
              </a:spcAft>
              <a:buSzPts val="1400"/>
              <a:buChar char="○"/>
            </a:pPr>
            <a:r>
              <a:rPr lang="en" dirty="0"/>
              <a:t>path between each pair of nodes is non-deterministic </a:t>
            </a:r>
            <a:endParaRPr dirty="0"/>
          </a:p>
          <a:p>
            <a:pPr marL="914400" lvl="1" indent="-317500" algn="l" rtl="0">
              <a:spcBef>
                <a:spcPts val="0"/>
              </a:spcBef>
              <a:spcAft>
                <a:spcPts val="0"/>
              </a:spcAft>
              <a:buSzPts val="1400"/>
              <a:buChar char="○"/>
            </a:pPr>
            <a:r>
              <a:rPr lang="en" dirty="0"/>
              <a:t>multipath routing — attempts to avoid congestion</a:t>
            </a:r>
          </a:p>
          <a:p>
            <a:pPr marL="914400" lvl="1" indent="-317500" algn="l" rtl="0">
              <a:spcBef>
                <a:spcPts val="0"/>
              </a:spcBef>
              <a:spcAft>
                <a:spcPts val="0"/>
              </a:spcAft>
              <a:buSzPts val="1400"/>
              <a:buChar char="○"/>
            </a:pPr>
            <a:endParaRPr lang="en" dirty="0"/>
          </a:p>
          <a:p>
            <a:pPr marL="596900" lvl="1" indent="0" algn="l" rtl="0">
              <a:spcBef>
                <a:spcPts val="0"/>
              </a:spcBef>
              <a:spcAft>
                <a:spcPts val="0"/>
              </a:spcAft>
              <a:buSzPts val="1400"/>
              <a:buNone/>
            </a:pPr>
            <a:endParaRPr dirty="0"/>
          </a:p>
          <a:p>
            <a:pPr marL="457200" lvl="0" indent="-342900" algn="l" rtl="0">
              <a:spcBef>
                <a:spcPts val="1000"/>
              </a:spcBef>
              <a:spcAft>
                <a:spcPts val="0"/>
              </a:spcAft>
              <a:buSzPts val="1800"/>
              <a:buChar char="●"/>
            </a:pPr>
            <a:r>
              <a:rPr lang="en" b="1" dirty="0"/>
              <a:t>Fat-tree</a:t>
            </a:r>
            <a:r>
              <a:rPr lang="en" dirty="0"/>
              <a:t>: Typically routed </a:t>
            </a:r>
            <a:r>
              <a:rPr lang="en" i="1" dirty="0"/>
              <a:t>statically</a:t>
            </a:r>
            <a:endParaRPr dirty="0"/>
          </a:p>
          <a:p>
            <a:pPr marL="914400" lvl="1" indent="-317500" algn="l" rtl="0">
              <a:spcBef>
                <a:spcPts val="0"/>
              </a:spcBef>
              <a:spcAft>
                <a:spcPts val="0"/>
              </a:spcAft>
              <a:buSzPts val="1400"/>
              <a:buChar char="○"/>
            </a:pPr>
            <a:r>
              <a:rPr lang="en" dirty="0"/>
              <a:t>path between each pair of nodes is deterministic</a:t>
            </a:r>
            <a:endParaRPr dirty="0"/>
          </a:p>
          <a:p>
            <a:pPr marL="914400" lvl="1" indent="-317500" algn="l" rtl="0">
              <a:spcBef>
                <a:spcPts val="0"/>
              </a:spcBef>
              <a:spcAft>
                <a:spcPts val="0"/>
              </a:spcAft>
              <a:buSzPts val="1400"/>
              <a:buChar char="○"/>
            </a:pPr>
            <a:r>
              <a:rPr lang="en" dirty="0"/>
              <a:t>single-path routing — oblivious to congestion</a:t>
            </a:r>
            <a:endParaRPr dirty="0"/>
          </a:p>
          <a:p>
            <a:pPr marL="914400" lvl="1" indent="-317500" algn="l" rtl="0">
              <a:spcBef>
                <a:spcPts val="0"/>
              </a:spcBef>
              <a:spcAft>
                <a:spcPts val="0"/>
              </a:spcAft>
              <a:buSzPts val="1400"/>
              <a:buChar char="○"/>
            </a:pPr>
            <a:r>
              <a:rPr lang="en" dirty="0"/>
              <a:t>adaptive routing has not been used until very recently (new Sierra and Summit systems [</a:t>
            </a:r>
            <a:r>
              <a:rPr lang="en" dirty="0" err="1"/>
              <a:t>Vazhkudai</a:t>
            </a:r>
            <a:r>
              <a:rPr lang="en" dirty="0"/>
              <a:t> et al. SC’18])</a:t>
            </a:r>
            <a:endParaRPr dirty="0"/>
          </a:p>
        </p:txBody>
      </p:sp>
      <p:sp>
        <p:nvSpPr>
          <p:cNvPr id="107" name="Google Shape;10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2" name="Graphic 11">
            <a:extLst>
              <a:ext uri="{FF2B5EF4-FFF2-40B4-BE49-F238E27FC236}">
                <a16:creationId xmlns:a16="http://schemas.microsoft.com/office/drawing/2014/main" id="{6DF70562-F288-E847-8E72-3E8EE902832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6543" b="19162"/>
          <a:stretch/>
        </p:blipFill>
        <p:spPr>
          <a:xfrm>
            <a:off x="650189" y="969917"/>
            <a:ext cx="2417318" cy="2197631"/>
          </a:xfrm>
          <a:prstGeom prst="rect">
            <a:avLst/>
          </a:prstGeom>
        </p:spPr>
      </p:pic>
      <p:pic>
        <p:nvPicPr>
          <p:cNvPr id="13" name="Graphic 12">
            <a:extLst>
              <a:ext uri="{FF2B5EF4-FFF2-40B4-BE49-F238E27FC236}">
                <a16:creationId xmlns:a16="http://schemas.microsoft.com/office/drawing/2014/main" id="{05D6A04A-0F32-4243-8826-F3302957EC37}"/>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22406" r="16506" b="38786"/>
          <a:stretch/>
        </p:blipFill>
        <p:spPr>
          <a:xfrm>
            <a:off x="527172" y="3040446"/>
            <a:ext cx="2550194" cy="16760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20"/>
          <p:cNvSpPr txBox="1">
            <a:spLocks noGrp="1"/>
          </p:cNvSpPr>
          <p:nvPr>
            <p:ph type="body" idx="1"/>
          </p:nvPr>
        </p:nvSpPr>
        <p:spPr>
          <a:xfrm>
            <a:off x="311699" y="916800"/>
            <a:ext cx="6508931" cy="378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System:</a:t>
            </a:r>
          </a:p>
          <a:p>
            <a:pPr marL="285750" indent="-285750"/>
            <a:r>
              <a:rPr lang="en-US" dirty="0"/>
              <a:t>C</a:t>
            </a:r>
            <a:r>
              <a:rPr lang="en" dirty="0"/>
              <a:t>ab, a 1296-node </a:t>
            </a:r>
            <a:r>
              <a:rPr lang="en" dirty="0" err="1"/>
              <a:t>Infiniband</a:t>
            </a:r>
            <a:r>
              <a:rPr lang="en" dirty="0"/>
              <a:t>-based fat-tree cluster at LLNL</a:t>
            </a:r>
          </a:p>
          <a:p>
            <a:pPr marL="0" lvl="0" indent="0" algn="l" rtl="0">
              <a:spcBef>
                <a:spcPts val="1600"/>
              </a:spcBef>
              <a:spcAft>
                <a:spcPts val="0"/>
              </a:spcAft>
              <a:buNone/>
            </a:pPr>
            <a:r>
              <a:rPr lang="en" dirty="0"/>
              <a:t>Benchmarks:</a:t>
            </a:r>
            <a:endParaRPr dirty="0"/>
          </a:p>
          <a:p>
            <a:pPr marL="457200" lvl="0" indent="-342900" algn="l" rtl="0">
              <a:spcBef>
                <a:spcPts val="0"/>
              </a:spcBef>
              <a:spcAft>
                <a:spcPts val="0"/>
              </a:spcAft>
              <a:buSzPts val="1800"/>
              <a:buChar char="●"/>
            </a:pPr>
            <a:r>
              <a:rPr lang="en" dirty="0"/>
              <a:t>bisection bandwidth</a:t>
            </a:r>
            <a:endParaRPr dirty="0"/>
          </a:p>
          <a:p>
            <a:pPr marL="457200" lvl="0" indent="-342900" algn="l" rtl="0">
              <a:spcBef>
                <a:spcPts val="0"/>
              </a:spcBef>
              <a:spcAft>
                <a:spcPts val="0"/>
              </a:spcAft>
              <a:buSzPts val="1800"/>
              <a:buChar char="●"/>
            </a:pPr>
            <a:r>
              <a:rPr lang="en" dirty="0"/>
              <a:t>nearest neighbors</a:t>
            </a:r>
            <a:endParaRPr dirty="0"/>
          </a:p>
          <a:p>
            <a:pPr marL="457200" lvl="0" indent="-342900" algn="l" rtl="0">
              <a:spcBef>
                <a:spcPts val="0"/>
              </a:spcBef>
              <a:spcAft>
                <a:spcPts val="0"/>
              </a:spcAft>
              <a:buSzPts val="1800"/>
              <a:buChar char="●"/>
            </a:pPr>
            <a:r>
              <a:rPr lang="en" dirty="0"/>
              <a:t>random pairs</a:t>
            </a:r>
            <a:endParaRPr dirty="0"/>
          </a:p>
          <a:p>
            <a:pPr marL="457200" lvl="0" indent="-342900" algn="l" rtl="0">
              <a:spcBef>
                <a:spcPts val="0"/>
              </a:spcBef>
              <a:spcAft>
                <a:spcPts val="0"/>
              </a:spcAft>
              <a:buSzPts val="1800"/>
              <a:buChar char="●"/>
            </a:pPr>
            <a:r>
              <a:rPr lang="en" dirty="0"/>
              <a:t>FFT proxy</a:t>
            </a:r>
            <a:endParaRPr dirty="0"/>
          </a:p>
          <a:p>
            <a:pPr marL="0" lvl="0" indent="0" algn="l" rtl="0">
              <a:spcBef>
                <a:spcPts val="1600"/>
              </a:spcBef>
              <a:spcAft>
                <a:spcPts val="0"/>
              </a:spcAft>
              <a:buNone/>
            </a:pPr>
            <a:r>
              <a:rPr lang="en" dirty="0"/>
              <a:t>Methodology:</a:t>
            </a:r>
            <a:endParaRPr dirty="0"/>
          </a:p>
          <a:p>
            <a:pPr marL="457200" lvl="0" indent="-342900" algn="l" rtl="0">
              <a:spcBef>
                <a:spcPts val="0"/>
              </a:spcBef>
              <a:spcAft>
                <a:spcPts val="0"/>
              </a:spcAft>
              <a:buSzPts val="1800"/>
              <a:buChar char="●"/>
            </a:pPr>
            <a:r>
              <a:rPr lang="en" dirty="0"/>
              <a:t>Benchmarks spend 70-75% time in </a:t>
            </a:r>
            <a:r>
              <a:rPr lang="en" b="1" dirty="0"/>
              <a:t>computation</a:t>
            </a:r>
            <a:endParaRPr dirty="0"/>
          </a:p>
          <a:p>
            <a:pPr marL="457200" lvl="0" indent="-342900" algn="l" rtl="0">
              <a:spcBef>
                <a:spcPts val="0"/>
              </a:spcBef>
              <a:spcAft>
                <a:spcPts val="0"/>
              </a:spcAft>
              <a:buSzPts val="1800"/>
              <a:buChar char="●"/>
            </a:pPr>
            <a:r>
              <a:rPr lang="en" dirty="0"/>
              <a:t>Each job ran (1) in isolation and (2) with competition</a:t>
            </a:r>
            <a:endParaRPr dirty="0"/>
          </a:p>
        </p:txBody>
      </p:sp>
      <p:grpSp>
        <p:nvGrpSpPr>
          <p:cNvPr id="160" name="Google Shape;160;p20"/>
          <p:cNvGrpSpPr/>
          <p:nvPr/>
        </p:nvGrpSpPr>
        <p:grpSpPr>
          <a:xfrm>
            <a:off x="-2177" y="4611100"/>
            <a:ext cx="9144000" cy="579425"/>
            <a:chOff x="7250" y="4611100"/>
            <a:chExt cx="9144000" cy="579425"/>
          </a:xfrm>
        </p:grpSpPr>
        <p:sp>
          <p:nvSpPr>
            <p:cNvPr id="161" name="Google Shape;161;p20"/>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0"/>
            <p:cNvPicPr preferRelativeResize="0"/>
            <p:nvPr/>
          </p:nvPicPr>
          <p:blipFill>
            <a:blip r:embed="rId3">
              <a:alphaModFix/>
            </a:blip>
            <a:stretch>
              <a:fillRect/>
            </a:stretch>
          </p:blipFill>
          <p:spPr>
            <a:xfrm>
              <a:off x="645400" y="4720838"/>
              <a:ext cx="1495300" cy="373825"/>
            </a:xfrm>
            <a:prstGeom prst="rect">
              <a:avLst/>
            </a:prstGeom>
            <a:noFill/>
            <a:ln>
              <a:noFill/>
            </a:ln>
          </p:spPr>
        </p:pic>
        <p:pic>
          <p:nvPicPr>
            <p:cNvPr id="163" name="Google Shape;163;p20"/>
            <p:cNvPicPr preferRelativeResize="0"/>
            <p:nvPr/>
          </p:nvPicPr>
          <p:blipFill>
            <a:blip r:embed="rId4">
              <a:alphaModFix/>
            </a:blip>
            <a:stretch>
              <a:fillRect/>
            </a:stretch>
          </p:blipFill>
          <p:spPr>
            <a:xfrm>
              <a:off x="7017800" y="4782633"/>
              <a:ext cx="1489910" cy="250237"/>
            </a:xfrm>
            <a:prstGeom prst="rect">
              <a:avLst/>
            </a:prstGeom>
            <a:noFill/>
            <a:ln>
              <a:noFill/>
            </a:ln>
          </p:spPr>
        </p:pic>
        <p:pic>
          <p:nvPicPr>
            <p:cNvPr id="164" name="Google Shape;164;p20"/>
            <p:cNvPicPr preferRelativeResize="0"/>
            <p:nvPr/>
          </p:nvPicPr>
          <p:blipFill>
            <a:blip r:embed="rId5">
              <a:alphaModFix/>
            </a:blip>
            <a:stretch>
              <a:fillRect/>
            </a:stretch>
          </p:blipFill>
          <p:spPr>
            <a:xfrm>
              <a:off x="3781575" y="4611100"/>
              <a:ext cx="1595350" cy="579425"/>
            </a:xfrm>
            <a:prstGeom prst="rect">
              <a:avLst/>
            </a:prstGeom>
            <a:noFill/>
            <a:ln>
              <a:noFill/>
            </a:ln>
          </p:spPr>
        </p:pic>
      </p:grpSp>
      <p:sp>
        <p:nvSpPr>
          <p:cNvPr id="165" name="Google Shape;16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Inter-job interference experiments</a:t>
            </a:r>
            <a:endParaRPr/>
          </a:p>
        </p:txBody>
      </p:sp>
      <p:pic>
        <p:nvPicPr>
          <p:cNvPr id="167" name="Google Shape;167;p20"/>
          <p:cNvPicPr preferRelativeResize="0"/>
          <p:nvPr/>
        </p:nvPicPr>
        <p:blipFill rotWithShape="1">
          <a:blip r:embed="rId6">
            <a:alphaModFix/>
          </a:blip>
          <a:srcRect l="23189" t="18426" r="47242" b="45435"/>
          <a:stretch/>
        </p:blipFill>
        <p:spPr>
          <a:xfrm>
            <a:off x="7141023" y="1025908"/>
            <a:ext cx="1487174" cy="1363250"/>
          </a:xfrm>
          <a:prstGeom prst="rect">
            <a:avLst/>
          </a:prstGeom>
          <a:noFill/>
          <a:ln w="9525" cap="flat" cmpd="sng">
            <a:solidFill>
              <a:schemeClr val="dk2"/>
            </a:solidFill>
            <a:prstDash val="solid"/>
            <a:round/>
            <a:headEnd type="none" w="sm" len="sm"/>
            <a:tailEnd type="none" w="sm" len="sm"/>
          </a:ln>
        </p:spPr>
      </p:pic>
      <p:pic>
        <p:nvPicPr>
          <p:cNvPr id="168" name="Google Shape;168;p20"/>
          <p:cNvPicPr preferRelativeResize="0"/>
          <p:nvPr/>
        </p:nvPicPr>
        <p:blipFill rotWithShape="1">
          <a:blip r:embed="rId7">
            <a:alphaModFix/>
          </a:blip>
          <a:srcRect l="14964" t="19179" r="22943" b="67279"/>
          <a:stretch/>
        </p:blipFill>
        <p:spPr>
          <a:xfrm>
            <a:off x="3404537" y="1942431"/>
            <a:ext cx="3308076" cy="541024"/>
          </a:xfrm>
          <a:prstGeom prst="rect">
            <a:avLst/>
          </a:prstGeom>
          <a:noFill/>
          <a:ln w="9525" cap="flat" cmpd="sng">
            <a:solidFill>
              <a:schemeClr val="dk2"/>
            </a:solidFill>
            <a:prstDash val="solid"/>
            <a:round/>
            <a:headEnd type="none" w="sm" len="sm"/>
            <a:tailEnd type="none" w="sm" len="sm"/>
          </a:ln>
        </p:spPr>
      </p:pic>
      <p:pic>
        <p:nvPicPr>
          <p:cNvPr id="169" name="Google Shape;169;p20"/>
          <p:cNvPicPr preferRelativeResize="0"/>
          <p:nvPr/>
        </p:nvPicPr>
        <p:blipFill rotWithShape="1">
          <a:blip r:embed="rId8">
            <a:alphaModFix/>
          </a:blip>
          <a:srcRect l="14646" t="19178" r="22413" b="64661"/>
          <a:stretch/>
        </p:blipFill>
        <p:spPr>
          <a:xfrm>
            <a:off x="3404537" y="2894556"/>
            <a:ext cx="3308076" cy="637018"/>
          </a:xfrm>
          <a:prstGeom prst="rect">
            <a:avLst/>
          </a:prstGeom>
          <a:noFill/>
          <a:ln w="9525" cap="flat" cmpd="sng">
            <a:solidFill>
              <a:schemeClr val="dk2"/>
            </a:solidFill>
            <a:prstDash val="solid"/>
            <a:round/>
            <a:headEnd type="none" w="sm" len="sm"/>
            <a:tailEnd type="none" w="sm" len="sm"/>
          </a:ln>
        </p:spPr>
      </p:pic>
      <p:pic>
        <p:nvPicPr>
          <p:cNvPr id="170" name="Google Shape;170;p20"/>
          <p:cNvPicPr preferRelativeResize="0"/>
          <p:nvPr/>
        </p:nvPicPr>
        <p:blipFill rotWithShape="1">
          <a:blip r:embed="rId9">
            <a:alphaModFix/>
          </a:blip>
          <a:srcRect l="13852" t="22864" r="49510" b="37760"/>
          <a:stretch/>
        </p:blipFill>
        <p:spPr>
          <a:xfrm>
            <a:off x="6941296" y="2872638"/>
            <a:ext cx="1886650" cy="1520800"/>
          </a:xfrm>
          <a:prstGeom prst="rect">
            <a:avLst/>
          </a:prstGeom>
          <a:noFill/>
          <a:ln w="9525" cap="flat" cmpd="sng">
            <a:solidFill>
              <a:schemeClr val="dk2"/>
            </a:solidFill>
            <a:prstDash val="solid"/>
            <a:round/>
            <a:headEnd type="none" w="sm" len="sm"/>
            <a:tailEnd type="none" w="sm" len="sm"/>
          </a:ln>
        </p:spPr>
      </p:pic>
      <p:sp>
        <p:nvSpPr>
          <p:cNvPr id="171" name="Google Shape;171;p20"/>
          <p:cNvSpPr txBox="1"/>
          <p:nvPr/>
        </p:nvSpPr>
        <p:spPr>
          <a:xfrm>
            <a:off x="4144475" y="2407256"/>
            <a:ext cx="1828200" cy="4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3AB2"/>
                </a:solidFill>
              </a:rPr>
              <a:t>bisection bandwidth</a:t>
            </a:r>
            <a:endParaRPr dirty="0">
              <a:solidFill>
                <a:srgbClr val="003AB2"/>
              </a:solidFill>
            </a:endParaRPr>
          </a:p>
        </p:txBody>
      </p:sp>
      <p:sp>
        <p:nvSpPr>
          <p:cNvPr id="172" name="Google Shape;172;p20"/>
          <p:cNvSpPr txBox="1"/>
          <p:nvPr/>
        </p:nvSpPr>
        <p:spPr>
          <a:xfrm>
            <a:off x="4144462" y="3415706"/>
            <a:ext cx="1828200" cy="4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3AB2"/>
                </a:solidFill>
              </a:rPr>
              <a:t>random pairs</a:t>
            </a:r>
            <a:endParaRPr>
              <a:solidFill>
                <a:srgbClr val="003AB2"/>
              </a:solidFill>
            </a:endParaRPr>
          </a:p>
        </p:txBody>
      </p:sp>
      <p:sp>
        <p:nvSpPr>
          <p:cNvPr id="173" name="Google Shape;173;p20"/>
          <p:cNvSpPr txBox="1"/>
          <p:nvPr/>
        </p:nvSpPr>
        <p:spPr>
          <a:xfrm>
            <a:off x="6970498" y="2334946"/>
            <a:ext cx="1828200" cy="4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3AB2"/>
                </a:solidFill>
              </a:rPr>
              <a:t>nearest neighbors</a:t>
            </a:r>
            <a:endParaRPr>
              <a:solidFill>
                <a:srgbClr val="003AB2"/>
              </a:solidFill>
            </a:endParaRPr>
          </a:p>
        </p:txBody>
      </p:sp>
      <p:sp>
        <p:nvSpPr>
          <p:cNvPr id="174" name="Google Shape;174;p20"/>
          <p:cNvSpPr txBox="1"/>
          <p:nvPr/>
        </p:nvSpPr>
        <p:spPr>
          <a:xfrm>
            <a:off x="6970498" y="4307438"/>
            <a:ext cx="1828200" cy="4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3AB2"/>
                </a:solidFill>
              </a:rPr>
              <a:t>FFT proxy</a:t>
            </a:r>
            <a:endParaRPr>
              <a:solidFill>
                <a:srgbClr val="003AB2"/>
              </a:solidFill>
            </a:endParaRPr>
          </a:p>
        </p:txBody>
      </p:sp>
      <p:sp>
        <p:nvSpPr>
          <p:cNvPr id="175" name="Google Shape;17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7" name="Picture 6">
            <a:extLst>
              <a:ext uri="{FF2B5EF4-FFF2-40B4-BE49-F238E27FC236}">
                <a16:creationId xmlns:a16="http://schemas.microsoft.com/office/drawing/2014/main" id="{06BCDC21-1025-3144-B0F3-292CC8E293B3}"/>
              </a:ext>
            </a:extLst>
          </p:cNvPr>
          <p:cNvPicPr>
            <a:picLocks noChangeAspect="1"/>
          </p:cNvPicPr>
          <p:nvPr/>
        </p:nvPicPr>
        <p:blipFill>
          <a:blip r:embed="rId3"/>
          <a:stretch>
            <a:fillRect/>
          </a:stretch>
        </p:blipFill>
        <p:spPr>
          <a:xfrm>
            <a:off x="1575925" y="913422"/>
            <a:ext cx="5432448" cy="3259469"/>
          </a:xfrm>
          <a:prstGeom prst="rect">
            <a:avLst/>
          </a:prstGeom>
        </p:spPr>
      </p:pic>
      <p:grpSp>
        <p:nvGrpSpPr>
          <p:cNvPr id="180" name="Google Shape;180;p21"/>
          <p:cNvGrpSpPr/>
          <p:nvPr/>
        </p:nvGrpSpPr>
        <p:grpSpPr>
          <a:xfrm>
            <a:off x="-2177" y="4611100"/>
            <a:ext cx="9144000" cy="579425"/>
            <a:chOff x="7250" y="4611100"/>
            <a:chExt cx="9144000" cy="579425"/>
          </a:xfrm>
        </p:grpSpPr>
        <p:sp>
          <p:nvSpPr>
            <p:cNvPr id="181" name="Google Shape;181;p2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1"/>
            <p:cNvPicPr preferRelativeResize="0"/>
            <p:nvPr/>
          </p:nvPicPr>
          <p:blipFill>
            <a:blip r:embed="rId4">
              <a:alphaModFix/>
            </a:blip>
            <a:stretch>
              <a:fillRect/>
            </a:stretch>
          </p:blipFill>
          <p:spPr>
            <a:xfrm>
              <a:off x="645400" y="4720838"/>
              <a:ext cx="1495300" cy="373825"/>
            </a:xfrm>
            <a:prstGeom prst="rect">
              <a:avLst/>
            </a:prstGeom>
            <a:noFill/>
            <a:ln>
              <a:noFill/>
            </a:ln>
          </p:spPr>
        </p:pic>
        <p:pic>
          <p:nvPicPr>
            <p:cNvPr id="183" name="Google Shape;183;p21"/>
            <p:cNvPicPr preferRelativeResize="0"/>
            <p:nvPr/>
          </p:nvPicPr>
          <p:blipFill>
            <a:blip r:embed="rId5">
              <a:alphaModFix/>
            </a:blip>
            <a:stretch>
              <a:fillRect/>
            </a:stretch>
          </p:blipFill>
          <p:spPr>
            <a:xfrm>
              <a:off x="7017800" y="4782633"/>
              <a:ext cx="1489910" cy="250237"/>
            </a:xfrm>
            <a:prstGeom prst="rect">
              <a:avLst/>
            </a:prstGeom>
            <a:noFill/>
            <a:ln>
              <a:noFill/>
            </a:ln>
          </p:spPr>
        </p:pic>
        <p:pic>
          <p:nvPicPr>
            <p:cNvPr id="184" name="Google Shape;184;p21"/>
            <p:cNvPicPr preferRelativeResize="0"/>
            <p:nvPr/>
          </p:nvPicPr>
          <p:blipFill>
            <a:blip r:embed="rId6">
              <a:alphaModFix/>
            </a:blip>
            <a:stretch>
              <a:fillRect/>
            </a:stretch>
          </p:blipFill>
          <p:spPr>
            <a:xfrm>
              <a:off x="3781575" y="4611100"/>
              <a:ext cx="1595350" cy="579425"/>
            </a:xfrm>
            <a:prstGeom prst="rect">
              <a:avLst/>
            </a:prstGeom>
            <a:noFill/>
            <a:ln>
              <a:noFill/>
            </a:ln>
          </p:spPr>
        </p:pic>
      </p:grpSp>
      <p:sp>
        <p:nvSpPr>
          <p:cNvPr id="185" name="Google Shape;18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Interference results</a:t>
            </a:r>
            <a:endParaRPr/>
          </a:p>
        </p:txBody>
      </p:sp>
      <p:sp>
        <p:nvSpPr>
          <p:cNvPr id="188" name="Google Shape;188;p21"/>
          <p:cNvSpPr txBox="1"/>
          <p:nvPr/>
        </p:nvSpPr>
        <p:spPr>
          <a:xfrm>
            <a:off x="311698" y="4196838"/>
            <a:ext cx="8520601" cy="646800"/>
          </a:xfrm>
          <a:prstGeom prst="rect">
            <a:avLst/>
          </a:prstGeom>
          <a:noFill/>
          <a:ln>
            <a:noFill/>
          </a:ln>
        </p:spPr>
        <p:txBody>
          <a:bodyPr spcFirstLastPara="1" wrap="square" lIns="91425" tIns="91425" rIns="91425" bIns="91425" anchor="t" anchorCtr="0">
            <a:noAutofit/>
          </a:bodyPr>
          <a:lstStyle/>
          <a:p>
            <a:pPr marL="139700" lvl="0" algn="ctr" rtl="0">
              <a:spcBef>
                <a:spcPts val="0"/>
              </a:spcBef>
              <a:spcAft>
                <a:spcPts val="0"/>
              </a:spcAft>
              <a:buClr>
                <a:srgbClr val="0000FF"/>
              </a:buClr>
              <a:buSzPts val="1400"/>
            </a:pPr>
            <a:r>
              <a:rPr lang="en" sz="1600" dirty="0">
                <a:solidFill>
                  <a:srgbClr val="003AB2"/>
                </a:solidFill>
              </a:rPr>
              <a:t>Performance degrades under competition (with respect to isolated performance).</a:t>
            </a:r>
            <a:endParaRPr sz="1600" dirty="0">
              <a:solidFill>
                <a:srgbClr val="003AB2"/>
              </a:solidFill>
            </a:endParaRPr>
          </a:p>
        </p:txBody>
      </p:sp>
      <p:sp>
        <p:nvSpPr>
          <p:cNvPr id="189" name="Google Shape;1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20" name="Picture 19">
            <a:extLst>
              <a:ext uri="{FF2B5EF4-FFF2-40B4-BE49-F238E27FC236}">
                <a16:creationId xmlns:a16="http://schemas.microsoft.com/office/drawing/2014/main" id="{D4238662-6BCC-114B-B134-DD7A306D2EE4}"/>
              </a:ext>
            </a:extLst>
          </p:cNvPr>
          <p:cNvPicPr>
            <a:picLocks noChangeAspect="1"/>
          </p:cNvPicPr>
          <p:nvPr/>
        </p:nvPicPr>
        <p:blipFill>
          <a:blip r:embed="rId3"/>
          <a:stretch>
            <a:fillRect/>
          </a:stretch>
        </p:blipFill>
        <p:spPr>
          <a:xfrm>
            <a:off x="1575925" y="913422"/>
            <a:ext cx="5432448" cy="3259469"/>
          </a:xfrm>
          <a:prstGeom prst="rect">
            <a:avLst/>
          </a:prstGeom>
        </p:spPr>
      </p:pic>
      <p:grpSp>
        <p:nvGrpSpPr>
          <p:cNvPr id="180" name="Google Shape;180;p21"/>
          <p:cNvGrpSpPr/>
          <p:nvPr/>
        </p:nvGrpSpPr>
        <p:grpSpPr>
          <a:xfrm>
            <a:off x="-2177" y="4611100"/>
            <a:ext cx="9144000" cy="579425"/>
            <a:chOff x="7250" y="4611100"/>
            <a:chExt cx="9144000" cy="579425"/>
          </a:xfrm>
        </p:grpSpPr>
        <p:sp>
          <p:nvSpPr>
            <p:cNvPr id="181" name="Google Shape;181;p21"/>
            <p:cNvSpPr/>
            <p:nvPr/>
          </p:nvSpPr>
          <p:spPr>
            <a:xfrm>
              <a:off x="7250" y="4671950"/>
              <a:ext cx="9144000" cy="4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1"/>
            <p:cNvPicPr preferRelativeResize="0"/>
            <p:nvPr/>
          </p:nvPicPr>
          <p:blipFill>
            <a:blip r:embed="rId4">
              <a:alphaModFix/>
            </a:blip>
            <a:stretch>
              <a:fillRect/>
            </a:stretch>
          </p:blipFill>
          <p:spPr>
            <a:xfrm>
              <a:off x="645400" y="4720838"/>
              <a:ext cx="1495300" cy="373825"/>
            </a:xfrm>
            <a:prstGeom prst="rect">
              <a:avLst/>
            </a:prstGeom>
            <a:noFill/>
            <a:ln>
              <a:noFill/>
            </a:ln>
          </p:spPr>
        </p:pic>
        <p:pic>
          <p:nvPicPr>
            <p:cNvPr id="183" name="Google Shape;183;p21"/>
            <p:cNvPicPr preferRelativeResize="0"/>
            <p:nvPr/>
          </p:nvPicPr>
          <p:blipFill>
            <a:blip r:embed="rId5">
              <a:alphaModFix/>
            </a:blip>
            <a:stretch>
              <a:fillRect/>
            </a:stretch>
          </p:blipFill>
          <p:spPr>
            <a:xfrm>
              <a:off x="7017800" y="4782633"/>
              <a:ext cx="1489910" cy="250237"/>
            </a:xfrm>
            <a:prstGeom prst="rect">
              <a:avLst/>
            </a:prstGeom>
            <a:noFill/>
            <a:ln>
              <a:noFill/>
            </a:ln>
          </p:spPr>
        </p:pic>
        <p:pic>
          <p:nvPicPr>
            <p:cNvPr id="184" name="Google Shape;184;p21"/>
            <p:cNvPicPr preferRelativeResize="0"/>
            <p:nvPr/>
          </p:nvPicPr>
          <p:blipFill>
            <a:blip r:embed="rId6">
              <a:alphaModFix/>
            </a:blip>
            <a:stretch>
              <a:fillRect/>
            </a:stretch>
          </p:blipFill>
          <p:spPr>
            <a:xfrm>
              <a:off x="3781575" y="4611100"/>
              <a:ext cx="1595350" cy="579425"/>
            </a:xfrm>
            <a:prstGeom prst="rect">
              <a:avLst/>
            </a:prstGeom>
            <a:noFill/>
            <a:ln>
              <a:noFill/>
            </a:ln>
          </p:spPr>
        </p:pic>
      </p:grpSp>
      <p:sp>
        <p:nvSpPr>
          <p:cNvPr id="185" name="Google Shape;18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Interference results</a:t>
            </a:r>
            <a:endParaRPr/>
          </a:p>
        </p:txBody>
      </p:sp>
      <p:sp>
        <p:nvSpPr>
          <p:cNvPr id="188" name="Google Shape;188;p21"/>
          <p:cNvSpPr txBox="1"/>
          <p:nvPr/>
        </p:nvSpPr>
        <p:spPr>
          <a:xfrm>
            <a:off x="311699" y="4196838"/>
            <a:ext cx="8520599" cy="646800"/>
          </a:xfrm>
          <a:prstGeom prst="rect">
            <a:avLst/>
          </a:prstGeom>
          <a:noFill/>
          <a:ln>
            <a:noFill/>
          </a:ln>
        </p:spPr>
        <p:txBody>
          <a:bodyPr spcFirstLastPara="1" wrap="square" lIns="91425" tIns="91425" rIns="91425" bIns="91425" anchor="t" anchorCtr="0">
            <a:noAutofit/>
          </a:bodyPr>
          <a:lstStyle/>
          <a:p>
            <a:pPr marL="139700" lvl="0" algn="ctr">
              <a:buClr>
                <a:srgbClr val="0000FF"/>
              </a:buClr>
              <a:buSzPts val="1400"/>
            </a:pPr>
            <a:r>
              <a:rPr lang="en-US" sz="1600" dirty="0">
                <a:solidFill>
                  <a:srgbClr val="003AB2"/>
                </a:solidFill>
              </a:rPr>
              <a:t>Median degradation is usually 30-50% for applications sensitive to contention.</a:t>
            </a:r>
          </a:p>
        </p:txBody>
      </p:sp>
      <p:sp>
        <p:nvSpPr>
          <p:cNvPr id="189" name="Google Shape;1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5" name="Google Shape;208;p22">
            <a:extLst>
              <a:ext uri="{FF2B5EF4-FFF2-40B4-BE49-F238E27FC236}">
                <a16:creationId xmlns:a16="http://schemas.microsoft.com/office/drawing/2014/main" id="{D5534C1A-0E34-2645-BC3B-98F61B3E04FF}"/>
              </a:ext>
            </a:extLst>
          </p:cNvPr>
          <p:cNvSpPr/>
          <p:nvPr/>
        </p:nvSpPr>
        <p:spPr>
          <a:xfrm>
            <a:off x="3002091" y="2628487"/>
            <a:ext cx="279232" cy="296848"/>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8;p22">
            <a:extLst>
              <a:ext uri="{FF2B5EF4-FFF2-40B4-BE49-F238E27FC236}">
                <a16:creationId xmlns:a16="http://schemas.microsoft.com/office/drawing/2014/main" id="{4FC9F5BC-B1FF-1B43-A915-4F3794249373}"/>
              </a:ext>
            </a:extLst>
          </p:cNvPr>
          <p:cNvSpPr/>
          <p:nvPr/>
        </p:nvSpPr>
        <p:spPr>
          <a:xfrm>
            <a:off x="4084279" y="2513004"/>
            <a:ext cx="279232" cy="296848"/>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8;p22">
            <a:extLst>
              <a:ext uri="{FF2B5EF4-FFF2-40B4-BE49-F238E27FC236}">
                <a16:creationId xmlns:a16="http://schemas.microsoft.com/office/drawing/2014/main" id="{6DC55735-FF61-194F-9612-19FE1D2DF014}"/>
              </a:ext>
            </a:extLst>
          </p:cNvPr>
          <p:cNvSpPr/>
          <p:nvPr/>
        </p:nvSpPr>
        <p:spPr>
          <a:xfrm>
            <a:off x="4312095" y="2467441"/>
            <a:ext cx="279232" cy="296848"/>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22">
            <a:extLst>
              <a:ext uri="{FF2B5EF4-FFF2-40B4-BE49-F238E27FC236}">
                <a16:creationId xmlns:a16="http://schemas.microsoft.com/office/drawing/2014/main" id="{88C35D55-E884-0648-94CC-50EB132261D7}"/>
              </a:ext>
            </a:extLst>
          </p:cNvPr>
          <p:cNvSpPr/>
          <p:nvPr/>
        </p:nvSpPr>
        <p:spPr>
          <a:xfrm>
            <a:off x="5171506" y="2412448"/>
            <a:ext cx="279232" cy="296848"/>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22">
            <a:extLst>
              <a:ext uri="{FF2B5EF4-FFF2-40B4-BE49-F238E27FC236}">
                <a16:creationId xmlns:a16="http://schemas.microsoft.com/office/drawing/2014/main" id="{6B56E3DA-E7A3-334E-B056-874DB2F4E421}"/>
              </a:ext>
            </a:extLst>
          </p:cNvPr>
          <p:cNvSpPr/>
          <p:nvPr/>
        </p:nvSpPr>
        <p:spPr>
          <a:xfrm>
            <a:off x="5399322" y="2725107"/>
            <a:ext cx="279232" cy="296848"/>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2809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7701</TotalTime>
  <Words>1514</Words>
  <Application>Microsoft Macintosh PowerPoint</Application>
  <PresentationFormat>On-screen Show (16:9)</PresentationFormat>
  <Paragraphs>248</Paragraphs>
  <Slides>40</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Gill Sans</vt:lpstr>
      <vt:lpstr>Simple Light</vt:lpstr>
      <vt:lpstr>Mitigating Inter-Job Interference Using Adaptive Flow-Aware Routing</vt:lpstr>
      <vt:lpstr>Inter-job network interference on production systems</vt:lpstr>
      <vt:lpstr>Our contributions</vt:lpstr>
      <vt:lpstr>Our contributions</vt:lpstr>
      <vt:lpstr>Our contributions</vt:lpstr>
      <vt:lpstr>Background: Routing in modern systems</vt:lpstr>
      <vt:lpstr>Inter-job interference experiments</vt:lpstr>
      <vt:lpstr>Interference results</vt:lpstr>
      <vt:lpstr>Interference results</vt:lpstr>
      <vt:lpstr>Interference results</vt:lpstr>
      <vt:lpstr>Varying distribution of traffic across Cab</vt:lpstr>
      <vt:lpstr>Varying distribution of traffic across Cab</vt:lpstr>
      <vt:lpstr>Varying distribution of traffic across Cab</vt:lpstr>
      <vt:lpstr>Varying distribution of traffic across Cab</vt:lpstr>
      <vt:lpstr>Varying distribution of traffic across Cab</vt:lpstr>
      <vt:lpstr>Correlating performance to traffic</vt:lpstr>
      <vt:lpstr>Correlating performance to traffic</vt:lpstr>
      <vt:lpstr>Correlating performance to traffic</vt:lpstr>
      <vt:lpstr>AFAR: Adaptive Flow-Aware Routing </vt:lpstr>
      <vt:lpstr>AFAR example</vt:lpstr>
      <vt:lpstr>AFAR example</vt:lpstr>
      <vt:lpstr>AFAR example</vt:lpstr>
      <vt:lpstr>AFAR example</vt:lpstr>
      <vt:lpstr>AFAR example</vt:lpstr>
      <vt:lpstr>AFAR example</vt:lpstr>
      <vt:lpstr>AFAR example</vt:lpstr>
      <vt:lpstr>AFAR example</vt:lpstr>
      <vt:lpstr>AFAR example</vt:lpstr>
      <vt:lpstr>AFAR example</vt:lpstr>
      <vt:lpstr>AFAR example</vt:lpstr>
      <vt:lpstr>AFAR example</vt:lpstr>
      <vt:lpstr>AFAR prototype in OpenSM</vt:lpstr>
      <vt:lpstr>Tests on Cab</vt:lpstr>
      <vt:lpstr>Results of applying AFAR to our workloads</vt:lpstr>
      <vt:lpstr>Results of applying AFAR to our workloads</vt:lpstr>
      <vt:lpstr>Results of applying AFAR to our workloads</vt:lpstr>
      <vt:lpstr>Related Work</vt:lpstr>
      <vt:lpstr>Conclusion</vt:lpstr>
      <vt:lpstr>Acknowledgements and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Mitigating Inter-Job Interference Using Adaptive Flow-Aware Routing</dc:title>
  <cp:lastModifiedBy>Smith, Staci - (smiths949)</cp:lastModifiedBy>
  <cp:revision>61</cp:revision>
  <cp:lastPrinted>2018-11-06T21:57:48Z</cp:lastPrinted>
  <dcterms:modified xsi:type="dcterms:W3CDTF">2018-11-19T23:54:36Z</dcterms:modified>
</cp:coreProperties>
</file>