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2F7EBF9-DD91-9A4F-AD7D-E054BF0D8D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161" autoAdjust="0"/>
  </p:normalViewPr>
  <p:slideViewPr>
    <p:cSldViewPr snapToGrid="0" showGuide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11/12/18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6C0311-F29A-F64A-9E1F-BF948E88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821908-2DF1-214D-AEA8-8AA40242E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B717BC-2D83-1D49-9B39-9487E7F9B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4C6AE4-D6F3-4946-B440-455B7518B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D691BE-FC6A-AA4A-8B2B-F3924703C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08648F7-DA3C-1E4E-86EB-FACB5A152E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98653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GPU Select Scheduling to Improve Job Success Rates on Titan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Zimmer</a:t>
            </a:r>
          </a:p>
          <a:p>
            <a:r>
              <a:rPr lang="en-US" dirty="0"/>
              <a:t>Don Maxwell</a:t>
            </a:r>
          </a:p>
          <a:p>
            <a:r>
              <a:rPr lang="en-US" dirty="0"/>
              <a:t>Stephen McNally</a:t>
            </a:r>
          </a:p>
          <a:p>
            <a:r>
              <a:rPr lang="en-US" dirty="0"/>
              <a:t>Scott Atchley</a:t>
            </a:r>
          </a:p>
          <a:p>
            <a:r>
              <a:rPr lang="en-US" dirty="0" err="1"/>
              <a:t>Sudharshan</a:t>
            </a:r>
            <a:r>
              <a:rPr lang="en-US" dirty="0"/>
              <a:t> S. </a:t>
            </a:r>
            <a:r>
              <a:rPr lang="en-US" dirty="0" err="1"/>
              <a:t>Vazhkudai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3992-22DE-C145-8236-B4511D0B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Select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72CB-F32B-644A-A316-5F00A566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Influence Scheduling</a:t>
            </a:r>
          </a:p>
          <a:p>
            <a:pPr lvl="1"/>
            <a:r>
              <a:rPr lang="en-US" dirty="0"/>
              <a:t>Increase the use of Stable GPUs in Leadership Jobs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Maintain high utilization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Avoid user gaming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F569-2E78-8F4B-90E7-F98FE1B7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Alps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59B0-1833-A64B-8E2A-442DADA8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Moab First Fit</a:t>
            </a:r>
          </a:p>
          <a:p>
            <a:pPr lvl="1"/>
            <a:r>
              <a:rPr lang="en-US" dirty="0"/>
              <a:t>Top down, low index nodes used most</a:t>
            </a:r>
          </a:p>
          <a:p>
            <a:r>
              <a:rPr lang="en-US" dirty="0"/>
              <a:t>Alps traditionally orders for tight network clustering</a:t>
            </a:r>
          </a:p>
          <a:p>
            <a:pPr lvl="1"/>
            <a:r>
              <a:rPr lang="en-US" dirty="0"/>
              <a:t>Natural fragmentation occurs in a multiplexed system</a:t>
            </a:r>
          </a:p>
          <a:p>
            <a:r>
              <a:rPr lang="en-US" dirty="0"/>
              <a:t>Stable GPUs push to low indexes of scheduling list</a:t>
            </a:r>
          </a:p>
          <a:p>
            <a:r>
              <a:rPr lang="en-US" dirty="0"/>
              <a:t>Best effort to maintain Hilbert Curves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8474-E1AB-2F40-A231-F078573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4575826"/>
            <a:ext cx="5003800" cy="200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83E59-D1F0-034E-9E47-2E985E6B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94" y="252102"/>
            <a:ext cx="3733802" cy="22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4BF4-69E8-9144-B92C-6DBF5E06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Dual-Ended Scheduling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588F-3E3D-8B42-9DD3-E2F2D6A64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jobs are impacted less by failure</a:t>
            </a:r>
          </a:p>
          <a:p>
            <a:r>
              <a:rPr lang="en-US" dirty="0"/>
              <a:t>Previous work:</a:t>
            </a:r>
          </a:p>
          <a:p>
            <a:pPr lvl="1"/>
            <a:r>
              <a:rPr lang="en-US" dirty="0"/>
              <a:t>Schedule certain classes of jobs from the opposite end of the list</a:t>
            </a:r>
          </a:p>
          <a:p>
            <a:pPr lvl="1"/>
            <a:r>
              <a:rPr lang="en-US" dirty="0"/>
              <a:t>High frequency small jobs reduced fragmentation</a:t>
            </a:r>
          </a:p>
          <a:p>
            <a:r>
              <a:rPr lang="en-US" dirty="0"/>
              <a:t>Now</a:t>
            </a:r>
          </a:p>
          <a:p>
            <a:pPr lvl="1"/>
            <a:r>
              <a:rPr lang="en-US" dirty="0"/>
              <a:t>Schedule certain classes of jobs from the opposite end of the list</a:t>
            </a:r>
          </a:p>
          <a:p>
            <a:pPr lvl="1"/>
            <a:r>
              <a:rPr lang="en-US" dirty="0"/>
              <a:t>Give shorter, less likely to fail jobs less stable GPUs</a:t>
            </a:r>
          </a:p>
          <a:p>
            <a:r>
              <a:rPr lang="en-US" dirty="0"/>
              <a:t>What demarcation points?</a:t>
            </a:r>
          </a:p>
        </p:txBody>
      </p:sp>
    </p:spTree>
    <p:extLst>
      <p:ext uri="{BB962C8B-B14F-4D97-AF65-F5344CB8AC3E}">
        <p14:creationId xmlns:p14="http://schemas.microsoft.com/office/powerpoint/2010/main" val="180211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B10F-7E61-F649-BF29-7AD04D35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9B38-DF49-6243-B45D-AE27A39D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factor strategy to increase stable GPU hours in leadership jobs</a:t>
            </a:r>
          </a:p>
          <a:p>
            <a:r>
              <a:rPr lang="en-US" dirty="0"/>
              <a:t>Determine use</a:t>
            </a:r>
          </a:p>
          <a:p>
            <a:pPr lvl="1"/>
            <a:r>
              <a:rPr lang="en-US" dirty="0"/>
              <a:t>Simulation to understand</a:t>
            </a:r>
          </a:p>
          <a:p>
            <a:pPr lvl="2"/>
            <a:r>
              <a:rPr lang="en-US" dirty="0"/>
              <a:t>Overall impact</a:t>
            </a:r>
          </a:p>
          <a:p>
            <a:pPr lvl="2"/>
            <a:r>
              <a:rPr lang="en-US" dirty="0"/>
              <a:t>Study different demarcation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27756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00B5-FDCD-7849-969F-5588D026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4F15-5189-CE46-A944-70B3446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318505" cy="4047778"/>
          </a:xfrm>
        </p:spPr>
        <p:txBody>
          <a:bodyPr/>
          <a:lstStyle/>
          <a:p>
            <a:pPr lvl="1"/>
            <a:r>
              <a:rPr lang="en-US" dirty="0"/>
              <a:t>DE16 Base was production comparison</a:t>
            </a:r>
          </a:p>
          <a:p>
            <a:pPr lvl="1"/>
            <a:r>
              <a:rPr lang="en-US" dirty="0"/>
              <a:t>Reorganized Strategies added GPUs on average to each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59B27-1E68-9C40-BC0D-17EEA481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17" y="3340926"/>
            <a:ext cx="5016500" cy="295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ACA6B-07F9-5B4A-940D-6625CD5F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067" y="184261"/>
            <a:ext cx="5029200" cy="295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B10CB6-D862-CE42-915B-5F7B8BCD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920" y="3445897"/>
            <a:ext cx="5029200" cy="297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22B2C-3E07-9A4F-AE9D-3A67ACD45EF7}"/>
              </a:ext>
            </a:extLst>
          </p:cNvPr>
          <p:cNvSpPr txBox="1"/>
          <p:nvPr/>
        </p:nvSpPr>
        <p:spPr>
          <a:xfrm>
            <a:off x="3101008" y="6162272"/>
            <a:ext cx="11929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20% Jobs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83F2A-9B9D-5A40-8C30-04BD45B65806}"/>
              </a:ext>
            </a:extLst>
          </p:cNvPr>
          <p:cNvSpPr txBox="1"/>
          <p:nvPr/>
        </p:nvSpPr>
        <p:spPr>
          <a:xfrm>
            <a:off x="8715955" y="3030772"/>
            <a:ext cx="11929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40% Jobs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7127B-1D2B-F649-B883-96A98FCBE6B0}"/>
              </a:ext>
            </a:extLst>
          </p:cNvPr>
          <p:cNvSpPr txBox="1"/>
          <p:nvPr/>
        </p:nvSpPr>
        <p:spPr>
          <a:xfrm>
            <a:off x="8749083" y="6268278"/>
            <a:ext cx="11929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60% Jobs</a:t>
            </a:r>
          </a:p>
        </p:txBody>
      </p:sp>
    </p:spTree>
    <p:extLst>
      <p:ext uri="{BB962C8B-B14F-4D97-AF65-F5344CB8AC3E}">
        <p14:creationId xmlns:p14="http://schemas.microsoft.com/office/powerpoint/2010/main" val="295270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B4A3-CCA6-AF4B-973A-47020588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Only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E48B-39F8-5C44-8F8F-71E25F08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CPU-Only jobs added</a:t>
            </a:r>
          </a:p>
          <a:p>
            <a:r>
              <a:rPr lang="en-US" dirty="0"/>
              <a:t>Boost new </a:t>
            </a:r>
            <a:r>
              <a:rPr lang="en-US" dirty="0" err="1"/>
              <a:t>gpu</a:t>
            </a:r>
            <a:r>
              <a:rPr lang="en-US" dirty="0"/>
              <a:t> hours</a:t>
            </a:r>
          </a:p>
          <a:p>
            <a:pPr lvl="1"/>
            <a:r>
              <a:rPr lang="en-US" dirty="0"/>
              <a:t>~100K Additional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5AFD6-E2C2-3B49-9674-D57716BA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57" y="1951264"/>
            <a:ext cx="502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60EC-793D-FA49-9395-6F20844B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C025-F81B-2D4F-A06A-4A102DE8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107866" cy="4047778"/>
          </a:xfrm>
        </p:spPr>
        <p:txBody>
          <a:bodyPr/>
          <a:lstStyle/>
          <a:p>
            <a:r>
              <a:rPr lang="en-US" dirty="0"/>
              <a:t>Simulation and </a:t>
            </a:r>
            <a:r>
              <a:rPr lang="en-US" dirty="0" err="1"/>
              <a:t>Testshot</a:t>
            </a:r>
            <a:endParaRPr lang="en-US" dirty="0"/>
          </a:p>
          <a:p>
            <a:r>
              <a:rPr lang="en-US" dirty="0"/>
              <a:t>Additional Fragmentation is considerable</a:t>
            </a:r>
          </a:p>
          <a:p>
            <a:r>
              <a:rPr lang="en-US" dirty="0"/>
              <a:t>Network measurement show impact to runtime over quiet system</a:t>
            </a:r>
          </a:p>
          <a:p>
            <a:pPr lvl="1"/>
            <a:r>
              <a:rPr lang="en-US" dirty="0"/>
              <a:t>Production results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20B1D-7591-3F4A-B96B-A64C0510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276224"/>
            <a:ext cx="4161064" cy="2458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4BB3B-E314-5C43-ACF8-A4F61098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29" y="3322864"/>
            <a:ext cx="45720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479D2-A97F-1A43-A6DF-08BDD67C8646}"/>
              </a:ext>
            </a:extLst>
          </p:cNvPr>
          <p:cNvSpPr txBox="1"/>
          <p:nvPr/>
        </p:nvSpPr>
        <p:spPr>
          <a:xfrm>
            <a:off x="8621485" y="2824843"/>
            <a:ext cx="13244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Simulation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61BCA-A8D6-9643-9F3D-8705B61D1136}"/>
              </a:ext>
            </a:extLst>
          </p:cNvPr>
          <p:cNvSpPr txBox="1"/>
          <p:nvPr/>
        </p:nvSpPr>
        <p:spPr>
          <a:xfrm>
            <a:off x="8147957" y="6164036"/>
            <a:ext cx="25227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4096 Jobs Measured</a:t>
            </a:r>
          </a:p>
        </p:txBody>
      </p:sp>
    </p:spTree>
    <p:extLst>
      <p:ext uri="{BB962C8B-B14F-4D97-AF65-F5344CB8AC3E}">
        <p14:creationId xmlns:p14="http://schemas.microsoft.com/office/powerpoint/2010/main" val="54200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C84E-8FE8-A24F-BEEF-4D73D019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04A2-FCB1-A042-869F-AF7CE099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4866895" cy="4047778"/>
          </a:xfrm>
        </p:spPr>
        <p:txBody>
          <a:bodyPr/>
          <a:lstStyle/>
          <a:p>
            <a:r>
              <a:rPr lang="en-US" dirty="0"/>
              <a:t>Added to Production July 2017</a:t>
            </a:r>
          </a:p>
          <a:p>
            <a:r>
              <a:rPr lang="en-US" dirty="0"/>
              <a:t>Several consistent months </a:t>
            </a:r>
          </a:p>
          <a:p>
            <a:pPr lvl="1"/>
            <a:r>
              <a:rPr lang="en-US" dirty="0"/>
              <a:t>Leadership job failures accounted for less than 50% of failures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28AC2-3ECD-0B4D-B2B5-7E5E390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79" y="1910442"/>
            <a:ext cx="5705928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2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2F8A-9FC1-A84F-999F-51E04EC7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60E9-1BC9-2043-8664-8438243FF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increase in failure rate on Titan</a:t>
            </a:r>
          </a:p>
          <a:p>
            <a:pPr lvl="1"/>
            <a:r>
              <a:rPr lang="en-US" dirty="0"/>
              <a:t>Even after fixes, continued impact to leadership computing</a:t>
            </a:r>
          </a:p>
          <a:p>
            <a:r>
              <a:rPr lang="en-US" dirty="0"/>
              <a:t>Scheduling and system ordering was modified </a:t>
            </a:r>
          </a:p>
          <a:p>
            <a:pPr lvl="1"/>
            <a:r>
              <a:rPr lang="en-US" dirty="0"/>
              <a:t>Maintain high utilization</a:t>
            </a:r>
          </a:p>
          <a:p>
            <a:pPr lvl="1"/>
            <a:r>
              <a:rPr lang="en-US" dirty="0"/>
              <a:t>Subtly shift stable GPUs to leadership jobs</a:t>
            </a:r>
          </a:p>
          <a:p>
            <a:r>
              <a:rPr lang="en-US" dirty="0"/>
              <a:t>Simulation added 33% more stable </a:t>
            </a:r>
            <a:r>
              <a:rPr lang="en-US" dirty="0" err="1"/>
              <a:t>gpu</a:t>
            </a:r>
            <a:r>
              <a:rPr lang="en-US" dirty="0"/>
              <a:t> hours to leadership jobs</a:t>
            </a:r>
          </a:p>
          <a:p>
            <a:r>
              <a:rPr lang="en-US" dirty="0"/>
              <a:t>Production results show consistent trends of failures in leadership jobs dropping from 55-60% to 40-45%</a:t>
            </a:r>
          </a:p>
        </p:txBody>
      </p:sp>
    </p:spTree>
    <p:extLst>
      <p:ext uri="{BB962C8B-B14F-4D97-AF65-F5344CB8AC3E}">
        <p14:creationId xmlns:p14="http://schemas.microsoft.com/office/powerpoint/2010/main" val="151584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922A9-7D71-384E-8127-18790C7A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58446-2023-1249-AA4D-D6B52E1C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212016" y="756035"/>
            <a:ext cx="7440891" cy="47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C2C83-7EFE-7447-A910-1D768B07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4751109" y="1678600"/>
            <a:ext cx="7440891" cy="4755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B40CD-67D0-4140-8425-EF5A9E07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 Supercomputer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AAD3-8447-D549-B412-5FA6D7C17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Nov 2018 #9 on Top 500</a:t>
            </a:r>
          </a:p>
          <a:p>
            <a:pPr lvl="1"/>
            <a:r>
              <a:rPr lang="en-US" dirty="0"/>
              <a:t>Nov 2012 #1</a:t>
            </a:r>
          </a:p>
          <a:p>
            <a:r>
              <a:rPr lang="en-US" dirty="0"/>
              <a:t>First Major hybrid Supercomputer ( &gt; 10 PF)</a:t>
            </a:r>
          </a:p>
          <a:p>
            <a:pPr lvl="1"/>
            <a:r>
              <a:rPr lang="en-US" dirty="0"/>
              <a:t>17.57 PF</a:t>
            </a:r>
          </a:p>
          <a:p>
            <a:r>
              <a:rPr lang="en-US" dirty="0"/>
              <a:t>18688 Nodes</a:t>
            </a:r>
          </a:p>
          <a:p>
            <a:pPr lvl="1"/>
            <a:r>
              <a:rPr lang="en-US" dirty="0"/>
              <a:t>AMD </a:t>
            </a:r>
            <a:r>
              <a:rPr lang="en-US" dirty="0" err="1"/>
              <a:t>Interlagos</a:t>
            </a:r>
            <a:r>
              <a:rPr lang="en-US" dirty="0"/>
              <a:t> CPUs</a:t>
            </a:r>
          </a:p>
          <a:p>
            <a:pPr lvl="1"/>
            <a:r>
              <a:rPr lang="en-US" dirty="0"/>
              <a:t>Tesla K20X GPUs (1 Per Node)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15B9-23AE-4749-BE7B-80A9616C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BC71-AB2E-B74C-8520-161623BBF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Started 2013</a:t>
            </a:r>
          </a:p>
          <a:p>
            <a:pPr lvl="1"/>
            <a:r>
              <a:rPr lang="en-US" dirty="0"/>
              <a:t>Exceptional GPU Stability</a:t>
            </a:r>
          </a:p>
          <a:p>
            <a:r>
              <a:rPr lang="en-US" dirty="0"/>
              <a:t>2013 – ~30 GPU Node Failures</a:t>
            </a:r>
          </a:p>
          <a:p>
            <a:r>
              <a:rPr lang="en-US" dirty="0"/>
              <a:t>2014 - ~50 GPU Node Failures</a:t>
            </a:r>
          </a:p>
          <a:p>
            <a:r>
              <a:rPr lang="en-US" dirty="0"/>
              <a:t>2015 - ~58 GPU Node Failures</a:t>
            </a:r>
          </a:p>
          <a:p>
            <a:r>
              <a:rPr lang="en-US" dirty="0"/>
              <a:t>JMTTI – 7 Days</a:t>
            </a:r>
          </a:p>
        </p:txBody>
      </p:sp>
    </p:spTree>
    <p:extLst>
      <p:ext uri="{BB962C8B-B14F-4D97-AF65-F5344CB8AC3E}">
        <p14:creationId xmlns:p14="http://schemas.microsoft.com/office/powerpoint/2010/main" val="395246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3782-31E8-4941-BCF2-419BBA83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Instability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836EC68-1190-0040-8167-305A309425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73631" y="1229446"/>
            <a:ext cx="6100559" cy="441888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DF0C81B-E5DB-8147-B284-EC30BD6F1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010" y="1075765"/>
            <a:ext cx="4723608" cy="4572931"/>
          </a:xfrm>
        </p:spPr>
        <p:txBody>
          <a:bodyPr/>
          <a:lstStyle/>
          <a:p>
            <a:r>
              <a:rPr lang="en-US" dirty="0"/>
              <a:t>July 2015</a:t>
            </a:r>
          </a:p>
          <a:p>
            <a:pPr lvl="1"/>
            <a:r>
              <a:rPr lang="en-US" dirty="0"/>
              <a:t>Failures Start to Increase</a:t>
            </a:r>
          </a:p>
          <a:p>
            <a:r>
              <a:rPr lang="en-US" dirty="0"/>
              <a:t>April 2016</a:t>
            </a:r>
          </a:p>
          <a:p>
            <a:pPr lvl="1"/>
            <a:r>
              <a:rPr lang="en-US" dirty="0"/>
              <a:t>85 Failures in 1 week</a:t>
            </a:r>
          </a:p>
          <a:p>
            <a:r>
              <a:rPr lang="en-US" dirty="0"/>
              <a:t>We have a problem</a:t>
            </a:r>
          </a:p>
          <a:p>
            <a:pPr lvl="1"/>
            <a:r>
              <a:rPr lang="en-US" dirty="0"/>
              <a:t>Multiple DBE errors: Indicative of a failing device</a:t>
            </a:r>
          </a:p>
          <a:p>
            <a:pPr lvl="2"/>
            <a:r>
              <a:rPr lang="en-US" dirty="0"/>
              <a:t>Several DBE errors within a given amount of time would lead to the GPU being pulled from production</a:t>
            </a:r>
          </a:p>
          <a:p>
            <a:r>
              <a:rPr lang="en-US" dirty="0"/>
              <a:t>At Peak, Titan was losing </a:t>
            </a:r>
          </a:p>
          <a:p>
            <a:pPr lvl="1"/>
            <a:r>
              <a:rPr lang="en-US" dirty="0"/>
              <a:t>12 GPUs/Day</a:t>
            </a:r>
          </a:p>
        </p:txBody>
      </p:sp>
    </p:spTree>
    <p:extLst>
      <p:ext uri="{BB962C8B-B14F-4D97-AF65-F5344CB8AC3E}">
        <p14:creationId xmlns:p14="http://schemas.microsoft.com/office/powerpoint/2010/main" val="408390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3E907-8146-D64E-8983-85ED7858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E9094-E0B0-A745-A637-999F07BBE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2016 cause</a:t>
            </a:r>
          </a:p>
          <a:p>
            <a:pPr lvl="1"/>
            <a:r>
              <a:rPr lang="en-US" dirty="0"/>
              <a:t>Manufacturing defect in GPU SXM</a:t>
            </a:r>
          </a:p>
          <a:p>
            <a:pPr lvl="2"/>
            <a:r>
              <a:rPr lang="en-US" dirty="0"/>
              <a:t>Not GPU Chip itself</a:t>
            </a:r>
          </a:p>
          <a:p>
            <a:pPr lvl="1"/>
            <a:r>
              <a:rPr lang="en-US" dirty="0"/>
              <a:t>Fix meant replacement; no easy repair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Tesla K20X no longer being manufactured</a:t>
            </a:r>
          </a:p>
          <a:p>
            <a:pPr lvl="1"/>
            <a:r>
              <a:rPr lang="en-US" dirty="0"/>
              <a:t>Integrated form factor</a:t>
            </a:r>
          </a:p>
          <a:p>
            <a:pPr lvl="1"/>
            <a:r>
              <a:rPr lang="en-US" dirty="0"/>
              <a:t>Not enough replacement parts for the whole machine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4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310C-839B-9342-92DD-C76CF015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replace?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0CEF-6372-B24E-B20F-B814EF3D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975463" cy="4047778"/>
          </a:xfrm>
        </p:spPr>
        <p:txBody>
          <a:bodyPr/>
          <a:lstStyle/>
          <a:p>
            <a:r>
              <a:rPr lang="en-US" dirty="0"/>
              <a:t>By late 2017 ~8500 Replacement GPUs</a:t>
            </a:r>
          </a:p>
          <a:p>
            <a:r>
              <a:rPr lang="en-US" dirty="0"/>
              <a:t>NVIDIA developed replacement model</a:t>
            </a:r>
          </a:p>
          <a:p>
            <a:pPr lvl="1"/>
            <a:r>
              <a:rPr lang="en-US" dirty="0"/>
              <a:t>Age, location, heat …</a:t>
            </a:r>
          </a:p>
          <a:p>
            <a:pPr lvl="1"/>
            <a:r>
              <a:rPr lang="en-US" dirty="0"/>
              <a:t>90% accurate at high failure rates</a:t>
            </a:r>
          </a:p>
          <a:p>
            <a:r>
              <a:rPr lang="en-US" dirty="0"/>
              <a:t>We knew which GPUs to replace and where.</a:t>
            </a:r>
          </a:p>
          <a:p>
            <a:pPr marL="398463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C7CBB-BBAB-504A-A950-E8232F847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525815"/>
            <a:ext cx="5494248" cy="35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FEB7-8684-004F-9989-0D3CBA34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Stable but Problems Persist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94B9-AEE9-D84C-A29E-1123D410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851145" cy="4047778"/>
          </a:xfrm>
        </p:spPr>
        <p:txBody>
          <a:bodyPr/>
          <a:lstStyle/>
          <a:p>
            <a:r>
              <a:rPr lang="en-US" dirty="0"/>
              <a:t>Early 2017 failures per week stabilized</a:t>
            </a:r>
          </a:p>
          <a:p>
            <a:r>
              <a:rPr lang="en-US" dirty="0"/>
              <a:t>Leadership jobs continued </a:t>
            </a:r>
            <a:r>
              <a:rPr lang="en-US"/>
              <a:t>to experience bulk of </a:t>
            </a:r>
            <a:r>
              <a:rPr lang="en-US" dirty="0"/>
              <a:t>failures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609BA-136C-1B47-95B6-CC0C426D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797180"/>
            <a:ext cx="4768850" cy="34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0E54-E3A2-8D41-ABB4-992DE7B6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Impact to Leadership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324D-42B1-0242-AD0A-C4ABED13A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– 30 Failures per week after stabilization</a:t>
            </a:r>
          </a:p>
          <a:p>
            <a:r>
              <a:rPr lang="en-US" dirty="0"/>
              <a:t>55-65% of Application failures occurring in Leadership Jobs</a:t>
            </a:r>
          </a:p>
          <a:p>
            <a:pPr lvl="1"/>
            <a:r>
              <a:rPr lang="en-US" dirty="0"/>
              <a:t>Leadership i.e. Jobs comprising greater than 20% of the machine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50% of Titans GPUs are higher failure rate the other are low failure rate</a:t>
            </a:r>
          </a:p>
          <a:p>
            <a:pPr lvl="1"/>
            <a:r>
              <a:rPr lang="en-US" dirty="0"/>
              <a:t>Leadership jobs get more high failure rate GPUs and only one needs to fail</a:t>
            </a:r>
          </a:p>
          <a:p>
            <a:pPr marL="398463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33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D18D-9C09-F64D-8CD3-EBEE614D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0657-3DE1-A340-A506-416B7B1B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Jobs </a:t>
            </a:r>
          </a:p>
          <a:p>
            <a:pPr lvl="1"/>
            <a:r>
              <a:rPr lang="en-US" dirty="0"/>
              <a:t>Run longer (24 Hours)</a:t>
            </a:r>
          </a:p>
          <a:p>
            <a:pPr lvl="1"/>
            <a:r>
              <a:rPr lang="en-US" dirty="0"/>
              <a:t>Run Larger (20% or more of the machine)</a:t>
            </a:r>
          </a:p>
          <a:p>
            <a:pPr lvl="1"/>
            <a:r>
              <a:rPr lang="en-US" dirty="0"/>
              <a:t>Wait Longer (Days/Weeks of waiting)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778F3-EF5E-7E4A-B7BC-28EAE2C69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24309"/>
              </p:ext>
            </p:extLst>
          </p:nvPr>
        </p:nvGraphicFramePr>
        <p:xfrm>
          <a:off x="1739769" y="3749983"/>
          <a:ext cx="812799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421786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23169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75224382"/>
                    </a:ext>
                  </a:extLst>
                </a:gridCol>
              </a:tblGrid>
              <a:tr h="349717">
                <a:tc>
                  <a:txBody>
                    <a:bodyPr/>
                    <a:lstStyle/>
                    <a:p>
                      <a:r>
                        <a:rPr lang="en-US" dirty="0"/>
                        <a:t>Policy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7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11250 – 18688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3750 – 11249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8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125-3749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1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0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7961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_OLCF 16x9 template" id="{2FDD8098-E997-1E48-B824-E7D2B6C804B1}" vid="{0216A4C5-2847-2B4B-84B7-FE7045B886CF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D45F4-FF7F-492B-9601-7311F167F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D1D251-A090-4F5C-8988-78BF372B26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0B0124-1C5D-4C1F-9A53-571F03FAD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654</Words>
  <Application>Microsoft Macintosh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Times New Roman</vt:lpstr>
      <vt:lpstr>ORNL</vt:lpstr>
      <vt:lpstr>GPU Select Scheduling to Improve Job Success Rates on Titan</vt:lpstr>
      <vt:lpstr>Titan Supercomputer</vt:lpstr>
      <vt:lpstr>GPU Stability</vt:lpstr>
      <vt:lpstr>GPU Instability</vt:lpstr>
      <vt:lpstr>Replacements</vt:lpstr>
      <vt:lpstr>Where to replace?</vt:lpstr>
      <vt:lpstr>Failures Stable but Problems Persist</vt:lpstr>
      <vt:lpstr>Continued Impact to Leadership Computing</vt:lpstr>
      <vt:lpstr>Impact</vt:lpstr>
      <vt:lpstr>GPU Select Scheduling</vt:lpstr>
      <vt:lpstr>Alps Reordering</vt:lpstr>
      <vt:lpstr>Dual-Ended Scheduling Revisited</vt:lpstr>
      <vt:lpstr>Benefit Analysis</vt:lpstr>
      <vt:lpstr>Base Simulation</vt:lpstr>
      <vt:lpstr>CPU Only Jobs</vt:lpstr>
      <vt:lpstr>Network Congestion</vt:lpstr>
      <vt:lpstr>Production Measurement</vt:lpstr>
      <vt:lpstr>Conclusion</vt:lpstr>
      <vt:lpstr>Questions?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Zimmer, Christopher J.</dc:creator>
  <cp:keywords/>
  <dc:description/>
  <cp:lastModifiedBy/>
  <cp:revision>1</cp:revision>
  <dcterms:created xsi:type="dcterms:W3CDTF">2018-10-23T16:05:18Z</dcterms:created>
  <dcterms:modified xsi:type="dcterms:W3CDTF">2018-11-13T15:32:44Z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