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0" r:id="rId2"/>
  </p:sldMasterIdLst>
  <p:notesMasterIdLst>
    <p:notesMasterId r:id="rId33"/>
  </p:notesMasterIdLst>
  <p:sldIdLst>
    <p:sldId id="256" r:id="rId3"/>
    <p:sldId id="856" r:id="rId4"/>
    <p:sldId id="898" r:id="rId5"/>
    <p:sldId id="435" r:id="rId6"/>
    <p:sldId id="881" r:id="rId7"/>
    <p:sldId id="864" r:id="rId8"/>
    <p:sldId id="865" r:id="rId9"/>
    <p:sldId id="855" r:id="rId10"/>
    <p:sldId id="892" r:id="rId11"/>
    <p:sldId id="899" r:id="rId12"/>
    <p:sldId id="870" r:id="rId13"/>
    <p:sldId id="907" r:id="rId14"/>
    <p:sldId id="889" r:id="rId15"/>
    <p:sldId id="908" r:id="rId16"/>
    <p:sldId id="764" r:id="rId17"/>
    <p:sldId id="888" r:id="rId18"/>
    <p:sldId id="794" r:id="rId19"/>
    <p:sldId id="755" r:id="rId20"/>
    <p:sldId id="902" r:id="rId21"/>
    <p:sldId id="903" r:id="rId22"/>
    <p:sldId id="906" r:id="rId23"/>
    <p:sldId id="797" r:id="rId24"/>
    <p:sldId id="799" r:id="rId25"/>
    <p:sldId id="887" r:id="rId26"/>
    <p:sldId id="900" r:id="rId27"/>
    <p:sldId id="811" r:id="rId28"/>
    <p:sldId id="813" r:id="rId29"/>
    <p:sldId id="815" r:id="rId30"/>
    <p:sldId id="901" r:id="rId31"/>
    <p:sldId id="85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E6CBF5-55C2-43FC-88CA-C781C3334A87}">
          <p14:sldIdLst>
            <p14:sldId id="256"/>
            <p14:sldId id="856"/>
            <p14:sldId id="898"/>
            <p14:sldId id="435"/>
            <p14:sldId id="881"/>
            <p14:sldId id="864"/>
            <p14:sldId id="865"/>
            <p14:sldId id="855"/>
            <p14:sldId id="892"/>
            <p14:sldId id="899"/>
            <p14:sldId id="870"/>
            <p14:sldId id="907"/>
            <p14:sldId id="889"/>
            <p14:sldId id="908"/>
            <p14:sldId id="764"/>
            <p14:sldId id="888"/>
            <p14:sldId id="794"/>
            <p14:sldId id="755"/>
            <p14:sldId id="902"/>
            <p14:sldId id="903"/>
            <p14:sldId id="906"/>
            <p14:sldId id="797"/>
            <p14:sldId id="799"/>
            <p14:sldId id="887"/>
            <p14:sldId id="900"/>
            <p14:sldId id="811"/>
            <p14:sldId id="813"/>
            <p14:sldId id="815"/>
            <p14:sldId id="901"/>
            <p14:sldId id="8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6"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1A0"/>
    <a:srgbClr val="1751F5"/>
    <a:srgbClr val="0070C0"/>
    <a:srgbClr val="009644"/>
    <a:srgbClr val="B23C24"/>
    <a:srgbClr val="A04036"/>
    <a:srgbClr val="8C4F4A"/>
    <a:srgbClr val="B9B9B9"/>
    <a:srgbClr val="40404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5" autoAdjust="0"/>
    <p:restoredTop sz="82490" autoAdjust="0"/>
  </p:normalViewPr>
  <p:slideViewPr>
    <p:cSldViewPr>
      <p:cViewPr varScale="1">
        <p:scale>
          <a:sx n="107" d="100"/>
          <a:sy n="107" d="100"/>
        </p:scale>
        <p:origin x="2400" y="160"/>
      </p:cViewPr>
      <p:guideLst>
        <p:guide orient="horz" pos="2160"/>
        <p:guide pos="2880"/>
      </p:guideLst>
    </p:cSldViewPr>
  </p:slideViewPr>
  <p:outlineViewPr>
    <p:cViewPr>
      <p:scale>
        <a:sx n="33" d="100"/>
        <a:sy n="33" d="100"/>
      </p:scale>
      <p:origin x="0" y="-49736"/>
    </p:cViewPr>
  </p:outlineViewPr>
  <p:notesTextViewPr>
    <p:cViewPr>
      <p:scale>
        <a:sx n="1" d="1"/>
        <a:sy n="1" d="1"/>
      </p:scale>
      <p:origin x="0" y="0"/>
    </p:cViewPr>
  </p:notesTextViewPr>
  <p:sorterViewPr>
    <p:cViewPr>
      <p:scale>
        <a:sx n="150" d="100"/>
        <a:sy n="150" d="100"/>
      </p:scale>
      <p:origin x="0" y="23800"/>
    </p:cViewPr>
  </p:sorterViewPr>
  <p:notesViewPr>
    <p:cSldViewPr>
      <p:cViewPr varScale="1">
        <p:scale>
          <a:sx n="110" d="100"/>
          <a:sy n="110" d="100"/>
        </p:scale>
        <p:origin x="-370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vboxsrv\shared\ppt\slideDAta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boxsrv\shared\ppt\slideDAta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boxsrv\shared\ppt\slideDAta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boxsrv\shared\ppt\slideDAta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72214680062"/>
          <c:y val="3.9060950714494003E-2"/>
          <c:w val="0.86358584487283896"/>
          <c:h val="0.70755238928467301"/>
        </c:manualLayout>
      </c:layout>
      <c:barChart>
        <c:barDir val="col"/>
        <c:grouping val="stacked"/>
        <c:varyColors val="0"/>
        <c:ser>
          <c:idx val="0"/>
          <c:order val="0"/>
          <c:tx>
            <c:strRef>
              <c:f>Sheet3!$N$26</c:f>
              <c:strCache>
                <c:ptCount val="1"/>
                <c:pt idx="0">
                  <c:v>Wavefront</c:v>
                </c:pt>
              </c:strCache>
            </c:strRef>
          </c:tx>
          <c:spPr>
            <a:solidFill>
              <a:srgbClr val="2051A0"/>
            </a:solidFill>
            <a:ln>
              <a:solidFill>
                <a:schemeClr val="tx1"/>
              </a:solidFill>
            </a:ln>
            <a:effectLst/>
          </c:spPr>
          <c:invertIfNegative val="0"/>
          <c:cat>
            <c:strRef>
              <c:f>Sheet3!$M$27:$M$34</c:f>
              <c:strCache>
                <c:ptCount val="8"/>
                <c:pt idx="0">
                  <c:v>StocF-1465</c:v>
                </c:pt>
                <c:pt idx="1">
                  <c:v>Hook_1498</c:v>
                </c:pt>
                <c:pt idx="2">
                  <c:v>audikw_1</c:v>
                </c:pt>
                <c:pt idx="3">
                  <c:v>bone010</c:v>
                </c:pt>
                <c:pt idx="4">
                  <c:v>Flan_1565</c:v>
                </c:pt>
                <c:pt idx="5">
                  <c:v>Emilia_923</c:v>
                </c:pt>
                <c:pt idx="6">
                  <c:v>Fault_639</c:v>
                </c:pt>
                <c:pt idx="7">
                  <c:v>nd24k</c:v>
                </c:pt>
              </c:strCache>
            </c:strRef>
          </c:cat>
          <c:val>
            <c:numRef>
              <c:f>Sheet3!$N$27:$N$34</c:f>
              <c:numCache>
                <c:formatCode>General</c:formatCode>
                <c:ptCount val="8"/>
                <c:pt idx="0">
                  <c:v>168.1781015386903</c:v>
                </c:pt>
                <c:pt idx="1">
                  <c:v>107.869303648124</c:v>
                </c:pt>
                <c:pt idx="2">
                  <c:v>113.00043047783041</c:v>
                </c:pt>
                <c:pt idx="3">
                  <c:v>121.670482553266</c:v>
                </c:pt>
                <c:pt idx="4">
                  <c:v>146.8321257900416</c:v>
                </c:pt>
                <c:pt idx="5">
                  <c:v>93.130149383763808</c:v>
                </c:pt>
                <c:pt idx="6">
                  <c:v>98.044127982796255</c:v>
                </c:pt>
                <c:pt idx="7">
                  <c:v>68.245671661782126</c:v>
                </c:pt>
              </c:numCache>
            </c:numRef>
          </c:val>
          <c:extLst>
            <c:ext xmlns:c16="http://schemas.microsoft.com/office/drawing/2014/chart" uri="{C3380CC4-5D6E-409C-BE32-E72D297353CC}">
              <c16:uniqueId val="{00000000-9EE3-4471-BFC8-9E52011DEEB8}"/>
            </c:ext>
          </c:extLst>
        </c:ser>
        <c:ser>
          <c:idx val="1"/>
          <c:order val="1"/>
          <c:tx>
            <c:strRef>
              <c:f>Sheet3!$O$26</c:f>
              <c:strCache>
                <c:ptCount val="1"/>
                <c:pt idx="0">
                  <c:v>ParSy</c:v>
                </c:pt>
              </c:strCache>
            </c:strRef>
          </c:tx>
          <c:spPr>
            <a:noFill/>
            <a:ln>
              <a:noFill/>
            </a:ln>
            <a:effectLst/>
          </c:spPr>
          <c:invertIfNegative val="0"/>
          <c:cat>
            <c:strRef>
              <c:f>Sheet3!$M$27:$M$34</c:f>
              <c:strCache>
                <c:ptCount val="8"/>
                <c:pt idx="0">
                  <c:v>StocF-1465</c:v>
                </c:pt>
                <c:pt idx="1">
                  <c:v>Hook_1498</c:v>
                </c:pt>
                <c:pt idx="2">
                  <c:v>audikw_1</c:v>
                </c:pt>
                <c:pt idx="3">
                  <c:v>bone010</c:v>
                </c:pt>
                <c:pt idx="4">
                  <c:v>Flan_1565</c:v>
                </c:pt>
                <c:pt idx="5">
                  <c:v>Emilia_923</c:v>
                </c:pt>
                <c:pt idx="6">
                  <c:v>Fault_639</c:v>
                </c:pt>
                <c:pt idx="7">
                  <c:v>nd24k</c:v>
                </c:pt>
              </c:strCache>
            </c:strRef>
          </c:cat>
          <c:val>
            <c:numRef>
              <c:f>Sheet3!$O$27:$O$34</c:f>
              <c:numCache>
                <c:formatCode>General</c:formatCode>
                <c:ptCount val="8"/>
                <c:pt idx="0">
                  <c:v>317.13644127356008</c:v>
                </c:pt>
                <c:pt idx="1">
                  <c:v>515.46446255588023</c:v>
                </c:pt>
                <c:pt idx="2">
                  <c:v>425.77193819640468</c:v>
                </c:pt>
                <c:pt idx="3">
                  <c:v>399.60743898167618</c:v>
                </c:pt>
                <c:pt idx="4">
                  <c:v>374.19707782844472</c:v>
                </c:pt>
                <c:pt idx="5">
                  <c:v>537.32275985135448</c:v>
                </c:pt>
                <c:pt idx="6">
                  <c:v>489.35597748959839</c:v>
                </c:pt>
                <c:pt idx="7">
                  <c:v>348.20855145648687</c:v>
                </c:pt>
              </c:numCache>
            </c:numRef>
          </c:val>
          <c:extLst>
            <c:ext xmlns:c16="http://schemas.microsoft.com/office/drawing/2014/chart" uri="{C3380CC4-5D6E-409C-BE32-E72D297353CC}">
              <c16:uniqueId val="{00000001-9EE3-4471-BFC8-9E52011DEEB8}"/>
            </c:ext>
          </c:extLst>
        </c:ser>
        <c:dLbls>
          <c:showLegendKey val="0"/>
          <c:showVal val="0"/>
          <c:showCatName val="0"/>
          <c:showSerName val="0"/>
          <c:showPercent val="0"/>
          <c:showBubbleSize val="0"/>
        </c:dLbls>
        <c:gapWidth val="100"/>
        <c:overlap val="100"/>
        <c:axId val="-2053616288"/>
        <c:axId val="-2053605424"/>
      </c:barChart>
      <c:catAx>
        <c:axId val="-2053616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crossAx val="-2053605424"/>
        <c:crosses val="autoZero"/>
        <c:auto val="1"/>
        <c:lblAlgn val="ctr"/>
        <c:lblOffset val="100"/>
        <c:noMultiLvlLbl val="0"/>
      </c:catAx>
      <c:valAx>
        <c:axId val="-2053605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a:solidFill>
                      <a:schemeClr val="tx1"/>
                    </a:solidFill>
                  </a:rPr>
                  <a:t>GFLOP/s</a:t>
                </a:r>
                <a:endParaRPr lang="en-US" sz="1600" dirty="0">
                  <a:solidFill>
                    <a:schemeClr val="tx1"/>
                  </a:solidFill>
                </a:endParaRPr>
              </a:p>
            </c:rich>
          </c:tx>
          <c:layout>
            <c:manualLayout>
              <c:xMode val="edge"/>
              <c:yMode val="edge"/>
              <c:x val="1.09845913657345E-2"/>
              <c:y val="0.332030162896304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53616288"/>
        <c:crosses val="autoZero"/>
        <c:crossBetween val="between"/>
      </c:valAx>
      <c:spPr>
        <a:noFill/>
        <a:ln>
          <a:noFill/>
        </a:ln>
        <a:effectLst/>
      </c:spPr>
    </c:plotArea>
    <c:legend>
      <c:legendPos val="b"/>
      <c:layout>
        <c:manualLayout>
          <c:xMode val="edge"/>
          <c:yMode val="edge"/>
          <c:x val="0.33590619060548499"/>
          <c:y val="1.82285515091863E-2"/>
          <c:w val="0.198302448185356"/>
          <c:h val="7.812554680664919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72214680062"/>
          <c:y val="3.9060950714494003E-2"/>
          <c:w val="0.86358584487283896"/>
          <c:h val="0.70755238928467301"/>
        </c:manualLayout>
      </c:layout>
      <c:barChart>
        <c:barDir val="col"/>
        <c:grouping val="stacked"/>
        <c:varyColors val="0"/>
        <c:ser>
          <c:idx val="0"/>
          <c:order val="0"/>
          <c:tx>
            <c:strRef>
              <c:f>Sheet3!$N$26</c:f>
              <c:strCache>
                <c:ptCount val="1"/>
                <c:pt idx="0">
                  <c:v>Wavefront</c:v>
                </c:pt>
              </c:strCache>
            </c:strRef>
          </c:tx>
          <c:spPr>
            <a:solidFill>
              <a:srgbClr val="2051A0"/>
            </a:solidFill>
            <a:ln>
              <a:solidFill>
                <a:schemeClr val="tx1"/>
              </a:solidFill>
            </a:ln>
            <a:effectLst/>
          </c:spPr>
          <c:invertIfNegative val="0"/>
          <c:cat>
            <c:strRef>
              <c:f>Sheet3!$M$27:$M$34</c:f>
              <c:strCache>
                <c:ptCount val="8"/>
                <c:pt idx="0">
                  <c:v>StocF-1465</c:v>
                </c:pt>
                <c:pt idx="1">
                  <c:v>Hook_1498</c:v>
                </c:pt>
                <c:pt idx="2">
                  <c:v>audikw_1</c:v>
                </c:pt>
                <c:pt idx="3">
                  <c:v>bone010</c:v>
                </c:pt>
                <c:pt idx="4">
                  <c:v>Flan_1565</c:v>
                </c:pt>
                <c:pt idx="5">
                  <c:v>Emilia_923</c:v>
                </c:pt>
                <c:pt idx="6">
                  <c:v>Fault_639</c:v>
                </c:pt>
                <c:pt idx="7">
                  <c:v>nd24k</c:v>
                </c:pt>
              </c:strCache>
            </c:strRef>
          </c:cat>
          <c:val>
            <c:numRef>
              <c:f>Sheet3!$N$27:$N$34</c:f>
              <c:numCache>
                <c:formatCode>General</c:formatCode>
                <c:ptCount val="8"/>
                <c:pt idx="0">
                  <c:v>168.1781015386903</c:v>
                </c:pt>
                <c:pt idx="1">
                  <c:v>107.869303648124</c:v>
                </c:pt>
                <c:pt idx="2">
                  <c:v>113.00043047783041</c:v>
                </c:pt>
                <c:pt idx="3">
                  <c:v>121.670482553266</c:v>
                </c:pt>
                <c:pt idx="4">
                  <c:v>146.8321257900416</c:v>
                </c:pt>
                <c:pt idx="5">
                  <c:v>93.130149383763808</c:v>
                </c:pt>
                <c:pt idx="6">
                  <c:v>98.044127982796255</c:v>
                </c:pt>
                <c:pt idx="7">
                  <c:v>68.245671661782126</c:v>
                </c:pt>
              </c:numCache>
            </c:numRef>
          </c:val>
          <c:extLst>
            <c:ext xmlns:c16="http://schemas.microsoft.com/office/drawing/2014/chart" uri="{C3380CC4-5D6E-409C-BE32-E72D297353CC}">
              <c16:uniqueId val="{00000000-9EE3-4471-BFC8-9E52011DEEB8}"/>
            </c:ext>
          </c:extLst>
        </c:ser>
        <c:ser>
          <c:idx val="1"/>
          <c:order val="1"/>
          <c:tx>
            <c:strRef>
              <c:f>Sheet3!$O$26</c:f>
              <c:strCache>
                <c:ptCount val="1"/>
                <c:pt idx="0">
                  <c:v>ParSy</c:v>
                </c:pt>
              </c:strCache>
            </c:strRef>
          </c:tx>
          <c:spPr>
            <a:solidFill>
              <a:srgbClr val="FF0000"/>
            </a:solidFill>
            <a:ln>
              <a:solidFill>
                <a:schemeClr val="tx1"/>
              </a:solidFill>
            </a:ln>
            <a:effectLst/>
          </c:spPr>
          <c:invertIfNegative val="0"/>
          <c:cat>
            <c:strRef>
              <c:f>Sheet3!$M$27:$M$34</c:f>
              <c:strCache>
                <c:ptCount val="8"/>
                <c:pt idx="0">
                  <c:v>StocF-1465</c:v>
                </c:pt>
                <c:pt idx="1">
                  <c:v>Hook_1498</c:v>
                </c:pt>
                <c:pt idx="2">
                  <c:v>audikw_1</c:v>
                </c:pt>
                <c:pt idx="3">
                  <c:v>bone010</c:v>
                </c:pt>
                <c:pt idx="4">
                  <c:v>Flan_1565</c:v>
                </c:pt>
                <c:pt idx="5">
                  <c:v>Emilia_923</c:v>
                </c:pt>
                <c:pt idx="6">
                  <c:v>Fault_639</c:v>
                </c:pt>
                <c:pt idx="7">
                  <c:v>nd24k</c:v>
                </c:pt>
              </c:strCache>
            </c:strRef>
          </c:cat>
          <c:val>
            <c:numRef>
              <c:f>Sheet3!$O$27:$O$34</c:f>
              <c:numCache>
                <c:formatCode>General</c:formatCode>
                <c:ptCount val="8"/>
                <c:pt idx="0">
                  <c:v>317.13644127356008</c:v>
                </c:pt>
                <c:pt idx="1">
                  <c:v>515.46446255588023</c:v>
                </c:pt>
                <c:pt idx="2">
                  <c:v>425.77193819640468</c:v>
                </c:pt>
                <c:pt idx="3">
                  <c:v>399.60743898167618</c:v>
                </c:pt>
                <c:pt idx="4">
                  <c:v>374.19707782844472</c:v>
                </c:pt>
                <c:pt idx="5">
                  <c:v>537.32275985135448</c:v>
                </c:pt>
                <c:pt idx="6">
                  <c:v>489.35597748959839</c:v>
                </c:pt>
                <c:pt idx="7">
                  <c:v>348.20855145648687</c:v>
                </c:pt>
              </c:numCache>
            </c:numRef>
          </c:val>
          <c:extLst>
            <c:ext xmlns:c16="http://schemas.microsoft.com/office/drawing/2014/chart" uri="{C3380CC4-5D6E-409C-BE32-E72D297353CC}">
              <c16:uniqueId val="{00000001-9EE3-4471-BFC8-9E52011DEEB8}"/>
            </c:ext>
          </c:extLst>
        </c:ser>
        <c:dLbls>
          <c:showLegendKey val="0"/>
          <c:showVal val="0"/>
          <c:showCatName val="0"/>
          <c:showSerName val="0"/>
          <c:showPercent val="0"/>
          <c:showBubbleSize val="0"/>
        </c:dLbls>
        <c:gapWidth val="100"/>
        <c:overlap val="100"/>
        <c:axId val="2123555664"/>
        <c:axId val="2123559024"/>
      </c:barChart>
      <c:catAx>
        <c:axId val="2123555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crossAx val="2123559024"/>
        <c:crosses val="autoZero"/>
        <c:auto val="1"/>
        <c:lblAlgn val="ctr"/>
        <c:lblOffset val="100"/>
        <c:noMultiLvlLbl val="0"/>
      </c:catAx>
      <c:valAx>
        <c:axId val="2123559024"/>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solidFill>
                      <a:schemeClr val="tx1"/>
                    </a:solidFill>
                  </a:rPr>
                  <a:t>GFLOP/s</a:t>
                </a:r>
              </a:p>
            </c:rich>
          </c:tx>
          <c:layout>
            <c:manualLayout>
              <c:xMode val="edge"/>
              <c:yMode val="edge"/>
              <c:x val="1.09845913657345E-2"/>
              <c:y val="0.3320301628963049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23555664"/>
        <c:crosses val="autoZero"/>
        <c:crossBetween val="between"/>
      </c:valAx>
      <c:spPr>
        <a:noFill/>
        <a:ln>
          <a:noFill/>
        </a:ln>
        <a:effectLst/>
      </c:spPr>
    </c:plotArea>
    <c:legend>
      <c:legendPos val="b"/>
      <c:layout>
        <c:manualLayout>
          <c:xMode val="edge"/>
          <c:yMode val="edge"/>
          <c:x val="0.30573377681238101"/>
          <c:y val="1.82285515091863E-2"/>
          <c:w val="0.41956681600144802"/>
          <c:h val="7.812554680664919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6578423386699"/>
          <c:y val="5.14394791560146E-2"/>
          <c:w val="0.86640318128337401"/>
          <c:h val="0.75340781265978096"/>
        </c:manualLayout>
      </c:layout>
      <c:barChart>
        <c:barDir val="col"/>
        <c:grouping val="clustered"/>
        <c:varyColors val="0"/>
        <c:ser>
          <c:idx val="0"/>
          <c:order val="0"/>
          <c:tx>
            <c:strRef>
              <c:f>Sheet1!$B$14</c:f>
              <c:strCache>
                <c:ptCount val="1"/>
                <c:pt idx="0">
                  <c:v>ParSy(Metis)</c:v>
                </c:pt>
              </c:strCache>
            </c:strRef>
          </c:tx>
          <c:spPr>
            <a:solidFill>
              <a:srgbClr val="FF0000"/>
            </a:solidFill>
            <a:ln>
              <a:solidFill>
                <a:schemeClr val="tx1"/>
              </a:solidFill>
            </a:ln>
            <a:effectLst/>
          </c:spPr>
          <c:invertIfNegative val="0"/>
          <c:cat>
            <c:strRef>
              <c:f>Sheet1!$A$15:$A$22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Sheet1!$B$15:$B$22</c:f>
              <c:numCache>
                <c:formatCode>General</c:formatCode>
                <c:ptCount val="8"/>
                <c:pt idx="0">
                  <c:v>2.8857178097030731</c:v>
                </c:pt>
                <c:pt idx="1">
                  <c:v>5.7786019295846742</c:v>
                </c:pt>
                <c:pt idx="2">
                  <c:v>4.7678789044961842</c:v>
                </c:pt>
                <c:pt idx="3">
                  <c:v>4.2843416956674973</c:v>
                </c:pt>
                <c:pt idx="4">
                  <c:v>1.023989762130372</c:v>
                </c:pt>
                <c:pt idx="5">
                  <c:v>6.7695897988651854</c:v>
                </c:pt>
                <c:pt idx="6">
                  <c:v>5.9911808851567887</c:v>
                </c:pt>
                <c:pt idx="7">
                  <c:v>6.1022803787787367</c:v>
                </c:pt>
              </c:numCache>
            </c:numRef>
          </c:val>
          <c:extLst>
            <c:ext xmlns:c16="http://schemas.microsoft.com/office/drawing/2014/chart" uri="{C3380CC4-5D6E-409C-BE32-E72D297353CC}">
              <c16:uniqueId val="{00000000-96D2-4194-8960-9A80C226F028}"/>
            </c:ext>
          </c:extLst>
        </c:ser>
        <c:ser>
          <c:idx val="1"/>
          <c:order val="1"/>
          <c:tx>
            <c:strRef>
              <c:f>Sheet1!$C$14</c:f>
              <c:strCache>
                <c:ptCount val="1"/>
                <c:pt idx="0">
                  <c:v>MKL Pardiso</c:v>
                </c:pt>
              </c:strCache>
            </c:strRef>
          </c:tx>
          <c:spPr>
            <a:solidFill>
              <a:srgbClr val="00B0F0"/>
            </a:solidFill>
            <a:ln>
              <a:solidFill>
                <a:schemeClr val="tx1"/>
              </a:solidFill>
            </a:ln>
            <a:effectLst/>
          </c:spPr>
          <c:invertIfNegative val="0"/>
          <c:cat>
            <c:strRef>
              <c:f>Sheet1!$A$15:$A$22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Sheet1!$C$15:$C$22</c:f>
              <c:numCache>
                <c:formatCode>General</c:formatCode>
                <c:ptCount val="8"/>
                <c:pt idx="0">
                  <c:v>2.2568114925772491</c:v>
                </c:pt>
                <c:pt idx="1">
                  <c:v>3.6679764891391731</c:v>
                </c:pt>
                <c:pt idx="2">
                  <c:v>4.0332712009653457</c:v>
                </c:pt>
                <c:pt idx="3">
                  <c:v>3.9172150227786231</c:v>
                </c:pt>
                <c:pt idx="4">
                  <c:v>0.361611122772791</c:v>
                </c:pt>
                <c:pt idx="5">
                  <c:v>4.1167557403446304</c:v>
                </c:pt>
                <c:pt idx="6">
                  <c:v>3.9701554598475011</c:v>
                </c:pt>
                <c:pt idx="7">
                  <c:v>4.4871604074738274</c:v>
                </c:pt>
              </c:numCache>
            </c:numRef>
          </c:val>
          <c:extLst>
            <c:ext xmlns:c16="http://schemas.microsoft.com/office/drawing/2014/chart" uri="{C3380CC4-5D6E-409C-BE32-E72D297353CC}">
              <c16:uniqueId val="{00000001-96D2-4194-8960-9A80C226F028}"/>
            </c:ext>
          </c:extLst>
        </c:ser>
        <c:ser>
          <c:idx val="2"/>
          <c:order val="2"/>
          <c:tx>
            <c:strRef>
              <c:f>Sheet1!$D$14</c:f>
              <c:strCache>
                <c:ptCount val="1"/>
                <c:pt idx="0">
                  <c:v>ParSy(Scotch)</c:v>
                </c:pt>
              </c:strCache>
            </c:strRef>
          </c:tx>
          <c:spPr>
            <a:solidFill>
              <a:srgbClr val="B23C24"/>
            </a:solidFill>
            <a:ln>
              <a:solidFill>
                <a:schemeClr val="tx1"/>
              </a:solidFill>
            </a:ln>
            <a:effectLst/>
          </c:spPr>
          <c:invertIfNegative val="0"/>
          <c:cat>
            <c:strRef>
              <c:f>Sheet1!$A$15:$A$22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Sheet1!$D$15:$D$22</c:f>
              <c:numCache>
                <c:formatCode>General</c:formatCode>
                <c:ptCount val="8"/>
                <c:pt idx="0">
                  <c:v>2.72970645713148</c:v>
                </c:pt>
                <c:pt idx="1">
                  <c:v>4.9355451164611468</c:v>
                </c:pt>
                <c:pt idx="2">
                  <c:v>5.1451228555890642</c:v>
                </c:pt>
                <c:pt idx="3">
                  <c:v>3.5935743766354049</c:v>
                </c:pt>
                <c:pt idx="4">
                  <c:v>0.92486633464814405</c:v>
                </c:pt>
                <c:pt idx="5">
                  <c:v>6.3817539554345579</c:v>
                </c:pt>
                <c:pt idx="6">
                  <c:v>5.6199808213339812</c:v>
                </c:pt>
                <c:pt idx="7">
                  <c:v>6.3466808615713424</c:v>
                </c:pt>
              </c:numCache>
            </c:numRef>
          </c:val>
          <c:extLst>
            <c:ext xmlns:c16="http://schemas.microsoft.com/office/drawing/2014/chart" uri="{C3380CC4-5D6E-409C-BE32-E72D297353CC}">
              <c16:uniqueId val="{00000002-96D2-4194-8960-9A80C226F028}"/>
            </c:ext>
          </c:extLst>
        </c:ser>
        <c:ser>
          <c:idx val="3"/>
          <c:order val="3"/>
          <c:tx>
            <c:strRef>
              <c:f>Sheet1!$E$14</c:f>
              <c:strCache>
                <c:ptCount val="1"/>
                <c:pt idx="0">
                  <c:v>Pastix</c:v>
                </c:pt>
              </c:strCache>
            </c:strRef>
          </c:tx>
          <c:spPr>
            <a:solidFill>
              <a:srgbClr val="009644"/>
            </a:solidFill>
            <a:ln>
              <a:solidFill>
                <a:schemeClr val="tx1"/>
              </a:solidFill>
            </a:ln>
            <a:effectLst/>
          </c:spPr>
          <c:invertIfNegative val="0"/>
          <c:cat>
            <c:strRef>
              <c:f>Sheet1!$A$15:$A$22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Sheet1!$E$15:$E$22</c:f>
              <c:numCache>
                <c:formatCode>General</c:formatCode>
                <c:ptCount val="8"/>
                <c:pt idx="0">
                  <c:v>1.8717217391304339</c:v>
                </c:pt>
                <c:pt idx="1">
                  <c:v>3.0626356275303639</c:v>
                </c:pt>
                <c:pt idx="2">
                  <c:v>3.6388251748251741</c:v>
                </c:pt>
                <c:pt idx="3">
                  <c:v>2.6206229508196728</c:v>
                </c:pt>
                <c:pt idx="4">
                  <c:v>0.30222703818369401</c:v>
                </c:pt>
                <c:pt idx="5">
                  <c:v>3.6378961748633878</c:v>
                </c:pt>
                <c:pt idx="6">
                  <c:v>3.3263198198198198</c:v>
                </c:pt>
                <c:pt idx="7">
                  <c:v>4.74391830559758</c:v>
                </c:pt>
              </c:numCache>
            </c:numRef>
          </c:val>
          <c:extLst>
            <c:ext xmlns:c16="http://schemas.microsoft.com/office/drawing/2014/chart" uri="{C3380CC4-5D6E-409C-BE32-E72D297353CC}">
              <c16:uniqueId val="{00000003-96D2-4194-8960-9A80C226F028}"/>
            </c:ext>
          </c:extLst>
        </c:ser>
        <c:dLbls>
          <c:showLegendKey val="0"/>
          <c:showVal val="0"/>
          <c:showCatName val="0"/>
          <c:showSerName val="0"/>
          <c:showPercent val="0"/>
          <c:showBubbleSize val="0"/>
        </c:dLbls>
        <c:gapWidth val="130"/>
        <c:axId val="-2147269200"/>
        <c:axId val="-2147265712"/>
      </c:barChart>
      <c:catAx>
        <c:axId val="-2147269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47265712"/>
        <c:crosses val="autoZero"/>
        <c:auto val="1"/>
        <c:lblAlgn val="ctr"/>
        <c:lblOffset val="100"/>
        <c:noMultiLvlLbl val="0"/>
      </c:catAx>
      <c:valAx>
        <c:axId val="-2147265712"/>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chemeClr val="tx1"/>
                    </a:solidFill>
                  </a:rPr>
                  <a:t>Speed-up</a:t>
                </a:r>
                <a:r>
                  <a:rPr lang="en-US" sz="2000" baseline="0" dirty="0">
                    <a:solidFill>
                      <a:schemeClr val="tx1"/>
                    </a:solidFill>
                  </a:rPr>
                  <a:t> over Level set</a:t>
                </a:r>
                <a:endParaRPr lang="en-US" sz="2000" dirty="0">
                  <a:solidFill>
                    <a:schemeClr val="tx1"/>
                  </a:solidFill>
                </a:endParaRPr>
              </a:p>
            </c:rich>
          </c:tx>
          <c:layout>
            <c:manualLayout>
              <c:xMode val="edge"/>
              <c:yMode val="edge"/>
              <c:x val="2.72988505747126E-2"/>
              <c:y val="0.21637085904802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47269200"/>
        <c:crosses val="autoZero"/>
        <c:crossBetween val="between"/>
      </c:valAx>
      <c:spPr>
        <a:noFill/>
        <a:ln w="25400">
          <a:noFill/>
        </a:ln>
        <a:effectLst/>
      </c:spPr>
    </c:plotArea>
    <c:legend>
      <c:legendPos val="b"/>
      <c:layout>
        <c:manualLayout>
          <c:xMode val="edge"/>
          <c:yMode val="edge"/>
          <c:x val="0.110193343288985"/>
          <c:y val="4.07659431084628E-2"/>
          <c:w val="0.85451726400579198"/>
          <c:h val="7.812554680664919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4543850122201"/>
          <c:y val="3.2379472302804302E-2"/>
          <c:w val="0.86584996379762902"/>
          <c:h val="0.71815133305705203"/>
        </c:manualLayout>
      </c:layout>
      <c:barChart>
        <c:barDir val="col"/>
        <c:grouping val="clustered"/>
        <c:varyColors val="0"/>
        <c:ser>
          <c:idx val="0"/>
          <c:order val="0"/>
          <c:tx>
            <c:strRef>
              <c:f>Sheet1!$N$14</c:f>
              <c:strCache>
                <c:ptCount val="1"/>
                <c:pt idx="0">
                  <c:v>ParSy(Metis)</c:v>
                </c:pt>
              </c:strCache>
            </c:strRef>
          </c:tx>
          <c:spPr>
            <a:solidFill>
              <a:srgbClr val="FF0000"/>
            </a:solidFill>
            <a:ln>
              <a:solidFill>
                <a:schemeClr val="tx1"/>
              </a:solidFill>
            </a:ln>
            <a:effectLst/>
          </c:spPr>
          <c:invertIfNegative val="0"/>
          <c:cat>
            <c:strRef>
              <c:f>Sheet1!$M$15:$M$22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Sheet1!$N$15:$N$22</c:f>
              <c:numCache>
                <c:formatCode>General</c:formatCode>
                <c:ptCount val="8"/>
                <c:pt idx="0">
                  <c:v>0.76894697575273097</c:v>
                </c:pt>
                <c:pt idx="1">
                  <c:v>0.85416732856764599</c:v>
                </c:pt>
                <c:pt idx="2">
                  <c:v>0.96557865557865596</c:v>
                </c:pt>
                <c:pt idx="3">
                  <c:v>0.91894685374149698</c:v>
                </c:pt>
                <c:pt idx="4">
                  <c:v>0.74762195409064203</c:v>
                </c:pt>
                <c:pt idx="5">
                  <c:v>0.76113600362072897</c:v>
                </c:pt>
                <c:pt idx="6">
                  <c:v>0.77904694426277199</c:v>
                </c:pt>
                <c:pt idx="7">
                  <c:v>0.64221774125030395</c:v>
                </c:pt>
              </c:numCache>
            </c:numRef>
          </c:val>
          <c:extLst>
            <c:ext xmlns:c16="http://schemas.microsoft.com/office/drawing/2014/chart" uri="{C3380CC4-5D6E-409C-BE32-E72D297353CC}">
              <c16:uniqueId val="{00000000-EDA4-4601-A0DE-69238F7FC3CC}"/>
            </c:ext>
          </c:extLst>
        </c:ser>
        <c:ser>
          <c:idx val="1"/>
          <c:order val="1"/>
          <c:tx>
            <c:strRef>
              <c:f>Sheet1!$O$14</c:f>
              <c:strCache>
                <c:ptCount val="1"/>
                <c:pt idx="0">
                  <c:v>MKL Pardiso</c:v>
                </c:pt>
              </c:strCache>
            </c:strRef>
          </c:tx>
          <c:spPr>
            <a:solidFill>
              <a:srgbClr val="00B0F0"/>
            </a:solidFill>
            <a:ln>
              <a:solidFill>
                <a:schemeClr val="tx1"/>
              </a:solidFill>
            </a:ln>
            <a:effectLst/>
          </c:spPr>
          <c:invertIfNegative val="0"/>
          <c:cat>
            <c:strRef>
              <c:f>Sheet1!$M$15:$M$22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Sheet1!$O$15:$O$22</c:f>
              <c:numCache>
                <c:formatCode>General</c:formatCode>
                <c:ptCount val="8"/>
                <c:pt idx="0">
                  <c:v>1.0305943818278711</c:v>
                </c:pt>
                <c:pt idx="1">
                  <c:v>1.117188669579031</c:v>
                </c:pt>
                <c:pt idx="2">
                  <c:v>1.149466772349272</c:v>
                </c:pt>
                <c:pt idx="3">
                  <c:v>1.048147287414966</c:v>
                </c:pt>
                <c:pt idx="4">
                  <c:v>1.240438816951148</c:v>
                </c:pt>
                <c:pt idx="5">
                  <c:v>1.0469448778004069</c:v>
                </c:pt>
                <c:pt idx="6">
                  <c:v>0.99870563549160696</c:v>
                </c:pt>
                <c:pt idx="7">
                  <c:v>0.82401475227840404</c:v>
                </c:pt>
              </c:numCache>
            </c:numRef>
          </c:val>
          <c:extLst>
            <c:ext xmlns:c16="http://schemas.microsoft.com/office/drawing/2014/chart" uri="{C3380CC4-5D6E-409C-BE32-E72D297353CC}">
              <c16:uniqueId val="{00000001-EDA4-4601-A0DE-69238F7FC3CC}"/>
            </c:ext>
          </c:extLst>
        </c:ser>
        <c:ser>
          <c:idx val="2"/>
          <c:order val="2"/>
          <c:tx>
            <c:strRef>
              <c:f>Sheet1!$P$14</c:f>
              <c:strCache>
                <c:ptCount val="1"/>
                <c:pt idx="0">
                  <c:v>ParSy(Scotch)</c:v>
                </c:pt>
              </c:strCache>
            </c:strRef>
          </c:tx>
          <c:spPr>
            <a:solidFill>
              <a:srgbClr val="C00000"/>
            </a:solidFill>
            <a:ln>
              <a:solidFill>
                <a:schemeClr val="tx1"/>
              </a:solidFill>
            </a:ln>
            <a:effectLst/>
          </c:spPr>
          <c:invertIfNegative val="0"/>
          <c:cat>
            <c:strRef>
              <c:f>Sheet1!$M$15:$M$22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Sheet1!$P$15:$P$22</c:f>
              <c:numCache>
                <c:formatCode>General</c:formatCode>
                <c:ptCount val="8"/>
                <c:pt idx="0">
                  <c:v>1.017437783106848</c:v>
                </c:pt>
                <c:pt idx="1">
                  <c:v>0.91256738151972505</c:v>
                </c:pt>
                <c:pt idx="2">
                  <c:v>1.0444885654885661</c:v>
                </c:pt>
                <c:pt idx="3">
                  <c:v>1.084994897959183</c:v>
                </c:pt>
                <c:pt idx="4">
                  <c:v>1.030089994114185</c:v>
                </c:pt>
                <c:pt idx="5">
                  <c:v>0.78932993890020398</c:v>
                </c:pt>
                <c:pt idx="6">
                  <c:v>0.82060369885909501</c:v>
                </c:pt>
                <c:pt idx="7">
                  <c:v>1.0402772034959129</c:v>
                </c:pt>
              </c:numCache>
            </c:numRef>
          </c:val>
          <c:extLst>
            <c:ext xmlns:c16="http://schemas.microsoft.com/office/drawing/2014/chart" uri="{C3380CC4-5D6E-409C-BE32-E72D297353CC}">
              <c16:uniqueId val="{00000002-EDA4-4601-A0DE-69238F7FC3CC}"/>
            </c:ext>
          </c:extLst>
        </c:ser>
        <c:ser>
          <c:idx val="3"/>
          <c:order val="3"/>
          <c:tx>
            <c:strRef>
              <c:f>Sheet1!$Q$14</c:f>
              <c:strCache>
                <c:ptCount val="1"/>
                <c:pt idx="0">
                  <c:v>Pastix</c:v>
                </c:pt>
              </c:strCache>
            </c:strRef>
          </c:tx>
          <c:spPr>
            <a:solidFill>
              <a:srgbClr val="00B050"/>
            </a:solidFill>
            <a:ln>
              <a:solidFill>
                <a:schemeClr val="tx1"/>
              </a:solidFill>
            </a:ln>
            <a:effectLst/>
          </c:spPr>
          <c:invertIfNegative val="0"/>
          <c:cat>
            <c:strRef>
              <c:f>Sheet1!$M$15:$M$22</c:f>
              <c:strCache>
                <c:ptCount val="8"/>
                <c:pt idx="0">
                  <c:v>StocF-1465</c:v>
                </c:pt>
                <c:pt idx="1">
                  <c:v>Hook_1498</c:v>
                </c:pt>
                <c:pt idx="2">
                  <c:v>audikw_1</c:v>
                </c:pt>
                <c:pt idx="3">
                  <c:v>bone010</c:v>
                </c:pt>
                <c:pt idx="4">
                  <c:v>thermomech_dM</c:v>
                </c:pt>
                <c:pt idx="5">
                  <c:v>Emilia_923</c:v>
                </c:pt>
                <c:pt idx="6">
                  <c:v>Fault_639</c:v>
                </c:pt>
                <c:pt idx="7">
                  <c:v>nd24k</c:v>
                </c:pt>
              </c:strCache>
            </c:strRef>
          </c:cat>
          <c:val>
            <c:numRef>
              <c:f>Sheet1!$Q$15:$Q$22</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3-EDA4-4601-A0DE-69238F7FC3CC}"/>
            </c:ext>
          </c:extLst>
        </c:ser>
        <c:dLbls>
          <c:showLegendKey val="0"/>
          <c:showVal val="0"/>
          <c:showCatName val="0"/>
          <c:showSerName val="0"/>
          <c:showPercent val="0"/>
          <c:showBubbleSize val="0"/>
        </c:dLbls>
        <c:gapWidth val="130"/>
        <c:axId val="-2147245344"/>
        <c:axId val="-2085037040"/>
      </c:barChart>
      <c:catAx>
        <c:axId val="-2147245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85037040"/>
        <c:crosses val="autoZero"/>
        <c:auto val="1"/>
        <c:lblAlgn val="ctr"/>
        <c:lblOffset val="100"/>
        <c:noMultiLvlLbl val="0"/>
      </c:catAx>
      <c:valAx>
        <c:axId val="-2085037040"/>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Cholesky Time / PaStiX Time</a:t>
                </a:r>
              </a:p>
            </c:rich>
          </c:tx>
          <c:layout>
            <c:manualLayout>
              <c:xMode val="edge"/>
              <c:yMode val="edge"/>
              <c:x val="1.72918363652819E-2"/>
              <c:y val="0.1382753142699270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47245344"/>
        <c:crosses val="autoZero"/>
        <c:crossBetween val="between"/>
      </c:valAx>
      <c:spPr>
        <a:noFill/>
        <a:ln>
          <a:noFill/>
        </a:ln>
        <a:effectLst/>
      </c:spPr>
    </c:plotArea>
    <c:legend>
      <c:legendPos val="b"/>
      <c:layout>
        <c:manualLayout>
          <c:xMode val="edge"/>
          <c:yMode val="edge"/>
          <c:x val="0.10279934835731699"/>
          <c:y val="0"/>
          <c:w val="0.89145352520590104"/>
          <c:h val="0.132219056499517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8E489-FE64-4D8E-9209-93FD90EC20BC}" type="datetimeFigureOut">
              <a:rPr lang="en-US" smtClean="0"/>
              <a:t>11/4/18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90147-E65A-4688-B398-5CC920EB8832}" type="slidenum">
              <a:rPr lang="en-US" smtClean="0"/>
              <a:t>‹#›</a:t>
            </a:fld>
            <a:endParaRPr lang="en-US"/>
          </a:p>
        </p:txBody>
      </p:sp>
    </p:spTree>
    <p:extLst>
      <p:ext uri="{BB962C8B-B14F-4D97-AF65-F5344CB8AC3E}">
        <p14:creationId xmlns:p14="http://schemas.microsoft.com/office/powerpoint/2010/main" val="149358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a:t>
            </a:fld>
            <a:endParaRPr lang="en-US"/>
          </a:p>
        </p:txBody>
      </p:sp>
    </p:spTree>
    <p:extLst>
      <p:ext uri="{BB962C8B-B14F-4D97-AF65-F5344CB8AC3E}">
        <p14:creationId xmlns:p14="http://schemas.microsoft.com/office/powerpoint/2010/main" val="428889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a:t>
            </a:r>
            <a:r>
              <a:rPr lang="en-US" baseline="0" dirty="0"/>
              <a:t> the talk is:</a:t>
            </a:r>
          </a:p>
          <a:p>
            <a:r>
              <a:rPr lang="en-US" baseline="0" dirty="0"/>
              <a:t>I first give you a brief overview and motivate what </a:t>
            </a:r>
            <a:r>
              <a:rPr lang="en-US" baseline="0" dirty="0" err="1"/>
              <a:t>sympiler</a:t>
            </a:r>
            <a:r>
              <a:rPr lang="en-US" baseline="0" dirty="0"/>
              <a:t> does and showing a sneak peek of the results.</a:t>
            </a:r>
          </a:p>
          <a:p>
            <a:r>
              <a:rPr lang="en-US" baseline="0" dirty="0"/>
              <a:t>Then we will get into </a:t>
            </a:r>
            <a:r>
              <a:rPr lang="en-US" baseline="0" dirty="0" err="1"/>
              <a:t>sympiler</a:t>
            </a:r>
            <a:r>
              <a:rPr lang="en-US" baseline="0" dirty="0"/>
              <a:t> internals and walk you </a:t>
            </a:r>
            <a:r>
              <a:rPr lang="en-US" baseline="0" dirty="0" err="1"/>
              <a:t>throught</a:t>
            </a:r>
            <a:r>
              <a:rPr lang="en-US" baseline="0" dirty="0"/>
              <a:t> two examples which are triangular solver and </a:t>
            </a:r>
            <a:r>
              <a:rPr lang="en-US" baseline="0" dirty="0" err="1"/>
              <a:t>Cholesky</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10</a:t>
            </a:fld>
            <a:endParaRPr lang="en-US"/>
          </a:p>
        </p:txBody>
      </p:sp>
    </p:spTree>
    <p:extLst>
      <p:ext uri="{BB962C8B-B14F-4D97-AF65-F5344CB8AC3E}">
        <p14:creationId xmlns:p14="http://schemas.microsoft.com/office/powerpoint/2010/main" val="84675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11</a:t>
            </a:fld>
            <a:endParaRPr lang="en-US"/>
          </a:p>
        </p:txBody>
      </p:sp>
    </p:spTree>
    <p:extLst>
      <p:ext uri="{BB962C8B-B14F-4D97-AF65-F5344CB8AC3E}">
        <p14:creationId xmlns:p14="http://schemas.microsoft.com/office/powerpoint/2010/main" val="204145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explaining the </a:t>
            </a:r>
            <a:r>
              <a:rPr lang="en-US" dirty="0" err="1"/>
              <a:t>ParSy</a:t>
            </a:r>
            <a:r>
              <a:rPr lang="en-US" dirty="0"/>
              <a:t> internals let me introduce </a:t>
            </a:r>
            <a:r>
              <a:rPr lang="en-US" dirty="0" err="1"/>
              <a:t>Sympiler</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12</a:t>
            </a:fld>
            <a:endParaRPr lang="en-US"/>
          </a:p>
        </p:txBody>
      </p:sp>
    </p:spTree>
    <p:extLst>
      <p:ext uri="{BB962C8B-B14F-4D97-AF65-F5344CB8AC3E}">
        <p14:creationId xmlns:p14="http://schemas.microsoft.com/office/powerpoint/2010/main" val="210699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a:t>
            </a:r>
            <a:r>
              <a:rPr lang="en-US" dirty="0" err="1"/>
              <a:t>sympiler</a:t>
            </a:r>
            <a:r>
              <a:rPr lang="en-US" dirty="0"/>
              <a:t>  internals. </a:t>
            </a:r>
            <a:r>
              <a:rPr lang="en-US" dirty="0" err="1"/>
              <a:t>Sympiler</a:t>
            </a:r>
            <a:r>
              <a:rPr lang="en-US" dirty="0"/>
              <a:t> uses</a:t>
            </a:r>
            <a:r>
              <a:rPr lang="en-US" baseline="0" dirty="0"/>
              <a:t> sparsity pattern as well as the numerical method as input and then generates the symbolic information in the symbolic inspector.  The generated symbolic information are used in the </a:t>
            </a:r>
            <a:r>
              <a:rPr lang="en-US" baseline="0" dirty="0" err="1"/>
              <a:t>transformatipn</a:t>
            </a:r>
            <a:r>
              <a:rPr lang="en-US" baseline="0" dirty="0"/>
              <a:t> phases.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13</a:t>
            </a:fld>
            <a:endParaRPr lang="en-US"/>
          </a:p>
        </p:txBody>
      </p:sp>
    </p:spTree>
    <p:extLst>
      <p:ext uri="{BB962C8B-B14F-4D97-AF65-F5344CB8AC3E}">
        <p14:creationId xmlns:p14="http://schemas.microsoft.com/office/powerpoint/2010/main" val="361326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a:t>
            </a:r>
            <a:r>
              <a:rPr lang="en-US" dirty="0" err="1"/>
              <a:t>ParSy</a:t>
            </a:r>
            <a:r>
              <a:rPr lang="en-US" dirty="0"/>
              <a:t> inputs look like.</a:t>
            </a:r>
          </a:p>
        </p:txBody>
      </p:sp>
      <p:sp>
        <p:nvSpPr>
          <p:cNvPr id="4" name="Slide Number Placeholder 3"/>
          <p:cNvSpPr>
            <a:spLocks noGrp="1"/>
          </p:cNvSpPr>
          <p:nvPr>
            <p:ph type="sldNum" sz="quarter" idx="10"/>
          </p:nvPr>
        </p:nvSpPr>
        <p:spPr/>
        <p:txBody>
          <a:bodyPr/>
          <a:lstStyle/>
          <a:p>
            <a:fld id="{44F90147-E65A-4688-B398-5CC920EB8832}" type="slidenum">
              <a:rPr lang="en-US" smtClean="0"/>
              <a:t>14</a:t>
            </a:fld>
            <a:endParaRPr lang="en-US"/>
          </a:p>
        </p:txBody>
      </p:sp>
    </p:spTree>
    <p:extLst>
      <p:ext uri="{BB962C8B-B14F-4D97-AF65-F5344CB8AC3E}">
        <p14:creationId xmlns:p14="http://schemas.microsoft.com/office/powerpoint/2010/main" val="274672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kind of code that the user inputs</a:t>
            </a:r>
            <a:r>
              <a:rPr lang="en-US" baseline="0" dirty="0"/>
              <a:t> to </a:t>
            </a:r>
            <a:r>
              <a:rPr lang="en-US" baseline="0" dirty="0" err="1"/>
              <a:t>Sympiler</a:t>
            </a:r>
            <a:r>
              <a:rPr lang="en-US" baseline="0" dirty="0"/>
              <a:t>. </a:t>
            </a:r>
            <a:r>
              <a:rPr lang="en-US" dirty="0"/>
              <a:t>This slide shows a sample input to </a:t>
            </a:r>
            <a:r>
              <a:rPr lang="en-US" dirty="0" err="1"/>
              <a:t>Sympiler</a:t>
            </a:r>
            <a:r>
              <a:rPr lang="en-US" dirty="0"/>
              <a:t>. As shown, the input sparsity of both matrix A and k are given as input as well as the numerical method. </a:t>
            </a:r>
          </a:p>
        </p:txBody>
      </p:sp>
      <p:sp>
        <p:nvSpPr>
          <p:cNvPr id="4" name="Slide Number Placeholder 3"/>
          <p:cNvSpPr>
            <a:spLocks noGrp="1"/>
          </p:cNvSpPr>
          <p:nvPr>
            <p:ph type="sldNum" sz="quarter" idx="10"/>
          </p:nvPr>
        </p:nvSpPr>
        <p:spPr/>
        <p:txBody>
          <a:bodyPr/>
          <a:lstStyle/>
          <a:p>
            <a:fld id="{44F90147-E65A-4688-B398-5CC920EB8832}" type="slidenum">
              <a:rPr lang="en-US" smtClean="0"/>
              <a:t>15</a:t>
            </a:fld>
            <a:endParaRPr lang="en-US"/>
          </a:p>
        </p:txBody>
      </p:sp>
    </p:spTree>
    <p:extLst>
      <p:ext uri="{BB962C8B-B14F-4D97-AF65-F5344CB8AC3E}">
        <p14:creationId xmlns:p14="http://schemas.microsoft.com/office/powerpoint/2010/main" val="261735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16</a:t>
            </a:fld>
            <a:endParaRPr lang="en-US"/>
          </a:p>
        </p:txBody>
      </p:sp>
    </p:spTree>
    <p:extLst>
      <p:ext uri="{BB962C8B-B14F-4D97-AF65-F5344CB8AC3E}">
        <p14:creationId xmlns:p14="http://schemas.microsoft.com/office/powerpoint/2010/main" val="87477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r>
              <a:rPr lang="en-US" baseline="0" dirty="0"/>
              <a:t> the inputs, let’s see how the symbolic inspector performs symbolic analysis.</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17</a:t>
            </a:fld>
            <a:endParaRPr lang="en-US"/>
          </a:p>
        </p:txBody>
      </p:sp>
    </p:spTree>
    <p:extLst>
      <p:ext uri="{BB962C8B-B14F-4D97-AF65-F5344CB8AC3E}">
        <p14:creationId xmlns:p14="http://schemas.microsoft.com/office/powerpoint/2010/main" val="144633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symbolic inspector builds a graph based on the input kernel</a:t>
            </a:r>
            <a:r>
              <a:rPr lang="en-US" baseline="0" dirty="0"/>
              <a:t> and also the input sparsity. And then applies a method specific inspection on the inspection graph which is called inspection strategy  and generates an inspection set.  To clearly shows how these components are defined in </a:t>
            </a:r>
            <a:r>
              <a:rPr lang="en-US" baseline="0" dirty="0" err="1"/>
              <a:t>Sympiler</a:t>
            </a:r>
            <a:r>
              <a:rPr lang="en-US" baseline="0" dirty="0"/>
              <a:t>, let’s look </a:t>
            </a:r>
            <a:r>
              <a:rPr lang="en-US" baseline="0" dirty="0" err="1"/>
              <a:t>attriangular</a:t>
            </a:r>
            <a:r>
              <a:rPr lang="en-US" baseline="0" dirty="0"/>
              <a:t> solve example.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18</a:t>
            </a:fld>
            <a:endParaRPr lang="en-US"/>
          </a:p>
        </p:txBody>
      </p:sp>
    </p:spTree>
    <p:extLst>
      <p:ext uri="{BB962C8B-B14F-4D97-AF65-F5344CB8AC3E}">
        <p14:creationId xmlns:p14="http://schemas.microsoft.com/office/powerpoint/2010/main" val="330340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discussed</a:t>
            </a:r>
            <a:r>
              <a:rPr lang="en-US" baseline="0" dirty="0"/>
              <a:t> the components of the symbolic inspector in VI-Prune transformation, lets look at the components of the symbolic inspector for VS-Block in triangular solve. Again, for the inspection graph, the dependence graph is used and the node equivalence algorithm is applied on dependence graph as for the inspection method and finally </a:t>
            </a:r>
            <a:r>
              <a:rPr lang="en-US" baseline="0" dirty="0" err="1"/>
              <a:t>blockset</a:t>
            </a:r>
            <a:r>
              <a:rPr lang="en-US" baseline="0" dirty="0"/>
              <a:t> is generated. The block-set is the same as </a:t>
            </a:r>
            <a:r>
              <a:rPr lang="en-US" baseline="0" dirty="0" err="1"/>
              <a:t>supernode</a:t>
            </a:r>
            <a:r>
              <a:rPr lang="en-US" baseline="0" dirty="0"/>
              <a:t> in the context of </a:t>
            </a:r>
            <a:r>
              <a:rPr lang="en-US" baseline="0" dirty="0" err="1"/>
              <a:t>factorizartion</a:t>
            </a:r>
            <a:r>
              <a:rPr lang="en-US" baseline="0" dirty="0"/>
              <a:t> algorithm.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19</a:t>
            </a:fld>
            <a:endParaRPr lang="en-US"/>
          </a:p>
        </p:txBody>
      </p:sp>
    </p:spTree>
    <p:extLst>
      <p:ext uri="{BB962C8B-B14F-4D97-AF65-F5344CB8AC3E}">
        <p14:creationId xmlns:p14="http://schemas.microsoft.com/office/powerpoint/2010/main" val="30981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a:t>
            </a:r>
            <a:r>
              <a:rPr lang="en-US" baseline="0" dirty="0"/>
              <a:t> the talk is:</a:t>
            </a:r>
          </a:p>
          <a:p>
            <a:r>
              <a:rPr lang="en-US" baseline="0" dirty="0"/>
              <a:t>I first give you a brief overview and motivate what </a:t>
            </a:r>
            <a:r>
              <a:rPr lang="en-US" baseline="0" dirty="0" err="1"/>
              <a:t>sympiler</a:t>
            </a:r>
            <a:r>
              <a:rPr lang="en-US" baseline="0" dirty="0"/>
              <a:t> does and showing a sneak peek of the results.</a:t>
            </a:r>
          </a:p>
          <a:p>
            <a:r>
              <a:rPr lang="en-US" baseline="0" dirty="0"/>
              <a:t>Then we will get into </a:t>
            </a:r>
            <a:r>
              <a:rPr lang="en-US" baseline="0" dirty="0" err="1"/>
              <a:t>sympiler</a:t>
            </a:r>
            <a:r>
              <a:rPr lang="en-US" baseline="0" dirty="0"/>
              <a:t> internals and walk you </a:t>
            </a:r>
            <a:r>
              <a:rPr lang="en-US" baseline="0" dirty="0" err="1"/>
              <a:t>throught</a:t>
            </a:r>
            <a:r>
              <a:rPr lang="en-US" baseline="0" dirty="0"/>
              <a:t> two examples which are triangular solver and </a:t>
            </a:r>
            <a:r>
              <a:rPr lang="en-US" baseline="0" dirty="0" err="1"/>
              <a:t>Cholesky</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a:t>
            </a:fld>
            <a:endParaRPr lang="en-US"/>
          </a:p>
        </p:txBody>
      </p:sp>
    </p:spTree>
    <p:extLst>
      <p:ext uri="{BB962C8B-B14F-4D97-AF65-F5344CB8AC3E}">
        <p14:creationId xmlns:p14="http://schemas.microsoft.com/office/powerpoint/2010/main" val="18496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discussed</a:t>
            </a:r>
            <a:r>
              <a:rPr lang="en-US" baseline="0" dirty="0"/>
              <a:t> the components of the symbolic inspector in VI-Prune transformation, lets look at the components of the symbolic inspector for VS-Block in triangular solve. Again, for the inspection graph, the dependence graph is used and the node equivalence algorithm is applied on dependence graph as for the inspection method and finally </a:t>
            </a:r>
            <a:r>
              <a:rPr lang="en-US" baseline="0" dirty="0" err="1"/>
              <a:t>blockset</a:t>
            </a:r>
            <a:r>
              <a:rPr lang="en-US" baseline="0" dirty="0"/>
              <a:t> is generated. The block-set is the same as </a:t>
            </a:r>
            <a:r>
              <a:rPr lang="en-US" baseline="0" dirty="0" err="1"/>
              <a:t>supernode</a:t>
            </a:r>
            <a:r>
              <a:rPr lang="en-US" baseline="0" dirty="0"/>
              <a:t> in the context of </a:t>
            </a:r>
            <a:r>
              <a:rPr lang="en-US" baseline="0" dirty="0" err="1"/>
              <a:t>factorizartion</a:t>
            </a:r>
            <a:r>
              <a:rPr lang="en-US" baseline="0" dirty="0"/>
              <a:t> algorithm.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20</a:t>
            </a:fld>
            <a:endParaRPr lang="en-US"/>
          </a:p>
        </p:txBody>
      </p:sp>
    </p:spTree>
    <p:extLst>
      <p:ext uri="{BB962C8B-B14F-4D97-AF65-F5344CB8AC3E}">
        <p14:creationId xmlns:p14="http://schemas.microsoft.com/office/powerpoint/2010/main" val="208546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discussed</a:t>
            </a:r>
            <a:r>
              <a:rPr lang="en-US" baseline="0" dirty="0"/>
              <a:t> the components of the symbolic inspector in VI-Prune transformation, lets look at the components of the symbolic inspector for VS-Block in triangular solve. Again, for the inspection graph, the dependence graph is used and the node equivalence algorithm is applied on dependence graph as for the inspection method and finally </a:t>
            </a:r>
            <a:r>
              <a:rPr lang="en-US" baseline="0" dirty="0" err="1"/>
              <a:t>blockset</a:t>
            </a:r>
            <a:r>
              <a:rPr lang="en-US" baseline="0" dirty="0"/>
              <a:t> is generated. The block-set is the same as </a:t>
            </a:r>
            <a:r>
              <a:rPr lang="en-US" baseline="0" dirty="0" err="1"/>
              <a:t>supernode</a:t>
            </a:r>
            <a:r>
              <a:rPr lang="en-US" baseline="0" dirty="0"/>
              <a:t> in the context of </a:t>
            </a:r>
            <a:r>
              <a:rPr lang="en-US" baseline="0" dirty="0" err="1"/>
              <a:t>factorizartion</a:t>
            </a:r>
            <a:r>
              <a:rPr lang="en-US" baseline="0" dirty="0"/>
              <a:t> algorithm.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21</a:t>
            </a:fld>
            <a:endParaRPr lang="en-US"/>
          </a:p>
        </p:txBody>
      </p:sp>
    </p:spTree>
    <p:extLst>
      <p:ext uri="{BB962C8B-B14F-4D97-AF65-F5344CB8AC3E}">
        <p14:creationId xmlns:p14="http://schemas.microsoft.com/office/powerpoint/2010/main" val="14299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question is how </a:t>
            </a:r>
            <a:r>
              <a:rPr lang="en-US" dirty="0" err="1"/>
              <a:t>sympiler</a:t>
            </a:r>
            <a:r>
              <a:rPr lang="en-US" dirty="0"/>
              <a:t> uses these sets</a:t>
            </a:r>
            <a:r>
              <a:rPr lang="en-US" baseline="0" dirty="0"/>
              <a:t> to transform the code. </a:t>
            </a:r>
            <a:r>
              <a:rPr lang="en-US" baseline="0" dirty="0" err="1"/>
              <a:t>Sympiler</a:t>
            </a:r>
            <a:r>
              <a:rPr lang="en-US" baseline="0" dirty="0"/>
              <a:t> supports two types of transformations. VI-Prune and VS-Block. I will </a:t>
            </a:r>
            <a:r>
              <a:rPr lang="en-US" baseline="0" dirty="0" err="1"/>
              <a:t>frist</a:t>
            </a:r>
            <a:r>
              <a:rPr lang="en-US" baseline="0" dirty="0"/>
              <a:t> explain VI-</a:t>
            </a:r>
            <a:r>
              <a:rPr lang="en-US" baseline="0" dirty="0" err="1"/>
              <a:t>PRune</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22</a:t>
            </a:fld>
            <a:endParaRPr lang="en-US"/>
          </a:p>
        </p:txBody>
      </p:sp>
    </p:spTree>
    <p:extLst>
      <p:ext uri="{BB962C8B-B14F-4D97-AF65-F5344CB8AC3E}">
        <p14:creationId xmlns:p14="http://schemas.microsoft.com/office/powerpoint/2010/main" val="929632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23</a:t>
            </a:fld>
            <a:endParaRPr lang="en-US"/>
          </a:p>
        </p:txBody>
      </p:sp>
    </p:spTree>
    <p:extLst>
      <p:ext uri="{BB962C8B-B14F-4D97-AF65-F5344CB8AC3E}">
        <p14:creationId xmlns:p14="http://schemas.microsoft.com/office/powerpoint/2010/main" val="85236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This slide shows</a:t>
            </a:r>
            <a:r>
              <a:rPr lang="en-US" baseline="0" dirty="0"/>
              <a:t> how block transformation is applied in the </a:t>
            </a:r>
            <a:r>
              <a:rPr lang="en-US" baseline="0" dirty="0" err="1"/>
              <a:t>cholesky</a:t>
            </a:r>
            <a:r>
              <a:rPr lang="en-US" baseline="0" dirty="0"/>
              <a:t> code. As you can see </a:t>
            </a:r>
            <a:r>
              <a:rPr lang="en-US" baseline="0" dirty="0" err="1"/>
              <a:t>ll</a:t>
            </a:r>
            <a:r>
              <a:rPr lang="en-US" baseline="0" dirty="0"/>
              <a:t> operation after VS-Block are blocks. And the diagonal parts are also changed from a </a:t>
            </a:r>
            <a:r>
              <a:rPr lang="en-US" baseline="0" dirty="0" err="1"/>
              <a:t>sqr</a:t>
            </a:r>
            <a:r>
              <a:rPr lang="en-US" baseline="0" dirty="0"/>
              <a:t> root to a dense </a:t>
            </a:r>
            <a:r>
              <a:rPr lang="en-US" baseline="0" dirty="0" err="1"/>
              <a:t>cholesky</a:t>
            </a:r>
            <a:r>
              <a:rPr lang="en-US" baseline="0" dirty="0"/>
              <a:t>.</a:t>
            </a:r>
            <a:endParaRPr dirty="0"/>
          </a:p>
        </p:txBody>
      </p:sp>
    </p:spTree>
    <p:extLst>
      <p:ext uri="{BB962C8B-B14F-4D97-AF65-F5344CB8AC3E}">
        <p14:creationId xmlns:p14="http://schemas.microsoft.com/office/powerpoint/2010/main" val="1768032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a:t>
            </a:r>
            <a:r>
              <a:rPr lang="en-US" baseline="0" dirty="0"/>
              <a:t> the talk is:</a:t>
            </a:r>
          </a:p>
          <a:p>
            <a:r>
              <a:rPr lang="en-US" baseline="0" dirty="0"/>
              <a:t>I first give you a brief overview and motivate what </a:t>
            </a:r>
            <a:r>
              <a:rPr lang="en-US" baseline="0" dirty="0" err="1"/>
              <a:t>sympiler</a:t>
            </a:r>
            <a:r>
              <a:rPr lang="en-US" baseline="0" dirty="0"/>
              <a:t> does and showing a sneak peek of the results.</a:t>
            </a:r>
          </a:p>
          <a:p>
            <a:r>
              <a:rPr lang="en-US" baseline="0" dirty="0"/>
              <a:t>Then we will get into </a:t>
            </a:r>
            <a:r>
              <a:rPr lang="en-US" baseline="0" dirty="0" err="1"/>
              <a:t>sympiler</a:t>
            </a:r>
            <a:r>
              <a:rPr lang="en-US" baseline="0" dirty="0"/>
              <a:t> internals and walk you </a:t>
            </a:r>
            <a:r>
              <a:rPr lang="en-US" baseline="0" dirty="0" err="1"/>
              <a:t>throught</a:t>
            </a:r>
            <a:r>
              <a:rPr lang="en-US" baseline="0" dirty="0"/>
              <a:t> two examples which are triangular solver and </a:t>
            </a:r>
            <a:r>
              <a:rPr lang="en-US" baseline="0" dirty="0" err="1"/>
              <a:t>Cholesky</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25</a:t>
            </a:fld>
            <a:endParaRPr lang="en-US"/>
          </a:p>
        </p:txBody>
      </p:sp>
    </p:spTree>
    <p:extLst>
      <p:ext uri="{BB962C8B-B14F-4D97-AF65-F5344CB8AC3E}">
        <p14:creationId xmlns:p14="http://schemas.microsoft.com/office/powerpoint/2010/main" val="1857575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Wehave</a:t>
            </a:r>
            <a:r>
              <a:rPr lang="en-US" baseline="0" dirty="0"/>
              <a:t> selected a set of matrices from university of </a:t>
            </a:r>
            <a:r>
              <a:rPr lang="en-US" baseline="0" dirty="0" err="1"/>
              <a:t>flodora</a:t>
            </a:r>
            <a:r>
              <a:rPr lang="en-US" baseline="0" dirty="0"/>
              <a:t> repository to compare the </a:t>
            </a:r>
            <a:r>
              <a:rPr lang="en-US" baseline="0" dirty="0" err="1"/>
              <a:t>sympiler</a:t>
            </a:r>
            <a:r>
              <a:rPr lang="en-US" baseline="0" dirty="0"/>
              <a:t> performance with the state o the art libraries.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26</a:t>
            </a:fld>
            <a:endParaRPr lang="en-US"/>
          </a:p>
        </p:txBody>
      </p:sp>
    </p:spTree>
    <p:extLst>
      <p:ext uri="{BB962C8B-B14F-4D97-AF65-F5344CB8AC3E}">
        <p14:creationId xmlns:p14="http://schemas.microsoft.com/office/powerpoint/2010/main" val="347597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the </a:t>
            </a:r>
            <a:r>
              <a:rPr lang="en-US" dirty="0" err="1"/>
              <a:t>the</a:t>
            </a:r>
            <a:r>
              <a:rPr lang="en-US" dirty="0"/>
              <a:t> performance of the </a:t>
            </a:r>
            <a:r>
              <a:rPr lang="en-US" dirty="0" err="1"/>
              <a:t>Sympiler</a:t>
            </a:r>
            <a:r>
              <a:rPr lang="en-US" dirty="0"/>
              <a:t> </a:t>
            </a:r>
            <a:r>
              <a:rPr lang="en-US" dirty="0" err="1"/>
              <a:t>gented</a:t>
            </a:r>
            <a:r>
              <a:rPr lang="en-US" dirty="0"/>
              <a:t> code</a:t>
            </a:r>
            <a:r>
              <a:rPr lang="en-US" baseline="0" dirty="0"/>
              <a:t> is compared with both </a:t>
            </a:r>
            <a:r>
              <a:rPr lang="en-US" baseline="0" dirty="0" err="1"/>
              <a:t>eigen</a:t>
            </a:r>
            <a:r>
              <a:rPr lang="en-US" baseline="0" dirty="0"/>
              <a:t> and </a:t>
            </a:r>
            <a:r>
              <a:rPr lang="en-US" baseline="0" dirty="0" err="1"/>
              <a:t>Cho,mod</a:t>
            </a:r>
            <a:r>
              <a:rPr lang="en-US" baseline="0" dirty="0"/>
              <a:t>. The </a:t>
            </a:r>
            <a:r>
              <a:rPr lang="en-US" baseline="0" dirty="0" err="1"/>
              <a:t>bla</a:t>
            </a:r>
            <a:r>
              <a:rPr lang="en-US" baseline="0" dirty="0"/>
              <a:t> bar show the </a:t>
            </a:r>
            <a:r>
              <a:rPr lang="en-US" baseline="0" dirty="0" err="1"/>
              <a:t>Cholmod</a:t>
            </a:r>
            <a:r>
              <a:rPr lang="en-US" baseline="0" dirty="0"/>
              <a:t> performance, The </a:t>
            </a:r>
            <a:r>
              <a:rPr lang="en-US" baseline="0" dirty="0" err="1"/>
              <a:t>blus</a:t>
            </a:r>
            <a:r>
              <a:rPr lang="en-US" baseline="0" dirty="0"/>
              <a:t> bar shows the Eigen performance and the stacked bar belonged to </a:t>
            </a:r>
            <a:r>
              <a:rPr lang="en-US" baseline="0" dirty="0" err="1"/>
              <a:t>Sympiler</a:t>
            </a:r>
            <a:r>
              <a:rPr lang="en-US" baseline="0" dirty="0"/>
              <a:t>. </a:t>
            </a:r>
            <a:r>
              <a:rPr lang="en-US" baseline="0" dirty="0" err="1"/>
              <a:t>Sympiler</a:t>
            </a:r>
            <a:r>
              <a:rPr lang="en-US" baseline="0" dirty="0"/>
              <a:t> outperforms both libraries in almost all matrices,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27</a:t>
            </a:fld>
            <a:endParaRPr lang="en-US"/>
          </a:p>
        </p:txBody>
      </p:sp>
    </p:spTree>
    <p:extLst>
      <p:ext uri="{BB962C8B-B14F-4D97-AF65-F5344CB8AC3E}">
        <p14:creationId xmlns:p14="http://schemas.microsoft.com/office/powerpoint/2010/main" val="268560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same observation for </a:t>
            </a:r>
            <a:r>
              <a:rPr lang="en-US" dirty="0" err="1"/>
              <a:t>Cholesky</a:t>
            </a:r>
            <a:r>
              <a:rPr lang="en-US" dirty="0"/>
              <a:t>.</a:t>
            </a:r>
            <a:r>
              <a:rPr lang="en-US" baseline="0" dirty="0"/>
              <a:t> The accumulated time of all three tools are normalized with </a:t>
            </a:r>
            <a:r>
              <a:rPr lang="en-US" baseline="0" dirty="0" err="1"/>
              <a:t>eigen</a:t>
            </a:r>
            <a:r>
              <a:rPr lang="en-US" baseline="0" dirty="0"/>
              <a:t> time. Are shown in the graph As you can see, the accumulated time of </a:t>
            </a:r>
            <a:r>
              <a:rPr lang="en-US" baseline="0" dirty="0" err="1"/>
              <a:t>sympiler</a:t>
            </a:r>
            <a:r>
              <a:rPr lang="en-US" baseline="0" dirty="0"/>
              <a:t> is better </a:t>
            </a:r>
            <a:r>
              <a:rPr lang="en-US" baseline="0" dirty="0" err="1"/>
              <a:t>thanthe</a:t>
            </a:r>
            <a:r>
              <a:rPr lang="en-US" baseline="0" dirty="0"/>
              <a:t> other two tools in </a:t>
            </a:r>
            <a:r>
              <a:rPr lang="en-US" baseline="0" dirty="0" err="1"/>
              <a:t>almo</a:t>
            </a:r>
            <a:r>
              <a:rPr lang="en-US" baseline="0" dirty="0"/>
              <a:t> </a:t>
            </a:r>
            <a:r>
              <a:rPr lang="en-US" baseline="0" dirty="0" err="1"/>
              <a:t>aall</a:t>
            </a:r>
            <a:r>
              <a:rPr lang="en-US" baseline="0" dirty="0"/>
              <a:t> matrices.</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28</a:t>
            </a:fld>
            <a:endParaRPr lang="en-US"/>
          </a:p>
        </p:txBody>
      </p:sp>
    </p:spTree>
    <p:extLst>
      <p:ext uri="{BB962C8B-B14F-4D97-AF65-F5344CB8AC3E}">
        <p14:creationId xmlns:p14="http://schemas.microsoft.com/office/powerpoint/2010/main" val="208983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a:t>
            </a:r>
            <a:r>
              <a:rPr lang="en-US" baseline="0" dirty="0"/>
              <a:t> the talk is:</a:t>
            </a:r>
          </a:p>
          <a:p>
            <a:r>
              <a:rPr lang="en-US" baseline="0" dirty="0"/>
              <a:t>I first give you a brief overview and motivate what </a:t>
            </a:r>
            <a:r>
              <a:rPr lang="en-US" baseline="0" dirty="0" err="1"/>
              <a:t>sympiler</a:t>
            </a:r>
            <a:r>
              <a:rPr lang="en-US" baseline="0" dirty="0"/>
              <a:t> does and showing a sneak peek of the results.</a:t>
            </a:r>
          </a:p>
          <a:p>
            <a:r>
              <a:rPr lang="en-US" baseline="0" dirty="0"/>
              <a:t>Then we will get into </a:t>
            </a:r>
            <a:r>
              <a:rPr lang="en-US" baseline="0" dirty="0" err="1"/>
              <a:t>sympiler</a:t>
            </a:r>
            <a:r>
              <a:rPr lang="en-US" baseline="0" dirty="0"/>
              <a:t> internals and walk you </a:t>
            </a:r>
            <a:r>
              <a:rPr lang="en-US" baseline="0" dirty="0" err="1"/>
              <a:t>throught</a:t>
            </a:r>
            <a:r>
              <a:rPr lang="en-US" baseline="0" dirty="0"/>
              <a:t> two examples which are triangular solver and </a:t>
            </a:r>
            <a:r>
              <a:rPr lang="en-US" baseline="0" dirty="0" err="1"/>
              <a:t>Cholesky</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29</a:t>
            </a:fld>
            <a:endParaRPr lang="en-US"/>
          </a:p>
        </p:txBody>
      </p:sp>
    </p:spTree>
    <p:extLst>
      <p:ext uri="{BB962C8B-B14F-4D97-AF65-F5344CB8AC3E}">
        <p14:creationId xmlns:p14="http://schemas.microsoft.com/office/powerpoint/2010/main" val="36761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3</a:t>
            </a:fld>
            <a:endParaRPr lang="en-US"/>
          </a:p>
        </p:txBody>
      </p:sp>
    </p:spTree>
    <p:extLst>
      <p:ext uri="{BB962C8B-B14F-4D97-AF65-F5344CB8AC3E}">
        <p14:creationId xmlns:p14="http://schemas.microsoft.com/office/powerpoint/2010/main" val="29532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three different classes of sparse matrix kernels are shown that are matrix factorization, sparse matrix-vector, and Triangular solve. some of the many important application  of these kernels are shown. In this work, we use a factorization example to elaborate our methodology.</a:t>
            </a:r>
          </a:p>
        </p:txBody>
      </p:sp>
      <p:sp>
        <p:nvSpPr>
          <p:cNvPr id="4" name="Slide Number Placeholder 3"/>
          <p:cNvSpPr>
            <a:spLocks noGrp="1"/>
          </p:cNvSpPr>
          <p:nvPr>
            <p:ph type="sldNum" sz="quarter" idx="10"/>
          </p:nvPr>
        </p:nvSpPr>
        <p:spPr/>
        <p:txBody>
          <a:bodyPr/>
          <a:lstStyle/>
          <a:p>
            <a:fld id="{44F90147-E65A-4688-B398-5CC920EB8832}" type="slidenum">
              <a:rPr lang="en-US" smtClean="0"/>
              <a:t>4</a:t>
            </a:fld>
            <a:endParaRPr lang="en-US"/>
          </a:p>
        </p:txBody>
      </p:sp>
    </p:spTree>
    <p:extLst>
      <p:ext uri="{BB962C8B-B14F-4D97-AF65-F5344CB8AC3E}">
        <p14:creationId xmlns:p14="http://schemas.microsoft.com/office/powerpoint/2010/main" val="369807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Loop carried dependences are widely existed in sparse kernels such as matrix factorization. In a loop-carried dependence, dependence exists across iterations. Though there are several compiler techniques to tackle this problem in dense matrices, it is not trivial in sparse kernels. The main reason is the indirect memory access. As we know indirect memory access is where the array index points to somewhere in the memory that is not know in compile-time such as A[B[</a:t>
            </a:r>
            <a:r>
              <a:rPr lang="en-US" dirty="0" err="1"/>
              <a:t>i</a:t>
            </a:r>
            <a:r>
              <a:rPr lang="en-US" dirty="0"/>
              <a:t>]]. Sparse Polyhedral approaches generate an inspector to find the dependencies in run-time. </a:t>
            </a:r>
            <a:r>
              <a:rPr lang="en-US" dirty="0" err="1"/>
              <a:t>Howvere</a:t>
            </a:r>
            <a:r>
              <a:rPr lang="en-US" dirty="0"/>
              <a:t>, these methods rely on </a:t>
            </a:r>
            <a:r>
              <a:rPr lang="en-US" dirty="0" err="1"/>
              <a:t>wavefront</a:t>
            </a:r>
            <a:r>
              <a:rPr lang="en-US" dirty="0"/>
              <a:t> techniques that are not efficient. Let's look at how </a:t>
            </a:r>
            <a:r>
              <a:rPr lang="en-US" dirty="0" err="1"/>
              <a:t>wavefront</a:t>
            </a:r>
            <a:r>
              <a:rPr lang="en-US" dirty="0"/>
              <a:t> </a:t>
            </a:r>
            <a:r>
              <a:rPr lang="en-US" dirty="0" err="1"/>
              <a:t>techniqe</a:t>
            </a:r>
            <a:r>
              <a:rPr lang="en-US" dirty="0"/>
              <a:t> works assuming the inspector is generated. </a:t>
            </a:r>
          </a:p>
        </p:txBody>
      </p:sp>
      <p:sp>
        <p:nvSpPr>
          <p:cNvPr id="4" name="Slide Number Placeholder 3"/>
          <p:cNvSpPr>
            <a:spLocks noGrp="1"/>
          </p:cNvSpPr>
          <p:nvPr>
            <p:ph type="sldNum" sz="quarter" idx="10"/>
          </p:nvPr>
        </p:nvSpPr>
        <p:spPr/>
        <p:txBody>
          <a:bodyPr/>
          <a:lstStyle/>
          <a:p>
            <a:fld id="{44F90147-E65A-4688-B398-5CC920EB8832}" type="slidenum">
              <a:rPr lang="en-US" smtClean="0"/>
              <a:t>5</a:t>
            </a:fld>
            <a:endParaRPr lang="en-US"/>
          </a:p>
        </p:txBody>
      </p:sp>
    </p:spTree>
    <p:extLst>
      <p:ext uri="{BB962C8B-B14F-4D97-AF65-F5344CB8AC3E}">
        <p14:creationId xmlns:p14="http://schemas.microsoft.com/office/powerpoint/2010/main" val="289117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t>
            </a:r>
            <a:r>
              <a:rPr lang="en-US" dirty="0" err="1"/>
              <a:t>wavefront</a:t>
            </a:r>
            <a:r>
              <a:rPr lang="en-US" dirty="0"/>
              <a:t> parallelism that is typically used in SPF.</a:t>
            </a:r>
          </a:p>
          <a:p>
            <a:r>
              <a:rPr lang="en-US" dirty="0"/>
              <a:t>The dependence graph</a:t>
            </a:r>
          </a:p>
          <a:p>
            <a:r>
              <a:rPr lang="en-US" dirty="0"/>
              <a:t>Each node shows the amount of computation and edge represents dependencies. </a:t>
            </a:r>
          </a:p>
          <a:p>
            <a:r>
              <a:rPr lang="en-US" dirty="0"/>
              <a:t>This graph is computed by an inspector that is generated using code analysis  and some domain information in run-time.</a:t>
            </a:r>
          </a:p>
        </p:txBody>
      </p:sp>
      <p:sp>
        <p:nvSpPr>
          <p:cNvPr id="4" name="Slide Number Placeholder 3"/>
          <p:cNvSpPr>
            <a:spLocks noGrp="1"/>
          </p:cNvSpPr>
          <p:nvPr>
            <p:ph type="sldNum" sz="quarter" idx="10"/>
          </p:nvPr>
        </p:nvSpPr>
        <p:spPr/>
        <p:txBody>
          <a:bodyPr/>
          <a:lstStyle/>
          <a:p>
            <a:fld id="{44F90147-E65A-4688-B398-5CC920EB8832}" type="slidenum">
              <a:rPr lang="en-US" smtClean="0"/>
              <a:t>6</a:t>
            </a:fld>
            <a:endParaRPr lang="en-US"/>
          </a:p>
        </p:txBody>
      </p:sp>
    </p:spTree>
    <p:extLst>
      <p:ext uri="{BB962C8B-B14F-4D97-AF65-F5344CB8AC3E}">
        <p14:creationId xmlns:p14="http://schemas.microsoft.com/office/powerpoint/2010/main" val="269334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ParSy</a:t>
            </a:r>
            <a:endParaRPr lang="en-US" dirty="0"/>
          </a:p>
          <a:p>
            <a:r>
              <a:rPr lang="en-US" dirty="0" err="1"/>
              <a:t>ParSy</a:t>
            </a:r>
            <a:r>
              <a:rPr lang="en-US" dirty="0"/>
              <a:t> knows the dependence graph due to domain information. </a:t>
            </a:r>
          </a:p>
        </p:txBody>
      </p:sp>
      <p:sp>
        <p:nvSpPr>
          <p:cNvPr id="4" name="Slide Number Placeholder 3"/>
          <p:cNvSpPr>
            <a:spLocks noGrp="1"/>
          </p:cNvSpPr>
          <p:nvPr>
            <p:ph type="sldNum" sz="quarter" idx="10"/>
          </p:nvPr>
        </p:nvSpPr>
        <p:spPr/>
        <p:txBody>
          <a:bodyPr/>
          <a:lstStyle/>
          <a:p>
            <a:fld id="{44F90147-E65A-4688-B398-5CC920EB8832}" type="slidenum">
              <a:rPr lang="en-US" smtClean="0"/>
              <a:t>7</a:t>
            </a:fld>
            <a:endParaRPr lang="en-US"/>
          </a:p>
        </p:txBody>
      </p:sp>
    </p:spTree>
    <p:extLst>
      <p:ext uri="{BB962C8B-B14F-4D97-AF65-F5344CB8AC3E}">
        <p14:creationId xmlns:p14="http://schemas.microsoft.com/office/powerpoint/2010/main" val="240374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digging into the talk I give</a:t>
            </a:r>
            <a:r>
              <a:rPr lang="en-US" baseline="0" dirty="0"/>
              <a:t> you a brief overview of the kind of the performance </a:t>
            </a:r>
            <a:r>
              <a:rPr lang="en-US" baseline="0" dirty="0" err="1"/>
              <a:t>ParSy</a:t>
            </a:r>
            <a:r>
              <a:rPr lang="en-US" baseline="0" dirty="0"/>
              <a:t> provides. The x axis is some matrices from </a:t>
            </a:r>
            <a:r>
              <a:rPr lang="en-US" baseline="0" dirty="0" err="1"/>
              <a:t>Suitesparse</a:t>
            </a:r>
            <a:r>
              <a:rPr lang="en-US" baseline="0" dirty="0"/>
              <a:t> matrix collection and the y axis is performance of </a:t>
            </a:r>
            <a:r>
              <a:rPr lang="en-US" baseline="0" dirty="0" err="1"/>
              <a:t>Cholesky</a:t>
            </a:r>
            <a:r>
              <a:rPr lang="en-US" baseline="0" dirty="0"/>
              <a:t> factorization in terms GFLOP per sec. The blue bar shows the performance of </a:t>
            </a:r>
            <a:r>
              <a:rPr lang="en-US" baseline="0" dirty="0" err="1"/>
              <a:t>wavefront</a:t>
            </a:r>
            <a:r>
              <a:rPr lang="en-US" baseline="0" dirty="0"/>
              <a:t> library.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8</a:t>
            </a:fld>
            <a:endParaRPr lang="en-US"/>
          </a:p>
        </p:txBody>
      </p:sp>
    </p:spTree>
    <p:extLst>
      <p:ext uri="{BB962C8B-B14F-4D97-AF65-F5344CB8AC3E}">
        <p14:creationId xmlns:p14="http://schemas.microsoft.com/office/powerpoint/2010/main" val="224909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digging into the talk I give</a:t>
            </a:r>
            <a:r>
              <a:rPr lang="en-US" baseline="0" dirty="0"/>
              <a:t> you a brief overview of the kind of the performance </a:t>
            </a:r>
            <a:r>
              <a:rPr lang="en-US" baseline="0" dirty="0" err="1"/>
              <a:t>sympiler</a:t>
            </a:r>
            <a:r>
              <a:rPr lang="en-US" baseline="0" dirty="0"/>
              <a:t> provides. The x axis is some matrices from </a:t>
            </a:r>
            <a:r>
              <a:rPr lang="en-US" baseline="0" dirty="0" err="1"/>
              <a:t>Suitesparse</a:t>
            </a:r>
            <a:r>
              <a:rPr lang="en-US" baseline="0" dirty="0"/>
              <a:t> matrix collection and the y axis is performance of </a:t>
            </a:r>
            <a:r>
              <a:rPr lang="en-US" baseline="0" dirty="0" err="1"/>
              <a:t>Cholesky</a:t>
            </a:r>
            <a:r>
              <a:rPr lang="en-US" baseline="0" dirty="0"/>
              <a:t> factorization in terms GFLOP per sec. The blue bar shows the performance of Eigen library. </a:t>
            </a:r>
            <a:endParaRPr lang="en-US" dirty="0"/>
          </a:p>
        </p:txBody>
      </p:sp>
      <p:sp>
        <p:nvSpPr>
          <p:cNvPr id="4" name="Slide Number Placeholder 3"/>
          <p:cNvSpPr>
            <a:spLocks noGrp="1"/>
          </p:cNvSpPr>
          <p:nvPr>
            <p:ph type="sldNum" sz="quarter" idx="10"/>
          </p:nvPr>
        </p:nvSpPr>
        <p:spPr/>
        <p:txBody>
          <a:bodyPr/>
          <a:lstStyle/>
          <a:p>
            <a:fld id="{44F90147-E65A-4688-B398-5CC920EB8832}" type="slidenum">
              <a:rPr lang="en-US" smtClean="0"/>
              <a:t>9</a:t>
            </a:fld>
            <a:endParaRPr lang="en-US"/>
          </a:p>
        </p:txBody>
      </p:sp>
    </p:spTree>
    <p:extLst>
      <p:ext uri="{BB962C8B-B14F-4D97-AF65-F5344CB8AC3E}">
        <p14:creationId xmlns:p14="http://schemas.microsoft.com/office/powerpoint/2010/main" val="3432168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E9D643EC-1A8C-4965-864D-DED510142007}" type="datetime1">
              <a:rPr lang="en-US" smtClean="0"/>
              <a:t>11/4/18</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841113C7-DD1A-4507-BE0E-B4B142E80D96}" type="datetime1">
              <a:rPr lang="en-US" smtClean="0"/>
              <a:t>11/4/18</a:t>
            </a:fld>
            <a:endParaRPr lang="en-US"/>
          </a:p>
        </p:txBody>
      </p:sp>
      <p:sp>
        <p:nvSpPr>
          <p:cNvPr id="17" name="Slide Number Placeholder 16"/>
          <p:cNvSpPr>
            <a:spLocks noGrp="1"/>
          </p:cNvSpPr>
          <p:nvPr>
            <p:ph type="sldNum" sz="quarter" idx="11"/>
          </p:nvPr>
        </p:nvSpPr>
        <p:spPr/>
        <p:txBody>
          <a:bodyPr/>
          <a:lstStyle/>
          <a:p>
            <a:fld id="{0C5A9D67-DE2F-4259-9E57-46D2FD57116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1AE1E30-9CCA-4BCF-89D3-32BD0334B710}" type="datetime1">
              <a:rPr lang="en-US" smtClean="0"/>
              <a:t>11/4/18</a:t>
            </a:fld>
            <a:endParaRPr lang="en-US"/>
          </a:p>
        </p:txBody>
      </p:sp>
      <p:sp>
        <p:nvSpPr>
          <p:cNvPr id="14" name="Slide Number Placeholder 13"/>
          <p:cNvSpPr>
            <a:spLocks noGrp="1"/>
          </p:cNvSpPr>
          <p:nvPr>
            <p:ph type="sldNum" sz="quarter" idx="11"/>
          </p:nvPr>
        </p:nvSpPr>
        <p:spPr/>
        <p:txBody>
          <a:bodyPr/>
          <a:lstStyle/>
          <a:p>
            <a:fld id="{0C5A9D67-DE2F-4259-9E57-46D2FD57116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2BBB9B9B-B174-4682-907A-ED3FFA47F2F4}" type="datetime1">
              <a:rPr lang="en-US" smtClean="0"/>
              <a:t>11/4/18</a:t>
            </a:fld>
            <a:endParaRPr lang="en-US"/>
          </a:p>
        </p:txBody>
      </p:sp>
      <p:sp>
        <p:nvSpPr>
          <p:cNvPr id="14" name="Slide Number Placeholder 13"/>
          <p:cNvSpPr>
            <a:spLocks noGrp="1"/>
          </p:cNvSpPr>
          <p:nvPr>
            <p:ph type="sldNum" sz="quarter" idx="11"/>
          </p:nvPr>
        </p:nvSpPr>
        <p:spPr/>
        <p:txBody>
          <a:bodyPr/>
          <a:lstStyle/>
          <a:p>
            <a:fld id="{0C5A9D67-DE2F-4259-9E57-46D2FD57116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19550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8A2643-3B5B-4E33-B430-594BAB0EFDE8}"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53513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A2643-3B5B-4E33-B430-594BAB0EFDE8}"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405696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A2643-3B5B-4E33-B430-594BAB0EFDE8}"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158321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8A2643-3B5B-4E33-B430-594BAB0EFDE8}"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3314949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8A2643-3B5B-4E33-B430-594BAB0EFDE8}" type="datetimeFigureOut">
              <a:rPr lang="en-US" smtClean="0"/>
              <a:t>11/4/18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3789183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8A2643-3B5B-4E33-B430-594BAB0EFDE8}" type="datetimeFigureOut">
              <a:rPr lang="en-US" smtClean="0"/>
              <a:t>11/4/18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99766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05800" cy="4800599"/>
          </a:xfrm>
        </p:spPr>
        <p:txBody>
          <a:bodyPr/>
          <a:lstStyle>
            <a:lvl1pPr>
              <a:defRPr sz="2400"/>
            </a:lvl1pPr>
            <a:lvl2pPr>
              <a:defRPr sz="2000"/>
            </a:lvl2pPr>
            <a:lvl3pPr>
              <a:defRPr sz="18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298618B5-D86A-40F0-AF70-649A9949F0C1}" type="datetime1">
              <a:rPr lang="en-US" smtClean="0"/>
              <a:t>11/4/18</a:t>
            </a:fld>
            <a:endParaRPr lang="en-US"/>
          </a:p>
        </p:txBody>
      </p:sp>
      <p:sp>
        <p:nvSpPr>
          <p:cNvPr id="11" name="Slide Number Placeholder 10"/>
          <p:cNvSpPr>
            <a:spLocks noGrp="1"/>
          </p:cNvSpPr>
          <p:nvPr>
            <p:ph type="sldNum" sz="quarter" idx="11"/>
          </p:nvPr>
        </p:nvSpPr>
        <p:spPr>
          <a:xfrm>
            <a:off x="8305800" y="6553200"/>
            <a:ext cx="533400" cy="152400"/>
          </a:xfrm>
        </p:spPr>
        <p:txBody>
          <a:bodyPr/>
          <a:lstStyle/>
          <a:p>
            <a:fld id="{0C5A9D67-DE2F-4259-9E57-46D2FD57116E}"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cxnSp>
        <p:nvCxnSpPr>
          <p:cNvPr id="7" name="Straight Connector 6"/>
          <p:cNvCxnSpPr/>
          <p:nvPr userDrawn="1"/>
        </p:nvCxnSpPr>
        <p:spPr>
          <a:xfrm>
            <a:off x="0" y="973455"/>
            <a:ext cx="90297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9"/>
          <p:cNvSpPr>
            <a:spLocks noGrp="1"/>
          </p:cNvSpPr>
          <p:nvPr userDrawn="1"/>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4000" b="1" dirty="0">
              <a:solidFill>
                <a:schemeClr val="tx2">
                  <a:lumMod val="75000"/>
                </a:schemeClr>
              </a:solidFill>
              <a:latin typeface="Aharoni" panose="02010803020104030203" pitchFamily="2" charset="-79"/>
              <a:cs typeface="Aharoni" panose="02010803020104030203" pitchFamily="2" charset="-79"/>
            </a:endParaRPr>
          </a:p>
        </p:txBody>
      </p:sp>
      <p:sp>
        <p:nvSpPr>
          <p:cNvPr id="13" name="Content Placeholder 2"/>
          <p:cNvSpPr>
            <a:spLocks noGrp="1"/>
          </p:cNvSpPr>
          <p:nvPr>
            <p:ph idx="13"/>
          </p:nvPr>
        </p:nvSpPr>
        <p:spPr>
          <a:xfrm>
            <a:off x="114300" y="76200"/>
            <a:ext cx="8648700" cy="762000"/>
          </a:xfrm>
        </p:spPr>
        <p:txBody>
          <a:bodyPr>
            <a:normAutofit/>
          </a:bodyPr>
          <a:lstStyle>
            <a:lvl1pPr marL="0" indent="0" algn="ctr">
              <a:buNone/>
              <a:defRPr lang="en-US" sz="3600" b="1" kern="1200" cap="small" baseline="0" smtClean="0">
                <a:solidFill>
                  <a:schemeClr val="tx2">
                    <a:lumMod val="75000"/>
                  </a:schemeClr>
                </a:solidFill>
                <a:latin typeface="Aharoni" panose="02010803020104030203" pitchFamily="2" charset="-79"/>
                <a:ea typeface="+mj-ea"/>
                <a:cs typeface="Aharoni" panose="02010803020104030203" pitchFamily="2" charset="-79"/>
              </a:defRPr>
            </a:lvl1pPr>
            <a:lvl2pPr marL="228600" indent="0">
              <a:buNone/>
              <a:defRPr sz="2000"/>
            </a:lvl2pPr>
            <a:lvl3pPr>
              <a:defRPr sz="1800"/>
            </a:lvl3pPr>
            <a:lvl5pPr marL="777240" indent="0">
              <a:buNone/>
              <a:defRPr/>
            </a:lvl5pPr>
            <a:lvl6pPr>
              <a:defRPr/>
            </a:lvl6pPr>
            <a:lvl7pPr>
              <a:defRPr/>
            </a:lvl7pPr>
            <a:lvl8pPr>
              <a:defRPr/>
            </a:lvl8pPr>
            <a:lvl9pPr>
              <a:defRPr/>
            </a:lvl9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2643-3B5B-4E33-B430-594BAB0EFDE8}" type="datetimeFigureOut">
              <a:rPr lang="en-US" smtClean="0"/>
              <a:t>11/4/18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84173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A2643-3B5B-4E33-B430-594BAB0EFDE8}"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1094506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A2643-3B5B-4E33-B430-594BAB0EFDE8}"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21495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A2643-3B5B-4E33-B430-594BAB0EFDE8}"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4077449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A2643-3B5B-4E33-B430-594BAB0EFDE8}"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147F-814A-4EBE-92D7-992D6BE8B437}" type="slidenum">
              <a:rPr lang="en-US" smtClean="0"/>
              <a:t>‹#›</a:t>
            </a:fld>
            <a:endParaRPr lang="en-US"/>
          </a:p>
        </p:txBody>
      </p:sp>
    </p:spTree>
    <p:extLst>
      <p:ext uri="{BB962C8B-B14F-4D97-AF65-F5344CB8AC3E}">
        <p14:creationId xmlns:p14="http://schemas.microsoft.com/office/powerpoint/2010/main" val="91090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C5A9D67-DE2F-4259-9E57-46D2FD57116E}" type="slidenum">
              <a:rPr lang="en-US" smtClean="0"/>
              <a:t>‹#›</a:t>
            </a:fld>
            <a:endParaRPr lang="en-US"/>
          </a:p>
        </p:txBody>
      </p:sp>
      <p:sp>
        <p:nvSpPr>
          <p:cNvPr id="4" name="Date Placeholder 3"/>
          <p:cNvSpPr>
            <a:spLocks noGrp="1"/>
          </p:cNvSpPr>
          <p:nvPr>
            <p:ph type="dt" sz="half" idx="11"/>
          </p:nvPr>
        </p:nvSpPr>
        <p:spPr/>
        <p:txBody>
          <a:bodyPr/>
          <a:lstStyle/>
          <a:p>
            <a:fld id="{9304C427-F166-4155-86E9-7512D14DD36A}" type="datetime1">
              <a:rPr lang="en-US" smtClean="0"/>
              <a:t>11/4/18</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7153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B2C8809-73BB-4DF1-A2F5-5569C6BFC7F9}" type="datetime1">
              <a:rPr lang="en-US" smtClean="0"/>
              <a:t>11/4/18</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0C5A9D67-DE2F-4259-9E57-46D2FD57116E}"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E4A8D870-60D9-44D8-8A0F-8325C2C38C3B}" type="datetime1">
              <a:rPr lang="en-US" smtClean="0"/>
              <a:t>11/4/18</a:t>
            </a:fld>
            <a:endParaRPr lang="en-US"/>
          </a:p>
        </p:txBody>
      </p:sp>
      <p:sp>
        <p:nvSpPr>
          <p:cNvPr id="13" name="Slide Number Placeholder 12"/>
          <p:cNvSpPr>
            <a:spLocks noGrp="1"/>
          </p:cNvSpPr>
          <p:nvPr>
            <p:ph type="sldNum" sz="quarter" idx="11"/>
          </p:nvPr>
        </p:nvSpPr>
        <p:spPr/>
        <p:txBody>
          <a:bodyPr/>
          <a:lstStyle/>
          <a:p>
            <a:fld id="{0C5A9D67-DE2F-4259-9E57-46D2FD57116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5EB2BD5E-59DD-4832-8133-B0B6246C0BCB}" type="datetime1">
              <a:rPr lang="en-US" smtClean="0"/>
              <a:t>11/4/18</a:t>
            </a:fld>
            <a:endParaRPr lang="en-US"/>
          </a:p>
        </p:txBody>
      </p:sp>
      <p:sp>
        <p:nvSpPr>
          <p:cNvPr id="14" name="Slide Number Placeholder 13"/>
          <p:cNvSpPr>
            <a:spLocks noGrp="1"/>
          </p:cNvSpPr>
          <p:nvPr>
            <p:ph type="sldNum" sz="quarter" idx="11"/>
          </p:nvPr>
        </p:nvSpPr>
        <p:spPr/>
        <p:txBody>
          <a:bodyPr/>
          <a:lstStyle/>
          <a:p>
            <a:fld id="{0C5A9D67-DE2F-4259-9E57-46D2FD57116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F069050-9686-4C78-96DF-51D19A7C9E8B}" type="datetime1">
              <a:rPr lang="en-US" smtClean="0"/>
              <a:t>11/4/18</a:t>
            </a:fld>
            <a:endParaRPr lang="en-US"/>
          </a:p>
        </p:txBody>
      </p:sp>
      <p:sp>
        <p:nvSpPr>
          <p:cNvPr id="10" name="Slide Number Placeholder 9"/>
          <p:cNvSpPr>
            <a:spLocks noGrp="1"/>
          </p:cNvSpPr>
          <p:nvPr>
            <p:ph type="sldNum" sz="quarter" idx="11"/>
          </p:nvPr>
        </p:nvSpPr>
        <p:spPr/>
        <p:txBody>
          <a:bodyPr/>
          <a:lstStyle/>
          <a:p>
            <a:fld id="{0C5A9D67-DE2F-4259-9E57-46D2FD57116E}"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6D5E2A-60B6-434E-B793-EB947A3D144F}" type="datetime1">
              <a:rPr lang="en-US" smtClean="0"/>
              <a:t>11/4/18</a:t>
            </a:fld>
            <a:endParaRPr lang="en-US"/>
          </a:p>
        </p:txBody>
      </p:sp>
      <p:sp>
        <p:nvSpPr>
          <p:cNvPr id="9" name="Slide Number Placeholder 8"/>
          <p:cNvSpPr>
            <a:spLocks noGrp="1"/>
          </p:cNvSpPr>
          <p:nvPr>
            <p:ph type="sldNum" sz="quarter" idx="11"/>
          </p:nvPr>
        </p:nvSpPr>
        <p:spPr/>
        <p:txBody>
          <a:bodyPr/>
          <a:lstStyle/>
          <a:p>
            <a:fld id="{0C5A9D67-DE2F-4259-9E57-46D2FD57116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9692EDD2-E7F9-4885-8B88-A8509EBA51B5}" type="datetime1">
              <a:rPr lang="en-US" smtClean="0"/>
              <a:t>11/4/18</a:t>
            </a:fld>
            <a:endParaRPr lang="en-US"/>
          </a:p>
        </p:txBody>
      </p:sp>
      <p:sp>
        <p:nvSpPr>
          <p:cNvPr id="16" name="Slide Number Placeholder 15"/>
          <p:cNvSpPr>
            <a:spLocks noGrp="1"/>
          </p:cNvSpPr>
          <p:nvPr>
            <p:ph type="sldNum" sz="quarter" idx="11"/>
          </p:nvPr>
        </p:nvSpPr>
        <p:spPr/>
        <p:txBody>
          <a:bodyPr/>
          <a:lstStyle/>
          <a:p>
            <a:fld id="{0C5A9D67-DE2F-4259-9E57-46D2FD57116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5"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C5A9D67-DE2F-4259-9E57-46D2FD57116E}"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304C427-F166-4155-86E9-7512D14DD36A}" type="datetime1">
              <a:rPr lang="en-US" smtClean="0"/>
              <a:t>11/4/18</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9"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82" r:id="rId13"/>
  </p:sldLayoutIdLst>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2643-3B5B-4E33-B430-594BAB0EFDE8}" type="datetimeFigureOut">
              <a:rPr lang="en-US" smtClean="0"/>
              <a:t>11/4/18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147F-814A-4EBE-92D7-992D6BE8B437}" type="slidenum">
              <a:rPr lang="en-US" smtClean="0"/>
              <a:t>‹#›</a:t>
            </a:fld>
            <a:endParaRPr lang="en-US"/>
          </a:p>
        </p:txBody>
      </p:sp>
    </p:spTree>
    <p:extLst>
      <p:ext uri="{BB962C8B-B14F-4D97-AF65-F5344CB8AC3E}">
        <p14:creationId xmlns:p14="http://schemas.microsoft.com/office/powerpoint/2010/main" val="202644748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0"/>
            <a:ext cx="7086600" cy="2133600"/>
          </a:xfrm>
        </p:spPr>
        <p:txBody>
          <a:bodyPr>
            <a:normAutofit/>
          </a:bodyPr>
          <a:lstStyle/>
          <a:p>
            <a:pPr algn="ctr"/>
            <a:r>
              <a:rPr lang="en-US" dirty="0" err="1">
                <a:solidFill>
                  <a:schemeClr val="tx1"/>
                </a:solidFill>
                <a:latin typeface="Arial Black" panose="020B0A04020102020204" pitchFamily="34" charset="0"/>
                <a:ea typeface="Batang" panose="02030600000101010101" pitchFamily="18" charset="-127"/>
                <a:cs typeface="Aharoni" panose="02010803020104030203" pitchFamily="2" charset="-79"/>
              </a:rPr>
              <a:t>ParSy</a:t>
            </a:r>
            <a:r>
              <a:rPr lang="en-US" dirty="0">
                <a:solidFill>
                  <a:schemeClr val="tx1"/>
                </a:solidFill>
                <a:latin typeface="Arial Black" panose="020B0A04020102020204" pitchFamily="34" charset="0"/>
                <a:ea typeface="Batang" panose="02030600000101010101" pitchFamily="18" charset="-127"/>
                <a:cs typeface="Aharoni" panose="02010803020104030203" pitchFamily="2" charset="-79"/>
              </a:rPr>
              <a:t>: Inspection and Transformation of Sparse Matrix Computations for Parallelism</a:t>
            </a:r>
          </a:p>
        </p:txBody>
      </p:sp>
      <p:sp>
        <p:nvSpPr>
          <p:cNvPr id="7" name="Subtitle 6"/>
          <p:cNvSpPr>
            <a:spLocks noGrp="1"/>
          </p:cNvSpPr>
          <p:nvPr>
            <p:ph type="subTitle" idx="1"/>
          </p:nvPr>
        </p:nvSpPr>
        <p:spPr>
          <a:xfrm>
            <a:off x="723900" y="4157816"/>
            <a:ext cx="5600700" cy="2133600"/>
          </a:xfrm>
        </p:spPr>
        <p:txBody>
          <a:bodyPr>
            <a:normAutofit/>
          </a:bodyPr>
          <a:lstStyle/>
          <a:p>
            <a:pPr algn="ctr"/>
            <a:r>
              <a:rPr lang="en-US" sz="2200" b="1" dirty="0">
                <a:solidFill>
                  <a:schemeClr val="tx1"/>
                </a:solidFill>
              </a:rPr>
              <a:t>Kazem Cheshmi</a:t>
            </a:r>
            <a:r>
              <a:rPr lang="en-US" sz="1600" baseline="30000" dirty="0">
                <a:solidFill>
                  <a:schemeClr val="tx1"/>
                </a:solidFill>
              </a:rPr>
              <a:t>1</a:t>
            </a:r>
            <a:r>
              <a:rPr lang="en-US" sz="2000" b="1" dirty="0">
                <a:solidFill>
                  <a:schemeClr val="tx1"/>
                </a:solidFill>
              </a:rPr>
              <a:t>, </a:t>
            </a:r>
            <a:r>
              <a:rPr lang="en-US" sz="2200" b="1" dirty="0" err="1">
                <a:solidFill>
                  <a:schemeClr val="tx1"/>
                </a:solidFill>
              </a:rPr>
              <a:t>Shoaib</a:t>
            </a:r>
            <a:r>
              <a:rPr lang="en-US" sz="2200" b="1" dirty="0">
                <a:solidFill>
                  <a:schemeClr val="tx1"/>
                </a:solidFill>
              </a:rPr>
              <a:t> Kamil</a:t>
            </a:r>
            <a:r>
              <a:rPr lang="en-US" sz="1600" baseline="30000" dirty="0">
                <a:solidFill>
                  <a:schemeClr val="tx1"/>
                </a:solidFill>
              </a:rPr>
              <a:t>2</a:t>
            </a:r>
            <a:r>
              <a:rPr lang="en-US" sz="2000" b="1" dirty="0">
                <a:solidFill>
                  <a:schemeClr val="tx1"/>
                </a:solidFill>
              </a:rPr>
              <a:t>, </a:t>
            </a:r>
          </a:p>
          <a:p>
            <a:pPr algn="ctr"/>
            <a:r>
              <a:rPr lang="en-US" sz="2200" b="1" dirty="0">
                <a:solidFill>
                  <a:schemeClr val="tx1"/>
                </a:solidFill>
              </a:rPr>
              <a:t>Michelle Strout</a:t>
            </a:r>
            <a:r>
              <a:rPr lang="en-US" sz="1600" baseline="30000" dirty="0">
                <a:solidFill>
                  <a:schemeClr val="tx1"/>
                </a:solidFill>
              </a:rPr>
              <a:t>3</a:t>
            </a:r>
            <a:r>
              <a:rPr lang="en-US" sz="2000" b="1" dirty="0">
                <a:solidFill>
                  <a:schemeClr val="tx1"/>
                </a:solidFill>
              </a:rPr>
              <a:t>, </a:t>
            </a:r>
            <a:r>
              <a:rPr lang="en-US" sz="2200" b="1" dirty="0">
                <a:solidFill>
                  <a:schemeClr val="tx1"/>
                </a:solidFill>
              </a:rPr>
              <a:t>Maryam </a:t>
            </a:r>
            <a:r>
              <a:rPr lang="en-US" sz="2200" b="1" dirty="0" err="1">
                <a:solidFill>
                  <a:schemeClr val="tx1"/>
                </a:solidFill>
              </a:rPr>
              <a:t>Mehri</a:t>
            </a:r>
            <a:r>
              <a:rPr lang="en-US" sz="2200" b="1" dirty="0">
                <a:solidFill>
                  <a:schemeClr val="tx1"/>
                </a:solidFill>
              </a:rPr>
              <a:t> Dehnavi</a:t>
            </a:r>
            <a:r>
              <a:rPr lang="en-US" sz="1600" baseline="30000" dirty="0">
                <a:solidFill>
                  <a:schemeClr val="tx1"/>
                </a:solidFill>
              </a:rPr>
              <a:t>1</a:t>
            </a:r>
          </a:p>
          <a:p>
            <a:pPr algn="ctr"/>
            <a:endParaRPr lang="en-US" sz="2000" baseline="30000" dirty="0">
              <a:solidFill>
                <a:schemeClr val="tx1"/>
              </a:solidFill>
            </a:endParaRPr>
          </a:p>
          <a:p>
            <a:pPr algn="ctr"/>
            <a:r>
              <a:rPr lang="en-US" sz="1600" dirty="0">
                <a:solidFill>
                  <a:schemeClr val="tx1"/>
                </a:solidFill>
              </a:rPr>
              <a:t>University of Toronto</a:t>
            </a:r>
            <a:r>
              <a:rPr lang="en-US" sz="1600" baseline="30000" dirty="0">
                <a:solidFill>
                  <a:schemeClr val="tx1"/>
                </a:solidFill>
              </a:rPr>
              <a:t>1</a:t>
            </a:r>
            <a:r>
              <a:rPr lang="en-US" sz="1600" dirty="0">
                <a:solidFill>
                  <a:schemeClr val="tx1"/>
                </a:solidFill>
              </a:rPr>
              <a:t>, Adobe Research</a:t>
            </a:r>
            <a:r>
              <a:rPr lang="en-US" sz="1600" baseline="30000" dirty="0">
                <a:solidFill>
                  <a:schemeClr val="tx1"/>
                </a:solidFill>
              </a:rPr>
              <a:t>2</a:t>
            </a:r>
            <a:r>
              <a:rPr lang="en-US" sz="2000" baseline="30000" dirty="0">
                <a:solidFill>
                  <a:schemeClr val="tx1"/>
                </a:solidFill>
              </a:rPr>
              <a:t>,</a:t>
            </a:r>
            <a:r>
              <a:rPr lang="en-US" sz="2000" dirty="0">
                <a:solidFill>
                  <a:schemeClr val="tx1"/>
                </a:solidFill>
              </a:rPr>
              <a:t> </a:t>
            </a:r>
            <a:r>
              <a:rPr lang="en-US" sz="1600" dirty="0">
                <a:solidFill>
                  <a:schemeClr val="tx1"/>
                </a:solidFill>
              </a:rPr>
              <a:t>University of Arizona</a:t>
            </a:r>
            <a:r>
              <a:rPr lang="en-US" sz="1600" baseline="30000" dirty="0">
                <a:solidFill>
                  <a:schemeClr val="tx1"/>
                </a:solidFill>
              </a:rPr>
              <a:t>3</a:t>
            </a:r>
            <a:endParaRPr lang="en-US" sz="1600" dirty="0">
              <a:solidFill>
                <a:schemeClr val="tx1"/>
              </a:solidFill>
            </a:endParaRPr>
          </a:p>
          <a:p>
            <a:pPr algn="ctr"/>
            <a:endParaRPr lang="en-US" sz="2000" dirty="0">
              <a:solidFill>
                <a:schemeClr val="tx1"/>
              </a:solidFill>
            </a:endParaRPr>
          </a:p>
        </p:txBody>
      </p:sp>
    </p:spTree>
    <p:extLst>
      <p:ext uri="{BB962C8B-B14F-4D97-AF65-F5344CB8AC3E}">
        <p14:creationId xmlns:p14="http://schemas.microsoft.com/office/powerpoint/2010/main" val="72153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3124200"/>
            <a:ext cx="9029700" cy="2590800"/>
          </a:xfrm>
        </p:spPr>
        <p:txBody>
          <a:bodyPr>
            <a:noAutofit/>
          </a:bodyPr>
          <a:lstStyle/>
          <a:p>
            <a:pPr>
              <a:buClr>
                <a:schemeClr val="tx1"/>
              </a:buClr>
              <a:buFont typeface="Wingdings" charset="2"/>
              <a:buChar char="Ø"/>
            </a:pPr>
            <a:r>
              <a:rPr lang="en-US" sz="3200" dirty="0">
                <a:solidFill>
                  <a:schemeClr val="bg1">
                    <a:lumMod val="75000"/>
                  </a:schemeClr>
                </a:solidFill>
              </a:rPr>
              <a:t>Overview</a:t>
            </a:r>
          </a:p>
          <a:p>
            <a:pPr>
              <a:buClr>
                <a:schemeClr val="tx1"/>
              </a:buClr>
              <a:buFont typeface="Wingdings" charset="2"/>
              <a:buChar char="Ø"/>
            </a:pPr>
            <a:r>
              <a:rPr lang="en-US" sz="3200" dirty="0" err="1">
                <a:solidFill>
                  <a:srgbClr val="0070C0"/>
                </a:solidFill>
              </a:rPr>
              <a:t>ParSy</a:t>
            </a:r>
            <a:r>
              <a:rPr lang="en-US" sz="3200" dirty="0">
                <a:solidFill>
                  <a:srgbClr val="0070C0"/>
                </a:solidFill>
              </a:rPr>
              <a:t>: Inspection and transformation for parallelism</a:t>
            </a:r>
            <a:endParaRPr lang="en-US" sz="3200" dirty="0">
              <a:solidFill>
                <a:schemeClr val="bg1">
                  <a:lumMod val="75000"/>
                </a:schemeClr>
              </a:solidFill>
            </a:endParaRPr>
          </a:p>
          <a:p>
            <a:pPr lvl="1">
              <a:buClr>
                <a:schemeClr val="tx1"/>
              </a:buClr>
              <a:buFont typeface="Arial" charset="0"/>
              <a:buChar char="•"/>
            </a:pPr>
            <a:r>
              <a:rPr lang="en-US" sz="2800" dirty="0" err="1">
                <a:solidFill>
                  <a:srgbClr val="C00000"/>
                </a:solidFill>
              </a:rPr>
              <a:t>ParSy</a:t>
            </a:r>
            <a:r>
              <a:rPr lang="en-US" sz="2800" dirty="0">
                <a:solidFill>
                  <a:srgbClr val="C00000"/>
                </a:solidFill>
              </a:rPr>
              <a:t> internals: input, inspection, transformation, and code generation</a:t>
            </a:r>
          </a:p>
          <a:p>
            <a:pPr lvl="1">
              <a:buClr>
                <a:schemeClr val="tx1"/>
              </a:buClr>
              <a:buFont typeface="Arial" charset="0"/>
              <a:buChar char="•"/>
            </a:pPr>
            <a:r>
              <a:rPr lang="en-US" sz="2800" dirty="0">
                <a:solidFill>
                  <a:srgbClr val="C00000"/>
                </a:solidFill>
              </a:rPr>
              <a:t>The </a:t>
            </a:r>
            <a:r>
              <a:rPr lang="en-US" sz="2800" dirty="0" err="1">
                <a:solidFill>
                  <a:srgbClr val="C00000"/>
                </a:solidFill>
              </a:rPr>
              <a:t>Cholesky</a:t>
            </a:r>
            <a:r>
              <a:rPr lang="en-US" sz="2800" dirty="0">
                <a:solidFill>
                  <a:srgbClr val="C00000"/>
                </a:solidFill>
              </a:rPr>
              <a:t> factorization example</a:t>
            </a:r>
            <a:endParaRPr lang="en-US" sz="2400" dirty="0">
              <a:solidFill>
                <a:srgbClr val="C00000"/>
              </a:solidFill>
            </a:endParaRPr>
          </a:p>
          <a:p>
            <a:pPr>
              <a:buClr>
                <a:schemeClr val="tx1"/>
              </a:buClr>
              <a:buFont typeface="Wingdings" charset="2"/>
              <a:buChar char="Ø"/>
            </a:pPr>
            <a:r>
              <a:rPr lang="en-US" sz="3200" dirty="0">
                <a:solidFill>
                  <a:schemeClr val="bg1">
                    <a:lumMod val="75000"/>
                  </a:schemeClr>
                </a:solidFill>
              </a:rPr>
              <a:t>Results</a:t>
            </a:r>
          </a:p>
          <a:p>
            <a:pPr>
              <a:buClr>
                <a:schemeClr val="tx1"/>
              </a:buClr>
              <a:buFont typeface="Wingdings" charset="2"/>
              <a:buChar char="Ø"/>
            </a:pPr>
            <a:r>
              <a:rPr lang="en-US" sz="3200" dirty="0">
                <a:solidFill>
                  <a:schemeClr val="bg1">
                    <a:lumMod val="75000"/>
                  </a:schemeClr>
                </a:solidFill>
              </a:rPr>
              <a:t>Conclusion</a:t>
            </a:r>
          </a:p>
          <a:p>
            <a:pPr>
              <a:buClr>
                <a:schemeClr val="tx1"/>
              </a:buClr>
              <a:buFont typeface="Wingdings" charset="2"/>
              <a:buChar char="Ø"/>
            </a:pPr>
            <a:endParaRPr lang="en-US" sz="2800" dirty="0">
              <a:solidFill>
                <a:srgbClr val="C00000"/>
              </a:solidFill>
            </a:endParaRPr>
          </a:p>
          <a:p>
            <a:endParaRPr lang="en-US" sz="2800" dirty="0"/>
          </a:p>
          <a:p>
            <a:pPr>
              <a:buFont typeface="Wingdings" charset="2"/>
              <a:buChar char="Ø"/>
            </a:pPr>
            <a:endParaRPr lang="en-US" dirty="0"/>
          </a:p>
        </p:txBody>
      </p:sp>
      <p:sp>
        <p:nvSpPr>
          <p:cNvPr id="3" name="Slide Number Placeholder 2"/>
          <p:cNvSpPr>
            <a:spLocks noGrp="1"/>
          </p:cNvSpPr>
          <p:nvPr>
            <p:ph type="sldNum" sz="quarter" idx="11"/>
          </p:nvPr>
        </p:nvSpPr>
        <p:spPr/>
        <p:txBody>
          <a:bodyPr/>
          <a:lstStyle/>
          <a:p>
            <a:fld id="{0C5A9D67-DE2F-4259-9E57-46D2FD57116E}" type="slidenum">
              <a:rPr lang="en-US" smtClean="0"/>
              <a:t>10</a:t>
            </a:fld>
            <a:endParaRPr lang="en-US"/>
          </a:p>
        </p:txBody>
      </p:sp>
      <p:sp>
        <p:nvSpPr>
          <p:cNvPr id="4" name="Content Placeholder 3"/>
          <p:cNvSpPr>
            <a:spLocks noGrp="1"/>
          </p:cNvSpPr>
          <p:nvPr>
            <p:ph idx="13"/>
          </p:nvPr>
        </p:nvSpPr>
        <p:spPr/>
        <p:txBody>
          <a:bodyPr>
            <a:normAutofit/>
          </a:bodyPr>
          <a:lstStyle/>
          <a:p>
            <a:r>
              <a:rPr lang="en-US" sz="4400" dirty="0">
                <a:latin typeface="Calibri" charset="0"/>
                <a:ea typeface="Calibri" charset="0"/>
                <a:cs typeface="Calibri" charset="0"/>
              </a:rPr>
              <a:t>Outline</a:t>
            </a:r>
          </a:p>
        </p:txBody>
      </p:sp>
    </p:spTree>
    <p:extLst>
      <p:ext uri="{BB962C8B-B14F-4D97-AF65-F5344CB8AC3E}">
        <p14:creationId xmlns:p14="http://schemas.microsoft.com/office/powerpoint/2010/main" val="41403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14300" y="1143000"/>
            <a:ext cx="8458200" cy="3847207"/>
          </a:xfrm>
          <a:prstGeom prst="rect">
            <a:avLst/>
          </a:prstGeom>
        </p:spPr>
        <p:txBody>
          <a:bodyPr wrap="square">
            <a:spAutoFit/>
          </a:bodyPr>
          <a:lstStyle/>
          <a:p>
            <a:endParaRPr lang="en-US" sz="2800" dirty="0"/>
          </a:p>
          <a:p>
            <a:pPr marL="342900" lvl="0" indent="-342900">
              <a:buFont typeface="Wingdings" charset="2"/>
              <a:buChar char="Ø"/>
            </a:pPr>
            <a:r>
              <a:rPr lang="en-US" sz="2400" b="1" dirty="0" err="1">
                <a:solidFill>
                  <a:prstClr val="black"/>
                </a:solidFill>
              </a:rPr>
              <a:t>Sympiler</a:t>
            </a:r>
            <a:r>
              <a:rPr lang="en-US" sz="2400" baseline="30000" dirty="0">
                <a:solidFill>
                  <a:prstClr val="black"/>
                </a:solidFill>
              </a:rPr>
              <a:t>*</a:t>
            </a:r>
            <a:r>
              <a:rPr lang="en-US" sz="2400" dirty="0">
                <a:solidFill>
                  <a:prstClr val="black"/>
                </a:solidFill>
              </a:rPr>
              <a:t> </a:t>
            </a:r>
            <a:r>
              <a:rPr lang="en-US" sz="2400" dirty="0"/>
              <a:t>is a domain-specific compiler for generating high-performance code for sparse solvers</a:t>
            </a:r>
          </a:p>
          <a:p>
            <a:pPr marL="342900" lvl="0" indent="-342900">
              <a:buFont typeface="Wingdings" charset="2"/>
              <a:buChar char="Ø"/>
            </a:pPr>
            <a:endParaRPr lang="en-US" sz="2400" dirty="0"/>
          </a:p>
          <a:p>
            <a:pPr marL="800100" lvl="1" indent="-342900">
              <a:buFont typeface="Wingdings" charset="2"/>
              <a:buChar char="q"/>
            </a:pPr>
            <a:r>
              <a:rPr lang="en-US" sz="2400" dirty="0">
                <a:solidFill>
                  <a:srgbClr val="2051A0"/>
                </a:solidFill>
              </a:rPr>
              <a:t>It </a:t>
            </a:r>
            <a:r>
              <a:rPr lang="en" sz="2400" dirty="0">
                <a:solidFill>
                  <a:srgbClr val="2051A0"/>
                </a:solidFill>
              </a:rPr>
              <a:t>decouples symbolic </a:t>
            </a:r>
            <a:r>
              <a:rPr lang="en-US" sz="2400" dirty="0">
                <a:solidFill>
                  <a:srgbClr val="2051A0"/>
                </a:solidFill>
              </a:rPr>
              <a:t>information (information about the </a:t>
            </a:r>
            <a:r>
              <a:rPr lang="en-US" sz="2400" dirty="0" err="1">
                <a:solidFill>
                  <a:srgbClr val="2051A0"/>
                </a:solidFill>
              </a:rPr>
              <a:t>sparsity</a:t>
            </a:r>
            <a:r>
              <a:rPr lang="en-US" sz="2400" dirty="0">
                <a:solidFill>
                  <a:srgbClr val="2051A0"/>
                </a:solidFill>
              </a:rPr>
              <a:t>)</a:t>
            </a:r>
            <a:r>
              <a:rPr lang="en" sz="2400" dirty="0">
                <a:solidFill>
                  <a:srgbClr val="2051A0"/>
                </a:solidFill>
              </a:rPr>
              <a:t> </a:t>
            </a:r>
            <a:r>
              <a:rPr lang="en-US" sz="2400" dirty="0">
                <a:solidFill>
                  <a:srgbClr val="2051A0"/>
                </a:solidFill>
              </a:rPr>
              <a:t>and uses it to transform the sparse code</a:t>
            </a:r>
          </a:p>
          <a:p>
            <a:pPr marL="800100" lvl="1" indent="-342900">
              <a:buFont typeface="Wingdings" charset="2"/>
              <a:buChar char="q"/>
            </a:pPr>
            <a:r>
              <a:rPr lang="en-US" sz="2400" dirty="0" err="1">
                <a:solidFill>
                  <a:srgbClr val="2051A0"/>
                </a:solidFill>
              </a:rPr>
              <a:t>Sympiler</a:t>
            </a:r>
            <a:r>
              <a:rPr lang="en-US" sz="2400" dirty="0">
                <a:solidFill>
                  <a:srgbClr val="2051A0"/>
                </a:solidFill>
              </a:rPr>
              <a:t> did not support multicore architectures.</a:t>
            </a:r>
          </a:p>
          <a:p>
            <a:pPr lvl="1"/>
            <a:endParaRPr lang="en-US" sz="2400" dirty="0"/>
          </a:p>
          <a:p>
            <a:pPr marL="342900" indent="-342900">
              <a:buFont typeface="Arial" panose="020B0604020202020204" pitchFamily="34" charset="0"/>
              <a:buChar char="•"/>
            </a:pPr>
            <a:endParaRPr lang="en-US" sz="2400" dirty="0"/>
          </a:p>
          <a:p>
            <a:endParaRPr lang="en-US" sz="2400" b="1" dirty="0"/>
          </a:p>
        </p:txBody>
      </p:sp>
      <p:sp>
        <p:nvSpPr>
          <p:cNvPr id="35" name="Title 9"/>
          <p:cNvSpPr>
            <a:spLocks noGrp="1"/>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err="1">
                <a:solidFill>
                  <a:schemeClr val="tx1"/>
                </a:solidFill>
                <a:latin typeface="+mj-lt"/>
                <a:cs typeface="Aharoni" panose="02010803020104030203" pitchFamily="2" charset="-79"/>
              </a:rPr>
              <a:t>ParSy</a:t>
            </a:r>
            <a:r>
              <a:rPr lang="en-US" b="1" dirty="0">
                <a:solidFill>
                  <a:schemeClr val="tx2">
                    <a:lumMod val="75000"/>
                  </a:schemeClr>
                </a:solidFill>
                <a:latin typeface="+mj-lt"/>
                <a:cs typeface="Aharoni" panose="02010803020104030203" pitchFamily="2" charset="-79"/>
              </a:rPr>
              <a:t> is Parallel </a:t>
            </a:r>
            <a:r>
              <a:rPr lang="en-US" b="1" dirty="0" err="1">
                <a:solidFill>
                  <a:srgbClr val="C00000"/>
                </a:solidFill>
                <a:latin typeface="+mj-lt"/>
                <a:cs typeface="Aharoni" panose="02010803020104030203" pitchFamily="2" charset="-79"/>
              </a:rPr>
              <a:t>Sympiler</a:t>
            </a:r>
            <a:endParaRPr lang="en-US" b="1" dirty="0">
              <a:solidFill>
                <a:srgbClr val="C00000"/>
              </a:solidFill>
              <a:latin typeface="+mj-lt"/>
              <a:cs typeface="Aharoni" panose="02010803020104030203" pitchFamily="2" charset="-79"/>
            </a:endParaRPr>
          </a:p>
        </p:txBody>
      </p:sp>
      <p:sp>
        <p:nvSpPr>
          <p:cNvPr id="3" name="Slide Number Placeholder 2"/>
          <p:cNvSpPr>
            <a:spLocks noGrp="1"/>
          </p:cNvSpPr>
          <p:nvPr>
            <p:ph type="sldNum" sz="quarter" idx="11"/>
          </p:nvPr>
        </p:nvSpPr>
        <p:spPr/>
        <p:txBody>
          <a:bodyPr/>
          <a:lstStyle/>
          <a:p>
            <a:fld id="{0C5A9D67-DE2F-4259-9E57-46D2FD57116E}" type="slidenum">
              <a:rPr lang="en-US" smtClean="0"/>
              <a:t>11</a:t>
            </a:fld>
            <a:endParaRPr lang="en-US"/>
          </a:p>
        </p:txBody>
      </p:sp>
      <p:sp>
        <p:nvSpPr>
          <p:cNvPr id="5" name="TextBox 4">
            <a:extLst>
              <a:ext uri="{FF2B5EF4-FFF2-40B4-BE49-F238E27FC236}">
                <a16:creationId xmlns:a16="http://schemas.microsoft.com/office/drawing/2014/main" id="{2E5D1C85-AB91-344F-A99F-05B5E64AAA09}"/>
              </a:ext>
            </a:extLst>
          </p:cNvPr>
          <p:cNvSpPr txBox="1"/>
          <p:nvPr/>
        </p:nvSpPr>
        <p:spPr>
          <a:xfrm>
            <a:off x="114300" y="6098203"/>
            <a:ext cx="8724900" cy="523220"/>
          </a:xfrm>
          <a:prstGeom prst="rect">
            <a:avLst/>
          </a:prstGeom>
          <a:noFill/>
        </p:spPr>
        <p:txBody>
          <a:bodyPr wrap="square" rtlCol="0">
            <a:spAutoFit/>
          </a:bodyPr>
          <a:lstStyle/>
          <a:p>
            <a:r>
              <a:rPr lang="en-US" sz="1400" dirty="0"/>
              <a:t>* Cheshmi, Kazem, et al. "</a:t>
            </a:r>
            <a:r>
              <a:rPr lang="en-US" sz="1400" dirty="0" err="1"/>
              <a:t>Sympiler</a:t>
            </a:r>
            <a:r>
              <a:rPr lang="en-US" sz="1400" dirty="0"/>
              <a:t>: transforming sparse matrix codes by decoupling symbolic analysis." </a:t>
            </a:r>
            <a:r>
              <a:rPr lang="en-US" sz="1400" i="1" dirty="0"/>
              <a:t>Proceedings of the International Conference for High Performance Computing, Networking, Storage and Analysis</a:t>
            </a:r>
            <a:r>
              <a:rPr lang="en-US" sz="1400" dirty="0"/>
              <a:t>. ACM, 2017.</a:t>
            </a:r>
          </a:p>
        </p:txBody>
      </p:sp>
    </p:spTree>
    <p:extLst>
      <p:ext uri="{BB962C8B-B14F-4D97-AF65-F5344CB8AC3E}">
        <p14:creationId xmlns:p14="http://schemas.microsoft.com/office/powerpoint/2010/main" val="323863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14300" y="1143000"/>
            <a:ext cx="8458200" cy="4955203"/>
          </a:xfrm>
          <a:prstGeom prst="rect">
            <a:avLst/>
          </a:prstGeom>
        </p:spPr>
        <p:txBody>
          <a:bodyPr wrap="square">
            <a:spAutoFit/>
          </a:bodyPr>
          <a:lstStyle/>
          <a:p>
            <a:endParaRPr lang="en-US" sz="2800" dirty="0"/>
          </a:p>
          <a:p>
            <a:pPr marL="342900" lvl="0" indent="-342900">
              <a:buFont typeface="Wingdings" charset="2"/>
              <a:buChar char="Ø"/>
            </a:pPr>
            <a:r>
              <a:rPr lang="en-US" sz="2400" b="1" dirty="0" err="1">
                <a:solidFill>
                  <a:prstClr val="black"/>
                </a:solidFill>
              </a:rPr>
              <a:t>Sympiler</a:t>
            </a:r>
            <a:r>
              <a:rPr lang="en-US" sz="2400" b="1" baseline="30000" dirty="0">
                <a:solidFill>
                  <a:prstClr val="black"/>
                </a:solidFill>
              </a:rPr>
              <a:t>*</a:t>
            </a:r>
            <a:r>
              <a:rPr lang="en-US" sz="2400" b="1" dirty="0">
                <a:solidFill>
                  <a:prstClr val="black"/>
                </a:solidFill>
              </a:rPr>
              <a:t> </a:t>
            </a:r>
            <a:r>
              <a:rPr lang="en-US" sz="2400" dirty="0"/>
              <a:t>is a domain-specific compiler for generating high-performance code for sparse solvers</a:t>
            </a:r>
          </a:p>
          <a:p>
            <a:pPr marL="342900" lvl="0" indent="-342900">
              <a:buFont typeface="Wingdings" charset="2"/>
              <a:buChar char="Ø"/>
            </a:pPr>
            <a:endParaRPr lang="en-US" sz="2400" dirty="0"/>
          </a:p>
          <a:p>
            <a:pPr marL="800100" lvl="1" indent="-342900">
              <a:buFont typeface="Wingdings" charset="2"/>
              <a:buChar char="q"/>
            </a:pPr>
            <a:r>
              <a:rPr lang="en-US" sz="2400" dirty="0">
                <a:solidFill>
                  <a:srgbClr val="2051A0"/>
                </a:solidFill>
              </a:rPr>
              <a:t>It </a:t>
            </a:r>
            <a:r>
              <a:rPr lang="en" sz="2400" dirty="0">
                <a:solidFill>
                  <a:srgbClr val="2051A0"/>
                </a:solidFill>
              </a:rPr>
              <a:t>decouples symbolic </a:t>
            </a:r>
            <a:r>
              <a:rPr lang="en-US" sz="2400" dirty="0">
                <a:solidFill>
                  <a:srgbClr val="2051A0"/>
                </a:solidFill>
              </a:rPr>
              <a:t>information (information about the </a:t>
            </a:r>
            <a:r>
              <a:rPr lang="en-US" sz="2400" dirty="0" err="1">
                <a:solidFill>
                  <a:srgbClr val="2051A0"/>
                </a:solidFill>
              </a:rPr>
              <a:t>sparsity</a:t>
            </a:r>
            <a:r>
              <a:rPr lang="en-US" sz="2400" dirty="0">
                <a:solidFill>
                  <a:srgbClr val="2051A0"/>
                </a:solidFill>
              </a:rPr>
              <a:t>)</a:t>
            </a:r>
            <a:r>
              <a:rPr lang="en" sz="2400" dirty="0">
                <a:solidFill>
                  <a:srgbClr val="2051A0"/>
                </a:solidFill>
              </a:rPr>
              <a:t> </a:t>
            </a:r>
            <a:r>
              <a:rPr lang="en-US" sz="2400" dirty="0">
                <a:solidFill>
                  <a:srgbClr val="2051A0"/>
                </a:solidFill>
              </a:rPr>
              <a:t>and uses it to transform the sparse code</a:t>
            </a:r>
          </a:p>
          <a:p>
            <a:pPr marL="800100" lvl="1" indent="-342900">
              <a:buFont typeface="Wingdings" charset="2"/>
              <a:buChar char="q"/>
            </a:pPr>
            <a:r>
              <a:rPr lang="en-US" sz="2400" dirty="0" err="1">
                <a:solidFill>
                  <a:srgbClr val="2051A0"/>
                </a:solidFill>
              </a:rPr>
              <a:t>Sympiler</a:t>
            </a:r>
            <a:r>
              <a:rPr lang="en-US" sz="2400" dirty="0">
                <a:solidFill>
                  <a:srgbClr val="2051A0"/>
                </a:solidFill>
              </a:rPr>
              <a:t> did not support multicore architectures.</a:t>
            </a:r>
          </a:p>
          <a:p>
            <a:pPr marL="342900" indent="-342900">
              <a:buFont typeface="Arial" panose="020B0604020202020204" pitchFamily="34" charset="0"/>
              <a:buChar char="•"/>
            </a:pPr>
            <a:endParaRPr lang="en-US" sz="2400" dirty="0"/>
          </a:p>
          <a:p>
            <a:pPr marL="342900" lvl="0" indent="-342900">
              <a:buFont typeface="Wingdings" pitchFamily="2" charset="2"/>
              <a:buChar char="Ø"/>
            </a:pPr>
            <a:r>
              <a:rPr lang="en-US" sz="2400" b="1" dirty="0" err="1">
                <a:solidFill>
                  <a:prstClr val="black"/>
                </a:solidFill>
              </a:rPr>
              <a:t>ParSy</a:t>
            </a:r>
            <a:r>
              <a:rPr lang="en-US" sz="2400" b="1" dirty="0">
                <a:solidFill>
                  <a:prstClr val="black"/>
                </a:solidFill>
              </a:rPr>
              <a:t> </a:t>
            </a:r>
            <a:r>
              <a:rPr lang="en-US" sz="2400" dirty="0"/>
              <a:t>is parallel </a:t>
            </a:r>
            <a:r>
              <a:rPr lang="en-US" sz="2400" dirty="0" err="1"/>
              <a:t>Sympiler</a:t>
            </a:r>
            <a:r>
              <a:rPr lang="en-US" sz="2400" dirty="0"/>
              <a:t>!</a:t>
            </a:r>
          </a:p>
          <a:p>
            <a:pPr marL="342900" lvl="0" indent="-342900">
              <a:buFont typeface="Arial" panose="020B0604020202020204" pitchFamily="34" charset="0"/>
              <a:buChar char="•"/>
            </a:pPr>
            <a:endParaRPr lang="en-US" sz="2400" dirty="0"/>
          </a:p>
          <a:p>
            <a:pPr marL="800100" lvl="1" indent="-342900">
              <a:buFont typeface="Wingdings" charset="2"/>
              <a:buChar char="q"/>
            </a:pPr>
            <a:r>
              <a:rPr lang="en-US" sz="2400" dirty="0" err="1">
                <a:solidFill>
                  <a:srgbClr val="2051A0"/>
                </a:solidFill>
              </a:rPr>
              <a:t>ParSy</a:t>
            </a:r>
            <a:r>
              <a:rPr lang="en-US" sz="2400" dirty="0">
                <a:solidFill>
                  <a:srgbClr val="2051A0"/>
                </a:solidFill>
              </a:rPr>
              <a:t> generates parallel code for sparse matrix computations.</a:t>
            </a:r>
          </a:p>
          <a:p>
            <a:pPr marL="342900" lvl="0" indent="-342900">
              <a:buFont typeface="Arial" panose="020B0604020202020204" pitchFamily="34" charset="0"/>
              <a:buChar char="•"/>
            </a:pPr>
            <a:endParaRPr lang="en-US" sz="2400" dirty="0"/>
          </a:p>
        </p:txBody>
      </p:sp>
      <p:sp>
        <p:nvSpPr>
          <p:cNvPr id="35" name="Title 9"/>
          <p:cNvSpPr>
            <a:spLocks noGrp="1"/>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err="1">
                <a:solidFill>
                  <a:srgbClr val="C00000"/>
                </a:solidFill>
                <a:latin typeface="+mj-lt"/>
                <a:cs typeface="Aharoni" panose="02010803020104030203" pitchFamily="2" charset="-79"/>
              </a:rPr>
              <a:t>ParSy</a:t>
            </a:r>
            <a:r>
              <a:rPr lang="en-US" b="1" dirty="0">
                <a:solidFill>
                  <a:schemeClr val="tx2">
                    <a:lumMod val="75000"/>
                  </a:schemeClr>
                </a:solidFill>
                <a:latin typeface="+mj-lt"/>
                <a:cs typeface="Aharoni" panose="02010803020104030203" pitchFamily="2" charset="-79"/>
              </a:rPr>
              <a:t> is Parallel </a:t>
            </a:r>
            <a:r>
              <a:rPr lang="en-US" b="1" dirty="0" err="1">
                <a:solidFill>
                  <a:schemeClr val="tx2">
                    <a:lumMod val="75000"/>
                  </a:schemeClr>
                </a:solidFill>
                <a:latin typeface="+mj-lt"/>
                <a:cs typeface="Aharoni" panose="02010803020104030203" pitchFamily="2" charset="-79"/>
              </a:rPr>
              <a:t>Sympiler</a:t>
            </a:r>
            <a:endParaRPr lang="en-US" b="1" dirty="0">
              <a:solidFill>
                <a:schemeClr val="tx2">
                  <a:lumMod val="75000"/>
                </a:schemeClr>
              </a:solidFill>
              <a:latin typeface="+mj-lt"/>
              <a:cs typeface="Aharoni" panose="02010803020104030203" pitchFamily="2" charset="-79"/>
            </a:endParaRPr>
          </a:p>
        </p:txBody>
      </p:sp>
      <p:sp>
        <p:nvSpPr>
          <p:cNvPr id="3" name="Slide Number Placeholder 2"/>
          <p:cNvSpPr>
            <a:spLocks noGrp="1"/>
          </p:cNvSpPr>
          <p:nvPr>
            <p:ph type="sldNum" sz="quarter" idx="11"/>
          </p:nvPr>
        </p:nvSpPr>
        <p:spPr/>
        <p:txBody>
          <a:bodyPr/>
          <a:lstStyle/>
          <a:p>
            <a:fld id="{0C5A9D67-DE2F-4259-9E57-46D2FD57116E}" type="slidenum">
              <a:rPr lang="en-US" smtClean="0"/>
              <a:t>12</a:t>
            </a:fld>
            <a:endParaRPr lang="en-US"/>
          </a:p>
        </p:txBody>
      </p:sp>
      <p:sp>
        <p:nvSpPr>
          <p:cNvPr id="2" name="TextBox 1">
            <a:extLst>
              <a:ext uri="{FF2B5EF4-FFF2-40B4-BE49-F238E27FC236}">
                <a16:creationId xmlns:a16="http://schemas.microsoft.com/office/drawing/2014/main" id="{6737E1AB-28A6-C540-8665-9F75521B6E52}"/>
              </a:ext>
            </a:extLst>
          </p:cNvPr>
          <p:cNvSpPr txBox="1"/>
          <p:nvPr/>
        </p:nvSpPr>
        <p:spPr>
          <a:xfrm>
            <a:off x="114300" y="6098203"/>
            <a:ext cx="8724900" cy="523220"/>
          </a:xfrm>
          <a:prstGeom prst="rect">
            <a:avLst/>
          </a:prstGeom>
          <a:noFill/>
        </p:spPr>
        <p:txBody>
          <a:bodyPr wrap="square" rtlCol="0">
            <a:spAutoFit/>
          </a:bodyPr>
          <a:lstStyle/>
          <a:p>
            <a:r>
              <a:rPr lang="en-US" sz="1400" dirty="0"/>
              <a:t>* Cheshmi, Kazem, et al. "</a:t>
            </a:r>
            <a:r>
              <a:rPr lang="en-US" sz="1400" dirty="0" err="1"/>
              <a:t>Sympiler</a:t>
            </a:r>
            <a:r>
              <a:rPr lang="en-US" sz="1400" dirty="0"/>
              <a:t>: transforming sparse matrix codes by decoupling symbolic analysis." </a:t>
            </a:r>
            <a:r>
              <a:rPr lang="en-US" sz="1400" i="1" dirty="0"/>
              <a:t>Proceedings of the International Conference for High Performance Computing, Networking, Storage and Analysis</a:t>
            </a:r>
            <a:r>
              <a:rPr lang="en-US" sz="1400" dirty="0"/>
              <a:t>. ACM, 2017.</a:t>
            </a:r>
          </a:p>
        </p:txBody>
      </p:sp>
    </p:spTree>
    <p:extLst>
      <p:ext uri="{BB962C8B-B14F-4D97-AF65-F5344CB8AC3E}">
        <p14:creationId xmlns:p14="http://schemas.microsoft.com/office/powerpoint/2010/main" val="135311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305799" y="6553199"/>
            <a:ext cx="574977" cy="202959"/>
          </a:xfrm>
        </p:spPr>
        <p:txBody>
          <a:bodyPr/>
          <a:lstStyle/>
          <a:p>
            <a:fld id="{0C5A9D67-DE2F-4259-9E57-46D2FD57116E}" type="slidenum">
              <a:rPr lang="en-US" smtClean="0"/>
              <a:t>13</a:t>
            </a:fld>
            <a:endParaRPr lang="en-US"/>
          </a:p>
        </p:txBody>
      </p:sp>
      <p:grpSp>
        <p:nvGrpSpPr>
          <p:cNvPr id="5" name="Group 4"/>
          <p:cNvGrpSpPr/>
          <p:nvPr/>
        </p:nvGrpSpPr>
        <p:grpSpPr>
          <a:xfrm>
            <a:off x="1453459" y="2514600"/>
            <a:ext cx="5970381" cy="1988815"/>
            <a:chOff x="289560" y="4038600"/>
            <a:chExt cx="5538652" cy="1607815"/>
          </a:xfrm>
          <a:solidFill>
            <a:schemeClr val="accent2">
              <a:lumMod val="60000"/>
              <a:lumOff val="40000"/>
            </a:schemeClr>
          </a:solidFill>
        </p:grpSpPr>
        <p:sp>
          <p:nvSpPr>
            <p:cNvPr id="6" name="Rectangle 5"/>
            <p:cNvSpPr/>
            <p:nvPr/>
          </p:nvSpPr>
          <p:spPr>
            <a:xfrm>
              <a:off x="289560" y="4038600"/>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Sparsity Pattern</a:t>
              </a:r>
            </a:p>
          </p:txBody>
        </p:sp>
        <p:sp>
          <p:nvSpPr>
            <p:cNvPr id="7" name="Rectangle 6"/>
            <p:cNvSpPr/>
            <p:nvPr/>
          </p:nvSpPr>
          <p:spPr>
            <a:xfrm>
              <a:off x="289560" y="4960615"/>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Numerical Method</a:t>
              </a:r>
            </a:p>
          </p:txBody>
        </p:sp>
        <p:sp>
          <p:nvSpPr>
            <p:cNvPr id="8" name="Rectangle 7"/>
            <p:cNvSpPr/>
            <p:nvPr/>
          </p:nvSpPr>
          <p:spPr>
            <a:xfrm>
              <a:off x="4392386" y="4960615"/>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 Generation</a:t>
              </a:r>
            </a:p>
          </p:txBody>
        </p:sp>
        <p:sp>
          <p:nvSpPr>
            <p:cNvPr id="9" name="Rectangle 8"/>
            <p:cNvSpPr/>
            <p:nvPr/>
          </p:nvSpPr>
          <p:spPr>
            <a:xfrm>
              <a:off x="2155371" y="4960615"/>
              <a:ext cx="1807029"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Inspector-Guided Transformations</a:t>
              </a:r>
            </a:p>
          </p:txBody>
        </p:sp>
        <p:sp>
          <p:nvSpPr>
            <p:cNvPr id="10" name="Rectangle 9"/>
            <p:cNvSpPr/>
            <p:nvPr/>
          </p:nvSpPr>
          <p:spPr>
            <a:xfrm>
              <a:off x="2155371" y="4038600"/>
              <a:ext cx="1807029"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Symbolic Inspector</a:t>
              </a:r>
            </a:p>
          </p:txBody>
        </p:sp>
        <p:cxnSp>
          <p:nvCxnSpPr>
            <p:cNvPr id="11" name="Straight Arrow Connector 10"/>
            <p:cNvCxnSpPr>
              <a:stCxn id="7" idx="3"/>
              <a:endCxn id="9" idx="1"/>
            </p:cNvCxnSpPr>
            <p:nvPr/>
          </p:nvCxnSpPr>
          <p:spPr>
            <a:xfrm>
              <a:off x="1725386"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10" idx="1"/>
            </p:cNvCxnSpPr>
            <p:nvPr/>
          </p:nvCxnSpPr>
          <p:spPr>
            <a:xfrm>
              <a:off x="1725386" y="4381500"/>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9" idx="3"/>
            </p:cNvCxnSpPr>
            <p:nvPr/>
          </p:nvCxnSpPr>
          <p:spPr>
            <a:xfrm>
              <a:off x="3962400"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9" idx="0"/>
            </p:cNvCxnSpPr>
            <p:nvPr/>
          </p:nvCxnSpPr>
          <p:spPr>
            <a:xfrm>
              <a:off x="3058886" y="4724400"/>
              <a:ext cx="0" cy="236215"/>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77"/>
            <p:cNvCxnSpPr/>
            <p:nvPr/>
          </p:nvCxnSpPr>
          <p:spPr>
            <a:xfrm flipV="1">
              <a:off x="1725385" y="4572000"/>
              <a:ext cx="429768" cy="548640"/>
            </a:xfrm>
            <a:prstGeom prst="bentConnector3">
              <a:avLst>
                <a:gd name="adj1" fmla="val 50000"/>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Content Placeholder 2"/>
          <p:cNvSpPr>
            <a:spLocks noGrp="1"/>
          </p:cNvSpPr>
          <p:nvPr>
            <p:ph idx="13"/>
          </p:nvPr>
        </p:nvSpPr>
        <p:spPr>
          <a:xfrm>
            <a:off x="114300" y="76200"/>
            <a:ext cx="8648700" cy="762000"/>
          </a:xfrm>
        </p:spPr>
        <p:txBody>
          <a:bodyPr>
            <a:noAutofit/>
          </a:bodyPr>
          <a:lstStyle/>
          <a:p>
            <a:pPr algn="ctr">
              <a:defRPr/>
            </a:pPr>
            <a:r>
              <a:rPr lang="en-US" sz="4800" dirty="0" err="1">
                <a:latin typeface="Calibri" charset="0"/>
                <a:ea typeface="Calibri" charset="0"/>
                <a:cs typeface="Calibri" charset="0"/>
              </a:rPr>
              <a:t>ParSy</a:t>
            </a:r>
            <a:r>
              <a:rPr lang="en-US" sz="4800" dirty="0">
                <a:latin typeface="Calibri" charset="0"/>
                <a:ea typeface="Calibri" charset="0"/>
                <a:cs typeface="Calibri" charset="0"/>
              </a:rPr>
              <a:t> Internals</a:t>
            </a:r>
            <a:endParaRPr lang="en-US" sz="4800" cap="none" dirty="0">
              <a:latin typeface="Calibri" charset="0"/>
              <a:ea typeface="Calibri" charset="0"/>
              <a:cs typeface="Calibri" charset="0"/>
            </a:endParaRPr>
          </a:p>
        </p:txBody>
      </p:sp>
    </p:spTree>
    <p:extLst>
      <p:ext uri="{BB962C8B-B14F-4D97-AF65-F5344CB8AC3E}">
        <p14:creationId xmlns:p14="http://schemas.microsoft.com/office/powerpoint/2010/main" val="254227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305799" y="6553199"/>
            <a:ext cx="574977" cy="202959"/>
          </a:xfrm>
        </p:spPr>
        <p:txBody>
          <a:bodyPr/>
          <a:lstStyle/>
          <a:p>
            <a:fld id="{0C5A9D67-DE2F-4259-9E57-46D2FD57116E}" type="slidenum">
              <a:rPr lang="en-US" smtClean="0"/>
              <a:t>14</a:t>
            </a:fld>
            <a:endParaRPr lang="en-US"/>
          </a:p>
        </p:txBody>
      </p:sp>
      <p:grpSp>
        <p:nvGrpSpPr>
          <p:cNvPr id="5" name="Group 4"/>
          <p:cNvGrpSpPr/>
          <p:nvPr/>
        </p:nvGrpSpPr>
        <p:grpSpPr>
          <a:xfrm>
            <a:off x="1453459" y="2514600"/>
            <a:ext cx="5970381" cy="1988815"/>
            <a:chOff x="289560" y="4038600"/>
            <a:chExt cx="5538652" cy="1607815"/>
          </a:xfrm>
          <a:solidFill>
            <a:schemeClr val="accent2">
              <a:lumMod val="60000"/>
              <a:lumOff val="40000"/>
            </a:schemeClr>
          </a:solidFill>
        </p:grpSpPr>
        <p:sp>
          <p:nvSpPr>
            <p:cNvPr id="6" name="Rectangle 5"/>
            <p:cNvSpPr/>
            <p:nvPr/>
          </p:nvSpPr>
          <p:spPr>
            <a:xfrm>
              <a:off x="289560" y="4038600"/>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Sparsity Pattern</a:t>
              </a:r>
            </a:p>
          </p:txBody>
        </p:sp>
        <p:sp>
          <p:nvSpPr>
            <p:cNvPr id="7" name="Rectangle 6"/>
            <p:cNvSpPr/>
            <p:nvPr/>
          </p:nvSpPr>
          <p:spPr>
            <a:xfrm>
              <a:off x="289560" y="4960615"/>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Numerical Method</a:t>
              </a:r>
            </a:p>
          </p:txBody>
        </p:sp>
        <p:sp>
          <p:nvSpPr>
            <p:cNvPr id="8" name="Rectangle 7"/>
            <p:cNvSpPr/>
            <p:nvPr/>
          </p:nvSpPr>
          <p:spPr>
            <a:xfrm>
              <a:off x="4392386"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Code Generation</a:t>
              </a:r>
            </a:p>
          </p:txBody>
        </p:sp>
        <p:sp>
          <p:nvSpPr>
            <p:cNvPr id="9" name="Rectangle 8"/>
            <p:cNvSpPr/>
            <p:nvPr/>
          </p:nvSpPr>
          <p:spPr>
            <a:xfrm>
              <a:off x="2155371" y="4960615"/>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Inspector-Guided Transformations</a:t>
              </a:r>
            </a:p>
          </p:txBody>
        </p:sp>
        <p:sp>
          <p:nvSpPr>
            <p:cNvPr id="10" name="Rectangle 9"/>
            <p:cNvSpPr/>
            <p:nvPr/>
          </p:nvSpPr>
          <p:spPr>
            <a:xfrm>
              <a:off x="2155371" y="4038600"/>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Symbolic Inspector</a:t>
              </a:r>
            </a:p>
          </p:txBody>
        </p:sp>
        <p:cxnSp>
          <p:nvCxnSpPr>
            <p:cNvPr id="11" name="Straight Arrow Connector 10"/>
            <p:cNvCxnSpPr>
              <a:stCxn id="7" idx="3"/>
              <a:endCxn id="9" idx="1"/>
            </p:cNvCxnSpPr>
            <p:nvPr/>
          </p:nvCxnSpPr>
          <p:spPr>
            <a:xfrm>
              <a:off x="1725386"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10" idx="1"/>
            </p:cNvCxnSpPr>
            <p:nvPr/>
          </p:nvCxnSpPr>
          <p:spPr>
            <a:xfrm>
              <a:off x="1725386" y="4381500"/>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9" idx="3"/>
            </p:cNvCxnSpPr>
            <p:nvPr/>
          </p:nvCxnSpPr>
          <p:spPr>
            <a:xfrm>
              <a:off x="3962400" y="5303515"/>
              <a:ext cx="429985" cy="0"/>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9" idx="0"/>
            </p:cNvCxnSpPr>
            <p:nvPr/>
          </p:nvCxnSpPr>
          <p:spPr>
            <a:xfrm>
              <a:off x="3058886" y="4724400"/>
              <a:ext cx="0" cy="236215"/>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77"/>
            <p:cNvCxnSpPr/>
            <p:nvPr/>
          </p:nvCxnSpPr>
          <p:spPr>
            <a:xfrm flipV="1">
              <a:off x="1725385" y="4572000"/>
              <a:ext cx="429768" cy="548640"/>
            </a:xfrm>
            <a:prstGeom prst="bentConnector3">
              <a:avLst>
                <a:gd name="adj1" fmla="val 50000"/>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Content Placeholder 2"/>
          <p:cNvSpPr>
            <a:spLocks noGrp="1"/>
          </p:cNvSpPr>
          <p:nvPr>
            <p:ph idx="13"/>
          </p:nvPr>
        </p:nvSpPr>
        <p:spPr>
          <a:xfrm>
            <a:off x="114300" y="76200"/>
            <a:ext cx="8648700" cy="762000"/>
          </a:xfrm>
        </p:spPr>
        <p:txBody>
          <a:bodyPr>
            <a:noAutofit/>
          </a:bodyPr>
          <a:lstStyle/>
          <a:p>
            <a:pPr algn="ctr">
              <a:defRPr/>
            </a:pPr>
            <a:r>
              <a:rPr lang="en-US" sz="4800" dirty="0" err="1">
                <a:latin typeface="Calibri" charset="0"/>
                <a:ea typeface="Calibri" charset="0"/>
                <a:cs typeface="Calibri" charset="0"/>
              </a:rPr>
              <a:t>ParSy</a:t>
            </a:r>
            <a:r>
              <a:rPr lang="en-US" sz="4800" dirty="0">
                <a:latin typeface="Calibri" charset="0"/>
                <a:ea typeface="Calibri" charset="0"/>
                <a:cs typeface="Calibri" charset="0"/>
              </a:rPr>
              <a:t> Inputs</a:t>
            </a:r>
            <a:endParaRPr lang="en-US" sz="4800" cap="none" dirty="0">
              <a:latin typeface="Calibri" charset="0"/>
              <a:ea typeface="Calibri" charset="0"/>
              <a:cs typeface="Calibri" charset="0"/>
            </a:endParaRPr>
          </a:p>
        </p:txBody>
      </p:sp>
    </p:spTree>
    <p:extLst>
      <p:ext uri="{BB962C8B-B14F-4D97-AF65-F5344CB8AC3E}">
        <p14:creationId xmlns:p14="http://schemas.microsoft.com/office/powerpoint/2010/main" val="402989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a:spLocks noChangeArrowheads="1"/>
          </p:cNvSpPr>
          <p:nvPr/>
        </p:nvSpPr>
        <p:spPr bwMode="auto">
          <a:xfrm>
            <a:off x="319218" y="2510345"/>
            <a:ext cx="4352537" cy="2137855"/>
          </a:xfrm>
          <a:prstGeom prst="foldedCorner">
            <a:avLst>
              <a:gd name="adj" fmla="val 9905"/>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CA" dirty="0" err="1">
                <a:solidFill>
                  <a:schemeClr val="tx1">
                    <a:lumMod val="95000"/>
                    <a:lumOff val="5000"/>
                  </a:schemeClr>
                </a:solidFill>
                <a:latin typeface="Consolas" panose="020B0609020204030204" pitchFamily="49" charset="0"/>
                <a:cs typeface="Consolas" panose="020B0609020204030204" pitchFamily="49" charset="0"/>
              </a:rPr>
              <a:t>int</a:t>
            </a:r>
            <a:r>
              <a:rPr lang="en-CA" dirty="0">
                <a:solidFill>
                  <a:schemeClr val="tx1">
                    <a:lumMod val="95000"/>
                    <a:lumOff val="5000"/>
                  </a:schemeClr>
                </a:solidFill>
                <a:latin typeface="Consolas" panose="020B0609020204030204" pitchFamily="49" charset="0"/>
                <a:cs typeface="Consolas" panose="020B0609020204030204" pitchFamily="49" charset="0"/>
              </a:rPr>
              <a:t> main() {</a:t>
            </a:r>
          </a:p>
          <a:p>
            <a:r>
              <a:rPr lang="en-CA" dirty="0">
                <a:solidFill>
                  <a:schemeClr val="tx1">
                    <a:lumMod val="95000"/>
                    <a:lumOff val="5000"/>
                  </a:schemeClr>
                </a:solidFill>
                <a:latin typeface="Consolas" panose="020B0609020204030204" pitchFamily="49" charset="0"/>
                <a:cs typeface="Consolas" panose="020B0609020204030204" pitchFamily="49" charset="0"/>
              </a:rPr>
              <a:t> </a:t>
            </a:r>
            <a:r>
              <a:rPr lang="en-CA" dirty="0">
                <a:solidFill>
                  <a:schemeClr val="accent4">
                    <a:lumMod val="50000"/>
                  </a:schemeClr>
                </a:solidFill>
                <a:latin typeface="Consolas" panose="020B0609020204030204" pitchFamily="49" charset="0"/>
                <a:cs typeface="Consolas" panose="020B0609020204030204" pitchFamily="49" charset="0"/>
              </a:rPr>
              <a:t>Sparse</a:t>
            </a:r>
            <a:r>
              <a:rPr lang="en-CA" dirty="0">
                <a:latin typeface="Consolas" panose="020B0609020204030204" pitchFamily="49" charset="0"/>
                <a:cs typeface="Consolas" panose="020B0609020204030204" pitchFamily="49" charset="0"/>
              </a:rPr>
              <a:t> </a:t>
            </a:r>
            <a:r>
              <a:rPr lang="en-CA" dirty="0">
                <a:solidFill>
                  <a:srgbClr val="C00000"/>
                </a:solidFill>
                <a:latin typeface="Consolas" panose="020B0609020204030204" pitchFamily="49" charset="0"/>
                <a:cs typeface="Consolas" panose="020B0609020204030204" pitchFamily="49" charset="0"/>
              </a:rPr>
              <a:t>A</a:t>
            </a:r>
            <a:r>
              <a:rPr lang="en-CA" dirty="0">
                <a:latin typeface="Consolas" panose="020B0609020204030204" pitchFamily="49" charset="0"/>
                <a:cs typeface="Consolas" panose="020B0609020204030204" pitchFamily="49" charset="0"/>
              </a:rPr>
              <a:t>(Float(64),“</a:t>
            </a:r>
            <a:r>
              <a:rPr lang="en-CA" dirty="0" err="1">
                <a:latin typeface="Consolas" panose="020B0609020204030204" pitchFamily="49" charset="0"/>
                <a:cs typeface="Consolas" panose="020B0609020204030204" pitchFamily="49" charset="0"/>
              </a:rPr>
              <a:t>L.mtx</a:t>
            </a:r>
            <a:r>
              <a:rPr lang="en-CA" dirty="0">
                <a:latin typeface="Consolas" panose="020B0609020204030204" pitchFamily="49" charset="0"/>
                <a:cs typeface="Consolas" panose="020B0609020204030204" pitchFamily="49" charset="0"/>
              </a:rPr>
              <a:t>”);</a:t>
            </a:r>
          </a:p>
          <a:p>
            <a:r>
              <a:rPr lang="en-CA" dirty="0">
                <a:latin typeface="Consolas" panose="020B0609020204030204" pitchFamily="49" charset="0"/>
                <a:cs typeface="Consolas" panose="020B0609020204030204" pitchFamily="49" charset="0"/>
              </a:rPr>
              <a:t>   </a:t>
            </a:r>
          </a:p>
          <a:p>
            <a:r>
              <a:rPr lang="en-CA" dirty="0">
                <a:latin typeface="Consolas" panose="020B0609020204030204" pitchFamily="49" charset="0"/>
                <a:cs typeface="Consolas" panose="020B0609020204030204" pitchFamily="49" charset="0"/>
              </a:rPr>
              <a:t> </a:t>
            </a:r>
            <a:r>
              <a:rPr lang="en-CA" dirty="0" err="1">
                <a:solidFill>
                  <a:schemeClr val="accent4">
                    <a:lumMod val="50000"/>
                  </a:schemeClr>
                </a:solidFill>
                <a:latin typeface="Consolas" panose="020B0609020204030204" pitchFamily="49" charset="0"/>
                <a:cs typeface="Consolas" panose="020B0609020204030204" pitchFamily="49" charset="0"/>
              </a:rPr>
              <a:t>Cholesky</a:t>
            </a:r>
            <a:r>
              <a:rPr lang="en-CA" dirty="0">
                <a:latin typeface="Consolas" panose="020B0609020204030204" pitchFamily="49" charset="0"/>
                <a:cs typeface="Consolas" panose="020B0609020204030204" pitchFamily="49" charset="0"/>
              </a:rPr>
              <a:t> </a:t>
            </a:r>
            <a:r>
              <a:rPr lang="en-CA" dirty="0" err="1">
                <a:solidFill>
                  <a:srgbClr val="C00000"/>
                </a:solidFill>
                <a:latin typeface="Consolas" panose="020B0609020204030204" pitchFamily="49" charset="0"/>
                <a:cs typeface="Consolas" panose="020B0609020204030204" pitchFamily="49" charset="0"/>
              </a:rPr>
              <a:t>chol</a:t>
            </a:r>
            <a:r>
              <a:rPr lang="en-CA" dirty="0">
                <a:latin typeface="Consolas" panose="020B0609020204030204" pitchFamily="49" charset="0"/>
                <a:cs typeface="Consolas" panose="020B0609020204030204" pitchFamily="49" charset="0"/>
              </a:rPr>
              <a:t>(A);</a:t>
            </a:r>
          </a:p>
          <a:p>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chol.sympile_to_c</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chol</a:t>
            </a:r>
            <a:r>
              <a:rPr lang="en-CA" dirty="0">
                <a:latin typeface="Consolas" panose="020B0609020204030204" pitchFamily="49" charset="0"/>
                <a:cs typeface="Consolas" panose="020B0609020204030204" pitchFamily="49" charset="0"/>
              </a:rPr>
              <a:t>”,k); </a:t>
            </a:r>
          </a:p>
          <a:p>
            <a:r>
              <a:rPr lang="en-CA" dirty="0">
                <a:solidFill>
                  <a:schemeClr val="tx1">
                    <a:lumMod val="95000"/>
                    <a:lumOff val="5000"/>
                  </a:schemeClr>
                </a:solidFill>
                <a:latin typeface="Consolas" panose="020B0609020204030204" pitchFamily="49" charset="0"/>
                <a:cs typeface="Consolas" panose="020B0609020204030204" pitchFamily="49" charset="0"/>
              </a:rPr>
              <a:t>}</a:t>
            </a:r>
          </a:p>
        </p:txBody>
      </p:sp>
      <p:sp>
        <p:nvSpPr>
          <p:cNvPr id="3" name="Slide Number Placeholder 2"/>
          <p:cNvSpPr>
            <a:spLocks noGrp="1"/>
          </p:cNvSpPr>
          <p:nvPr>
            <p:ph type="sldNum" sz="quarter" idx="11"/>
          </p:nvPr>
        </p:nvSpPr>
        <p:spPr/>
        <p:txBody>
          <a:bodyPr/>
          <a:lstStyle/>
          <a:p>
            <a:fld id="{0C5A9D67-DE2F-4259-9E57-46D2FD57116E}" type="slidenum">
              <a:rPr lang="en-US" smtClean="0"/>
              <a:t>15</a:t>
            </a:fld>
            <a:endParaRPr lang="en-US"/>
          </a:p>
        </p:txBody>
      </p:sp>
      <p:sp>
        <p:nvSpPr>
          <p:cNvPr id="19" name="Content Placeholder 2"/>
          <p:cNvSpPr>
            <a:spLocks noGrp="1"/>
          </p:cNvSpPr>
          <p:nvPr>
            <p:ph idx="13"/>
          </p:nvPr>
        </p:nvSpPr>
        <p:spPr>
          <a:xfrm>
            <a:off x="114300" y="76200"/>
            <a:ext cx="8648700" cy="762000"/>
          </a:xfrm>
        </p:spPr>
        <p:txBody>
          <a:bodyPr>
            <a:noAutofit/>
          </a:bodyPr>
          <a:lstStyle/>
          <a:p>
            <a:pPr algn="ctr">
              <a:defRPr/>
            </a:pPr>
            <a:r>
              <a:rPr lang="en-US" dirty="0">
                <a:latin typeface="Calibri" charset="0"/>
                <a:ea typeface="Calibri" charset="0"/>
                <a:cs typeface="Calibri" charset="0"/>
              </a:rPr>
              <a:t>An Example Input Representation for </a:t>
            </a:r>
            <a:r>
              <a:rPr lang="en-US" dirty="0" err="1">
                <a:latin typeface="Calibri" charset="0"/>
                <a:ea typeface="Calibri" charset="0"/>
                <a:cs typeface="Calibri" charset="0"/>
              </a:rPr>
              <a:t>Cholesky</a:t>
            </a:r>
            <a:endParaRPr lang="en-US" cap="none" dirty="0">
              <a:latin typeface="Calibri" charset="0"/>
              <a:ea typeface="Calibri" charset="0"/>
              <a:cs typeface="Calibri" charset="0"/>
            </a:endParaRPr>
          </a:p>
        </p:txBody>
      </p:sp>
      <p:sp>
        <p:nvSpPr>
          <p:cNvPr id="6" name="TextBox 5"/>
          <p:cNvSpPr txBox="1"/>
          <p:nvPr/>
        </p:nvSpPr>
        <p:spPr>
          <a:xfrm>
            <a:off x="5615526" y="2837243"/>
            <a:ext cx="2436564" cy="400110"/>
          </a:xfrm>
          <a:prstGeom prst="rect">
            <a:avLst/>
          </a:prstGeom>
          <a:solidFill>
            <a:schemeClr val="bg1">
              <a:lumMod val="95000"/>
            </a:schemeClr>
          </a:solidFill>
          <a:ln>
            <a:solidFill>
              <a:schemeClr val="tx1"/>
            </a:solidFill>
          </a:ln>
        </p:spPr>
        <p:txBody>
          <a:bodyPr wrap="none" rtlCol="0">
            <a:spAutoFit/>
          </a:bodyPr>
          <a:lstStyle/>
          <a:p>
            <a:r>
              <a:rPr lang="en-US" sz="2000" dirty="0"/>
              <a:t>Input sparsity pattern</a:t>
            </a:r>
          </a:p>
        </p:txBody>
      </p:sp>
      <p:sp>
        <p:nvSpPr>
          <p:cNvPr id="22" name="Right Arrow 21"/>
          <p:cNvSpPr/>
          <p:nvPr/>
        </p:nvSpPr>
        <p:spPr>
          <a:xfrm>
            <a:off x="4472118" y="3722912"/>
            <a:ext cx="1025688" cy="25571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20498" y="3653345"/>
            <a:ext cx="2136995" cy="400110"/>
          </a:xfrm>
          <a:prstGeom prst="rect">
            <a:avLst/>
          </a:prstGeom>
          <a:solidFill>
            <a:schemeClr val="bg1">
              <a:lumMod val="95000"/>
            </a:schemeClr>
          </a:solidFill>
          <a:ln>
            <a:solidFill>
              <a:schemeClr val="tx1"/>
            </a:solidFill>
          </a:ln>
        </p:spPr>
        <p:txBody>
          <a:bodyPr wrap="none" rtlCol="0">
            <a:spAutoFit/>
          </a:bodyPr>
          <a:lstStyle/>
          <a:p>
            <a:r>
              <a:rPr lang="en-US" sz="2000" dirty="0"/>
              <a:t>Numerical method</a:t>
            </a:r>
          </a:p>
        </p:txBody>
      </p:sp>
      <p:sp>
        <p:nvSpPr>
          <p:cNvPr id="24" name="Right Arrow 23"/>
          <p:cNvSpPr/>
          <p:nvPr/>
        </p:nvSpPr>
        <p:spPr>
          <a:xfrm>
            <a:off x="4472118" y="2916312"/>
            <a:ext cx="1025688" cy="25571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66419A-DFB1-DC44-91C8-BC8E3015C463}"/>
              </a:ext>
            </a:extLst>
          </p:cNvPr>
          <p:cNvGrpSpPr/>
          <p:nvPr/>
        </p:nvGrpSpPr>
        <p:grpSpPr>
          <a:xfrm>
            <a:off x="179110" y="5562600"/>
            <a:ext cx="3859490" cy="1143000"/>
            <a:chOff x="289560" y="4038600"/>
            <a:chExt cx="5538652" cy="1607815"/>
          </a:xfrm>
          <a:solidFill>
            <a:schemeClr val="accent2">
              <a:lumMod val="60000"/>
              <a:lumOff val="40000"/>
            </a:schemeClr>
          </a:solidFill>
        </p:grpSpPr>
        <p:sp>
          <p:nvSpPr>
            <p:cNvPr id="10" name="Rectangle 9">
              <a:extLst>
                <a:ext uri="{FF2B5EF4-FFF2-40B4-BE49-F238E27FC236}">
                  <a16:creationId xmlns:a16="http://schemas.microsoft.com/office/drawing/2014/main" id="{E9585EF2-4241-DA41-AF2A-BB058152E661}"/>
                </a:ext>
              </a:extLst>
            </p:cNvPr>
            <p:cNvSpPr/>
            <p:nvPr/>
          </p:nvSpPr>
          <p:spPr>
            <a:xfrm>
              <a:off x="289560" y="4038600"/>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Sparsity Pattern</a:t>
              </a:r>
            </a:p>
          </p:txBody>
        </p:sp>
        <p:sp>
          <p:nvSpPr>
            <p:cNvPr id="11" name="Rectangle 10">
              <a:extLst>
                <a:ext uri="{FF2B5EF4-FFF2-40B4-BE49-F238E27FC236}">
                  <a16:creationId xmlns:a16="http://schemas.microsoft.com/office/drawing/2014/main" id="{92DC55E0-44E3-1848-BD60-7FD41B3EA60C}"/>
                </a:ext>
              </a:extLst>
            </p:cNvPr>
            <p:cNvSpPr/>
            <p:nvPr/>
          </p:nvSpPr>
          <p:spPr>
            <a:xfrm>
              <a:off x="289560" y="4960615"/>
              <a:ext cx="1435826"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Numerical Method</a:t>
              </a:r>
            </a:p>
          </p:txBody>
        </p:sp>
        <p:sp>
          <p:nvSpPr>
            <p:cNvPr id="12" name="Rectangle 11">
              <a:extLst>
                <a:ext uri="{FF2B5EF4-FFF2-40B4-BE49-F238E27FC236}">
                  <a16:creationId xmlns:a16="http://schemas.microsoft.com/office/drawing/2014/main" id="{C2911F4F-E246-B14F-ADFA-378F0BFE1C3A}"/>
                </a:ext>
              </a:extLst>
            </p:cNvPr>
            <p:cNvSpPr/>
            <p:nvPr/>
          </p:nvSpPr>
          <p:spPr>
            <a:xfrm>
              <a:off x="4392386"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Code Generation</a:t>
              </a:r>
            </a:p>
          </p:txBody>
        </p:sp>
        <p:sp>
          <p:nvSpPr>
            <p:cNvPr id="13" name="Rectangle 12">
              <a:extLst>
                <a:ext uri="{FF2B5EF4-FFF2-40B4-BE49-F238E27FC236}">
                  <a16:creationId xmlns:a16="http://schemas.microsoft.com/office/drawing/2014/main" id="{CC56179F-0552-7D48-BDA1-C0097DE30D19}"/>
                </a:ext>
              </a:extLst>
            </p:cNvPr>
            <p:cNvSpPr/>
            <p:nvPr/>
          </p:nvSpPr>
          <p:spPr>
            <a:xfrm>
              <a:off x="2155371" y="4960615"/>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Inspector-Guided Transformations</a:t>
              </a:r>
            </a:p>
          </p:txBody>
        </p:sp>
        <p:sp>
          <p:nvSpPr>
            <p:cNvPr id="14" name="Rectangle 13">
              <a:extLst>
                <a:ext uri="{FF2B5EF4-FFF2-40B4-BE49-F238E27FC236}">
                  <a16:creationId xmlns:a16="http://schemas.microsoft.com/office/drawing/2014/main" id="{07A7E23F-9333-7A4D-896A-56511A5FA3CA}"/>
                </a:ext>
              </a:extLst>
            </p:cNvPr>
            <p:cNvSpPr/>
            <p:nvPr/>
          </p:nvSpPr>
          <p:spPr>
            <a:xfrm>
              <a:off x="2155371" y="4038600"/>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Symbolic Inspector</a:t>
              </a:r>
            </a:p>
          </p:txBody>
        </p:sp>
        <p:cxnSp>
          <p:nvCxnSpPr>
            <p:cNvPr id="15" name="Straight Arrow Connector 14">
              <a:extLst>
                <a:ext uri="{FF2B5EF4-FFF2-40B4-BE49-F238E27FC236}">
                  <a16:creationId xmlns:a16="http://schemas.microsoft.com/office/drawing/2014/main" id="{60B9559E-F19A-7441-BBCC-BF4DE8FEDFE8}"/>
                </a:ext>
              </a:extLst>
            </p:cNvPr>
            <p:cNvCxnSpPr>
              <a:stCxn id="11" idx="3"/>
              <a:endCxn id="13" idx="1"/>
            </p:cNvCxnSpPr>
            <p:nvPr/>
          </p:nvCxnSpPr>
          <p:spPr>
            <a:xfrm>
              <a:off x="1725386"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ECE1B1-1A41-8C42-AB7B-56581C8B9876}"/>
                </a:ext>
              </a:extLst>
            </p:cNvPr>
            <p:cNvCxnSpPr>
              <a:stCxn id="10" idx="3"/>
              <a:endCxn id="14" idx="1"/>
            </p:cNvCxnSpPr>
            <p:nvPr/>
          </p:nvCxnSpPr>
          <p:spPr>
            <a:xfrm>
              <a:off x="1725386" y="4381500"/>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18D5E55-315B-8B4D-B6A1-6003040C8680}"/>
                </a:ext>
              </a:extLst>
            </p:cNvPr>
            <p:cNvCxnSpPr>
              <a:cxnSpLocks/>
              <a:stCxn id="13" idx="3"/>
            </p:cNvCxnSpPr>
            <p:nvPr/>
          </p:nvCxnSpPr>
          <p:spPr>
            <a:xfrm>
              <a:off x="3962400" y="5303515"/>
              <a:ext cx="429985" cy="0"/>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C43048D-B183-7949-A085-E11F8557B2AE}"/>
                </a:ext>
              </a:extLst>
            </p:cNvPr>
            <p:cNvCxnSpPr>
              <a:stCxn id="14" idx="2"/>
              <a:endCxn id="13" idx="0"/>
            </p:cNvCxnSpPr>
            <p:nvPr/>
          </p:nvCxnSpPr>
          <p:spPr>
            <a:xfrm>
              <a:off x="3058886" y="4724400"/>
              <a:ext cx="0" cy="236215"/>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77">
              <a:extLst>
                <a:ext uri="{FF2B5EF4-FFF2-40B4-BE49-F238E27FC236}">
                  <a16:creationId xmlns:a16="http://schemas.microsoft.com/office/drawing/2014/main" id="{89FA379C-2E99-2A4D-86E2-5B61C6ED56D8}"/>
                </a:ext>
              </a:extLst>
            </p:cNvPr>
            <p:cNvCxnSpPr/>
            <p:nvPr/>
          </p:nvCxnSpPr>
          <p:spPr>
            <a:xfrm flipV="1">
              <a:off x="1725385" y="4572000"/>
              <a:ext cx="429768" cy="548640"/>
            </a:xfrm>
            <a:prstGeom prst="bentConnector3">
              <a:avLst>
                <a:gd name="adj1" fmla="val 50000"/>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272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16</a:t>
            </a:fld>
            <a:endParaRPr lang="en-US"/>
          </a:p>
        </p:txBody>
      </p:sp>
      <p:sp>
        <p:nvSpPr>
          <p:cNvPr id="19" name="Content Placeholder 2"/>
          <p:cNvSpPr>
            <a:spLocks noGrp="1"/>
          </p:cNvSpPr>
          <p:nvPr>
            <p:ph idx="13"/>
          </p:nvPr>
        </p:nvSpPr>
        <p:spPr>
          <a:xfrm>
            <a:off x="114300" y="76200"/>
            <a:ext cx="8648700" cy="762000"/>
          </a:xfrm>
        </p:spPr>
        <p:txBody>
          <a:bodyPr>
            <a:noAutofit/>
          </a:bodyPr>
          <a:lstStyle/>
          <a:p>
            <a:r>
              <a:rPr lang="en-US" sz="4400" dirty="0" err="1">
                <a:latin typeface="Calibri" charset="0"/>
                <a:ea typeface="Calibri" charset="0"/>
                <a:cs typeface="Calibri" charset="0"/>
              </a:rPr>
              <a:t>Cholesky</a:t>
            </a:r>
            <a:r>
              <a:rPr lang="en-US" sz="4400" dirty="0">
                <a:latin typeface="Calibri" charset="0"/>
                <a:ea typeface="Calibri" charset="0"/>
                <a:cs typeface="Calibri" charset="0"/>
              </a:rPr>
              <a:t> Factorization</a:t>
            </a:r>
          </a:p>
        </p:txBody>
      </p:sp>
      <p:sp>
        <p:nvSpPr>
          <p:cNvPr id="25" name="Rectangle 24"/>
          <p:cNvSpPr/>
          <p:nvPr/>
        </p:nvSpPr>
        <p:spPr>
          <a:xfrm>
            <a:off x="285571" y="1359438"/>
            <a:ext cx="8343900" cy="2492990"/>
          </a:xfrm>
          <a:prstGeom prst="rect">
            <a:avLst/>
          </a:prstGeom>
        </p:spPr>
        <p:txBody>
          <a:bodyPr wrap="square">
            <a:spAutoFit/>
          </a:bodyPr>
          <a:lstStyle/>
          <a:p>
            <a:r>
              <a:rPr lang="en-US" sz="2200" b="1" dirty="0" err="1">
                <a:solidFill>
                  <a:srgbClr val="C00000"/>
                </a:solidFill>
                <a:latin typeface=""/>
              </a:rPr>
              <a:t>Cholesky</a:t>
            </a:r>
            <a:r>
              <a:rPr lang="en-US" sz="2200" b="1" dirty="0">
                <a:solidFill>
                  <a:srgbClr val="C00000"/>
                </a:solidFill>
                <a:latin typeface=""/>
              </a:rPr>
              <a:t> factorization </a:t>
            </a:r>
            <a:r>
              <a:rPr lang="en-US" sz="2200" dirty="0">
                <a:latin typeface=""/>
              </a:rPr>
              <a:t>is commonly used in direct solvers and is used to precondition iterative solvers. </a:t>
            </a:r>
          </a:p>
          <a:p>
            <a:endParaRPr lang="en-US" sz="2200" dirty="0">
              <a:latin typeface=""/>
            </a:endParaRPr>
          </a:p>
          <a:p>
            <a:r>
              <a:rPr lang="en-US" sz="2200" b="1" dirty="0">
                <a:solidFill>
                  <a:srgbClr val="C00000"/>
                </a:solidFill>
                <a:latin typeface=""/>
              </a:rPr>
              <a:t>The elimination tree (T) </a:t>
            </a:r>
            <a:r>
              <a:rPr lang="en-US" sz="2200" dirty="0">
                <a:latin typeface=""/>
              </a:rPr>
              <a:t>is one of the most important graph structures used in the symbolic analysis of sparse factorization algorithms.</a:t>
            </a:r>
            <a:endParaRPr lang="en-US" sz="2200" dirty="0">
              <a:solidFill>
                <a:schemeClr val="tx1">
                  <a:lumMod val="95000"/>
                  <a:lumOff val="5000"/>
                </a:schemeClr>
              </a:solidFill>
            </a:endParaRPr>
          </a:p>
          <a:p>
            <a:pPr marL="342900" indent="-342900">
              <a:buFont typeface="Wingdings" charset="2"/>
              <a:buChar char="Ø"/>
            </a:pPr>
            <a:endParaRPr lang="en-US" sz="2400" dirty="0">
              <a:solidFill>
                <a:schemeClr val="tx1">
                  <a:lumMod val="95000"/>
                  <a:lumOff val="5000"/>
                </a:schemeClr>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680282"/>
            <a:ext cx="6629041" cy="2332924"/>
          </a:xfrm>
          <a:prstGeom prst="rect">
            <a:avLst/>
          </a:prstGeom>
        </p:spPr>
      </p:pic>
    </p:spTree>
    <p:extLst>
      <p:ext uri="{BB962C8B-B14F-4D97-AF65-F5344CB8AC3E}">
        <p14:creationId xmlns:p14="http://schemas.microsoft.com/office/powerpoint/2010/main" val="260850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305799" y="6553199"/>
            <a:ext cx="574977" cy="202959"/>
          </a:xfrm>
        </p:spPr>
        <p:txBody>
          <a:bodyPr/>
          <a:lstStyle/>
          <a:p>
            <a:fld id="{0C5A9D67-DE2F-4259-9E57-46D2FD57116E}" type="slidenum">
              <a:rPr lang="en-US" smtClean="0"/>
              <a:t>17</a:t>
            </a:fld>
            <a:endParaRPr lang="en-US"/>
          </a:p>
        </p:txBody>
      </p:sp>
      <p:sp>
        <p:nvSpPr>
          <p:cNvPr id="18" name="Content Placeholder 2"/>
          <p:cNvSpPr>
            <a:spLocks noGrp="1"/>
          </p:cNvSpPr>
          <p:nvPr>
            <p:ph idx="13"/>
          </p:nvPr>
        </p:nvSpPr>
        <p:spPr>
          <a:xfrm>
            <a:off x="114300" y="76200"/>
            <a:ext cx="8648700" cy="762000"/>
          </a:xfrm>
        </p:spPr>
        <p:txBody>
          <a:bodyPr>
            <a:noAutofit/>
          </a:bodyPr>
          <a:lstStyle/>
          <a:p>
            <a:pPr algn="ctr">
              <a:defRPr/>
            </a:pPr>
            <a:r>
              <a:rPr lang="en-US" sz="4800" dirty="0">
                <a:latin typeface="Calibri" charset="0"/>
                <a:ea typeface="Calibri" charset="0"/>
                <a:cs typeface="Calibri" charset="0"/>
              </a:rPr>
              <a:t>Symbolic Inspection</a:t>
            </a:r>
            <a:endParaRPr lang="en-US" sz="4800" cap="none" dirty="0">
              <a:latin typeface="Calibri" charset="0"/>
              <a:ea typeface="Calibri" charset="0"/>
              <a:cs typeface="Calibri" charset="0"/>
            </a:endParaRPr>
          </a:p>
        </p:txBody>
      </p:sp>
      <p:grpSp>
        <p:nvGrpSpPr>
          <p:cNvPr id="19" name="Group 18">
            <a:extLst>
              <a:ext uri="{FF2B5EF4-FFF2-40B4-BE49-F238E27FC236}">
                <a16:creationId xmlns:a16="http://schemas.microsoft.com/office/drawing/2014/main" id="{6F56115E-1558-CA40-A2DD-34D3581DEBA2}"/>
              </a:ext>
            </a:extLst>
          </p:cNvPr>
          <p:cNvGrpSpPr/>
          <p:nvPr/>
        </p:nvGrpSpPr>
        <p:grpSpPr>
          <a:xfrm>
            <a:off x="1453459" y="2514600"/>
            <a:ext cx="5970381" cy="1988815"/>
            <a:chOff x="289560" y="4038600"/>
            <a:chExt cx="5538652" cy="1607815"/>
          </a:xfrm>
          <a:solidFill>
            <a:schemeClr val="accent2">
              <a:lumMod val="60000"/>
              <a:lumOff val="40000"/>
            </a:schemeClr>
          </a:solidFill>
        </p:grpSpPr>
        <p:sp>
          <p:nvSpPr>
            <p:cNvPr id="20" name="Rectangle 19">
              <a:extLst>
                <a:ext uri="{FF2B5EF4-FFF2-40B4-BE49-F238E27FC236}">
                  <a16:creationId xmlns:a16="http://schemas.microsoft.com/office/drawing/2014/main" id="{45FF12AE-EC20-494D-AEE9-2B1D4014D0D0}"/>
                </a:ext>
              </a:extLst>
            </p:cNvPr>
            <p:cNvSpPr/>
            <p:nvPr/>
          </p:nvSpPr>
          <p:spPr>
            <a:xfrm>
              <a:off x="289560" y="4038600"/>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Sparsity Pattern</a:t>
              </a:r>
            </a:p>
          </p:txBody>
        </p:sp>
        <p:sp>
          <p:nvSpPr>
            <p:cNvPr id="21" name="Rectangle 20">
              <a:extLst>
                <a:ext uri="{FF2B5EF4-FFF2-40B4-BE49-F238E27FC236}">
                  <a16:creationId xmlns:a16="http://schemas.microsoft.com/office/drawing/2014/main" id="{89E7E7A6-DAD0-1948-8D42-82D92982ABA2}"/>
                </a:ext>
              </a:extLst>
            </p:cNvPr>
            <p:cNvSpPr/>
            <p:nvPr/>
          </p:nvSpPr>
          <p:spPr>
            <a:xfrm>
              <a:off x="289560"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Numerical Method</a:t>
              </a:r>
            </a:p>
          </p:txBody>
        </p:sp>
        <p:sp>
          <p:nvSpPr>
            <p:cNvPr id="22" name="Rectangle 21">
              <a:extLst>
                <a:ext uri="{FF2B5EF4-FFF2-40B4-BE49-F238E27FC236}">
                  <a16:creationId xmlns:a16="http://schemas.microsoft.com/office/drawing/2014/main" id="{D986D5E6-153F-B246-981D-24FDE16B055B}"/>
                </a:ext>
              </a:extLst>
            </p:cNvPr>
            <p:cNvSpPr/>
            <p:nvPr/>
          </p:nvSpPr>
          <p:spPr>
            <a:xfrm>
              <a:off x="4392386"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Code Generation</a:t>
              </a:r>
            </a:p>
          </p:txBody>
        </p:sp>
        <p:sp>
          <p:nvSpPr>
            <p:cNvPr id="23" name="Rectangle 22">
              <a:extLst>
                <a:ext uri="{FF2B5EF4-FFF2-40B4-BE49-F238E27FC236}">
                  <a16:creationId xmlns:a16="http://schemas.microsoft.com/office/drawing/2014/main" id="{CB4F6506-0EB6-4545-97D2-7BEF8CAF43C7}"/>
                </a:ext>
              </a:extLst>
            </p:cNvPr>
            <p:cNvSpPr/>
            <p:nvPr/>
          </p:nvSpPr>
          <p:spPr>
            <a:xfrm>
              <a:off x="2155371" y="4960615"/>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Inspector-Guided Transformations</a:t>
              </a:r>
            </a:p>
          </p:txBody>
        </p:sp>
        <p:sp>
          <p:nvSpPr>
            <p:cNvPr id="24" name="Rectangle 23">
              <a:extLst>
                <a:ext uri="{FF2B5EF4-FFF2-40B4-BE49-F238E27FC236}">
                  <a16:creationId xmlns:a16="http://schemas.microsoft.com/office/drawing/2014/main" id="{0811FB75-36CB-9343-8CC7-C3FAFC289B25}"/>
                </a:ext>
              </a:extLst>
            </p:cNvPr>
            <p:cNvSpPr/>
            <p:nvPr/>
          </p:nvSpPr>
          <p:spPr>
            <a:xfrm>
              <a:off x="2155371" y="4038600"/>
              <a:ext cx="1807029"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Symbolic Inspector</a:t>
              </a:r>
            </a:p>
          </p:txBody>
        </p:sp>
        <p:cxnSp>
          <p:nvCxnSpPr>
            <p:cNvPr id="25" name="Straight Arrow Connector 24">
              <a:extLst>
                <a:ext uri="{FF2B5EF4-FFF2-40B4-BE49-F238E27FC236}">
                  <a16:creationId xmlns:a16="http://schemas.microsoft.com/office/drawing/2014/main" id="{CBF9481C-9DEC-BC44-9BF5-87DFC82C64DE}"/>
                </a:ext>
              </a:extLst>
            </p:cNvPr>
            <p:cNvCxnSpPr>
              <a:stCxn id="21" idx="3"/>
              <a:endCxn id="23" idx="1"/>
            </p:cNvCxnSpPr>
            <p:nvPr/>
          </p:nvCxnSpPr>
          <p:spPr>
            <a:xfrm>
              <a:off x="1725386" y="5303515"/>
              <a:ext cx="429985" cy="0"/>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3788AD2-5469-8F45-B0E2-D8AC0437BB4E}"/>
                </a:ext>
              </a:extLst>
            </p:cNvPr>
            <p:cNvCxnSpPr>
              <a:stCxn id="20" idx="3"/>
              <a:endCxn id="24" idx="1"/>
            </p:cNvCxnSpPr>
            <p:nvPr/>
          </p:nvCxnSpPr>
          <p:spPr>
            <a:xfrm>
              <a:off x="1725386" y="4381500"/>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7EA81D-8ADE-5243-99C2-E788B9B8D08F}"/>
                </a:ext>
              </a:extLst>
            </p:cNvPr>
            <p:cNvCxnSpPr>
              <a:cxnSpLocks/>
              <a:stCxn id="23" idx="3"/>
            </p:cNvCxnSpPr>
            <p:nvPr/>
          </p:nvCxnSpPr>
          <p:spPr>
            <a:xfrm>
              <a:off x="3962400" y="5303515"/>
              <a:ext cx="429985" cy="0"/>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8FA43D-4875-4C45-BBF9-D8E9583AAB3E}"/>
                </a:ext>
              </a:extLst>
            </p:cNvPr>
            <p:cNvCxnSpPr>
              <a:stCxn id="24" idx="2"/>
              <a:endCxn id="23" idx="0"/>
            </p:cNvCxnSpPr>
            <p:nvPr/>
          </p:nvCxnSpPr>
          <p:spPr>
            <a:xfrm>
              <a:off x="3058886" y="4724400"/>
              <a:ext cx="0" cy="236215"/>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77">
              <a:extLst>
                <a:ext uri="{FF2B5EF4-FFF2-40B4-BE49-F238E27FC236}">
                  <a16:creationId xmlns:a16="http://schemas.microsoft.com/office/drawing/2014/main" id="{E742937A-8BA6-DB47-B196-A15A6C7DA16E}"/>
                </a:ext>
              </a:extLst>
            </p:cNvPr>
            <p:cNvCxnSpPr/>
            <p:nvPr/>
          </p:nvCxnSpPr>
          <p:spPr>
            <a:xfrm flipV="1">
              <a:off x="1725385" y="4572000"/>
              <a:ext cx="429768" cy="548640"/>
            </a:xfrm>
            <a:prstGeom prst="bentConnector3">
              <a:avLst>
                <a:gd name="adj1" fmla="val 50000"/>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545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18</a:t>
            </a:fld>
            <a:endParaRPr lang="en-US"/>
          </a:p>
        </p:txBody>
      </p:sp>
      <p:sp>
        <p:nvSpPr>
          <p:cNvPr id="4" name="Content Placeholder 3"/>
          <p:cNvSpPr>
            <a:spLocks noGrp="1"/>
          </p:cNvSpPr>
          <p:nvPr>
            <p:ph idx="13"/>
          </p:nvPr>
        </p:nvSpPr>
        <p:spPr/>
        <p:txBody>
          <a:bodyPr>
            <a:noAutofit/>
          </a:bodyPr>
          <a:lstStyle/>
          <a:p>
            <a:r>
              <a:rPr lang="en-US" sz="4800" dirty="0">
                <a:latin typeface="Calibri" charset="0"/>
                <a:ea typeface="Calibri" charset="0"/>
                <a:cs typeface="Calibri" charset="0"/>
              </a:rPr>
              <a:t>The </a:t>
            </a:r>
            <a:r>
              <a:rPr lang="en" sz="4800" dirty="0">
                <a:latin typeface="Calibri" charset="0"/>
                <a:ea typeface="Calibri" charset="0"/>
                <a:cs typeface="Calibri" charset="0"/>
              </a:rPr>
              <a:t>Symbolic Inspector: H-Level</a:t>
            </a:r>
            <a:endParaRPr lang="en-US" sz="4800" dirty="0">
              <a:latin typeface="Calibri" charset="0"/>
              <a:ea typeface="Calibri" charset="0"/>
              <a:cs typeface="Calibri" charset="0"/>
            </a:endParaRPr>
          </a:p>
        </p:txBody>
      </p:sp>
      <p:sp>
        <p:nvSpPr>
          <p:cNvPr id="25" name="TextBox 24"/>
          <p:cNvSpPr txBox="1"/>
          <p:nvPr/>
        </p:nvSpPr>
        <p:spPr>
          <a:xfrm>
            <a:off x="364128" y="4780624"/>
            <a:ext cx="1920649"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Inspection Graph:  Elimination Tree</a:t>
            </a:r>
            <a:endParaRPr lang="en-US" baseline="-25000" dirty="0"/>
          </a:p>
        </p:txBody>
      </p:sp>
      <p:sp>
        <p:nvSpPr>
          <p:cNvPr id="26" name="TextBox 25"/>
          <p:cNvSpPr txBox="1"/>
          <p:nvPr/>
        </p:nvSpPr>
        <p:spPr>
          <a:xfrm>
            <a:off x="2823518" y="4780623"/>
            <a:ext cx="3200400"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Inspection Strategy:</a:t>
            </a:r>
          </a:p>
          <a:p>
            <a:pPr algn="ctr"/>
            <a:r>
              <a:rPr lang="en-US" dirty="0"/>
              <a:t>Load-Balanced Level Coarsening</a:t>
            </a:r>
          </a:p>
        </p:txBody>
      </p:sp>
      <p:sp>
        <p:nvSpPr>
          <p:cNvPr id="27" name="TextBox 26"/>
          <p:cNvSpPr txBox="1"/>
          <p:nvPr/>
        </p:nvSpPr>
        <p:spPr>
          <a:xfrm>
            <a:off x="6562660" y="4780624"/>
            <a:ext cx="1562100"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Inspection Set:</a:t>
            </a:r>
          </a:p>
          <a:p>
            <a:pPr algn="ctr"/>
            <a:r>
              <a:rPr lang="en-US" dirty="0"/>
              <a:t>H-level set</a:t>
            </a:r>
          </a:p>
        </p:txBody>
      </p:sp>
      <p:sp>
        <p:nvSpPr>
          <p:cNvPr id="43" name="Rectangle 42"/>
          <p:cNvSpPr/>
          <p:nvPr/>
        </p:nvSpPr>
        <p:spPr>
          <a:xfrm>
            <a:off x="76200" y="1371600"/>
            <a:ext cx="8884920" cy="1569660"/>
          </a:xfrm>
          <a:prstGeom prst="rect">
            <a:avLst/>
          </a:prstGeom>
        </p:spPr>
        <p:txBody>
          <a:bodyPr wrap="square">
            <a:spAutoFit/>
          </a:bodyPr>
          <a:lstStyle/>
          <a:p>
            <a:r>
              <a:rPr lang="en-US" sz="2400" dirty="0"/>
              <a:t>Symbolic inspector creates an </a:t>
            </a:r>
            <a:r>
              <a:rPr lang="en-US" sz="2400" b="1" dirty="0">
                <a:solidFill>
                  <a:srgbClr val="C00000"/>
                </a:solidFill>
              </a:rPr>
              <a:t>inspection graph </a:t>
            </a:r>
            <a:r>
              <a:rPr lang="en-US" sz="2400" dirty="0"/>
              <a:t>from the given </a:t>
            </a:r>
            <a:r>
              <a:rPr lang="en-US" sz="2400" dirty="0" err="1"/>
              <a:t>sparsity</a:t>
            </a:r>
            <a:r>
              <a:rPr lang="en-US" sz="2400" dirty="0"/>
              <a:t> pattern and traverses it during inspection using a specific </a:t>
            </a:r>
            <a:r>
              <a:rPr lang="en-US" sz="2400" b="1" dirty="0">
                <a:solidFill>
                  <a:srgbClr val="C00000"/>
                </a:solidFill>
              </a:rPr>
              <a:t>inspection strategy</a:t>
            </a:r>
            <a:r>
              <a:rPr lang="en-US" sz="2400" dirty="0"/>
              <a:t>. The result of the inspection is the </a:t>
            </a:r>
            <a:r>
              <a:rPr lang="en-US" sz="2400" b="1" dirty="0">
                <a:solidFill>
                  <a:srgbClr val="C00000"/>
                </a:solidFill>
              </a:rPr>
              <a:t>inspection set</a:t>
            </a:r>
            <a:r>
              <a:rPr lang="en-US" sz="2400" dirty="0"/>
              <a:t>.</a:t>
            </a:r>
            <a:endParaRPr lang="en-US" sz="2400" dirty="0">
              <a:solidFill>
                <a:schemeClr val="tx1">
                  <a:lumMod val="95000"/>
                  <a:lumOff val="5000"/>
                </a:schemeClr>
              </a:solidFill>
            </a:endParaRPr>
          </a:p>
          <a:p>
            <a:pPr marL="342900" indent="-342900">
              <a:buFont typeface="Wingdings" charset="2"/>
              <a:buChar char="Ø"/>
            </a:pPr>
            <a:endParaRPr lang="en-US" sz="2400" dirty="0">
              <a:solidFill>
                <a:schemeClr val="tx1">
                  <a:lumMod val="95000"/>
                  <a:lumOff val="5000"/>
                </a:schemeClr>
              </a:solidFill>
            </a:endParaRPr>
          </a:p>
        </p:txBody>
      </p:sp>
      <p:sp>
        <p:nvSpPr>
          <p:cNvPr id="6" name="TextBox 5"/>
          <p:cNvSpPr txBox="1"/>
          <p:nvPr/>
        </p:nvSpPr>
        <p:spPr>
          <a:xfrm>
            <a:off x="5972110" y="3340820"/>
            <a:ext cx="2743200" cy="830997"/>
          </a:xfrm>
          <a:prstGeom prst="rect">
            <a:avLst/>
          </a:prstGeom>
          <a:noFill/>
        </p:spPr>
        <p:txBody>
          <a:bodyPr wrap="square" lIns="0" tIns="0" rIns="0" bIns="0" rtlCol="0">
            <a:spAutoFit/>
          </a:bodyPr>
          <a:lstStyle/>
          <a:p>
            <a:pPr algn="ctr"/>
            <a:r>
              <a:rPr lang="en-US" b="1" i="1" dirty="0"/>
              <a:t>H-Level Set </a:t>
            </a:r>
            <a:r>
              <a:rPr lang="en-US" dirty="0"/>
              <a:t>= {</a:t>
            </a:r>
            <a:r>
              <a:rPr lang="en-US" b="1" dirty="0"/>
              <a:t>{</a:t>
            </a:r>
            <a:r>
              <a:rPr lang="en-US" dirty="0"/>
              <a:t>{ 1, 2, 3, 4, 5 }, { 6, 7, 8 } , { 10, 11, 9, 12 }</a:t>
            </a:r>
            <a:r>
              <a:rPr lang="en-US" b="1" dirty="0"/>
              <a:t>}</a:t>
            </a:r>
            <a:r>
              <a:rPr lang="en-US" dirty="0"/>
              <a:t> ; </a:t>
            </a:r>
            <a:r>
              <a:rPr lang="en-US" b="1" dirty="0"/>
              <a:t>{</a:t>
            </a:r>
            <a:r>
              <a:rPr lang="en-US" dirty="0"/>
              <a:t>{ 13, 14, 15 }</a:t>
            </a:r>
            <a:r>
              <a:rPr lang="en-US" b="1" dirty="0"/>
              <a:t>}</a:t>
            </a:r>
            <a:r>
              <a:rPr lang="en-US" dirty="0"/>
              <a:t> ; }</a:t>
            </a:r>
          </a:p>
        </p:txBody>
      </p:sp>
      <p:pic>
        <p:nvPicPr>
          <p:cNvPr id="29" name="Picture 28" descr="TreePart.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26667" t="13966" r="40000" b="6868"/>
          <a:stretch/>
        </p:blipFill>
        <p:spPr>
          <a:xfrm>
            <a:off x="381001" y="2509986"/>
            <a:ext cx="1828800" cy="2209800"/>
          </a:xfrm>
          <a:prstGeom prst="rect">
            <a:avLst/>
          </a:prstGeom>
        </p:spPr>
      </p:pic>
      <p:pic>
        <p:nvPicPr>
          <p:cNvPr id="30" name="Picture 29" descr="levelSetWithSlack.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26667" t="13965" r="32500" b="5777"/>
          <a:stretch/>
        </p:blipFill>
        <p:spPr>
          <a:xfrm>
            <a:off x="3124200" y="2509986"/>
            <a:ext cx="2209800" cy="2209800"/>
          </a:xfrm>
          <a:prstGeom prst="rect">
            <a:avLst/>
          </a:prstGeom>
        </p:spPr>
      </p:pic>
      <p:grpSp>
        <p:nvGrpSpPr>
          <p:cNvPr id="11" name="Group 10">
            <a:extLst>
              <a:ext uri="{FF2B5EF4-FFF2-40B4-BE49-F238E27FC236}">
                <a16:creationId xmlns:a16="http://schemas.microsoft.com/office/drawing/2014/main" id="{637FE1DB-BDD1-8C4D-82A0-9A32BCFFEDB4}"/>
              </a:ext>
            </a:extLst>
          </p:cNvPr>
          <p:cNvGrpSpPr/>
          <p:nvPr/>
        </p:nvGrpSpPr>
        <p:grpSpPr>
          <a:xfrm>
            <a:off x="179110" y="5562600"/>
            <a:ext cx="3859489" cy="1163712"/>
            <a:chOff x="289560" y="4038600"/>
            <a:chExt cx="5538652" cy="1607815"/>
          </a:xfrm>
          <a:solidFill>
            <a:schemeClr val="accent2">
              <a:lumMod val="60000"/>
              <a:lumOff val="40000"/>
            </a:schemeClr>
          </a:solidFill>
        </p:grpSpPr>
        <p:sp>
          <p:nvSpPr>
            <p:cNvPr id="12" name="Rectangle 11">
              <a:extLst>
                <a:ext uri="{FF2B5EF4-FFF2-40B4-BE49-F238E27FC236}">
                  <a16:creationId xmlns:a16="http://schemas.microsoft.com/office/drawing/2014/main" id="{87F06AB6-3134-2249-A599-D6E76B2AE058}"/>
                </a:ext>
              </a:extLst>
            </p:cNvPr>
            <p:cNvSpPr/>
            <p:nvPr/>
          </p:nvSpPr>
          <p:spPr>
            <a:xfrm>
              <a:off x="289560" y="4038600"/>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Sparsity Pattern</a:t>
              </a:r>
            </a:p>
          </p:txBody>
        </p:sp>
        <p:sp>
          <p:nvSpPr>
            <p:cNvPr id="13" name="Rectangle 12">
              <a:extLst>
                <a:ext uri="{FF2B5EF4-FFF2-40B4-BE49-F238E27FC236}">
                  <a16:creationId xmlns:a16="http://schemas.microsoft.com/office/drawing/2014/main" id="{E85988CF-90E5-9547-8320-9A1F6029E0B6}"/>
                </a:ext>
              </a:extLst>
            </p:cNvPr>
            <p:cNvSpPr/>
            <p:nvPr/>
          </p:nvSpPr>
          <p:spPr>
            <a:xfrm>
              <a:off x="289560"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Numerical Method</a:t>
              </a:r>
            </a:p>
          </p:txBody>
        </p:sp>
        <p:sp>
          <p:nvSpPr>
            <p:cNvPr id="14" name="Rectangle 13">
              <a:extLst>
                <a:ext uri="{FF2B5EF4-FFF2-40B4-BE49-F238E27FC236}">
                  <a16:creationId xmlns:a16="http://schemas.microsoft.com/office/drawing/2014/main" id="{9BB521EC-A4F0-FF4C-87A0-A7C03286AAC1}"/>
                </a:ext>
              </a:extLst>
            </p:cNvPr>
            <p:cNvSpPr/>
            <p:nvPr/>
          </p:nvSpPr>
          <p:spPr>
            <a:xfrm>
              <a:off x="4392386"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Code Generation</a:t>
              </a:r>
            </a:p>
          </p:txBody>
        </p:sp>
        <p:sp>
          <p:nvSpPr>
            <p:cNvPr id="15" name="Rectangle 14">
              <a:extLst>
                <a:ext uri="{FF2B5EF4-FFF2-40B4-BE49-F238E27FC236}">
                  <a16:creationId xmlns:a16="http://schemas.microsoft.com/office/drawing/2014/main" id="{44A2B955-B1B2-9443-ADDA-02E4E3489AF9}"/>
                </a:ext>
              </a:extLst>
            </p:cNvPr>
            <p:cNvSpPr/>
            <p:nvPr/>
          </p:nvSpPr>
          <p:spPr>
            <a:xfrm>
              <a:off x="2155371" y="4960615"/>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Inspector-Guided Transformations</a:t>
              </a:r>
            </a:p>
          </p:txBody>
        </p:sp>
        <p:sp>
          <p:nvSpPr>
            <p:cNvPr id="16" name="Rectangle 15">
              <a:extLst>
                <a:ext uri="{FF2B5EF4-FFF2-40B4-BE49-F238E27FC236}">
                  <a16:creationId xmlns:a16="http://schemas.microsoft.com/office/drawing/2014/main" id="{9EE67150-1874-FC43-89E3-422B99775E97}"/>
                </a:ext>
              </a:extLst>
            </p:cNvPr>
            <p:cNvSpPr/>
            <p:nvPr/>
          </p:nvSpPr>
          <p:spPr>
            <a:xfrm>
              <a:off x="2155371" y="4038600"/>
              <a:ext cx="1807029"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Symbolic Inspector</a:t>
              </a:r>
            </a:p>
          </p:txBody>
        </p:sp>
        <p:cxnSp>
          <p:nvCxnSpPr>
            <p:cNvPr id="17" name="Straight Arrow Connector 16">
              <a:extLst>
                <a:ext uri="{FF2B5EF4-FFF2-40B4-BE49-F238E27FC236}">
                  <a16:creationId xmlns:a16="http://schemas.microsoft.com/office/drawing/2014/main" id="{E958D096-16D1-984B-8337-BA76915911AA}"/>
                </a:ext>
              </a:extLst>
            </p:cNvPr>
            <p:cNvCxnSpPr>
              <a:stCxn id="13" idx="3"/>
              <a:endCxn id="15" idx="1"/>
            </p:cNvCxnSpPr>
            <p:nvPr/>
          </p:nvCxnSpPr>
          <p:spPr>
            <a:xfrm>
              <a:off x="1725386" y="5303515"/>
              <a:ext cx="429985" cy="0"/>
            </a:xfrm>
            <a:prstGeom prst="straightConnector1">
              <a:avLst/>
            </a:prstGeom>
            <a:solidFill>
              <a:schemeClr val="accent2">
                <a:lumMod val="20000"/>
                <a:lumOff val="80000"/>
              </a:schemeClr>
            </a:solidFill>
            <a:ln w="1905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16FB7A-C5F8-A241-BF83-0876F42B886A}"/>
                </a:ext>
              </a:extLst>
            </p:cNvPr>
            <p:cNvCxnSpPr>
              <a:stCxn id="12" idx="3"/>
              <a:endCxn id="16" idx="1"/>
            </p:cNvCxnSpPr>
            <p:nvPr/>
          </p:nvCxnSpPr>
          <p:spPr>
            <a:xfrm>
              <a:off x="1725386" y="4381500"/>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53CF6D-38C5-D740-AE69-5BD86313D5F2}"/>
                </a:ext>
              </a:extLst>
            </p:cNvPr>
            <p:cNvCxnSpPr>
              <a:cxnSpLocks/>
              <a:stCxn id="15" idx="3"/>
            </p:cNvCxnSpPr>
            <p:nvPr/>
          </p:nvCxnSpPr>
          <p:spPr>
            <a:xfrm>
              <a:off x="3962400" y="5303515"/>
              <a:ext cx="429985" cy="0"/>
            </a:xfrm>
            <a:prstGeom prst="straightConnector1">
              <a:avLst/>
            </a:prstGeom>
            <a:solidFill>
              <a:schemeClr val="accent2">
                <a:lumMod val="20000"/>
                <a:lumOff val="80000"/>
              </a:schemeClr>
            </a:solidFill>
            <a:ln w="1905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F518BB9-30E5-1044-9DD3-BB53B9BA9D0C}"/>
                </a:ext>
              </a:extLst>
            </p:cNvPr>
            <p:cNvCxnSpPr>
              <a:stCxn id="16" idx="2"/>
              <a:endCxn id="15" idx="0"/>
            </p:cNvCxnSpPr>
            <p:nvPr/>
          </p:nvCxnSpPr>
          <p:spPr>
            <a:xfrm>
              <a:off x="3058886" y="4724400"/>
              <a:ext cx="0" cy="236215"/>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77">
              <a:extLst>
                <a:ext uri="{FF2B5EF4-FFF2-40B4-BE49-F238E27FC236}">
                  <a16:creationId xmlns:a16="http://schemas.microsoft.com/office/drawing/2014/main" id="{E99D8D36-0E3E-294F-A64B-68AD8F2821B9}"/>
                </a:ext>
              </a:extLst>
            </p:cNvPr>
            <p:cNvCxnSpPr/>
            <p:nvPr/>
          </p:nvCxnSpPr>
          <p:spPr>
            <a:xfrm flipV="1">
              <a:off x="1725385" y="4572000"/>
              <a:ext cx="429768" cy="548640"/>
            </a:xfrm>
            <a:prstGeom prst="bentConnector3">
              <a:avLst>
                <a:gd name="adj1" fmla="val 50000"/>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302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19</a:t>
            </a:fld>
            <a:endParaRPr lang="en-US"/>
          </a:p>
        </p:txBody>
      </p:sp>
      <p:sp>
        <p:nvSpPr>
          <p:cNvPr id="4" name="Content Placeholder 3"/>
          <p:cNvSpPr>
            <a:spLocks noGrp="1"/>
          </p:cNvSpPr>
          <p:nvPr>
            <p:ph idx="13"/>
          </p:nvPr>
        </p:nvSpPr>
        <p:spPr/>
        <p:txBody>
          <a:bodyPr>
            <a:noAutofit/>
          </a:bodyPr>
          <a:lstStyle/>
          <a:p>
            <a:r>
              <a:rPr lang="en-US" dirty="0">
                <a:latin typeface="Calibri" charset="0"/>
                <a:ea typeface="Calibri" charset="0"/>
                <a:cs typeface="Calibri" charset="0"/>
              </a:rPr>
              <a:t>The Load-Balanced Level Coarsening (LBC) Algorithm</a:t>
            </a:r>
          </a:p>
        </p:txBody>
      </p:sp>
      <p:sp>
        <p:nvSpPr>
          <p:cNvPr id="2" name="Pentagon 1"/>
          <p:cNvSpPr/>
          <p:nvPr/>
        </p:nvSpPr>
        <p:spPr>
          <a:xfrm>
            <a:off x="356660" y="1426699"/>
            <a:ext cx="5739340" cy="1809512"/>
          </a:xfrm>
          <a:prstGeom prst="homeP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buClr>
                <a:schemeClr val="dk2"/>
              </a:buClr>
              <a:buSzPct val="100000"/>
            </a:pPr>
            <a:endParaRPr lang="en-US" sz="2400" dirty="0">
              <a:solidFill>
                <a:schemeClr val="tx1">
                  <a:lumMod val="95000"/>
                  <a:lumOff val="5000"/>
                </a:schemeClr>
              </a:solidFill>
            </a:endParaRPr>
          </a:p>
          <a:p>
            <a:pPr marL="114300">
              <a:buClr>
                <a:schemeClr val="dk2"/>
              </a:buClr>
              <a:buSzPct val="100000"/>
            </a:pPr>
            <a:r>
              <a:rPr lang="en-US" sz="2400" b="1" dirty="0">
                <a:solidFill>
                  <a:schemeClr val="tx1">
                    <a:lumMod val="95000"/>
                    <a:lumOff val="5000"/>
                  </a:schemeClr>
                </a:solidFill>
              </a:rPr>
              <a:t>Step 1:</a:t>
            </a:r>
            <a:r>
              <a:rPr lang="en-US" sz="2400" dirty="0">
                <a:solidFill>
                  <a:schemeClr val="tx1">
                    <a:lumMod val="95000"/>
                    <a:lumOff val="5000"/>
                  </a:schemeClr>
                </a:solidFill>
              </a:rPr>
              <a:t> </a:t>
            </a:r>
            <a:r>
              <a:rPr lang="en-US" sz="2400" dirty="0">
                <a:solidFill>
                  <a:srgbClr val="C00000"/>
                </a:solidFill>
              </a:rPr>
              <a:t>L-partitioning</a:t>
            </a:r>
          </a:p>
          <a:p>
            <a:pPr marL="914400" lvl="1" indent="-342900">
              <a:buClr>
                <a:schemeClr val="dk2"/>
              </a:buClr>
              <a:buSzPct val="100000"/>
              <a:buFont typeface="Wingdings" charset="2"/>
              <a:buChar char="Ø"/>
            </a:pPr>
            <a:r>
              <a:rPr lang="en-US" sz="2400" dirty="0">
                <a:solidFill>
                  <a:schemeClr val="tx1">
                    <a:lumMod val="95000"/>
                    <a:lumOff val="5000"/>
                  </a:schemeClr>
                </a:solidFill>
              </a:rPr>
              <a:t>Find the initial cut for the first l-partition</a:t>
            </a:r>
          </a:p>
          <a:p>
            <a:pPr marL="914400" lvl="1" indent="-342900">
              <a:buClr>
                <a:schemeClr val="dk2"/>
              </a:buClr>
              <a:buSzPct val="100000"/>
              <a:buFont typeface="Wingdings" charset="2"/>
              <a:buChar char="Ø"/>
            </a:pPr>
            <a:r>
              <a:rPr lang="en-US" sz="2400" dirty="0">
                <a:solidFill>
                  <a:schemeClr val="tx1">
                    <a:lumMod val="95000"/>
                    <a:lumOff val="5000"/>
                  </a:schemeClr>
                </a:solidFill>
              </a:rPr>
              <a:t>Build the rest of l-partitions</a:t>
            </a:r>
          </a:p>
          <a:p>
            <a:pPr algn="ctr"/>
            <a:endParaRPr lang="en-US" dirty="0"/>
          </a:p>
        </p:txBody>
      </p:sp>
      <p:sp>
        <p:nvSpPr>
          <p:cNvPr id="5" name="TextBox 4"/>
          <p:cNvSpPr txBox="1"/>
          <p:nvPr/>
        </p:nvSpPr>
        <p:spPr>
          <a:xfrm>
            <a:off x="6888730" y="1746680"/>
            <a:ext cx="806631" cy="584775"/>
          </a:xfrm>
          <a:prstGeom prst="rect">
            <a:avLst/>
          </a:prstGeom>
          <a:solidFill>
            <a:schemeClr val="accent5">
              <a:lumMod val="60000"/>
              <a:lumOff val="40000"/>
            </a:schemeClr>
          </a:solidFill>
          <a:ln>
            <a:solidFill>
              <a:schemeClr val="tx1"/>
            </a:solidFill>
          </a:ln>
        </p:spPr>
        <p:txBody>
          <a:bodyPr wrap="none" rtlCol="0">
            <a:spAutoFit/>
          </a:bodyPr>
          <a:lstStyle/>
          <a:p>
            <a:r>
              <a:rPr lang="en-US" sz="3200" dirty="0"/>
              <a:t>LBC</a:t>
            </a:r>
          </a:p>
        </p:txBody>
      </p:sp>
      <p:pic>
        <p:nvPicPr>
          <p:cNvPr id="13" name="Picture 12">
            <a:extLst>
              <a:ext uri="{FF2B5EF4-FFF2-40B4-BE49-F238E27FC236}">
                <a16:creationId xmlns:a16="http://schemas.microsoft.com/office/drawing/2014/main" id="{62EB5E3D-649F-0942-AD28-E1E72BA01023}"/>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t="10364" r="28334" b="11778"/>
          <a:stretch/>
        </p:blipFill>
        <p:spPr>
          <a:xfrm>
            <a:off x="5791200" y="2819400"/>
            <a:ext cx="2847360" cy="3011631"/>
          </a:xfrm>
          <a:prstGeom prst="rect">
            <a:avLst/>
          </a:prstGeom>
        </p:spPr>
      </p:pic>
    </p:spTree>
    <p:extLst>
      <p:ext uri="{BB962C8B-B14F-4D97-AF65-F5344CB8AC3E}">
        <p14:creationId xmlns:p14="http://schemas.microsoft.com/office/powerpoint/2010/main" val="9329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3124200"/>
            <a:ext cx="9029700" cy="2590800"/>
          </a:xfrm>
        </p:spPr>
        <p:txBody>
          <a:bodyPr>
            <a:noAutofit/>
          </a:bodyPr>
          <a:lstStyle/>
          <a:p>
            <a:pPr>
              <a:buClr>
                <a:schemeClr val="tx1"/>
              </a:buClr>
              <a:buFont typeface="Wingdings" charset="2"/>
              <a:buChar char="Ø"/>
            </a:pPr>
            <a:r>
              <a:rPr lang="en-US" sz="3200" dirty="0">
                <a:solidFill>
                  <a:srgbClr val="0070C0"/>
                </a:solidFill>
              </a:rPr>
              <a:t>Overview</a:t>
            </a:r>
          </a:p>
          <a:p>
            <a:pPr>
              <a:buClr>
                <a:schemeClr val="tx1"/>
              </a:buClr>
              <a:buFont typeface="Wingdings" charset="2"/>
              <a:buChar char="Ø"/>
            </a:pPr>
            <a:r>
              <a:rPr lang="en-US" sz="3200" dirty="0" err="1">
                <a:solidFill>
                  <a:srgbClr val="0070C0"/>
                </a:solidFill>
              </a:rPr>
              <a:t>ParSy</a:t>
            </a:r>
            <a:r>
              <a:rPr lang="en-US" sz="3200" dirty="0">
                <a:solidFill>
                  <a:srgbClr val="0070C0"/>
                </a:solidFill>
              </a:rPr>
              <a:t>: Inspection and transformation for parallelism</a:t>
            </a:r>
            <a:endParaRPr lang="en-US" sz="3200" dirty="0">
              <a:solidFill>
                <a:schemeClr val="bg1">
                  <a:lumMod val="75000"/>
                </a:schemeClr>
              </a:solidFill>
            </a:endParaRPr>
          </a:p>
          <a:p>
            <a:pPr lvl="1">
              <a:buClr>
                <a:schemeClr val="tx1"/>
              </a:buClr>
              <a:buFont typeface="Arial" charset="0"/>
              <a:buChar char="•"/>
            </a:pPr>
            <a:r>
              <a:rPr lang="en-US" sz="2800" dirty="0" err="1">
                <a:solidFill>
                  <a:srgbClr val="C00000"/>
                </a:solidFill>
              </a:rPr>
              <a:t>ParSy</a:t>
            </a:r>
            <a:r>
              <a:rPr lang="en-US" sz="2800" dirty="0">
                <a:solidFill>
                  <a:srgbClr val="C00000"/>
                </a:solidFill>
              </a:rPr>
              <a:t> internals: input, inspection, transformation, and code generation</a:t>
            </a:r>
          </a:p>
          <a:p>
            <a:pPr lvl="1">
              <a:buClr>
                <a:schemeClr val="tx1"/>
              </a:buClr>
              <a:buFont typeface="Arial" charset="0"/>
              <a:buChar char="•"/>
            </a:pPr>
            <a:r>
              <a:rPr lang="en-US" sz="2800" dirty="0">
                <a:solidFill>
                  <a:srgbClr val="C00000"/>
                </a:solidFill>
              </a:rPr>
              <a:t>The </a:t>
            </a:r>
            <a:r>
              <a:rPr lang="en-US" sz="2800" dirty="0" err="1">
                <a:solidFill>
                  <a:srgbClr val="C00000"/>
                </a:solidFill>
              </a:rPr>
              <a:t>Cholesky</a:t>
            </a:r>
            <a:r>
              <a:rPr lang="en-US" sz="2800" dirty="0">
                <a:solidFill>
                  <a:srgbClr val="C00000"/>
                </a:solidFill>
              </a:rPr>
              <a:t> factorization example</a:t>
            </a:r>
            <a:endParaRPr lang="en-US" sz="2400" dirty="0">
              <a:solidFill>
                <a:srgbClr val="C00000"/>
              </a:solidFill>
            </a:endParaRPr>
          </a:p>
          <a:p>
            <a:pPr>
              <a:buClr>
                <a:schemeClr val="tx1"/>
              </a:buClr>
              <a:buFont typeface="Wingdings" charset="2"/>
              <a:buChar char="Ø"/>
            </a:pPr>
            <a:r>
              <a:rPr lang="en-US" sz="3200" dirty="0">
                <a:solidFill>
                  <a:srgbClr val="0070C0"/>
                </a:solidFill>
              </a:rPr>
              <a:t>Results</a:t>
            </a:r>
          </a:p>
          <a:p>
            <a:pPr>
              <a:buClr>
                <a:schemeClr val="tx1"/>
              </a:buClr>
              <a:buFont typeface="Wingdings" charset="2"/>
              <a:buChar char="Ø"/>
            </a:pPr>
            <a:r>
              <a:rPr lang="en-US" sz="3200" dirty="0">
                <a:solidFill>
                  <a:srgbClr val="0070C0"/>
                </a:solidFill>
              </a:rPr>
              <a:t>Conclusion</a:t>
            </a:r>
            <a:endParaRPr lang="en-US" sz="3200" dirty="0">
              <a:solidFill>
                <a:srgbClr val="C00000"/>
              </a:solidFill>
            </a:endParaRPr>
          </a:p>
          <a:p>
            <a:pPr>
              <a:buClr>
                <a:schemeClr val="tx1"/>
              </a:buClr>
              <a:buFont typeface="Wingdings" charset="2"/>
              <a:buChar char="Ø"/>
            </a:pPr>
            <a:endParaRPr lang="en-US" sz="2800" dirty="0">
              <a:solidFill>
                <a:srgbClr val="C00000"/>
              </a:solidFill>
            </a:endParaRPr>
          </a:p>
          <a:p>
            <a:endParaRPr lang="en-US" sz="2800" dirty="0"/>
          </a:p>
          <a:p>
            <a:pPr>
              <a:buFont typeface="Wingdings" charset="2"/>
              <a:buChar char="Ø"/>
            </a:pPr>
            <a:endParaRPr lang="en-US" dirty="0"/>
          </a:p>
        </p:txBody>
      </p:sp>
      <p:sp>
        <p:nvSpPr>
          <p:cNvPr id="3" name="Slide Number Placeholder 2"/>
          <p:cNvSpPr>
            <a:spLocks noGrp="1"/>
          </p:cNvSpPr>
          <p:nvPr>
            <p:ph type="sldNum" sz="quarter" idx="11"/>
          </p:nvPr>
        </p:nvSpPr>
        <p:spPr/>
        <p:txBody>
          <a:bodyPr/>
          <a:lstStyle/>
          <a:p>
            <a:fld id="{0C5A9D67-DE2F-4259-9E57-46D2FD57116E}" type="slidenum">
              <a:rPr lang="en-US" smtClean="0"/>
              <a:t>2</a:t>
            </a:fld>
            <a:endParaRPr lang="en-US"/>
          </a:p>
        </p:txBody>
      </p:sp>
      <p:sp>
        <p:nvSpPr>
          <p:cNvPr id="4" name="Content Placeholder 3"/>
          <p:cNvSpPr>
            <a:spLocks noGrp="1"/>
          </p:cNvSpPr>
          <p:nvPr>
            <p:ph idx="13"/>
          </p:nvPr>
        </p:nvSpPr>
        <p:spPr/>
        <p:txBody>
          <a:bodyPr>
            <a:normAutofit/>
          </a:bodyPr>
          <a:lstStyle/>
          <a:p>
            <a:r>
              <a:rPr lang="en-US" sz="4400" dirty="0">
                <a:latin typeface="Calibri" charset="0"/>
                <a:ea typeface="Calibri" charset="0"/>
                <a:cs typeface="Calibri" charset="0"/>
              </a:rPr>
              <a:t>Outline</a:t>
            </a:r>
          </a:p>
        </p:txBody>
      </p:sp>
    </p:spTree>
    <p:extLst>
      <p:ext uri="{BB962C8B-B14F-4D97-AF65-F5344CB8AC3E}">
        <p14:creationId xmlns:p14="http://schemas.microsoft.com/office/powerpoint/2010/main" val="421416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20</a:t>
            </a:fld>
            <a:endParaRPr lang="en-US"/>
          </a:p>
        </p:txBody>
      </p:sp>
      <p:sp>
        <p:nvSpPr>
          <p:cNvPr id="4" name="Content Placeholder 3"/>
          <p:cNvSpPr>
            <a:spLocks noGrp="1"/>
          </p:cNvSpPr>
          <p:nvPr>
            <p:ph idx="13"/>
          </p:nvPr>
        </p:nvSpPr>
        <p:spPr/>
        <p:txBody>
          <a:bodyPr>
            <a:noAutofit/>
          </a:bodyPr>
          <a:lstStyle/>
          <a:p>
            <a:r>
              <a:rPr lang="en-US" dirty="0">
                <a:latin typeface="Calibri" charset="0"/>
                <a:ea typeface="Calibri" charset="0"/>
                <a:cs typeface="Calibri" charset="0"/>
              </a:rPr>
              <a:t>The Load-Balanced Level Coarsening (LBC) Algorithm</a:t>
            </a:r>
          </a:p>
        </p:txBody>
      </p:sp>
      <p:sp>
        <p:nvSpPr>
          <p:cNvPr id="2" name="Pentagon 1"/>
          <p:cNvSpPr/>
          <p:nvPr/>
        </p:nvSpPr>
        <p:spPr>
          <a:xfrm>
            <a:off x="356660" y="1426699"/>
            <a:ext cx="5739340" cy="1809512"/>
          </a:xfrm>
          <a:prstGeom prst="homeP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buClr>
                <a:schemeClr val="dk2"/>
              </a:buClr>
              <a:buSzPct val="100000"/>
            </a:pPr>
            <a:endParaRPr lang="en-US" sz="2400" dirty="0">
              <a:solidFill>
                <a:schemeClr val="tx1">
                  <a:lumMod val="95000"/>
                  <a:lumOff val="5000"/>
                </a:schemeClr>
              </a:solidFill>
            </a:endParaRPr>
          </a:p>
          <a:p>
            <a:pPr marL="114300">
              <a:buClr>
                <a:schemeClr val="dk2"/>
              </a:buClr>
              <a:buSzPct val="100000"/>
            </a:pPr>
            <a:r>
              <a:rPr lang="en-US" sz="2400" b="1" dirty="0">
                <a:solidFill>
                  <a:schemeClr val="tx1">
                    <a:lumMod val="95000"/>
                    <a:lumOff val="5000"/>
                  </a:schemeClr>
                </a:solidFill>
              </a:rPr>
              <a:t>Step 1:</a:t>
            </a:r>
            <a:r>
              <a:rPr lang="en-US" sz="2400" dirty="0">
                <a:solidFill>
                  <a:schemeClr val="tx1">
                    <a:lumMod val="95000"/>
                    <a:lumOff val="5000"/>
                  </a:schemeClr>
                </a:solidFill>
              </a:rPr>
              <a:t> </a:t>
            </a:r>
            <a:r>
              <a:rPr lang="en-US" sz="2400" dirty="0">
                <a:solidFill>
                  <a:srgbClr val="C00000"/>
                </a:solidFill>
              </a:rPr>
              <a:t>L-partitioning</a:t>
            </a:r>
          </a:p>
          <a:p>
            <a:pPr marL="914400" lvl="1" indent="-342900">
              <a:buClr>
                <a:schemeClr val="dk2"/>
              </a:buClr>
              <a:buSzPct val="100000"/>
              <a:buFont typeface="Wingdings" charset="2"/>
              <a:buChar char="Ø"/>
            </a:pPr>
            <a:r>
              <a:rPr lang="en-US" sz="2400" dirty="0">
                <a:solidFill>
                  <a:schemeClr val="tx1">
                    <a:lumMod val="95000"/>
                    <a:lumOff val="5000"/>
                  </a:schemeClr>
                </a:solidFill>
              </a:rPr>
              <a:t>Find the initial cut for the first l-partition</a:t>
            </a:r>
          </a:p>
          <a:p>
            <a:pPr marL="914400" lvl="1" indent="-342900">
              <a:buClr>
                <a:schemeClr val="dk2"/>
              </a:buClr>
              <a:buSzPct val="100000"/>
              <a:buFont typeface="Wingdings" charset="2"/>
              <a:buChar char="Ø"/>
            </a:pPr>
            <a:r>
              <a:rPr lang="en-US" sz="2400" dirty="0">
                <a:solidFill>
                  <a:schemeClr val="tx1">
                    <a:lumMod val="95000"/>
                    <a:lumOff val="5000"/>
                  </a:schemeClr>
                </a:solidFill>
              </a:rPr>
              <a:t>Build the rest of l-partition</a:t>
            </a:r>
          </a:p>
          <a:p>
            <a:pPr algn="ctr"/>
            <a:endParaRPr lang="en-US" dirty="0"/>
          </a:p>
        </p:txBody>
      </p:sp>
      <p:sp>
        <p:nvSpPr>
          <p:cNvPr id="19" name="Pentagon 18"/>
          <p:cNvSpPr/>
          <p:nvPr/>
        </p:nvSpPr>
        <p:spPr>
          <a:xfrm>
            <a:off x="350798" y="3319371"/>
            <a:ext cx="5334000" cy="1100230"/>
          </a:xfrm>
          <a:prstGeom prst="homeP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buClr>
                <a:schemeClr val="dk2"/>
              </a:buClr>
              <a:buSzPct val="100000"/>
            </a:pPr>
            <a:endParaRPr lang="en-US" sz="2400" dirty="0">
              <a:solidFill>
                <a:schemeClr val="tx1">
                  <a:lumMod val="95000"/>
                  <a:lumOff val="5000"/>
                </a:schemeClr>
              </a:solidFill>
            </a:endParaRPr>
          </a:p>
          <a:p>
            <a:pPr marL="114300">
              <a:buClr>
                <a:schemeClr val="dk2"/>
              </a:buClr>
              <a:buSzPct val="100000"/>
            </a:pPr>
            <a:r>
              <a:rPr lang="en-US" sz="2400" b="1" dirty="0">
                <a:solidFill>
                  <a:schemeClr val="tx1">
                    <a:lumMod val="95000"/>
                    <a:lumOff val="5000"/>
                  </a:schemeClr>
                </a:solidFill>
              </a:rPr>
              <a:t>Step 2</a:t>
            </a:r>
            <a:r>
              <a:rPr lang="en-US" sz="2400" dirty="0">
                <a:solidFill>
                  <a:schemeClr val="tx1">
                    <a:lumMod val="95000"/>
                    <a:lumOff val="5000"/>
                  </a:schemeClr>
                </a:solidFill>
              </a:rPr>
              <a:t>: </a:t>
            </a:r>
            <a:r>
              <a:rPr lang="en-US" sz="2400" dirty="0">
                <a:solidFill>
                  <a:srgbClr val="C00000"/>
                </a:solidFill>
              </a:rPr>
              <a:t>W-partitioning </a:t>
            </a:r>
          </a:p>
          <a:p>
            <a:pPr marL="914400" lvl="1" indent="-342900">
              <a:buClr>
                <a:schemeClr val="dk2"/>
              </a:buClr>
              <a:buSzPct val="100000"/>
              <a:buFont typeface="Wingdings" charset="2"/>
              <a:buChar char="Ø"/>
            </a:pPr>
            <a:r>
              <a:rPr lang="en-US" sz="2400" dirty="0">
                <a:solidFill>
                  <a:schemeClr val="tx1">
                    <a:lumMod val="95000"/>
                    <a:lumOff val="5000"/>
                  </a:schemeClr>
                </a:solidFill>
              </a:rPr>
              <a:t>A cost model for load-balance</a:t>
            </a:r>
          </a:p>
          <a:p>
            <a:pPr algn="ctr"/>
            <a:endParaRPr lang="en-US" dirty="0"/>
          </a:p>
        </p:txBody>
      </p:sp>
      <p:sp>
        <p:nvSpPr>
          <p:cNvPr id="22" name="TextBox 21"/>
          <p:cNvSpPr txBox="1"/>
          <p:nvPr/>
        </p:nvSpPr>
        <p:spPr>
          <a:xfrm>
            <a:off x="6888730" y="1746680"/>
            <a:ext cx="806631" cy="584775"/>
          </a:xfrm>
          <a:prstGeom prst="rect">
            <a:avLst/>
          </a:prstGeom>
          <a:solidFill>
            <a:schemeClr val="accent5">
              <a:lumMod val="60000"/>
              <a:lumOff val="40000"/>
            </a:schemeClr>
          </a:solidFill>
          <a:ln>
            <a:solidFill>
              <a:schemeClr val="tx1"/>
            </a:solidFill>
          </a:ln>
        </p:spPr>
        <p:txBody>
          <a:bodyPr wrap="none" rtlCol="0">
            <a:spAutoFit/>
          </a:bodyPr>
          <a:lstStyle/>
          <a:p>
            <a:r>
              <a:rPr lang="en-US" sz="3200"/>
              <a:t>LBC</a:t>
            </a:r>
          </a:p>
        </p:txBody>
      </p:sp>
      <p:pic>
        <p:nvPicPr>
          <p:cNvPr id="11" name="Picture 10">
            <a:extLst>
              <a:ext uri="{FF2B5EF4-FFF2-40B4-BE49-F238E27FC236}">
                <a16:creationId xmlns:a16="http://schemas.microsoft.com/office/drawing/2014/main" id="{B4616A59-D5AE-184E-BCFE-59E39F025BB9}"/>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t="10364" r="28334" b="11778"/>
          <a:stretch/>
        </p:blipFill>
        <p:spPr>
          <a:xfrm>
            <a:off x="5791200" y="2819400"/>
            <a:ext cx="2847360" cy="3011631"/>
          </a:xfrm>
          <a:prstGeom prst="rect">
            <a:avLst/>
          </a:prstGeom>
        </p:spPr>
      </p:pic>
      <p:pic>
        <p:nvPicPr>
          <p:cNvPr id="12" name="Picture 11">
            <a:extLst>
              <a:ext uri="{FF2B5EF4-FFF2-40B4-BE49-F238E27FC236}">
                <a16:creationId xmlns:a16="http://schemas.microsoft.com/office/drawing/2014/main" id="{59BF61CB-70F0-4343-9A58-1D9BE25DA615}"/>
              </a:ext>
            </a:extLst>
          </p:cNvPr>
          <p:cNvPicPr>
            <a:picLocks noChangeAspect="1"/>
          </p:cNvPicPr>
          <p:nvPr/>
        </p:nvPicPr>
        <p:blipFill rotWithShape="1">
          <a:blip r:embed="rId4">
            <a:extLst>
              <a:ext uri="{28A0092B-C50C-407E-A947-70E740481C1C}">
                <a14:useLocalDpi xmlns:a14="http://schemas.microsoft.com/office/drawing/2010/main" val="0"/>
              </a:ext>
            </a:extLst>
          </a:blip>
          <a:srcRect l="28333" t="10364" r="27500" b="10362"/>
          <a:stretch/>
        </p:blipFill>
        <p:spPr>
          <a:xfrm>
            <a:off x="5708573" y="2798246"/>
            <a:ext cx="2902027" cy="3066293"/>
          </a:xfrm>
          <a:prstGeom prst="rect">
            <a:avLst/>
          </a:prstGeom>
        </p:spPr>
      </p:pic>
    </p:spTree>
    <p:extLst>
      <p:ext uri="{BB962C8B-B14F-4D97-AF65-F5344CB8AC3E}">
        <p14:creationId xmlns:p14="http://schemas.microsoft.com/office/powerpoint/2010/main" val="164341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21</a:t>
            </a:fld>
            <a:endParaRPr lang="en-US"/>
          </a:p>
        </p:txBody>
      </p:sp>
      <p:sp>
        <p:nvSpPr>
          <p:cNvPr id="4" name="Content Placeholder 3"/>
          <p:cNvSpPr>
            <a:spLocks noGrp="1"/>
          </p:cNvSpPr>
          <p:nvPr>
            <p:ph idx="13"/>
          </p:nvPr>
        </p:nvSpPr>
        <p:spPr/>
        <p:txBody>
          <a:bodyPr>
            <a:noAutofit/>
          </a:bodyPr>
          <a:lstStyle/>
          <a:p>
            <a:r>
              <a:rPr lang="en-US" dirty="0">
                <a:latin typeface="Calibri" charset="0"/>
                <a:ea typeface="Calibri" charset="0"/>
                <a:cs typeface="Calibri" charset="0"/>
              </a:rPr>
              <a:t>The Load-Balanced Level Coarsening (LBC) Algorithm</a:t>
            </a:r>
          </a:p>
        </p:txBody>
      </p:sp>
      <p:sp>
        <p:nvSpPr>
          <p:cNvPr id="2" name="Pentagon 1"/>
          <p:cNvSpPr/>
          <p:nvPr/>
        </p:nvSpPr>
        <p:spPr>
          <a:xfrm>
            <a:off x="356660" y="1426699"/>
            <a:ext cx="5739340" cy="1809512"/>
          </a:xfrm>
          <a:prstGeom prst="homeP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buClr>
                <a:schemeClr val="dk2"/>
              </a:buClr>
              <a:buSzPct val="100000"/>
            </a:pPr>
            <a:endParaRPr lang="en-US" sz="2400" dirty="0">
              <a:solidFill>
                <a:schemeClr val="tx1">
                  <a:lumMod val="95000"/>
                  <a:lumOff val="5000"/>
                </a:schemeClr>
              </a:solidFill>
            </a:endParaRPr>
          </a:p>
          <a:p>
            <a:pPr marL="114300">
              <a:buClr>
                <a:schemeClr val="dk2"/>
              </a:buClr>
              <a:buSzPct val="100000"/>
            </a:pPr>
            <a:r>
              <a:rPr lang="en-US" sz="2400" b="1" dirty="0">
                <a:solidFill>
                  <a:schemeClr val="tx1">
                    <a:lumMod val="95000"/>
                    <a:lumOff val="5000"/>
                  </a:schemeClr>
                </a:solidFill>
              </a:rPr>
              <a:t>Step 1:</a:t>
            </a:r>
            <a:r>
              <a:rPr lang="en-US" sz="2400" dirty="0">
                <a:solidFill>
                  <a:schemeClr val="tx1">
                    <a:lumMod val="95000"/>
                    <a:lumOff val="5000"/>
                  </a:schemeClr>
                </a:solidFill>
              </a:rPr>
              <a:t> </a:t>
            </a:r>
            <a:r>
              <a:rPr lang="en-US" sz="2400" dirty="0">
                <a:solidFill>
                  <a:srgbClr val="C00000"/>
                </a:solidFill>
              </a:rPr>
              <a:t>L-partitioning</a:t>
            </a:r>
          </a:p>
          <a:p>
            <a:pPr marL="914400" lvl="1" indent="-342900">
              <a:buClr>
                <a:schemeClr val="dk2"/>
              </a:buClr>
              <a:buSzPct val="100000"/>
              <a:buFont typeface="Wingdings" charset="2"/>
              <a:buChar char="Ø"/>
            </a:pPr>
            <a:r>
              <a:rPr lang="en-US" sz="2400" dirty="0">
                <a:solidFill>
                  <a:schemeClr val="tx1">
                    <a:lumMod val="95000"/>
                    <a:lumOff val="5000"/>
                  </a:schemeClr>
                </a:solidFill>
              </a:rPr>
              <a:t>Find the initial cut for the first l-partition</a:t>
            </a:r>
          </a:p>
          <a:p>
            <a:pPr marL="914400" lvl="1" indent="-342900">
              <a:buClr>
                <a:schemeClr val="dk2"/>
              </a:buClr>
              <a:buSzPct val="100000"/>
              <a:buFont typeface="Wingdings" charset="2"/>
              <a:buChar char="Ø"/>
            </a:pPr>
            <a:r>
              <a:rPr lang="en-US" sz="2400" dirty="0">
                <a:solidFill>
                  <a:schemeClr val="tx1">
                    <a:lumMod val="95000"/>
                    <a:lumOff val="5000"/>
                  </a:schemeClr>
                </a:solidFill>
              </a:rPr>
              <a:t>Build the rest of l-partition</a:t>
            </a:r>
          </a:p>
          <a:p>
            <a:pPr algn="ctr"/>
            <a:endParaRPr lang="en-US" dirty="0"/>
          </a:p>
        </p:txBody>
      </p:sp>
      <p:sp>
        <p:nvSpPr>
          <p:cNvPr id="19" name="Pentagon 18"/>
          <p:cNvSpPr/>
          <p:nvPr/>
        </p:nvSpPr>
        <p:spPr>
          <a:xfrm>
            <a:off x="350798" y="3319371"/>
            <a:ext cx="5334000" cy="1100230"/>
          </a:xfrm>
          <a:prstGeom prst="homeP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buClr>
                <a:schemeClr val="dk2"/>
              </a:buClr>
              <a:buSzPct val="100000"/>
            </a:pPr>
            <a:endParaRPr lang="en-US" sz="2400" dirty="0">
              <a:solidFill>
                <a:schemeClr val="tx1">
                  <a:lumMod val="95000"/>
                  <a:lumOff val="5000"/>
                </a:schemeClr>
              </a:solidFill>
            </a:endParaRPr>
          </a:p>
          <a:p>
            <a:pPr marL="114300">
              <a:buClr>
                <a:schemeClr val="dk2"/>
              </a:buClr>
              <a:buSzPct val="100000"/>
            </a:pPr>
            <a:r>
              <a:rPr lang="en-US" sz="2400" b="1" dirty="0">
                <a:solidFill>
                  <a:schemeClr val="tx1">
                    <a:lumMod val="95000"/>
                    <a:lumOff val="5000"/>
                  </a:schemeClr>
                </a:solidFill>
              </a:rPr>
              <a:t>Step 2</a:t>
            </a:r>
            <a:r>
              <a:rPr lang="en-US" sz="2400" dirty="0">
                <a:solidFill>
                  <a:schemeClr val="tx1">
                    <a:lumMod val="95000"/>
                    <a:lumOff val="5000"/>
                  </a:schemeClr>
                </a:solidFill>
              </a:rPr>
              <a:t>: </a:t>
            </a:r>
            <a:r>
              <a:rPr lang="en-US" sz="2400" dirty="0">
                <a:solidFill>
                  <a:srgbClr val="C00000"/>
                </a:solidFill>
              </a:rPr>
              <a:t>W-partitioning </a:t>
            </a:r>
          </a:p>
          <a:p>
            <a:pPr marL="914400" lvl="1" indent="-342900">
              <a:buClr>
                <a:schemeClr val="dk2"/>
              </a:buClr>
              <a:buSzPct val="100000"/>
              <a:buFont typeface="Wingdings" charset="2"/>
              <a:buChar char="Ø"/>
            </a:pPr>
            <a:r>
              <a:rPr lang="en-US" sz="2400" dirty="0">
                <a:solidFill>
                  <a:schemeClr val="tx1">
                    <a:lumMod val="95000"/>
                    <a:lumOff val="5000"/>
                  </a:schemeClr>
                </a:solidFill>
              </a:rPr>
              <a:t>A cost model for load-balance</a:t>
            </a:r>
          </a:p>
          <a:p>
            <a:pPr algn="ctr"/>
            <a:endParaRPr lang="en-US" dirty="0"/>
          </a:p>
        </p:txBody>
      </p:sp>
      <p:sp>
        <p:nvSpPr>
          <p:cNvPr id="20" name="Pentagon 19"/>
          <p:cNvSpPr/>
          <p:nvPr/>
        </p:nvSpPr>
        <p:spPr>
          <a:xfrm>
            <a:off x="350798" y="4487843"/>
            <a:ext cx="5334000" cy="918742"/>
          </a:xfrm>
          <a:prstGeom prst="homeP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buClr>
                <a:schemeClr val="dk2"/>
              </a:buClr>
              <a:buSzPct val="100000"/>
            </a:pPr>
            <a:r>
              <a:rPr lang="en-US" sz="2400" b="1" dirty="0">
                <a:solidFill>
                  <a:schemeClr val="tx1">
                    <a:lumMod val="95000"/>
                    <a:lumOff val="5000"/>
                  </a:schemeClr>
                </a:solidFill>
              </a:rPr>
              <a:t>Step 3</a:t>
            </a:r>
            <a:r>
              <a:rPr lang="en-US" sz="2400" dirty="0">
                <a:solidFill>
                  <a:schemeClr val="tx1">
                    <a:lumMod val="95000"/>
                    <a:lumOff val="5000"/>
                  </a:schemeClr>
                </a:solidFill>
              </a:rPr>
              <a:t>: </a:t>
            </a:r>
            <a:r>
              <a:rPr lang="en-US" sz="2400" dirty="0">
                <a:solidFill>
                  <a:srgbClr val="C00000"/>
                </a:solidFill>
              </a:rPr>
              <a:t>Reordering</a:t>
            </a:r>
          </a:p>
          <a:p>
            <a:pPr marL="914400" lvl="1" indent="-342900">
              <a:buClr>
                <a:schemeClr val="dk2"/>
              </a:buClr>
              <a:buSzPct val="100000"/>
              <a:buFont typeface="Wingdings" pitchFamily="2" charset="2"/>
              <a:buChar char="Ø"/>
            </a:pPr>
            <a:r>
              <a:rPr lang="en-US" sz="2400" dirty="0">
                <a:solidFill>
                  <a:schemeClr val="tx1">
                    <a:lumMod val="95000"/>
                    <a:lumOff val="5000"/>
                  </a:schemeClr>
                </a:solidFill>
              </a:rPr>
              <a:t>Reduce intra-partition cost.</a:t>
            </a:r>
            <a:r>
              <a:rPr lang="en-US" sz="2400" dirty="0">
                <a:solidFill>
                  <a:srgbClr val="C00000"/>
                </a:solidFill>
              </a:rPr>
              <a:t> </a:t>
            </a:r>
          </a:p>
        </p:txBody>
      </p:sp>
      <p:sp>
        <p:nvSpPr>
          <p:cNvPr id="23" name="TextBox 22"/>
          <p:cNvSpPr txBox="1"/>
          <p:nvPr/>
        </p:nvSpPr>
        <p:spPr>
          <a:xfrm>
            <a:off x="350799" y="6093023"/>
            <a:ext cx="8228736" cy="307777"/>
          </a:xfrm>
          <a:prstGeom prst="rect">
            <a:avLst/>
          </a:prstGeom>
          <a:noFill/>
          <a:ln>
            <a:solidFill>
              <a:schemeClr val="tx1"/>
            </a:solidFill>
            <a:prstDash val="sysDash"/>
          </a:ln>
        </p:spPr>
        <p:txBody>
          <a:bodyPr wrap="square" lIns="0" tIns="0" rIns="0" bIns="0" rtlCol="0">
            <a:spAutoFit/>
          </a:bodyPr>
          <a:lstStyle/>
          <a:p>
            <a:r>
              <a:rPr lang="en-US" sz="2000" i="1" dirty="0"/>
              <a:t> </a:t>
            </a:r>
            <a:r>
              <a:rPr lang="en-US" sz="2000" b="1" i="1" dirty="0"/>
              <a:t>H-Level Set </a:t>
            </a:r>
            <a:r>
              <a:rPr lang="en-US" sz="2000" dirty="0"/>
              <a:t>= { </a:t>
            </a:r>
            <a:r>
              <a:rPr lang="en-US" sz="2000" b="1" dirty="0"/>
              <a:t>{</a:t>
            </a:r>
            <a:r>
              <a:rPr lang="en-US" sz="2000" dirty="0"/>
              <a:t>{ 1, 2, 3, 4, 5 } , { 6, 7, 8 } ,  { 10, 11, 9, 12 }</a:t>
            </a:r>
            <a:r>
              <a:rPr lang="en-US" sz="2000" b="1" dirty="0"/>
              <a:t>}</a:t>
            </a:r>
            <a:r>
              <a:rPr lang="en-US" sz="2000" dirty="0"/>
              <a:t> ;  </a:t>
            </a:r>
            <a:r>
              <a:rPr lang="en-US" sz="2000" b="1" dirty="0"/>
              <a:t>{</a:t>
            </a:r>
            <a:r>
              <a:rPr lang="en-US" sz="2000" dirty="0"/>
              <a:t>{ 13, 14, 15 }</a:t>
            </a:r>
            <a:r>
              <a:rPr lang="en-US" sz="2000" b="1" dirty="0"/>
              <a:t>}</a:t>
            </a:r>
            <a:r>
              <a:rPr lang="en-US" sz="2000" dirty="0"/>
              <a:t> ; }</a:t>
            </a:r>
          </a:p>
        </p:txBody>
      </p:sp>
      <p:sp>
        <p:nvSpPr>
          <p:cNvPr id="26" name="TextBox 25"/>
          <p:cNvSpPr txBox="1"/>
          <p:nvPr/>
        </p:nvSpPr>
        <p:spPr>
          <a:xfrm>
            <a:off x="6888730" y="1746680"/>
            <a:ext cx="806631" cy="584775"/>
          </a:xfrm>
          <a:prstGeom prst="rect">
            <a:avLst/>
          </a:prstGeom>
          <a:solidFill>
            <a:schemeClr val="accent5">
              <a:lumMod val="60000"/>
              <a:lumOff val="40000"/>
            </a:schemeClr>
          </a:solidFill>
          <a:ln>
            <a:solidFill>
              <a:schemeClr val="tx1"/>
            </a:solidFill>
          </a:ln>
        </p:spPr>
        <p:txBody>
          <a:bodyPr wrap="none" rtlCol="0">
            <a:spAutoFit/>
          </a:bodyPr>
          <a:lstStyle/>
          <a:p>
            <a:r>
              <a:rPr lang="en-US" sz="3200"/>
              <a:t>LBC</a:t>
            </a:r>
          </a:p>
        </p:txBody>
      </p:sp>
      <p:pic>
        <p:nvPicPr>
          <p:cNvPr id="13" name="Picture 12">
            <a:extLst>
              <a:ext uri="{FF2B5EF4-FFF2-40B4-BE49-F238E27FC236}">
                <a16:creationId xmlns:a16="http://schemas.microsoft.com/office/drawing/2014/main" id="{03089DD2-475B-ED46-9E32-53A6B7ACFD2C}"/>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t="10364" r="27500" b="10362"/>
          <a:stretch/>
        </p:blipFill>
        <p:spPr>
          <a:xfrm>
            <a:off x="5708573" y="2798246"/>
            <a:ext cx="2902027" cy="3066293"/>
          </a:xfrm>
          <a:prstGeom prst="rect">
            <a:avLst/>
          </a:prstGeom>
        </p:spPr>
      </p:pic>
      <p:pic>
        <p:nvPicPr>
          <p:cNvPr id="6" name="Picture 5">
            <a:extLst>
              <a:ext uri="{FF2B5EF4-FFF2-40B4-BE49-F238E27FC236}">
                <a16:creationId xmlns:a16="http://schemas.microsoft.com/office/drawing/2014/main" id="{65CF65F0-4257-3B43-B87F-C88772733A7E}"/>
              </a:ext>
            </a:extLst>
          </p:cNvPr>
          <p:cNvPicPr>
            <a:picLocks noChangeAspect="1"/>
          </p:cNvPicPr>
          <p:nvPr/>
        </p:nvPicPr>
        <p:blipFill rotWithShape="1">
          <a:blip r:embed="rId4">
            <a:extLst>
              <a:ext uri="{28A0092B-C50C-407E-A947-70E740481C1C}">
                <a14:useLocalDpi xmlns:a14="http://schemas.microsoft.com/office/drawing/2010/main" val="0"/>
              </a:ext>
            </a:extLst>
          </a:blip>
          <a:srcRect l="23334" t="12802" r="31667" b="7532"/>
          <a:stretch/>
        </p:blipFill>
        <p:spPr>
          <a:xfrm>
            <a:off x="5761598" y="2815995"/>
            <a:ext cx="2925202" cy="3048544"/>
          </a:xfrm>
          <a:prstGeom prst="rect">
            <a:avLst/>
          </a:prstGeom>
        </p:spPr>
      </p:pic>
    </p:spTree>
    <p:extLst>
      <p:ext uri="{BB962C8B-B14F-4D97-AF65-F5344CB8AC3E}">
        <p14:creationId xmlns:p14="http://schemas.microsoft.com/office/powerpoint/2010/main" val="143336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305799" y="6553199"/>
            <a:ext cx="574977" cy="202959"/>
          </a:xfrm>
        </p:spPr>
        <p:txBody>
          <a:bodyPr/>
          <a:lstStyle/>
          <a:p>
            <a:fld id="{0C5A9D67-DE2F-4259-9E57-46D2FD57116E}" type="slidenum">
              <a:rPr lang="en-US" smtClean="0"/>
              <a:t>22</a:t>
            </a:fld>
            <a:endParaRPr lang="en-US"/>
          </a:p>
        </p:txBody>
      </p:sp>
      <p:sp>
        <p:nvSpPr>
          <p:cNvPr id="18" name="Content Placeholder 2"/>
          <p:cNvSpPr>
            <a:spLocks noGrp="1"/>
          </p:cNvSpPr>
          <p:nvPr>
            <p:ph idx="13"/>
          </p:nvPr>
        </p:nvSpPr>
        <p:spPr>
          <a:xfrm>
            <a:off x="114300" y="76200"/>
            <a:ext cx="8648700" cy="762000"/>
          </a:xfrm>
        </p:spPr>
        <p:txBody>
          <a:bodyPr>
            <a:noAutofit/>
          </a:bodyPr>
          <a:lstStyle/>
          <a:p>
            <a:pPr algn="ctr">
              <a:defRPr/>
            </a:pPr>
            <a:r>
              <a:rPr lang="en-US" sz="4400" dirty="0">
                <a:latin typeface="Calibri" charset="0"/>
                <a:ea typeface="Calibri" charset="0"/>
                <a:cs typeface="Calibri" charset="0"/>
              </a:rPr>
              <a:t>Inspector-Guided Transformations</a:t>
            </a:r>
            <a:endParaRPr lang="en-US" sz="4400" cap="none" dirty="0">
              <a:latin typeface="Calibri" charset="0"/>
              <a:ea typeface="Calibri" charset="0"/>
              <a:cs typeface="Calibri" charset="0"/>
            </a:endParaRPr>
          </a:p>
        </p:txBody>
      </p:sp>
      <p:cxnSp>
        <p:nvCxnSpPr>
          <p:cNvPr id="4" name="Elbow Connector 3"/>
          <p:cNvCxnSpPr/>
          <p:nvPr/>
        </p:nvCxnSpPr>
        <p:spPr>
          <a:xfrm rot="16200000" flipH="1">
            <a:off x="4068511" y="4873551"/>
            <a:ext cx="740275" cy="1"/>
          </a:xfrm>
          <a:prstGeom prst="bentConnector3">
            <a:avLst>
              <a:gd name="adj1" fmla="val 50000"/>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51399" y="5243689"/>
            <a:ext cx="974498" cy="400110"/>
          </a:xfrm>
          <a:prstGeom prst="rect">
            <a:avLst/>
          </a:prstGeom>
          <a:noFill/>
        </p:spPr>
        <p:txBody>
          <a:bodyPr wrap="none" rtlCol="0">
            <a:spAutoFit/>
          </a:bodyPr>
          <a:lstStyle/>
          <a:p>
            <a:r>
              <a:rPr lang="en-US" sz="2000" b="1" dirty="0"/>
              <a:t>H-Level</a:t>
            </a:r>
          </a:p>
        </p:txBody>
      </p:sp>
      <p:grpSp>
        <p:nvGrpSpPr>
          <p:cNvPr id="19" name="Group 18">
            <a:extLst>
              <a:ext uri="{FF2B5EF4-FFF2-40B4-BE49-F238E27FC236}">
                <a16:creationId xmlns:a16="http://schemas.microsoft.com/office/drawing/2014/main" id="{B47B0C9C-3AE9-0648-AD41-39CC00DFC9D5}"/>
              </a:ext>
            </a:extLst>
          </p:cNvPr>
          <p:cNvGrpSpPr/>
          <p:nvPr/>
        </p:nvGrpSpPr>
        <p:grpSpPr>
          <a:xfrm>
            <a:off x="1453459" y="2514600"/>
            <a:ext cx="5970381" cy="1988815"/>
            <a:chOff x="289560" y="4038600"/>
            <a:chExt cx="5538652" cy="1607815"/>
          </a:xfrm>
          <a:solidFill>
            <a:schemeClr val="accent2">
              <a:lumMod val="60000"/>
              <a:lumOff val="40000"/>
            </a:schemeClr>
          </a:solidFill>
        </p:grpSpPr>
        <p:sp>
          <p:nvSpPr>
            <p:cNvPr id="20" name="Rectangle 19">
              <a:extLst>
                <a:ext uri="{FF2B5EF4-FFF2-40B4-BE49-F238E27FC236}">
                  <a16:creationId xmlns:a16="http://schemas.microsoft.com/office/drawing/2014/main" id="{692946B3-9A97-E847-9EB0-B2B45A4F4DEF}"/>
                </a:ext>
              </a:extLst>
            </p:cNvPr>
            <p:cNvSpPr/>
            <p:nvPr/>
          </p:nvSpPr>
          <p:spPr>
            <a:xfrm>
              <a:off x="289560" y="4038600"/>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Sparsity Pattern</a:t>
              </a:r>
            </a:p>
          </p:txBody>
        </p:sp>
        <p:sp>
          <p:nvSpPr>
            <p:cNvPr id="21" name="Rectangle 20">
              <a:extLst>
                <a:ext uri="{FF2B5EF4-FFF2-40B4-BE49-F238E27FC236}">
                  <a16:creationId xmlns:a16="http://schemas.microsoft.com/office/drawing/2014/main" id="{D90E2355-4D80-FB47-8128-12A51C273A01}"/>
                </a:ext>
              </a:extLst>
            </p:cNvPr>
            <p:cNvSpPr/>
            <p:nvPr/>
          </p:nvSpPr>
          <p:spPr>
            <a:xfrm>
              <a:off x="289560"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Numerical Method</a:t>
              </a:r>
            </a:p>
          </p:txBody>
        </p:sp>
        <p:sp>
          <p:nvSpPr>
            <p:cNvPr id="23" name="Rectangle 22">
              <a:extLst>
                <a:ext uri="{FF2B5EF4-FFF2-40B4-BE49-F238E27FC236}">
                  <a16:creationId xmlns:a16="http://schemas.microsoft.com/office/drawing/2014/main" id="{53BF422B-47E4-8446-9E0E-7ECCB384026D}"/>
                </a:ext>
              </a:extLst>
            </p:cNvPr>
            <p:cNvSpPr/>
            <p:nvPr/>
          </p:nvSpPr>
          <p:spPr>
            <a:xfrm>
              <a:off x="4392386"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Code Generation</a:t>
              </a:r>
            </a:p>
          </p:txBody>
        </p:sp>
        <p:sp>
          <p:nvSpPr>
            <p:cNvPr id="24" name="Rectangle 23">
              <a:extLst>
                <a:ext uri="{FF2B5EF4-FFF2-40B4-BE49-F238E27FC236}">
                  <a16:creationId xmlns:a16="http://schemas.microsoft.com/office/drawing/2014/main" id="{1028E4A7-0C34-1442-8B14-062EC379F4AA}"/>
                </a:ext>
              </a:extLst>
            </p:cNvPr>
            <p:cNvSpPr/>
            <p:nvPr/>
          </p:nvSpPr>
          <p:spPr>
            <a:xfrm>
              <a:off x="2155371" y="4960615"/>
              <a:ext cx="1807029"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Inspector-Guided Transformations</a:t>
              </a:r>
            </a:p>
          </p:txBody>
        </p:sp>
        <p:sp>
          <p:nvSpPr>
            <p:cNvPr id="25" name="Rectangle 24">
              <a:extLst>
                <a:ext uri="{FF2B5EF4-FFF2-40B4-BE49-F238E27FC236}">
                  <a16:creationId xmlns:a16="http://schemas.microsoft.com/office/drawing/2014/main" id="{D08788F5-B6B7-2546-A97F-B0A26D580B35}"/>
                </a:ext>
              </a:extLst>
            </p:cNvPr>
            <p:cNvSpPr/>
            <p:nvPr/>
          </p:nvSpPr>
          <p:spPr>
            <a:xfrm>
              <a:off x="2155371" y="4038600"/>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Symbolic Inspector</a:t>
              </a:r>
            </a:p>
          </p:txBody>
        </p:sp>
        <p:cxnSp>
          <p:nvCxnSpPr>
            <p:cNvPr id="26" name="Straight Arrow Connector 25">
              <a:extLst>
                <a:ext uri="{FF2B5EF4-FFF2-40B4-BE49-F238E27FC236}">
                  <a16:creationId xmlns:a16="http://schemas.microsoft.com/office/drawing/2014/main" id="{D119CC1B-3D66-D74E-B001-CCAFAA28CDAD}"/>
                </a:ext>
              </a:extLst>
            </p:cNvPr>
            <p:cNvCxnSpPr>
              <a:stCxn id="21" idx="3"/>
              <a:endCxn id="24" idx="1"/>
            </p:cNvCxnSpPr>
            <p:nvPr/>
          </p:nvCxnSpPr>
          <p:spPr>
            <a:xfrm>
              <a:off x="1725386"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6FB312B-76A0-0743-8ACA-866734E0C34C}"/>
                </a:ext>
              </a:extLst>
            </p:cNvPr>
            <p:cNvCxnSpPr>
              <a:stCxn id="20" idx="3"/>
              <a:endCxn id="25" idx="1"/>
            </p:cNvCxnSpPr>
            <p:nvPr/>
          </p:nvCxnSpPr>
          <p:spPr>
            <a:xfrm>
              <a:off x="1725386" y="4381500"/>
              <a:ext cx="429985" cy="0"/>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7344339-02A6-F044-BA40-CE09D7A05263}"/>
                </a:ext>
              </a:extLst>
            </p:cNvPr>
            <p:cNvCxnSpPr>
              <a:cxnSpLocks/>
              <a:stCxn id="24" idx="3"/>
            </p:cNvCxnSpPr>
            <p:nvPr/>
          </p:nvCxnSpPr>
          <p:spPr>
            <a:xfrm>
              <a:off x="3962400"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260A80-AC90-1740-95B9-806220F5DDE3}"/>
                </a:ext>
              </a:extLst>
            </p:cNvPr>
            <p:cNvCxnSpPr>
              <a:stCxn id="25" idx="2"/>
              <a:endCxn id="24" idx="0"/>
            </p:cNvCxnSpPr>
            <p:nvPr/>
          </p:nvCxnSpPr>
          <p:spPr>
            <a:xfrm>
              <a:off x="3058886" y="4724400"/>
              <a:ext cx="0" cy="236215"/>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77">
              <a:extLst>
                <a:ext uri="{FF2B5EF4-FFF2-40B4-BE49-F238E27FC236}">
                  <a16:creationId xmlns:a16="http://schemas.microsoft.com/office/drawing/2014/main" id="{45B45BF6-18D5-0440-9C82-34DB9C55C912}"/>
                </a:ext>
              </a:extLst>
            </p:cNvPr>
            <p:cNvCxnSpPr/>
            <p:nvPr/>
          </p:nvCxnSpPr>
          <p:spPr>
            <a:xfrm flipV="1">
              <a:off x="1725385" y="4572000"/>
              <a:ext cx="429768" cy="548640"/>
            </a:xfrm>
            <a:prstGeom prst="bentConnector3">
              <a:avLst>
                <a:gd name="adj1" fmla="val 50000"/>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625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23</a:t>
            </a:fld>
            <a:endParaRPr lang="en-US"/>
          </a:p>
        </p:txBody>
      </p:sp>
      <p:sp>
        <p:nvSpPr>
          <p:cNvPr id="4" name="Content Placeholder 3"/>
          <p:cNvSpPr>
            <a:spLocks noGrp="1"/>
          </p:cNvSpPr>
          <p:nvPr>
            <p:ph idx="13"/>
          </p:nvPr>
        </p:nvSpPr>
        <p:spPr/>
        <p:txBody>
          <a:bodyPr>
            <a:normAutofit/>
          </a:bodyPr>
          <a:lstStyle/>
          <a:p>
            <a:r>
              <a:rPr lang="en" dirty="0">
                <a:latin typeface="Calibri" charset="0"/>
                <a:ea typeface="Calibri" charset="0"/>
                <a:cs typeface="Calibri" charset="0"/>
              </a:rPr>
              <a:t>Inspector-Guided Transformations: H-Level</a:t>
            </a:r>
            <a:endParaRPr lang="en-US" dirty="0">
              <a:latin typeface="Calibri" charset="0"/>
              <a:ea typeface="Calibri" charset="0"/>
              <a:cs typeface="Calibri" charset="0"/>
            </a:endParaRPr>
          </a:p>
        </p:txBody>
      </p:sp>
      <p:sp>
        <p:nvSpPr>
          <p:cNvPr id="32" name="TextBox 31"/>
          <p:cNvSpPr txBox="1">
            <a:spLocks noChangeArrowheads="1"/>
          </p:cNvSpPr>
          <p:nvPr/>
        </p:nvSpPr>
        <p:spPr bwMode="auto">
          <a:xfrm>
            <a:off x="76200" y="2128986"/>
            <a:ext cx="3967734" cy="2971801"/>
          </a:xfrm>
          <a:prstGeom prst="foldedCorner">
            <a:avLst>
              <a:gd name="adj" fmla="val 9905"/>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Bef>
                <a:spcPts val="0"/>
              </a:spcBef>
              <a:spcAft>
                <a:spcPts val="0"/>
              </a:spcAft>
            </a:pPr>
            <a:r>
              <a:rPr lang="en-US" sz="1600"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H-Level</a:t>
            </a:r>
            <a:r>
              <a:rPr lang="en-US" sz="1600" dirty="0">
                <a:latin typeface="Times New Roman" panose="02020603050405020304" pitchFamily="18" charset="0"/>
                <a:ea typeface="Times New Roman" panose="02020603050405020304" pitchFamily="18" charset="0"/>
                <a:cs typeface="Arial" panose="020B0604020202020204" pitchFamily="34" charset="0"/>
              </a:rPr>
              <a:t>:</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1</a:t>
            </a:r>
            <a:r>
              <a:rPr lang="en-US" sz="1600" dirty="0">
                <a:latin typeface="Times New Roman" panose="02020603050405020304" pitchFamily="18" charset="0"/>
                <a:ea typeface="Times New Roman" panose="02020603050405020304" pitchFamily="18" charset="0"/>
                <a:cs typeface="Arial" panose="020B0604020202020204" pitchFamily="34" charset="0"/>
              </a:rPr>
              <a:t>) {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n</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1</a:t>
            </a: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Atomic</a:t>
            </a:r>
            <a:r>
              <a:rPr lang="en-US" sz="1600" dirty="0">
                <a:latin typeface="Times New Roman" panose="02020603050405020304" pitchFamily="18" charset="0"/>
                <a:ea typeface="Times New Roman" panose="02020603050405020304" pitchFamily="18" charset="0"/>
                <a:cs typeface="Arial" panose="020B0604020202020204" pitchFamily="34" charset="0"/>
              </a:rPr>
              <a:t>:</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c </a:t>
            </a:r>
            <a:r>
              <a:rPr lang="en-US" sz="1600"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sz="1600" dirty="0">
                <a:latin typeface="Times New Roman" panose="02020603050405020304" pitchFamily="18" charset="0"/>
                <a:ea typeface="Times New Roman" panose="02020603050405020304" pitchFamily="18" charset="0"/>
                <a:cs typeface="Arial" panose="020B0604020202020204" pitchFamily="34" charset="0"/>
              </a:rPr>
              <a:t> a[</a:t>
            </a:r>
            <a:r>
              <a:rPr lang="en-US" sz="1600" dirty="0" err="1">
                <a:latin typeface="Times New Roman" panose="02020603050405020304" pitchFamily="18" charset="0"/>
                <a:ea typeface="Times New Roman" panose="02020603050405020304" pitchFamily="18" charset="0"/>
                <a:cs typeface="Arial" panose="020B0604020202020204" pitchFamily="34" charset="0"/>
              </a:rPr>
              <a:t>idx</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1</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n</a:t>
            </a: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3" name="TextBox 32"/>
          <p:cNvSpPr txBox="1">
            <a:spLocks noChangeArrowheads="1"/>
          </p:cNvSpPr>
          <p:nvPr/>
        </p:nvSpPr>
        <p:spPr bwMode="auto">
          <a:xfrm>
            <a:off x="4205109" y="2128987"/>
            <a:ext cx="4532514" cy="2971800"/>
          </a:xfrm>
          <a:prstGeom prst="foldedCorner">
            <a:avLst>
              <a:gd name="adj" fmla="val 9905"/>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Bef>
                <a:spcPts val="0"/>
              </a:spcBef>
              <a:spcAft>
                <a:spcPts val="0"/>
              </a:spcAft>
            </a:pPr>
            <a:r>
              <a:rPr lang="en-US" sz="1600"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sz="1600" dirty="0">
                <a:latin typeface="Times New Roman" panose="02020603050405020304" pitchFamily="18" charset="0"/>
                <a:ea typeface="Times New Roman" panose="02020603050405020304" pitchFamily="18" charset="0"/>
                <a:cs typeface="Arial" panose="020B0604020202020204" pitchFamily="34" charset="0"/>
              </a:rPr>
              <a:t> ( every l−partition </a:t>
            </a:r>
            <a:r>
              <a:rPr lang="en-US" sz="1600" i="1" dirty="0" err="1">
                <a:latin typeface="Times New Roman" panose="02020603050405020304" pitchFamily="18" charset="0"/>
                <a:ea typeface="Times New Roman" panose="02020603050405020304" pitchFamily="18" charset="0"/>
                <a:cs typeface="Arial" panose="020B0604020202020204" pitchFamily="34" charset="0"/>
              </a:rPr>
              <a:t>i</a:t>
            </a: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#pragma </a:t>
            </a:r>
            <a:r>
              <a:rPr lang="en-US" sz="1600" dirty="0" err="1">
                <a:solidFill>
                  <a:srgbClr val="BC7A00"/>
                </a:solidFill>
                <a:latin typeface="Times New Roman" panose="02020603050405020304" pitchFamily="18" charset="0"/>
                <a:ea typeface="Times New Roman" panose="02020603050405020304" pitchFamily="18" charset="0"/>
                <a:cs typeface="Arial" panose="020B0604020202020204" pitchFamily="34" charset="0"/>
              </a:rPr>
              <a:t>omp</a:t>
            </a:r>
            <a:r>
              <a:rPr lang="en-US" sz="1600"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 parallel for private(</a:t>
            </a:r>
            <a:r>
              <a:rPr lang="en-US" sz="1600" dirty="0" err="1">
                <a:solidFill>
                  <a:srgbClr val="BC7A00"/>
                </a:solidFill>
                <a:latin typeface="Times New Roman" panose="02020603050405020304" pitchFamily="18" charset="0"/>
                <a:ea typeface="Times New Roman" panose="02020603050405020304" pitchFamily="18" charset="0"/>
                <a:cs typeface="Arial" panose="020B0604020202020204" pitchFamily="34" charset="0"/>
              </a:rPr>
              <a:t>pVars</a:t>
            </a:r>
            <a:r>
              <a:rPr lang="en-US" sz="1600"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sz="1600" dirty="0">
                <a:latin typeface="Times New Roman" panose="02020603050405020304" pitchFamily="18" charset="0"/>
                <a:ea typeface="Times New Roman" panose="02020603050405020304" pitchFamily="18" charset="0"/>
                <a:cs typeface="Arial" panose="020B0604020202020204" pitchFamily="34" charset="0"/>
              </a:rPr>
              <a:t> ( every w−partition </a:t>
            </a:r>
            <a:r>
              <a:rPr lang="en-US" sz="1600" i="1" dirty="0">
                <a:latin typeface="Times New Roman" panose="02020603050405020304" pitchFamily="18" charset="0"/>
                <a:ea typeface="Times New Roman" panose="02020603050405020304" pitchFamily="18" charset="0"/>
                <a:cs typeface="Arial" panose="020B0604020202020204" pitchFamily="34" charset="0"/>
              </a:rPr>
              <a:t>j</a:t>
            </a:r>
            <a:r>
              <a:rPr lang="en-US" sz="1600" dirty="0">
                <a:latin typeface="Times New Roman" panose="02020603050405020304" pitchFamily="18" charset="0"/>
                <a:ea typeface="Times New Roman" panose="02020603050405020304" pitchFamily="18" charset="0"/>
                <a:cs typeface="Arial" panose="020B0604020202020204" pitchFamily="34" charset="0"/>
              </a:rPr>
              <a:t> )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sz="1600" dirty="0">
                <a:latin typeface="Times New Roman" panose="02020603050405020304" pitchFamily="18" charset="0"/>
                <a:ea typeface="Times New Roman" panose="02020603050405020304" pitchFamily="18" charset="0"/>
                <a:cs typeface="Arial" panose="020B0604020202020204" pitchFamily="34" charset="0"/>
              </a:rPr>
              <a:t> ( every </a:t>
            </a:r>
            <a:r>
              <a:rPr lang="en-US" sz="1600" i="1" dirty="0">
                <a:latin typeface="Times New Roman" panose="02020603050405020304" pitchFamily="18" charset="0"/>
                <a:ea typeface="Times New Roman" panose="02020603050405020304" pitchFamily="18" charset="0"/>
                <a:cs typeface="Arial" panose="020B0604020202020204" pitchFamily="34" charset="0"/>
              </a:rPr>
              <a:t>v </a:t>
            </a:r>
            <a:r>
              <a:rPr lang="en-US" sz="1600" i="1" dirty="0">
                <a:latin typeface="Cambria Math" panose="02040503050406030204" pitchFamily="18" charset="0"/>
                <a:ea typeface="Times New Roman" panose="02020603050405020304" pitchFamily="18" charset="0"/>
                <a:cs typeface="Cambria Math" panose="02040503050406030204" pitchFamily="18" charset="0"/>
              </a:rPr>
              <a:t>∈</a:t>
            </a:r>
            <a:r>
              <a:rPr lang="en-US" sz="1600" i="1" dirty="0">
                <a:latin typeface="Times New Roman" panose="02020603050405020304" pitchFamily="18" charset="0"/>
                <a:ea typeface="Times New Roman" panose="02020603050405020304" pitchFamily="18" charset="0"/>
                <a:cs typeface="Arial" panose="020B0604020202020204" pitchFamily="34" charset="0"/>
              </a:rPr>
              <a:t> </a:t>
            </a:r>
            <a:r>
              <a:rPr lang="en-US" sz="1600" dirty="0" err="1">
                <a:latin typeface="Times New Roman" panose="02020603050405020304" pitchFamily="18" charset="0"/>
                <a:ea typeface="Times New Roman" panose="02020603050405020304" pitchFamily="18" charset="0"/>
                <a:cs typeface="Arial" panose="020B0604020202020204" pitchFamily="34" charset="0"/>
              </a:rPr>
              <a:t>HLevelSet</a:t>
            </a:r>
            <a:r>
              <a:rPr lang="en-US" sz="1600" dirty="0">
                <a:latin typeface="Times New Roman" panose="02020603050405020304" pitchFamily="18" charset="0"/>
                <a:ea typeface="Times New Roman" panose="02020603050405020304" pitchFamily="18" charset="0"/>
                <a:cs typeface="Arial" panose="020B0604020202020204" pitchFamily="34" charset="0"/>
              </a:rPr>
              <a:t>[</a:t>
            </a:r>
            <a:r>
              <a:rPr lang="en-US" sz="1600" dirty="0" err="1">
                <a:latin typeface="Times New Roman" panose="02020603050405020304" pitchFamily="18" charset="0"/>
                <a:ea typeface="Times New Roman" panose="02020603050405020304" pitchFamily="18" charset="0"/>
                <a:cs typeface="Arial" panose="020B0604020202020204" pitchFamily="34" charset="0"/>
              </a:rPr>
              <a:t>i</a:t>
            </a:r>
            <a:r>
              <a:rPr lang="en-US" sz="1600" dirty="0">
                <a:latin typeface="Times New Roman" panose="02020603050405020304" pitchFamily="18" charset="0"/>
                <a:ea typeface="Times New Roman" panose="02020603050405020304" pitchFamily="18" charset="0"/>
                <a:cs typeface="Arial" panose="020B0604020202020204" pitchFamily="34" charset="0"/>
              </a:rPr>
              <a:t>][j] )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1</a:t>
            </a:r>
            <a:r>
              <a:rPr lang="en-US" sz="1600" dirty="0">
                <a:latin typeface="Times New Roman" panose="02020603050405020304" pitchFamily="18" charset="0"/>
                <a:ea typeface="Times New Roman" panose="02020603050405020304" pitchFamily="18" charset="0"/>
                <a:cs typeface="Arial" panose="020B0604020202020204" pitchFamily="34" charset="0"/>
              </a:rPr>
              <a:t> </a:t>
            </a:r>
            <a:r>
              <a:rPr lang="en-US" sz="1600"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sz="1600" dirty="0">
                <a:latin typeface="Times New Roman" panose="02020603050405020304" pitchFamily="18" charset="0"/>
                <a:ea typeface="Times New Roman" panose="02020603050405020304" pitchFamily="18" charset="0"/>
                <a:cs typeface="Arial" panose="020B0604020202020204" pitchFamily="34" charset="0"/>
              </a:rPr>
              <a:t> </a:t>
            </a:r>
            <a:r>
              <a:rPr lang="en-US" sz="1600" i="1" dirty="0">
                <a:latin typeface="Times New Roman" panose="02020603050405020304" pitchFamily="18" charset="0"/>
                <a:ea typeface="Times New Roman" panose="02020603050405020304" pitchFamily="18" charset="0"/>
                <a:cs typeface="Arial" panose="020B0604020202020204" pitchFamily="34" charset="0"/>
              </a:rPr>
              <a:t>v</a:t>
            </a:r>
          </a:p>
          <a:p>
            <a:pPr>
              <a:lnSpc>
                <a:spcPct val="107000"/>
              </a:lnSpc>
              <a:spcBef>
                <a:spcPts val="0"/>
              </a:spcBef>
              <a:spcAft>
                <a:spcPts val="0"/>
              </a:spcAft>
            </a:pPr>
            <a:r>
              <a:rPr lang="en-US" sz="1600" i="1" dirty="0">
                <a:latin typeface="Times New Roman" panose="02020603050405020304" pitchFamily="18" charset="0"/>
                <a:ea typeface="Times New Roman" panose="02020603050405020304" pitchFamily="18" charset="0"/>
                <a:cs typeface="Arial" panose="020B0604020202020204" pitchFamily="34" charset="0"/>
              </a:rPr>
              <a:t>             … </a:t>
            </a:r>
            <a:endParaRPr lang="en-US" sz="1400" i="1"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r>
              <a:rPr lang="en-US" sz="1600"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n</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1</a:t>
            </a:r>
            <a:r>
              <a:rPr lang="en-US" sz="1600" dirty="0">
                <a:latin typeface="Times New Roman" panose="02020603050405020304" pitchFamily="18" charset="0"/>
                <a:ea typeface="Times New Roman" panose="02020603050405020304" pitchFamily="18" charset="0"/>
                <a:cs typeface="Arial" panose="020B0604020202020204" pitchFamily="34" charset="0"/>
              </a:rPr>
              <a:t>)) {</a:t>
            </a:r>
          </a:p>
          <a:p>
            <a:pPr>
              <a:lnSpc>
                <a:spcPct val="107000"/>
              </a:lnSpc>
              <a:spcBef>
                <a:spcPts val="0"/>
              </a:spcBef>
              <a:spcAft>
                <a:spcPts val="0"/>
              </a:spcAft>
            </a:pPr>
            <a:r>
              <a:rPr lang="en-US" sz="1600"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#pragma </a:t>
            </a:r>
            <a:r>
              <a:rPr lang="en-US" sz="1600" dirty="0" err="1">
                <a:solidFill>
                  <a:srgbClr val="BC7A00"/>
                </a:solidFill>
                <a:latin typeface="Times New Roman" panose="02020603050405020304" pitchFamily="18" charset="0"/>
                <a:ea typeface="Times New Roman" panose="02020603050405020304" pitchFamily="18" charset="0"/>
                <a:cs typeface="Arial" panose="020B0604020202020204" pitchFamily="34" charset="0"/>
              </a:rPr>
              <a:t>omp</a:t>
            </a:r>
            <a:r>
              <a:rPr lang="en-US" sz="1600"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 atomic</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c /= a[</a:t>
            </a:r>
            <a:r>
              <a:rPr lang="en-US" sz="1600" dirty="0" err="1">
                <a:latin typeface="Times New Roman" panose="02020603050405020304" pitchFamily="18" charset="0"/>
                <a:ea typeface="Times New Roman" panose="02020603050405020304" pitchFamily="18" charset="0"/>
                <a:cs typeface="Arial" panose="020B0604020202020204" pitchFamily="34" charset="0"/>
              </a:rPr>
              <a:t>idx</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1</a:t>
            </a:r>
            <a:r>
              <a:rPr lang="en-US" sz="1600" dirty="0">
                <a:latin typeface="Times New Roman" panose="02020603050405020304" pitchFamily="18" charset="0"/>
                <a:ea typeface="Times New Roman" panose="02020603050405020304" pitchFamily="18" charset="0"/>
                <a:cs typeface="Arial" panose="020B0604020202020204" pitchFamily="34" charset="0"/>
              </a:rPr>
              <a:t>,...,I</a:t>
            </a:r>
            <a:r>
              <a:rPr lang="en-US" sz="1600" baseline="-25000" dirty="0">
                <a:latin typeface="Times New Roman" panose="02020603050405020304" pitchFamily="18" charset="0"/>
                <a:ea typeface="Times New Roman" panose="02020603050405020304" pitchFamily="18" charset="0"/>
                <a:cs typeface="Arial" panose="020B0604020202020204" pitchFamily="34" charset="0"/>
              </a:rPr>
              <a:t>n</a:t>
            </a: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600" dirty="0">
                <a:latin typeface="Times New Roman" panose="02020603050405020304" pitchFamily="18" charset="0"/>
                <a:ea typeface="Times New Roman" panose="02020603050405020304" pitchFamily="18" charset="0"/>
                <a:cs typeface="Arial" panose="020B0604020202020204" pitchFamily="34" charset="0"/>
              </a:rPr>
              <a:t>}}}</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spcBef>
                <a:spcPts val="0"/>
              </a:spcBef>
              <a:spcAft>
                <a:spcPts val="0"/>
              </a:spcAft>
            </a:pPr>
            <a:endParaRPr lang="en-CA" sz="1600" dirty="0">
              <a:latin typeface="Consolas" panose="020B0609020204030204" pitchFamily="49" charset="0"/>
              <a:cs typeface="Consolas" panose="020B0609020204030204" pitchFamily="49" charset="0"/>
            </a:endParaRPr>
          </a:p>
        </p:txBody>
      </p:sp>
      <p:sp>
        <p:nvSpPr>
          <p:cNvPr id="5" name="TextBox 4"/>
          <p:cNvSpPr txBox="1"/>
          <p:nvPr/>
        </p:nvSpPr>
        <p:spPr>
          <a:xfrm>
            <a:off x="620002" y="5081676"/>
            <a:ext cx="2880129" cy="400110"/>
          </a:xfrm>
          <a:prstGeom prst="rect">
            <a:avLst/>
          </a:prstGeom>
          <a:noFill/>
        </p:spPr>
        <p:txBody>
          <a:bodyPr wrap="square" rtlCol="0">
            <a:spAutoFit/>
          </a:bodyPr>
          <a:lstStyle/>
          <a:p>
            <a:r>
              <a:rPr lang="en-US" sz="2000" dirty="0"/>
              <a:t>Internally annotated code</a:t>
            </a:r>
          </a:p>
        </p:txBody>
      </p:sp>
      <p:sp>
        <p:nvSpPr>
          <p:cNvPr id="34" name="TextBox 33"/>
          <p:cNvSpPr txBox="1"/>
          <p:nvPr/>
        </p:nvSpPr>
        <p:spPr>
          <a:xfrm>
            <a:off x="5020871" y="5081676"/>
            <a:ext cx="2900989" cy="400110"/>
          </a:xfrm>
          <a:prstGeom prst="rect">
            <a:avLst/>
          </a:prstGeom>
          <a:noFill/>
        </p:spPr>
        <p:txBody>
          <a:bodyPr wrap="square" rtlCol="0">
            <a:spAutoFit/>
          </a:bodyPr>
          <a:lstStyle/>
          <a:p>
            <a:r>
              <a:rPr lang="en-US" sz="2000" dirty="0"/>
              <a:t>Transformed with H-Level</a:t>
            </a:r>
          </a:p>
        </p:txBody>
      </p:sp>
      <p:sp>
        <p:nvSpPr>
          <p:cNvPr id="21" name="Right Arrow 20"/>
          <p:cNvSpPr/>
          <p:nvPr/>
        </p:nvSpPr>
        <p:spPr>
          <a:xfrm>
            <a:off x="3932117" y="3338455"/>
            <a:ext cx="384810" cy="27643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1295400"/>
            <a:ext cx="8884920" cy="830997"/>
          </a:xfrm>
          <a:prstGeom prst="rect">
            <a:avLst/>
          </a:prstGeom>
        </p:spPr>
        <p:txBody>
          <a:bodyPr wrap="square">
            <a:spAutoFit/>
          </a:bodyPr>
          <a:lstStyle/>
          <a:p>
            <a:r>
              <a:rPr lang="en-US" sz="2100" b="1" dirty="0">
                <a:solidFill>
                  <a:srgbClr val="C00000"/>
                </a:solidFill>
                <a:latin typeface=""/>
              </a:rPr>
              <a:t>Hierarchical Level (H-Level)</a:t>
            </a:r>
            <a:r>
              <a:rPr lang="en-US" sz="2400" dirty="0"/>
              <a:t> creates partitions with coarser tasks while ensuring good balance between execution threads.</a:t>
            </a:r>
            <a:r>
              <a:rPr lang="en-US" sz="2100" dirty="0">
                <a:latin typeface=""/>
              </a:rPr>
              <a:t> </a:t>
            </a:r>
            <a:endParaRPr lang="en-US" sz="2100" dirty="0">
              <a:solidFill>
                <a:schemeClr val="tx1">
                  <a:lumMod val="95000"/>
                  <a:lumOff val="5000"/>
                </a:schemeClr>
              </a:solidFill>
            </a:endParaRPr>
          </a:p>
        </p:txBody>
      </p:sp>
      <p:grpSp>
        <p:nvGrpSpPr>
          <p:cNvPr id="10" name="Group 9">
            <a:extLst>
              <a:ext uri="{FF2B5EF4-FFF2-40B4-BE49-F238E27FC236}">
                <a16:creationId xmlns:a16="http://schemas.microsoft.com/office/drawing/2014/main" id="{7C6D20D7-4D77-7149-9DCC-0ADCD3190BC7}"/>
              </a:ext>
            </a:extLst>
          </p:cNvPr>
          <p:cNvGrpSpPr/>
          <p:nvPr/>
        </p:nvGrpSpPr>
        <p:grpSpPr>
          <a:xfrm>
            <a:off x="179110" y="5562600"/>
            <a:ext cx="3859489" cy="1163712"/>
            <a:chOff x="289560" y="4038600"/>
            <a:chExt cx="5538652" cy="1607815"/>
          </a:xfrm>
          <a:solidFill>
            <a:schemeClr val="accent2">
              <a:lumMod val="60000"/>
              <a:lumOff val="40000"/>
            </a:schemeClr>
          </a:solidFill>
        </p:grpSpPr>
        <p:sp>
          <p:nvSpPr>
            <p:cNvPr id="11" name="Rectangle 10">
              <a:extLst>
                <a:ext uri="{FF2B5EF4-FFF2-40B4-BE49-F238E27FC236}">
                  <a16:creationId xmlns:a16="http://schemas.microsoft.com/office/drawing/2014/main" id="{5E24B8ED-F873-964B-8CDE-4F8E20EFBCCC}"/>
                </a:ext>
              </a:extLst>
            </p:cNvPr>
            <p:cNvSpPr/>
            <p:nvPr/>
          </p:nvSpPr>
          <p:spPr>
            <a:xfrm>
              <a:off x="289560" y="4038600"/>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Sparsity Pattern</a:t>
              </a:r>
            </a:p>
          </p:txBody>
        </p:sp>
        <p:sp>
          <p:nvSpPr>
            <p:cNvPr id="12" name="Rectangle 11">
              <a:extLst>
                <a:ext uri="{FF2B5EF4-FFF2-40B4-BE49-F238E27FC236}">
                  <a16:creationId xmlns:a16="http://schemas.microsoft.com/office/drawing/2014/main" id="{05B9115D-40B4-9D42-90CF-0A2F1FFEEF1D}"/>
                </a:ext>
              </a:extLst>
            </p:cNvPr>
            <p:cNvSpPr/>
            <p:nvPr/>
          </p:nvSpPr>
          <p:spPr>
            <a:xfrm>
              <a:off x="289560"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Numerical Method</a:t>
              </a:r>
            </a:p>
          </p:txBody>
        </p:sp>
        <p:sp>
          <p:nvSpPr>
            <p:cNvPr id="13" name="Rectangle 12">
              <a:extLst>
                <a:ext uri="{FF2B5EF4-FFF2-40B4-BE49-F238E27FC236}">
                  <a16:creationId xmlns:a16="http://schemas.microsoft.com/office/drawing/2014/main" id="{E104C012-534B-D949-893A-F018C8512FE4}"/>
                </a:ext>
              </a:extLst>
            </p:cNvPr>
            <p:cNvSpPr/>
            <p:nvPr/>
          </p:nvSpPr>
          <p:spPr>
            <a:xfrm>
              <a:off x="4392386"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Code Generation</a:t>
              </a:r>
            </a:p>
          </p:txBody>
        </p:sp>
        <p:sp>
          <p:nvSpPr>
            <p:cNvPr id="14" name="Rectangle 13">
              <a:extLst>
                <a:ext uri="{FF2B5EF4-FFF2-40B4-BE49-F238E27FC236}">
                  <a16:creationId xmlns:a16="http://schemas.microsoft.com/office/drawing/2014/main" id="{AA1E6A52-2F84-E142-A92E-28270A35B2EE}"/>
                </a:ext>
              </a:extLst>
            </p:cNvPr>
            <p:cNvSpPr/>
            <p:nvPr/>
          </p:nvSpPr>
          <p:spPr>
            <a:xfrm>
              <a:off x="2155371" y="4960615"/>
              <a:ext cx="1807029" cy="685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Inspector-Guided Transformations</a:t>
              </a:r>
            </a:p>
          </p:txBody>
        </p:sp>
        <p:sp>
          <p:nvSpPr>
            <p:cNvPr id="15" name="Rectangle 14">
              <a:extLst>
                <a:ext uri="{FF2B5EF4-FFF2-40B4-BE49-F238E27FC236}">
                  <a16:creationId xmlns:a16="http://schemas.microsoft.com/office/drawing/2014/main" id="{7B3B1525-E6EE-E940-A7A4-C58E13B82B7B}"/>
                </a:ext>
              </a:extLst>
            </p:cNvPr>
            <p:cNvSpPr/>
            <p:nvPr/>
          </p:nvSpPr>
          <p:spPr>
            <a:xfrm>
              <a:off x="2155371" y="4038600"/>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Symbolic Inspector</a:t>
              </a:r>
            </a:p>
          </p:txBody>
        </p:sp>
        <p:cxnSp>
          <p:nvCxnSpPr>
            <p:cNvPr id="16" name="Straight Arrow Connector 15">
              <a:extLst>
                <a:ext uri="{FF2B5EF4-FFF2-40B4-BE49-F238E27FC236}">
                  <a16:creationId xmlns:a16="http://schemas.microsoft.com/office/drawing/2014/main" id="{524BB9D7-141B-6442-85C7-661C965A331C}"/>
                </a:ext>
              </a:extLst>
            </p:cNvPr>
            <p:cNvCxnSpPr>
              <a:stCxn id="12" idx="3"/>
              <a:endCxn id="14" idx="1"/>
            </p:cNvCxnSpPr>
            <p:nvPr/>
          </p:nvCxnSpPr>
          <p:spPr>
            <a:xfrm>
              <a:off x="1725386"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DD154A-ECEE-B042-B8E0-E9829CBE172A}"/>
                </a:ext>
              </a:extLst>
            </p:cNvPr>
            <p:cNvCxnSpPr>
              <a:stCxn id="11" idx="3"/>
              <a:endCxn id="15" idx="1"/>
            </p:cNvCxnSpPr>
            <p:nvPr/>
          </p:nvCxnSpPr>
          <p:spPr>
            <a:xfrm>
              <a:off x="1725386" y="4381500"/>
              <a:ext cx="429985" cy="0"/>
            </a:xfrm>
            <a:prstGeom prst="straightConnector1">
              <a:avLst/>
            </a:prstGeom>
            <a:solidFill>
              <a:schemeClr val="accent2">
                <a:lumMod val="20000"/>
                <a:lumOff val="80000"/>
              </a:schemeClr>
            </a:solid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B56517-3593-6C47-BF6C-AF2034B2D65B}"/>
                </a:ext>
              </a:extLst>
            </p:cNvPr>
            <p:cNvCxnSpPr>
              <a:cxnSpLocks/>
              <a:stCxn id="14" idx="3"/>
            </p:cNvCxnSpPr>
            <p:nvPr/>
          </p:nvCxnSpPr>
          <p:spPr>
            <a:xfrm>
              <a:off x="3962400"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E2B34A5-B9A4-8647-8CAD-4EEA6F4F2534}"/>
                </a:ext>
              </a:extLst>
            </p:cNvPr>
            <p:cNvCxnSpPr>
              <a:stCxn id="15" idx="2"/>
              <a:endCxn id="14" idx="0"/>
            </p:cNvCxnSpPr>
            <p:nvPr/>
          </p:nvCxnSpPr>
          <p:spPr>
            <a:xfrm>
              <a:off x="3058886" y="4724400"/>
              <a:ext cx="0" cy="236215"/>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77">
              <a:extLst>
                <a:ext uri="{FF2B5EF4-FFF2-40B4-BE49-F238E27FC236}">
                  <a16:creationId xmlns:a16="http://schemas.microsoft.com/office/drawing/2014/main" id="{C3B03172-CF96-064E-970E-A272DA9FE25E}"/>
                </a:ext>
              </a:extLst>
            </p:cNvPr>
            <p:cNvCxnSpPr/>
            <p:nvPr/>
          </p:nvCxnSpPr>
          <p:spPr>
            <a:xfrm flipV="1">
              <a:off x="1725385" y="4572000"/>
              <a:ext cx="429768" cy="548640"/>
            </a:xfrm>
            <a:prstGeom prst="bentConnector3">
              <a:avLst>
                <a:gd name="adj1" fmla="val 50000"/>
              </a:avLst>
            </a:prstGeom>
            <a:solidFill>
              <a:schemeClr val="accent2">
                <a:lumMod val="20000"/>
                <a:lumOff val="80000"/>
              </a:schemeClr>
            </a:solid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9660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idx="1"/>
          </p:nvPr>
        </p:nvSpPr>
        <p:spPr>
          <a:prstGeom prst="rect">
            <a:avLst/>
          </a:prstGeom>
        </p:spPr>
        <p:txBody>
          <a:bodyPr vert="horz" lIns="91425" tIns="91425" rIns="91425" bIns="91425" rtlCol="0" anchor="t" anchorCtr="0">
            <a:noAutofit/>
          </a:bodyPr>
          <a:lstStyle/>
          <a:p>
            <a:pPr marL="457200" indent="-342900">
              <a:lnSpc>
                <a:spcPct val="115000"/>
              </a:lnSpc>
              <a:spcAft>
                <a:spcPts val="1600"/>
              </a:spcAft>
              <a:buClr>
                <a:schemeClr val="dk2"/>
              </a:buClr>
              <a:buSzPct val="100000"/>
            </a:pPr>
            <a:endParaRPr lang="en" dirty="0"/>
          </a:p>
          <a:p>
            <a:pPr marL="114300" indent="0">
              <a:lnSpc>
                <a:spcPct val="115000"/>
              </a:lnSpc>
              <a:spcAft>
                <a:spcPts val="1600"/>
              </a:spcAft>
              <a:buClr>
                <a:schemeClr val="dk2"/>
              </a:buClr>
              <a:buSzPct val="100000"/>
              <a:buNone/>
            </a:pPr>
            <a:endParaRPr lang="en" dirty="0"/>
          </a:p>
          <a:p>
            <a:pPr marL="457200" indent="-342900">
              <a:lnSpc>
                <a:spcPct val="115000"/>
              </a:lnSpc>
              <a:spcAft>
                <a:spcPts val="1600"/>
              </a:spcAft>
              <a:buClr>
                <a:schemeClr val="dk2"/>
              </a:buClr>
              <a:buSzPct val="100000"/>
            </a:pPr>
            <a:endParaRPr lang="en" dirty="0"/>
          </a:p>
          <a:p>
            <a:pPr marL="457200" indent="-342900">
              <a:lnSpc>
                <a:spcPct val="115000"/>
              </a:lnSpc>
              <a:spcAft>
                <a:spcPts val="1600"/>
              </a:spcAft>
              <a:buClr>
                <a:schemeClr val="dk2"/>
              </a:buClr>
              <a:buSzPct val="100000"/>
            </a:pPr>
            <a:endParaRPr lang="en" dirty="0"/>
          </a:p>
          <a:p>
            <a:pPr marL="114300" indent="0">
              <a:lnSpc>
                <a:spcPct val="115000"/>
              </a:lnSpc>
              <a:spcAft>
                <a:spcPts val="1600"/>
              </a:spcAft>
              <a:buClr>
                <a:schemeClr val="dk2"/>
              </a:buClr>
              <a:buSzPct val="100000"/>
              <a:buNone/>
            </a:pPr>
            <a:endParaRPr lang="en" dirty="0"/>
          </a:p>
        </p:txBody>
      </p:sp>
      <p:sp>
        <p:nvSpPr>
          <p:cNvPr id="154" name="Shape 154"/>
          <p:cNvSpPr txBox="1">
            <a:spLocks noGrp="1"/>
          </p:cNvSpPr>
          <p:nvPr>
            <p:ph type="sldNum" sz="quarter" idx="11"/>
          </p:nvPr>
        </p:nvSpPr>
        <p:spPr>
          <a:prstGeom prst="rect">
            <a:avLst/>
          </a:prstGeom>
        </p:spPr>
        <p:txBody>
          <a:bodyPr vert="horz" lIns="91425" tIns="91425" rIns="91425" bIns="91425" rtlCol="0" anchor="ctr" anchorCtr="0">
            <a:noAutofit/>
          </a:bodyPr>
          <a:lstStyle/>
          <a:p>
            <a:fld id="{00000000-1234-1234-1234-123412341234}" type="slidenum">
              <a:rPr lang="en">
                <a:solidFill>
                  <a:schemeClr val="dk2"/>
                </a:solidFill>
                <a:latin typeface="Arial"/>
                <a:ea typeface="Arial"/>
                <a:cs typeface="Arial"/>
                <a:sym typeface="Arial"/>
              </a:rPr>
              <a:pPr/>
              <a:t>24</a:t>
            </a:fld>
            <a:endParaRPr lang="en">
              <a:solidFill>
                <a:schemeClr val="dk2"/>
              </a:solidFill>
              <a:latin typeface="Arial"/>
              <a:ea typeface="Arial"/>
              <a:cs typeface="Arial"/>
              <a:sym typeface="Arial"/>
            </a:endParaRPr>
          </a:p>
        </p:txBody>
      </p:sp>
      <p:sp>
        <p:nvSpPr>
          <p:cNvPr id="2" name="Content Placeholder 1"/>
          <p:cNvSpPr>
            <a:spLocks noGrp="1"/>
          </p:cNvSpPr>
          <p:nvPr>
            <p:ph idx="13"/>
          </p:nvPr>
        </p:nvSpPr>
        <p:spPr/>
        <p:txBody>
          <a:bodyPr>
            <a:normAutofit/>
          </a:bodyPr>
          <a:lstStyle/>
          <a:p>
            <a:r>
              <a:rPr lang="en-US" dirty="0">
                <a:latin typeface="Calibri" charset="0"/>
                <a:ea typeface="Calibri" charset="0"/>
                <a:cs typeface="Calibri" charset="0"/>
              </a:rPr>
              <a:t>The </a:t>
            </a:r>
            <a:r>
              <a:rPr lang="en" dirty="0" err="1">
                <a:latin typeface="Calibri" charset="0"/>
                <a:ea typeface="Calibri" charset="0"/>
                <a:cs typeface="Calibri" charset="0"/>
              </a:rPr>
              <a:t>ParSy</a:t>
            </a:r>
            <a:r>
              <a:rPr lang="en" dirty="0">
                <a:latin typeface="Calibri" charset="0"/>
                <a:ea typeface="Calibri" charset="0"/>
                <a:cs typeface="Calibri" charset="0"/>
              </a:rPr>
              <a:t> Generated code for Cholesky</a:t>
            </a:r>
            <a:endParaRPr lang="en-US" dirty="0">
              <a:latin typeface="Calibri" charset="0"/>
              <a:ea typeface="Calibri" charset="0"/>
              <a:cs typeface="Calibri" charset="0"/>
            </a:endParaRPr>
          </a:p>
        </p:txBody>
      </p:sp>
      <p:sp>
        <p:nvSpPr>
          <p:cNvPr id="14" name="TextBox 13"/>
          <p:cNvSpPr txBox="1">
            <a:spLocks noChangeArrowheads="1"/>
          </p:cNvSpPr>
          <p:nvPr/>
        </p:nvSpPr>
        <p:spPr bwMode="auto">
          <a:xfrm>
            <a:off x="16329" y="1066800"/>
            <a:ext cx="4343400" cy="4458773"/>
          </a:xfrm>
          <a:prstGeom prst="foldedCorner">
            <a:avLst>
              <a:gd name="adj" fmla="val 9905"/>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Bef>
                <a:spcPts val="0"/>
              </a:spcBef>
              <a:spcAft>
                <a:spcPts val="0"/>
              </a:spcAft>
            </a:pP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H-Level</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err="1">
                <a:solidFill>
                  <a:srgbClr val="B00040"/>
                </a:solidFill>
                <a:latin typeface="Times New Roman" panose="02020603050405020304" pitchFamily="18" charset="0"/>
                <a:ea typeface="Times New Roman" panose="02020603050405020304" pitchFamily="18" charset="0"/>
                <a:cs typeface="Arial" panose="020B0604020202020204" pitchFamily="34" charset="0"/>
              </a:rPr>
              <a:t>int</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=0</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&lt;</a:t>
            </a:r>
            <a:r>
              <a:rPr lang="en-US" dirty="0" err="1">
                <a:latin typeface="Times New Roman" panose="02020603050405020304" pitchFamily="18" charset="0"/>
                <a:ea typeface="Times New Roman" panose="02020603050405020304" pitchFamily="18" charset="0"/>
                <a:cs typeface="Arial" panose="020B0604020202020204" pitchFamily="34" charset="0"/>
              </a:rPr>
              <a:t>blockNo</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b1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block2col[</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 b2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block2col[i</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f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A(</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i="1" dirty="0">
                <a:solidFill>
                  <a:srgbClr val="408080"/>
                </a:solidFill>
                <a:latin typeface="Times New Roman" panose="02020603050405020304" pitchFamily="18" charset="0"/>
                <a:ea typeface="Times New Roman" panose="02020603050405020304" pitchFamily="18" charset="0"/>
                <a:cs typeface="Arial" panose="020B0604020202020204" pitchFamily="34" charset="0"/>
              </a:rPr>
              <a:t>// Update phase</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(block r</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=0</a:t>
            </a:r>
            <a:r>
              <a:rPr lang="en-US" dirty="0">
                <a:latin typeface="Times New Roman" panose="02020603050405020304" pitchFamily="18" charset="0"/>
                <a:ea typeface="Times New Roman" panose="02020603050405020304" pitchFamily="18" charset="0"/>
                <a:cs typeface="Arial" panose="020B0604020202020204" pitchFamily="34" charset="0"/>
              </a:rPr>
              <a:t> to i</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 L(</a:t>
            </a:r>
            <a:r>
              <a:rPr lang="en-US" dirty="0" err="1">
                <a:latin typeface="Times New Roman" panose="02020603050405020304" pitchFamily="18" charset="0"/>
                <a:ea typeface="Times New Roman" panose="02020603050405020304" pitchFamily="18" charset="0"/>
                <a:cs typeface="Arial" panose="020B0604020202020204" pitchFamily="34" charset="0"/>
              </a:rPr>
              <a:t>i,r</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!=0</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f</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GEMM(L(</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:n,r),transpose(L(</a:t>
            </a:r>
            <a:r>
              <a:rPr lang="en-US" dirty="0" err="1">
                <a:latin typeface="Times New Roman" panose="02020603050405020304" pitchFamily="18" charset="0"/>
                <a:ea typeface="Times New Roman" panose="02020603050405020304" pitchFamily="18" charset="0"/>
                <a:cs typeface="Arial" panose="020B0604020202020204" pitchFamily="34" charset="0"/>
              </a:rPr>
              <a:t>i,r</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i="1" dirty="0">
                <a:solidFill>
                  <a:srgbClr val="408080"/>
                </a:solidFill>
                <a:latin typeface="Times New Roman" panose="02020603050405020304" pitchFamily="18" charset="0"/>
                <a:ea typeface="Times New Roman" panose="02020603050405020304" pitchFamily="18" charset="0"/>
                <a:cs typeface="Arial" panose="020B0604020202020204" pitchFamily="34" charset="0"/>
              </a:rPr>
              <a:t>// Diagonal operation</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L(</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POTRF(f(</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i="1" dirty="0">
                <a:solidFill>
                  <a:srgbClr val="408080"/>
                </a:solidFill>
                <a:latin typeface="Times New Roman" panose="02020603050405020304" pitchFamily="18" charset="0"/>
                <a:ea typeface="Times New Roman" panose="02020603050405020304" pitchFamily="18" charset="0"/>
                <a:cs typeface="Arial" panose="020B0604020202020204" pitchFamily="34" charset="0"/>
              </a:rPr>
              <a:t>// Off-diagonal operations</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(off</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diagonal elements in f){</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L(b2</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n,</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:b1)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TRSM(f(b1</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n,</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:b2),L(</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TextBox 8"/>
          <p:cNvSpPr txBox="1">
            <a:spLocks noChangeArrowheads="1"/>
          </p:cNvSpPr>
          <p:nvPr/>
        </p:nvSpPr>
        <p:spPr bwMode="auto">
          <a:xfrm>
            <a:off x="4495800" y="1066800"/>
            <a:ext cx="4403272" cy="5410200"/>
          </a:xfrm>
          <a:prstGeom prst="foldedCorner">
            <a:avLst>
              <a:gd name="adj" fmla="val 9905"/>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Bef>
                <a:spcPts val="0"/>
              </a:spcBef>
              <a:spcAft>
                <a:spcPts val="0"/>
              </a:spcAft>
            </a:pP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(every l</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partition </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#pragma </a:t>
            </a:r>
            <a:r>
              <a:rPr lang="en-US" dirty="0" err="1">
                <a:solidFill>
                  <a:srgbClr val="BC7A00"/>
                </a:solidFill>
                <a:latin typeface="Times New Roman" panose="02020603050405020304" pitchFamily="18" charset="0"/>
                <a:ea typeface="Times New Roman" panose="02020603050405020304" pitchFamily="18" charset="0"/>
                <a:cs typeface="Arial" panose="020B0604020202020204" pitchFamily="34" charset="0"/>
              </a:rPr>
              <a:t>omp</a:t>
            </a:r>
            <a:r>
              <a:rPr lang="en-US" dirty="0">
                <a:solidFill>
                  <a:srgbClr val="BC7A00"/>
                </a:solidFill>
                <a:latin typeface="Times New Roman" panose="02020603050405020304" pitchFamily="18" charset="0"/>
                <a:ea typeface="Times New Roman" panose="02020603050405020304" pitchFamily="18" charset="0"/>
                <a:cs typeface="Arial" panose="020B0604020202020204" pitchFamily="34" charset="0"/>
              </a:rPr>
              <a:t> parallel for private(f){</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(every w</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partition j){</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(every v </a:t>
            </a:r>
            <a:r>
              <a:rPr lang="en-US" dirty="0">
                <a:latin typeface="Cambria Math" panose="02040503050406030204" pitchFamily="18" charset="0"/>
                <a:ea typeface="Times New Roman" panose="02020603050405020304" pitchFamily="18" charset="0"/>
                <a:cs typeface="Cambria Math" panose="02040503050406030204" pitchFamily="18"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err="1">
                <a:latin typeface="Times New Roman" panose="02020603050405020304" pitchFamily="18" charset="0"/>
                <a:ea typeface="Times New Roman" panose="02020603050405020304" pitchFamily="18" charset="0"/>
                <a:cs typeface="Arial" panose="020B0604020202020204" pitchFamily="34" charset="0"/>
              </a:rPr>
              <a:t>HLevelSet</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][j]){</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err="1">
                <a:solidFill>
                  <a:srgbClr val="B00040"/>
                </a:solidFill>
                <a:latin typeface="Times New Roman" panose="02020603050405020304" pitchFamily="18" charset="0"/>
                <a:ea typeface="Times New Roman" panose="02020603050405020304" pitchFamily="18" charset="0"/>
                <a:cs typeface="Arial" panose="020B0604020202020204" pitchFamily="34" charset="0"/>
              </a:rPr>
              <a:t>int</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v;</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b1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block2col[</a:t>
            </a:r>
            <a:r>
              <a:rPr lang="en-US" dirty="0" err="1">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];b2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block2col[i</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f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 A(</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(block r</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=0</a:t>
            </a:r>
            <a:r>
              <a:rPr lang="en-US" dirty="0">
                <a:latin typeface="Times New Roman" panose="02020603050405020304" pitchFamily="18" charset="0"/>
                <a:ea typeface="Times New Roman" panose="02020603050405020304" pitchFamily="18" charset="0"/>
                <a:cs typeface="Arial" panose="020B0604020202020204" pitchFamily="34" charset="0"/>
              </a:rPr>
              <a:t> to i</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 L(</a:t>
            </a:r>
            <a:r>
              <a:rPr lang="en-US" dirty="0" err="1">
                <a:latin typeface="Times New Roman" panose="02020603050405020304" pitchFamily="18" charset="0"/>
                <a:ea typeface="Times New Roman" panose="02020603050405020304" pitchFamily="18" charset="0"/>
                <a:cs typeface="Arial" panose="020B0604020202020204" pitchFamily="34" charset="0"/>
              </a:rPr>
              <a:t>i,r</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!=0</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f</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GEMM(L(</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:n,r),transpose(L(</a:t>
            </a:r>
            <a:r>
              <a:rPr lang="en-US" dirty="0" err="1">
                <a:latin typeface="Times New Roman" panose="02020603050405020304" pitchFamily="18" charset="0"/>
                <a:ea typeface="Times New Roman" panose="02020603050405020304" pitchFamily="18" charset="0"/>
                <a:cs typeface="Arial" panose="020B0604020202020204" pitchFamily="34" charset="0"/>
              </a:rPr>
              <a:t>i,r</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L(</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POTRF(f(</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rgbClr val="008000"/>
                </a:solidFill>
                <a:latin typeface="Times New Roman" panose="02020603050405020304" pitchFamily="18" charset="0"/>
                <a:ea typeface="Times New Roman" panose="02020603050405020304" pitchFamily="18" charset="0"/>
                <a:cs typeface="Arial" panose="020B0604020202020204" pitchFamily="34" charset="0"/>
              </a:rPr>
              <a:t>for</a:t>
            </a:r>
            <a:r>
              <a:rPr lang="en-US" dirty="0">
                <a:latin typeface="Times New Roman" panose="02020603050405020304" pitchFamily="18" charset="0"/>
                <a:ea typeface="Times New Roman" panose="02020603050405020304" pitchFamily="18" charset="0"/>
                <a:cs typeface="Arial" panose="020B0604020202020204" pitchFamily="34" charset="0"/>
              </a:rPr>
              <a:t>(off</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Arial" panose="020B0604020202020204" pitchFamily="34" charset="0"/>
              </a:rPr>
              <a:t>diagonal elements in f){</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L(b2</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n,</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:b1)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TRSM(f(b1</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n,</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:b2),L(</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a:t>
            </a:r>
            <a:r>
              <a:rPr lang="en-US" dirty="0">
                <a:solidFill>
                  <a:srgbClr val="A0A000"/>
                </a:solidFill>
                <a:latin typeface="Times New Roman" panose="02020603050405020304" pitchFamily="18" charset="0"/>
                <a:ea typeface="Times New Roman" panose="02020603050405020304" pitchFamily="18" charset="0"/>
                <a:cs typeface="Arial" panose="020B0604020202020204" pitchFamily="34" charset="0"/>
              </a:rPr>
              <a:t>b1</a:t>
            </a:r>
            <a:r>
              <a:rPr lang="en-US" dirty="0">
                <a:latin typeface="Times New Roman" panose="02020603050405020304" pitchFamily="18" charset="0"/>
                <a:ea typeface="Times New Roman" panose="02020603050405020304" pitchFamily="18" charset="0"/>
                <a:cs typeface="Arial" panose="020B0604020202020204" pitchFamily="34" charset="0"/>
              </a:rPr>
              <a:t>:b2));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 }}}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i="1" dirty="0">
                <a:solidFill>
                  <a:srgbClr val="408080"/>
                </a:solidFill>
                <a:latin typeface="Times New Roman" panose="02020603050405020304" pitchFamily="18" charset="0"/>
                <a:ea typeface="Times New Roman" panose="02020603050405020304" pitchFamily="18" charset="0"/>
                <a:cs typeface="Arial" panose="020B0604020202020204" pitchFamily="34" charset="0"/>
              </a:rPr>
              <a:t>//Specialized code for the last l-partition.</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dirty="0" err="1">
                <a:latin typeface="Times New Roman" panose="02020603050405020304" pitchFamily="18" charset="0"/>
                <a:ea typeface="Times New Roman" panose="02020603050405020304" pitchFamily="18" charset="0"/>
                <a:cs typeface="Arial" panose="020B0604020202020204" pitchFamily="34" charset="0"/>
              </a:rPr>
              <a:t>Cholesky_Specialized</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err="1">
                <a:latin typeface="Times New Roman" panose="02020603050405020304" pitchFamily="18" charset="0"/>
                <a:ea typeface="Times New Roman" panose="02020603050405020304" pitchFamily="18" charset="0"/>
                <a:cs typeface="Arial" panose="020B0604020202020204" pitchFamily="34" charset="0"/>
              </a:rPr>
              <a:t>HLevelSet</a:t>
            </a:r>
            <a:r>
              <a:rPr lang="en-US" dirty="0">
                <a:latin typeface="Times New Roman" panose="02020603050405020304" pitchFamily="18" charset="0"/>
                <a:ea typeface="Times New Roman" panose="02020603050405020304" pitchFamily="18" charset="0"/>
                <a:cs typeface="Arial" panose="020B0604020202020204" pitchFamily="34" charset="0"/>
              </a:rPr>
              <a:t>[n − </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0</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6" name="Right Arrow 17"/>
          <p:cNvSpPr/>
          <p:nvPr/>
        </p:nvSpPr>
        <p:spPr>
          <a:xfrm>
            <a:off x="3918103" y="1145721"/>
            <a:ext cx="609600" cy="299357"/>
          </a:xfrm>
          <a:prstGeom prst="rightArrow">
            <a:avLst/>
          </a:prstGeom>
          <a:solidFill>
            <a:srgbClr val="C0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70298" y="2994383"/>
            <a:ext cx="925286" cy="338554"/>
          </a:xfrm>
          <a:prstGeom prst="rect">
            <a:avLst/>
          </a:prstGeom>
          <a:solidFill>
            <a:schemeClr val="bg1"/>
          </a:solidFill>
          <a:ln>
            <a:solidFill>
              <a:schemeClr val="tx1"/>
            </a:solidFill>
          </a:ln>
        </p:spPr>
        <p:txBody>
          <a:bodyPr wrap="square" rtlCol="0">
            <a:spAutoFit/>
          </a:bodyPr>
          <a:lstStyle/>
          <a:p>
            <a:r>
              <a:rPr lang="en-US" sz="1600" dirty="0"/>
              <a:t>H-Level</a:t>
            </a:r>
          </a:p>
        </p:txBody>
      </p:sp>
      <p:grpSp>
        <p:nvGrpSpPr>
          <p:cNvPr id="10" name="Group 9">
            <a:extLst>
              <a:ext uri="{FF2B5EF4-FFF2-40B4-BE49-F238E27FC236}">
                <a16:creationId xmlns:a16="http://schemas.microsoft.com/office/drawing/2014/main" id="{334AE670-4740-0A43-8C39-2487E283ADE1}"/>
              </a:ext>
            </a:extLst>
          </p:cNvPr>
          <p:cNvGrpSpPr/>
          <p:nvPr/>
        </p:nvGrpSpPr>
        <p:grpSpPr>
          <a:xfrm>
            <a:off x="179110" y="5562600"/>
            <a:ext cx="3859489" cy="1163712"/>
            <a:chOff x="289560" y="4038600"/>
            <a:chExt cx="5538652" cy="1607815"/>
          </a:xfrm>
          <a:solidFill>
            <a:schemeClr val="accent2">
              <a:lumMod val="60000"/>
              <a:lumOff val="40000"/>
            </a:schemeClr>
          </a:solidFill>
        </p:grpSpPr>
        <p:sp>
          <p:nvSpPr>
            <p:cNvPr id="11" name="Rectangle 10">
              <a:extLst>
                <a:ext uri="{FF2B5EF4-FFF2-40B4-BE49-F238E27FC236}">
                  <a16:creationId xmlns:a16="http://schemas.microsoft.com/office/drawing/2014/main" id="{46F933AD-9488-3143-B7C1-08DB44E0A657}"/>
                </a:ext>
              </a:extLst>
            </p:cNvPr>
            <p:cNvSpPr/>
            <p:nvPr/>
          </p:nvSpPr>
          <p:spPr>
            <a:xfrm>
              <a:off x="289560" y="4038600"/>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Sparsity Pattern</a:t>
              </a:r>
            </a:p>
          </p:txBody>
        </p:sp>
        <p:sp>
          <p:nvSpPr>
            <p:cNvPr id="12" name="Rectangle 11">
              <a:extLst>
                <a:ext uri="{FF2B5EF4-FFF2-40B4-BE49-F238E27FC236}">
                  <a16:creationId xmlns:a16="http://schemas.microsoft.com/office/drawing/2014/main" id="{7C9F6433-0281-A744-81D0-B6570C4A314F}"/>
                </a:ext>
              </a:extLst>
            </p:cNvPr>
            <p:cNvSpPr/>
            <p:nvPr/>
          </p:nvSpPr>
          <p:spPr>
            <a:xfrm>
              <a:off x="289560" y="4960615"/>
              <a:ext cx="1435826"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Numerical Method</a:t>
              </a:r>
            </a:p>
          </p:txBody>
        </p:sp>
        <p:sp>
          <p:nvSpPr>
            <p:cNvPr id="13" name="Rectangle 12">
              <a:extLst>
                <a:ext uri="{FF2B5EF4-FFF2-40B4-BE49-F238E27FC236}">
                  <a16:creationId xmlns:a16="http://schemas.microsoft.com/office/drawing/2014/main" id="{3E87E26D-8E74-EA4B-BB03-C3CCE8E424F7}"/>
                </a:ext>
              </a:extLst>
            </p:cNvPr>
            <p:cNvSpPr/>
            <p:nvPr/>
          </p:nvSpPr>
          <p:spPr>
            <a:xfrm>
              <a:off x="4392386" y="4960615"/>
              <a:ext cx="1435826" cy="6858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Code Generation</a:t>
              </a:r>
            </a:p>
          </p:txBody>
        </p:sp>
        <p:sp>
          <p:nvSpPr>
            <p:cNvPr id="15" name="Rectangle 14">
              <a:extLst>
                <a:ext uri="{FF2B5EF4-FFF2-40B4-BE49-F238E27FC236}">
                  <a16:creationId xmlns:a16="http://schemas.microsoft.com/office/drawing/2014/main" id="{337AE635-79BA-2A42-8C8D-08705FDDD5D4}"/>
                </a:ext>
              </a:extLst>
            </p:cNvPr>
            <p:cNvSpPr/>
            <p:nvPr/>
          </p:nvSpPr>
          <p:spPr>
            <a:xfrm>
              <a:off x="2155371" y="4960615"/>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Inspector-Guided</a:t>
              </a:r>
              <a:r>
                <a:rPr lang="en-US" sz="1200" dirty="0">
                  <a:solidFill>
                    <a:schemeClr val="tx1"/>
                  </a:solidFill>
                </a:rPr>
                <a:t> </a:t>
              </a:r>
              <a:r>
                <a:rPr lang="en-US" sz="1200" dirty="0">
                  <a:solidFill>
                    <a:schemeClr val="bg1"/>
                  </a:solidFill>
                </a:rPr>
                <a:t>Transformations</a:t>
              </a:r>
            </a:p>
          </p:txBody>
        </p:sp>
        <p:sp>
          <p:nvSpPr>
            <p:cNvPr id="17" name="Rectangle 16">
              <a:extLst>
                <a:ext uri="{FF2B5EF4-FFF2-40B4-BE49-F238E27FC236}">
                  <a16:creationId xmlns:a16="http://schemas.microsoft.com/office/drawing/2014/main" id="{075B99AF-A51A-AE40-AE21-6C1371F78EC6}"/>
                </a:ext>
              </a:extLst>
            </p:cNvPr>
            <p:cNvSpPr/>
            <p:nvPr/>
          </p:nvSpPr>
          <p:spPr>
            <a:xfrm>
              <a:off x="2155371" y="4038600"/>
              <a:ext cx="1807029" cy="685800"/>
            </a:xfrm>
            <a:prstGeom prst="rect">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Symbolic Inspector</a:t>
              </a:r>
            </a:p>
          </p:txBody>
        </p:sp>
        <p:cxnSp>
          <p:nvCxnSpPr>
            <p:cNvPr id="18" name="Straight Arrow Connector 17">
              <a:extLst>
                <a:ext uri="{FF2B5EF4-FFF2-40B4-BE49-F238E27FC236}">
                  <a16:creationId xmlns:a16="http://schemas.microsoft.com/office/drawing/2014/main" id="{4C8EC85E-81D9-0143-A999-A3306BB097BB}"/>
                </a:ext>
              </a:extLst>
            </p:cNvPr>
            <p:cNvCxnSpPr>
              <a:stCxn id="12" idx="3"/>
              <a:endCxn id="15" idx="1"/>
            </p:cNvCxnSpPr>
            <p:nvPr/>
          </p:nvCxnSpPr>
          <p:spPr>
            <a:xfrm>
              <a:off x="1725386" y="5303515"/>
              <a:ext cx="429985" cy="0"/>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FD0709-7F15-7B4B-8744-97AAB6F66F06}"/>
                </a:ext>
              </a:extLst>
            </p:cNvPr>
            <p:cNvCxnSpPr>
              <a:stCxn id="11" idx="3"/>
              <a:endCxn id="17" idx="1"/>
            </p:cNvCxnSpPr>
            <p:nvPr/>
          </p:nvCxnSpPr>
          <p:spPr>
            <a:xfrm>
              <a:off x="1725386" y="4381500"/>
              <a:ext cx="429985" cy="0"/>
            </a:xfrm>
            <a:prstGeom prst="straightConnector1">
              <a:avLst/>
            </a:prstGeom>
            <a:solidFill>
              <a:schemeClr val="accent2">
                <a:lumMod val="20000"/>
                <a:lumOff val="80000"/>
              </a:schemeClr>
            </a:solid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C9BDDB-BCE9-1648-8957-503787689E42}"/>
                </a:ext>
              </a:extLst>
            </p:cNvPr>
            <p:cNvCxnSpPr>
              <a:cxnSpLocks/>
              <a:stCxn id="15" idx="3"/>
            </p:cNvCxnSpPr>
            <p:nvPr/>
          </p:nvCxnSpPr>
          <p:spPr>
            <a:xfrm>
              <a:off x="3962400" y="5303515"/>
              <a:ext cx="429985" cy="0"/>
            </a:xfrm>
            <a:prstGeom prst="straightConnector1">
              <a:avLst/>
            </a:prstGeom>
            <a:grpFill/>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9991DEE-E191-BD45-9EB0-25EC107DD660}"/>
                </a:ext>
              </a:extLst>
            </p:cNvPr>
            <p:cNvCxnSpPr>
              <a:stCxn id="17" idx="2"/>
              <a:endCxn id="15" idx="0"/>
            </p:cNvCxnSpPr>
            <p:nvPr/>
          </p:nvCxnSpPr>
          <p:spPr>
            <a:xfrm>
              <a:off x="3058886" y="4724400"/>
              <a:ext cx="0" cy="236215"/>
            </a:xfrm>
            <a:prstGeom prst="straightConnector1">
              <a:avLst/>
            </a:prstGeom>
            <a:grp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77">
              <a:extLst>
                <a:ext uri="{FF2B5EF4-FFF2-40B4-BE49-F238E27FC236}">
                  <a16:creationId xmlns:a16="http://schemas.microsoft.com/office/drawing/2014/main" id="{EC3C792F-8018-7344-A4B4-FF9F8F964003}"/>
                </a:ext>
              </a:extLst>
            </p:cNvPr>
            <p:cNvCxnSpPr/>
            <p:nvPr/>
          </p:nvCxnSpPr>
          <p:spPr>
            <a:xfrm flipV="1">
              <a:off x="1725385" y="4572000"/>
              <a:ext cx="429768" cy="548640"/>
            </a:xfrm>
            <a:prstGeom prst="bentConnector3">
              <a:avLst>
                <a:gd name="adj1" fmla="val 50000"/>
              </a:avLst>
            </a:prstGeom>
            <a:solidFill>
              <a:schemeClr val="accent2">
                <a:lumMod val="20000"/>
                <a:lumOff val="80000"/>
              </a:schemeClr>
            </a:solidFill>
            <a:ln w="19050">
              <a:solidFill>
                <a:schemeClr val="accent2">
                  <a:lumMod val="20000"/>
                  <a:lumOff val="80000"/>
                </a:schemeClr>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536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3124200"/>
            <a:ext cx="9029700" cy="2590800"/>
          </a:xfrm>
        </p:spPr>
        <p:txBody>
          <a:bodyPr>
            <a:noAutofit/>
          </a:bodyPr>
          <a:lstStyle/>
          <a:p>
            <a:pPr>
              <a:buClr>
                <a:schemeClr val="tx1"/>
              </a:buClr>
              <a:buFont typeface="Wingdings" charset="2"/>
              <a:buChar char="Ø"/>
            </a:pPr>
            <a:r>
              <a:rPr lang="en-US" sz="3200" dirty="0">
                <a:solidFill>
                  <a:schemeClr val="bg1">
                    <a:lumMod val="75000"/>
                  </a:schemeClr>
                </a:solidFill>
              </a:rPr>
              <a:t>Overview</a:t>
            </a:r>
          </a:p>
          <a:p>
            <a:pPr>
              <a:buClr>
                <a:schemeClr val="tx1"/>
              </a:buClr>
              <a:buFont typeface="Wingdings" charset="2"/>
              <a:buChar char="Ø"/>
            </a:pPr>
            <a:r>
              <a:rPr lang="en-US" sz="3200" dirty="0" err="1">
                <a:solidFill>
                  <a:schemeClr val="bg1">
                    <a:lumMod val="75000"/>
                  </a:schemeClr>
                </a:solidFill>
              </a:rPr>
              <a:t>ParSy</a:t>
            </a:r>
            <a:r>
              <a:rPr lang="en-US" sz="3200" dirty="0">
                <a:solidFill>
                  <a:schemeClr val="bg1">
                    <a:lumMod val="75000"/>
                  </a:schemeClr>
                </a:solidFill>
              </a:rPr>
              <a:t>: Inspection and transformation for parallelism</a:t>
            </a:r>
          </a:p>
          <a:p>
            <a:pPr lvl="1">
              <a:buClr>
                <a:schemeClr val="tx1"/>
              </a:buClr>
              <a:buFont typeface="Arial" charset="0"/>
              <a:buChar char="•"/>
            </a:pPr>
            <a:r>
              <a:rPr lang="en-US" sz="2800" dirty="0" err="1">
                <a:solidFill>
                  <a:schemeClr val="bg1">
                    <a:lumMod val="75000"/>
                  </a:schemeClr>
                </a:solidFill>
              </a:rPr>
              <a:t>ParSy</a:t>
            </a:r>
            <a:r>
              <a:rPr lang="en-US" sz="2800" dirty="0">
                <a:solidFill>
                  <a:schemeClr val="bg1">
                    <a:lumMod val="75000"/>
                  </a:schemeClr>
                </a:solidFill>
              </a:rPr>
              <a:t> internals: input, inspection, transformation, and code generation</a:t>
            </a:r>
          </a:p>
          <a:p>
            <a:pPr lvl="1">
              <a:buClr>
                <a:schemeClr val="tx1"/>
              </a:buClr>
              <a:buFont typeface="Arial" charset="0"/>
              <a:buChar char="•"/>
            </a:pPr>
            <a:r>
              <a:rPr lang="en-US" sz="2800" dirty="0">
                <a:solidFill>
                  <a:schemeClr val="bg1">
                    <a:lumMod val="75000"/>
                  </a:schemeClr>
                </a:solidFill>
              </a:rPr>
              <a:t>The </a:t>
            </a:r>
            <a:r>
              <a:rPr lang="en-US" sz="2800" dirty="0" err="1">
                <a:solidFill>
                  <a:schemeClr val="bg1">
                    <a:lumMod val="75000"/>
                  </a:schemeClr>
                </a:solidFill>
              </a:rPr>
              <a:t>Cholesky</a:t>
            </a:r>
            <a:r>
              <a:rPr lang="en-US" sz="2800" dirty="0">
                <a:solidFill>
                  <a:schemeClr val="bg1">
                    <a:lumMod val="75000"/>
                  </a:schemeClr>
                </a:solidFill>
              </a:rPr>
              <a:t> factorization example</a:t>
            </a:r>
            <a:endParaRPr lang="en-US" sz="2400" dirty="0">
              <a:solidFill>
                <a:schemeClr val="bg1">
                  <a:lumMod val="75000"/>
                </a:schemeClr>
              </a:solidFill>
            </a:endParaRPr>
          </a:p>
          <a:p>
            <a:pPr>
              <a:buClr>
                <a:schemeClr val="tx1"/>
              </a:buClr>
              <a:buFont typeface="Wingdings" charset="2"/>
              <a:buChar char="Ø"/>
            </a:pPr>
            <a:r>
              <a:rPr lang="en-US" sz="3200" dirty="0">
                <a:solidFill>
                  <a:srgbClr val="0070C0"/>
                </a:solidFill>
              </a:rPr>
              <a:t>Results</a:t>
            </a:r>
          </a:p>
          <a:p>
            <a:pPr>
              <a:buClr>
                <a:schemeClr val="tx1"/>
              </a:buClr>
              <a:buFont typeface="Wingdings" charset="2"/>
              <a:buChar char="Ø"/>
            </a:pPr>
            <a:r>
              <a:rPr lang="en-US" sz="3200" dirty="0">
                <a:solidFill>
                  <a:schemeClr val="bg1">
                    <a:lumMod val="75000"/>
                  </a:schemeClr>
                </a:solidFill>
              </a:rPr>
              <a:t>Conclusion</a:t>
            </a:r>
          </a:p>
          <a:p>
            <a:pPr>
              <a:buClr>
                <a:schemeClr val="tx1"/>
              </a:buClr>
              <a:buFont typeface="Wingdings" charset="2"/>
              <a:buChar char="Ø"/>
            </a:pPr>
            <a:endParaRPr lang="en-US" sz="2800" dirty="0">
              <a:solidFill>
                <a:srgbClr val="C00000"/>
              </a:solidFill>
            </a:endParaRPr>
          </a:p>
          <a:p>
            <a:endParaRPr lang="en-US" sz="2800" dirty="0"/>
          </a:p>
          <a:p>
            <a:pPr>
              <a:buFont typeface="Wingdings" charset="2"/>
              <a:buChar char="Ø"/>
            </a:pPr>
            <a:endParaRPr lang="en-US" dirty="0"/>
          </a:p>
        </p:txBody>
      </p:sp>
      <p:sp>
        <p:nvSpPr>
          <p:cNvPr id="3" name="Slide Number Placeholder 2"/>
          <p:cNvSpPr>
            <a:spLocks noGrp="1"/>
          </p:cNvSpPr>
          <p:nvPr>
            <p:ph type="sldNum" sz="quarter" idx="11"/>
          </p:nvPr>
        </p:nvSpPr>
        <p:spPr/>
        <p:txBody>
          <a:bodyPr/>
          <a:lstStyle/>
          <a:p>
            <a:fld id="{0C5A9D67-DE2F-4259-9E57-46D2FD57116E}" type="slidenum">
              <a:rPr lang="en-US" smtClean="0"/>
              <a:t>25</a:t>
            </a:fld>
            <a:endParaRPr lang="en-US"/>
          </a:p>
        </p:txBody>
      </p:sp>
      <p:sp>
        <p:nvSpPr>
          <p:cNvPr id="4" name="Content Placeholder 3"/>
          <p:cNvSpPr>
            <a:spLocks noGrp="1"/>
          </p:cNvSpPr>
          <p:nvPr>
            <p:ph idx="13"/>
          </p:nvPr>
        </p:nvSpPr>
        <p:spPr/>
        <p:txBody>
          <a:bodyPr>
            <a:normAutofit/>
          </a:bodyPr>
          <a:lstStyle/>
          <a:p>
            <a:r>
              <a:rPr lang="en-US" sz="4400" dirty="0">
                <a:latin typeface="Calibri" charset="0"/>
                <a:ea typeface="Calibri" charset="0"/>
                <a:cs typeface="Calibri" charset="0"/>
              </a:rPr>
              <a:t>Outline</a:t>
            </a:r>
          </a:p>
        </p:txBody>
      </p:sp>
    </p:spTree>
    <p:extLst>
      <p:ext uri="{BB962C8B-B14F-4D97-AF65-F5344CB8AC3E}">
        <p14:creationId xmlns:p14="http://schemas.microsoft.com/office/powerpoint/2010/main" val="154795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295400"/>
            <a:ext cx="8496300" cy="900429"/>
          </a:xfrm>
        </p:spPr>
        <p:txBody>
          <a:bodyPr>
            <a:noAutofit/>
          </a:bodyPr>
          <a:lstStyle/>
          <a:p>
            <a:pPr marL="0" indent="0" algn="just">
              <a:buNone/>
            </a:pPr>
            <a:r>
              <a:rPr lang="en-US" dirty="0"/>
              <a:t>Numeric and symbolic times are compared separately where applicable; </a:t>
            </a:r>
            <a:r>
              <a:rPr lang="en-US" b="1" dirty="0"/>
              <a:t>Target processor</a:t>
            </a:r>
            <a:r>
              <a:rPr lang="en-US" dirty="0"/>
              <a:t>: Intel® Xeon® Platinum 8160 (</a:t>
            </a:r>
            <a:r>
              <a:rPr lang="en-US" dirty="0" err="1"/>
              <a:t>Skylake</a:t>
            </a:r>
            <a:r>
              <a:rPr lang="en-US" dirty="0"/>
              <a:t>); </a:t>
            </a:r>
            <a:r>
              <a:rPr lang="en-US" b="1" dirty="0"/>
              <a:t>Benchmarks</a:t>
            </a:r>
            <a:r>
              <a:rPr lang="en-US" dirty="0"/>
              <a:t>: University of Florida repository</a:t>
            </a:r>
          </a:p>
        </p:txBody>
      </p:sp>
      <p:sp>
        <p:nvSpPr>
          <p:cNvPr id="3" name="Slide Number Placeholder 2"/>
          <p:cNvSpPr>
            <a:spLocks noGrp="1"/>
          </p:cNvSpPr>
          <p:nvPr>
            <p:ph type="sldNum" sz="quarter" idx="11"/>
          </p:nvPr>
        </p:nvSpPr>
        <p:spPr/>
        <p:txBody>
          <a:bodyPr/>
          <a:lstStyle/>
          <a:p>
            <a:fld id="{0C5A9D67-DE2F-4259-9E57-46D2FD57116E}" type="slidenum">
              <a:rPr lang="en-US" smtClean="0"/>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6364100"/>
              </p:ext>
            </p:extLst>
          </p:nvPr>
        </p:nvGraphicFramePr>
        <p:xfrm>
          <a:off x="723900" y="2420620"/>
          <a:ext cx="7696200" cy="3876040"/>
        </p:xfrm>
        <a:graphic>
          <a:graphicData uri="http://schemas.openxmlformats.org/drawingml/2006/table">
            <a:tbl>
              <a:tblPr firstRow="1" bandRow="1">
                <a:tableStyleId>{EB9631B5-78F2-41C9-869B-9F39066F8104}</a:tableStyleId>
              </a:tblPr>
              <a:tblGrid>
                <a:gridCol w="1943100">
                  <a:extLst>
                    <a:ext uri="{9D8B030D-6E8A-4147-A177-3AD203B41FA5}">
                      <a16:colId xmlns:a16="http://schemas.microsoft.com/office/drawing/2014/main" val="67148737"/>
                    </a:ext>
                  </a:extLst>
                </a:gridCol>
                <a:gridCol w="2743200">
                  <a:extLst>
                    <a:ext uri="{9D8B030D-6E8A-4147-A177-3AD203B41FA5}">
                      <a16:colId xmlns:a16="http://schemas.microsoft.com/office/drawing/2014/main" val="20001"/>
                    </a:ext>
                  </a:extLst>
                </a:gridCol>
                <a:gridCol w="1333500">
                  <a:extLst>
                    <a:ext uri="{9D8B030D-6E8A-4147-A177-3AD203B41FA5}">
                      <a16:colId xmlns:a16="http://schemas.microsoft.com/office/drawing/2014/main" val="4127515634"/>
                    </a:ext>
                  </a:extLst>
                </a:gridCol>
                <a:gridCol w="1676400">
                  <a:extLst>
                    <a:ext uri="{9D8B030D-6E8A-4147-A177-3AD203B41FA5}">
                      <a16:colId xmlns:a16="http://schemas.microsoft.com/office/drawing/2014/main" val="2019982412"/>
                    </a:ext>
                  </a:extLst>
                </a:gridCol>
              </a:tblGrid>
              <a:tr h="370840">
                <a:tc>
                  <a:txBody>
                    <a:bodyPr/>
                    <a:lstStyle/>
                    <a:p>
                      <a:pPr algn="ctr"/>
                      <a:r>
                        <a:rPr lang="en-US" dirty="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a:latin typeface="+mj-lt"/>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a:t>Order (10</a:t>
                      </a:r>
                      <a:r>
                        <a:rPr lang="en-US" sz="1800" baseline="30000" dirty="0"/>
                        <a:t>3</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a:t>Non-</a:t>
                      </a:r>
                      <a:r>
                        <a:rPr lang="en-US" dirty="0" err="1"/>
                        <a:t>zeros</a:t>
                      </a:r>
                      <a:endParaRPr lang="en-US" dirty="0"/>
                    </a:p>
                    <a:p>
                      <a:pPr algn="ctr"/>
                      <a:r>
                        <a:rPr lang="en-US" dirty="0"/>
                        <a:t> (10</a:t>
                      </a:r>
                      <a:r>
                        <a:rPr lang="en-US" baseline="30000" dirty="0"/>
                        <a:t>6</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109220"/>
                  </a:ext>
                </a:extLst>
              </a:tr>
              <a:tr h="370840">
                <a:tc>
                  <a:txBody>
                    <a:bodyPr/>
                    <a:lstStyle/>
                    <a:p>
                      <a:pPr algn="ctr"/>
                      <a:r>
                        <a:rPr lang="en-US" dirty="0"/>
                        <a:t> StocF_1465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j-lt"/>
                          <a:ea typeface="+mn-ea"/>
                          <a:cs typeface="+mn-cs"/>
                        </a:rPr>
                        <a:t>Computational fluid dynamics problem</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1465.1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900397"/>
                  </a:ext>
                </a:extLst>
              </a:tr>
              <a:tr h="370840">
                <a:tc>
                  <a:txBody>
                    <a:bodyPr/>
                    <a:lstStyle/>
                    <a:p>
                      <a:pPr algn="ctr"/>
                      <a:r>
                        <a:rPr lang="en-US" dirty="0"/>
                        <a:t>Hook_1498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j-lt"/>
                          <a:ea typeface="+mn-ea"/>
                          <a:cs typeface="+mn-cs"/>
                        </a:rPr>
                        <a:t>3D mechanical problem</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1498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1783.8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550711"/>
                  </a:ext>
                </a:extLst>
              </a:tr>
              <a:tr h="370840">
                <a:tc>
                  <a:txBody>
                    <a:bodyPr/>
                    <a:lstStyle/>
                    <a:p>
                      <a:pPr algn="ctr"/>
                      <a:r>
                        <a:rPr lang="en-US" dirty="0"/>
                        <a:t>audikw_1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j-lt"/>
                          <a:ea typeface="+mn-ea"/>
                          <a:cs typeface="+mn-cs"/>
                        </a:rPr>
                        <a:t>Structural problem</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943.7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1473.1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9586670"/>
                  </a:ext>
                </a:extLst>
              </a:tr>
              <a:tr h="370840">
                <a:tc>
                  <a:txBody>
                    <a:bodyPr/>
                    <a:lstStyle/>
                    <a:p>
                      <a:pPr algn="ctr"/>
                      <a:r>
                        <a:rPr lang="en-US" dirty="0"/>
                        <a:t>bone010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j-lt"/>
                          <a:ea typeface="+mn-ea"/>
                          <a:cs typeface="+mn-cs"/>
                        </a:rPr>
                        <a:t>Model reduction problem</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986.8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146683"/>
                  </a:ext>
                </a:extLst>
              </a:tr>
              <a:tr h="370840">
                <a:tc>
                  <a:txBody>
                    <a:bodyPr/>
                    <a:lstStyle/>
                    <a:p>
                      <a:pPr algn="ctr"/>
                      <a:r>
                        <a:rPr lang="en-US" dirty="0" err="1"/>
                        <a:t>thermomech_dM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j-lt"/>
                          <a:ea typeface="+mn-ea"/>
                          <a:cs typeface="+mn-cs"/>
                        </a:rPr>
                        <a:t>Thermal problem</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866895"/>
                  </a:ext>
                </a:extLst>
              </a:tr>
              <a:tr h="370840">
                <a:tc>
                  <a:txBody>
                    <a:bodyPr/>
                    <a:lstStyle/>
                    <a:p>
                      <a:pPr algn="ctr"/>
                      <a:r>
                        <a:rPr lang="en-US" dirty="0"/>
                        <a:t> Emilia_923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Geomechanical</a:t>
                      </a:r>
                      <a:r>
                        <a:rPr lang="en-US" sz="1800" b="0" i="0" kern="1200" dirty="0">
                          <a:solidFill>
                            <a:schemeClr val="dk1"/>
                          </a:solidFill>
                          <a:effectLst/>
                          <a:latin typeface="+mn-lt"/>
                          <a:ea typeface="+mn-ea"/>
                          <a:cs typeface="+mn-cs"/>
                        </a:rPr>
                        <a:t> model</a:t>
                      </a:r>
                      <a:endParaRPr lang="en-US" dirty="0">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410584"/>
                  </a:ext>
                </a:extLst>
              </a:tr>
              <a:tr h="370840">
                <a:tc>
                  <a:txBody>
                    <a:bodyPr/>
                    <a:lstStyle/>
                    <a:p>
                      <a:pPr algn="ctr"/>
                      <a:r>
                        <a:rPr lang="en-US" dirty="0"/>
                        <a:t>Fault_639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Contact mechanics</a:t>
                      </a:r>
                      <a:endParaRPr lang="en-US" dirty="0">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638.8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159651"/>
                  </a:ext>
                </a:extLst>
              </a:tr>
              <a:tr h="370840">
                <a:tc>
                  <a:txBody>
                    <a:bodyPr/>
                    <a:lstStyle/>
                    <a:p>
                      <a:pPr algn="ctr"/>
                      <a:r>
                        <a:rPr lang="en-US" dirty="0"/>
                        <a:t>nd24k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j-lt"/>
                          <a:ea typeface="+mn-ea"/>
                          <a:cs typeface="+mn-cs"/>
                        </a:rPr>
                        <a:t>2D/3D problem</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435.9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342819"/>
                  </a:ext>
                </a:extLst>
              </a:tr>
            </a:tbl>
          </a:graphicData>
        </a:graphic>
      </p:graphicFrame>
      <p:sp>
        <p:nvSpPr>
          <p:cNvPr id="4" name="Content Placeholder 3"/>
          <p:cNvSpPr>
            <a:spLocks noGrp="1"/>
          </p:cNvSpPr>
          <p:nvPr>
            <p:ph idx="13"/>
          </p:nvPr>
        </p:nvSpPr>
        <p:spPr/>
        <p:txBody>
          <a:bodyPr>
            <a:normAutofit/>
          </a:bodyPr>
          <a:lstStyle/>
          <a:p>
            <a:r>
              <a:rPr lang="en" sz="4000" dirty="0">
                <a:latin typeface="Calibri" charset="0"/>
                <a:ea typeface="Calibri" charset="0"/>
                <a:cs typeface="Calibri" charset="0"/>
              </a:rPr>
              <a:t>Experimental Setup</a:t>
            </a:r>
            <a:endParaRPr lang="en-US" sz="4000" dirty="0">
              <a:latin typeface="Calibri" charset="0"/>
              <a:ea typeface="Calibri" charset="0"/>
              <a:cs typeface="Calibri" charset="0"/>
            </a:endParaRPr>
          </a:p>
        </p:txBody>
      </p:sp>
    </p:spTree>
    <p:extLst>
      <p:ext uri="{BB962C8B-B14F-4D97-AF65-F5344CB8AC3E}">
        <p14:creationId xmlns:p14="http://schemas.microsoft.com/office/powerpoint/2010/main" val="124524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27</a:t>
            </a:fld>
            <a:endParaRPr lang="en-US"/>
          </a:p>
        </p:txBody>
      </p:sp>
      <p:sp>
        <p:nvSpPr>
          <p:cNvPr id="4" name="Content Placeholder 3"/>
          <p:cNvSpPr>
            <a:spLocks noGrp="1"/>
          </p:cNvSpPr>
          <p:nvPr>
            <p:ph idx="13"/>
          </p:nvPr>
        </p:nvSpPr>
        <p:spPr/>
        <p:txBody>
          <a:bodyPr>
            <a:normAutofit/>
          </a:bodyPr>
          <a:lstStyle/>
          <a:p>
            <a:r>
              <a:rPr lang="en-US" sz="4400" dirty="0" err="1">
                <a:latin typeface="Calibri" charset="0"/>
                <a:ea typeface="Calibri" charset="0"/>
                <a:cs typeface="Calibri" charset="0"/>
              </a:rPr>
              <a:t>ParSy</a:t>
            </a:r>
            <a:r>
              <a:rPr lang="en-US" sz="4400" dirty="0">
                <a:latin typeface="Calibri" charset="0"/>
                <a:ea typeface="Calibri" charset="0"/>
                <a:cs typeface="Calibri" charset="0"/>
              </a:rPr>
              <a:t> vs Libraries: </a:t>
            </a:r>
            <a:r>
              <a:rPr lang="en-US" sz="4400" dirty="0" err="1">
                <a:latin typeface="Calibri" charset="0"/>
                <a:ea typeface="Calibri" charset="0"/>
                <a:cs typeface="Calibri" charset="0"/>
              </a:rPr>
              <a:t>Cholesky</a:t>
            </a:r>
            <a:endParaRPr lang="en-US" sz="4400" dirty="0">
              <a:latin typeface="Calibri" charset="0"/>
              <a:ea typeface="Calibri" charset="0"/>
              <a:cs typeface="Calibri" charset="0"/>
            </a:endParaRPr>
          </a:p>
        </p:txBody>
      </p:sp>
      <p:graphicFrame>
        <p:nvGraphicFramePr>
          <p:cNvPr id="6" name="Chart 5"/>
          <p:cNvGraphicFramePr>
            <a:graphicFrameLocks/>
          </p:cNvGraphicFramePr>
          <p:nvPr>
            <p:extLst>
              <p:ext uri="{D42A27DB-BD31-4B8C-83A1-F6EECF244321}">
                <p14:modId xmlns:p14="http://schemas.microsoft.com/office/powerpoint/2010/main" val="1132536229"/>
              </p:ext>
            </p:extLst>
          </p:nvPr>
        </p:nvGraphicFramePr>
        <p:xfrm>
          <a:off x="0" y="1219200"/>
          <a:ext cx="88392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01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C5A9D67-DE2F-4259-9E57-46D2FD57116E}" type="slidenum">
              <a:rPr lang="en-US" smtClean="0"/>
              <a:t>28</a:t>
            </a:fld>
            <a:endParaRPr lang="en-US"/>
          </a:p>
        </p:txBody>
      </p:sp>
      <p:sp>
        <p:nvSpPr>
          <p:cNvPr id="4" name="Content Placeholder 3"/>
          <p:cNvSpPr>
            <a:spLocks noGrp="1"/>
          </p:cNvSpPr>
          <p:nvPr>
            <p:ph idx="13"/>
          </p:nvPr>
        </p:nvSpPr>
        <p:spPr/>
        <p:txBody>
          <a:bodyPr>
            <a:normAutofit/>
          </a:bodyPr>
          <a:lstStyle/>
          <a:p>
            <a:r>
              <a:rPr lang="en-US" sz="4400" dirty="0">
                <a:latin typeface="Calibri" charset="0"/>
                <a:ea typeface="Calibri" charset="0"/>
                <a:cs typeface="Calibri" charset="0"/>
              </a:rPr>
              <a:t>Symbolic Analysis Cost: </a:t>
            </a:r>
            <a:r>
              <a:rPr lang="en-US" sz="4400" dirty="0" err="1">
                <a:latin typeface="Calibri" charset="0"/>
                <a:ea typeface="Calibri" charset="0"/>
                <a:cs typeface="Calibri" charset="0"/>
              </a:rPr>
              <a:t>Cholesky</a:t>
            </a:r>
            <a:endParaRPr lang="en-US" sz="4400" dirty="0">
              <a:latin typeface="Calibri" charset="0"/>
              <a:ea typeface="Calibri" charset="0"/>
              <a:cs typeface="Calibri" charset="0"/>
            </a:endParaRPr>
          </a:p>
        </p:txBody>
      </p:sp>
      <p:graphicFrame>
        <p:nvGraphicFramePr>
          <p:cNvPr id="5" name="Chart 4"/>
          <p:cNvGraphicFramePr>
            <a:graphicFrameLocks/>
          </p:cNvGraphicFramePr>
          <p:nvPr>
            <p:extLst>
              <p:ext uri="{D42A27DB-BD31-4B8C-83A1-F6EECF244321}">
                <p14:modId xmlns:p14="http://schemas.microsoft.com/office/powerpoint/2010/main" val="312765300"/>
              </p:ext>
            </p:extLst>
          </p:nvPr>
        </p:nvGraphicFramePr>
        <p:xfrm>
          <a:off x="-12895" y="1295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07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3124200"/>
            <a:ext cx="9029700" cy="2590800"/>
          </a:xfrm>
        </p:spPr>
        <p:txBody>
          <a:bodyPr>
            <a:noAutofit/>
          </a:bodyPr>
          <a:lstStyle/>
          <a:p>
            <a:pPr>
              <a:buClr>
                <a:schemeClr val="tx1"/>
              </a:buClr>
              <a:buFont typeface="Wingdings" charset="2"/>
              <a:buChar char="Ø"/>
            </a:pPr>
            <a:r>
              <a:rPr lang="en-US" sz="3200" dirty="0">
                <a:solidFill>
                  <a:schemeClr val="bg1">
                    <a:lumMod val="75000"/>
                  </a:schemeClr>
                </a:solidFill>
              </a:rPr>
              <a:t>Overview</a:t>
            </a:r>
          </a:p>
          <a:p>
            <a:pPr>
              <a:buClr>
                <a:schemeClr val="tx1"/>
              </a:buClr>
              <a:buFont typeface="Wingdings" charset="2"/>
              <a:buChar char="Ø"/>
            </a:pPr>
            <a:r>
              <a:rPr lang="en-US" sz="3200" dirty="0" err="1">
                <a:solidFill>
                  <a:schemeClr val="bg1">
                    <a:lumMod val="75000"/>
                  </a:schemeClr>
                </a:solidFill>
              </a:rPr>
              <a:t>ParSy</a:t>
            </a:r>
            <a:r>
              <a:rPr lang="en-US" sz="3200" dirty="0">
                <a:solidFill>
                  <a:schemeClr val="bg1">
                    <a:lumMod val="75000"/>
                  </a:schemeClr>
                </a:solidFill>
              </a:rPr>
              <a:t>: Inspection and transformation for parallelism</a:t>
            </a:r>
          </a:p>
          <a:p>
            <a:pPr lvl="1">
              <a:buClr>
                <a:schemeClr val="tx1"/>
              </a:buClr>
              <a:buFont typeface="Arial" charset="0"/>
              <a:buChar char="•"/>
            </a:pPr>
            <a:r>
              <a:rPr lang="en-US" sz="2800" dirty="0" err="1">
                <a:solidFill>
                  <a:schemeClr val="bg1">
                    <a:lumMod val="75000"/>
                  </a:schemeClr>
                </a:solidFill>
              </a:rPr>
              <a:t>ParSy</a:t>
            </a:r>
            <a:r>
              <a:rPr lang="en-US" sz="2800" dirty="0">
                <a:solidFill>
                  <a:schemeClr val="bg1">
                    <a:lumMod val="75000"/>
                  </a:schemeClr>
                </a:solidFill>
              </a:rPr>
              <a:t> internals: input, inspection, transformation, and code generation</a:t>
            </a:r>
          </a:p>
          <a:p>
            <a:pPr lvl="1">
              <a:buClr>
                <a:schemeClr val="tx1"/>
              </a:buClr>
              <a:buFont typeface="Arial" charset="0"/>
              <a:buChar char="•"/>
            </a:pPr>
            <a:r>
              <a:rPr lang="en-US" sz="2800" dirty="0">
                <a:solidFill>
                  <a:schemeClr val="bg1">
                    <a:lumMod val="75000"/>
                  </a:schemeClr>
                </a:solidFill>
              </a:rPr>
              <a:t>The </a:t>
            </a:r>
            <a:r>
              <a:rPr lang="en-US" sz="2800" dirty="0" err="1">
                <a:solidFill>
                  <a:schemeClr val="bg1">
                    <a:lumMod val="75000"/>
                  </a:schemeClr>
                </a:solidFill>
              </a:rPr>
              <a:t>Cholesky</a:t>
            </a:r>
            <a:r>
              <a:rPr lang="en-US" sz="2800" dirty="0">
                <a:solidFill>
                  <a:schemeClr val="bg1">
                    <a:lumMod val="75000"/>
                  </a:schemeClr>
                </a:solidFill>
              </a:rPr>
              <a:t> factorization example</a:t>
            </a:r>
            <a:endParaRPr lang="en-US" sz="2400" dirty="0">
              <a:solidFill>
                <a:schemeClr val="bg1">
                  <a:lumMod val="75000"/>
                </a:schemeClr>
              </a:solidFill>
            </a:endParaRPr>
          </a:p>
          <a:p>
            <a:pPr>
              <a:buClr>
                <a:schemeClr val="tx1"/>
              </a:buClr>
              <a:buFont typeface="Wingdings" charset="2"/>
              <a:buChar char="Ø"/>
            </a:pPr>
            <a:r>
              <a:rPr lang="en-US" sz="3200" dirty="0">
                <a:solidFill>
                  <a:schemeClr val="bg1">
                    <a:lumMod val="75000"/>
                  </a:schemeClr>
                </a:solidFill>
              </a:rPr>
              <a:t>Results</a:t>
            </a:r>
          </a:p>
          <a:p>
            <a:pPr>
              <a:buClr>
                <a:schemeClr val="tx1"/>
              </a:buClr>
              <a:buFont typeface="Wingdings" charset="2"/>
              <a:buChar char="Ø"/>
            </a:pPr>
            <a:r>
              <a:rPr lang="en-US" sz="3200" dirty="0">
                <a:solidFill>
                  <a:srgbClr val="0070C0"/>
                </a:solidFill>
              </a:rPr>
              <a:t>Conclusion</a:t>
            </a:r>
            <a:endParaRPr lang="en-US" sz="3200" dirty="0">
              <a:solidFill>
                <a:srgbClr val="C00000"/>
              </a:solidFill>
            </a:endParaRPr>
          </a:p>
          <a:p>
            <a:pPr>
              <a:buClr>
                <a:schemeClr val="tx1"/>
              </a:buClr>
              <a:buFont typeface="Wingdings" charset="2"/>
              <a:buChar char="Ø"/>
            </a:pPr>
            <a:endParaRPr lang="en-US" sz="2800" dirty="0">
              <a:solidFill>
                <a:srgbClr val="C00000"/>
              </a:solidFill>
            </a:endParaRPr>
          </a:p>
          <a:p>
            <a:endParaRPr lang="en-US" sz="2800" dirty="0"/>
          </a:p>
          <a:p>
            <a:pPr>
              <a:buFont typeface="Wingdings" charset="2"/>
              <a:buChar char="Ø"/>
            </a:pPr>
            <a:endParaRPr lang="en-US" dirty="0"/>
          </a:p>
        </p:txBody>
      </p:sp>
      <p:sp>
        <p:nvSpPr>
          <p:cNvPr id="3" name="Slide Number Placeholder 2"/>
          <p:cNvSpPr>
            <a:spLocks noGrp="1"/>
          </p:cNvSpPr>
          <p:nvPr>
            <p:ph type="sldNum" sz="quarter" idx="11"/>
          </p:nvPr>
        </p:nvSpPr>
        <p:spPr/>
        <p:txBody>
          <a:bodyPr/>
          <a:lstStyle/>
          <a:p>
            <a:fld id="{0C5A9D67-DE2F-4259-9E57-46D2FD57116E}" type="slidenum">
              <a:rPr lang="en-US" smtClean="0"/>
              <a:t>29</a:t>
            </a:fld>
            <a:endParaRPr lang="en-US"/>
          </a:p>
        </p:txBody>
      </p:sp>
      <p:sp>
        <p:nvSpPr>
          <p:cNvPr id="4" name="Content Placeholder 3"/>
          <p:cNvSpPr>
            <a:spLocks noGrp="1"/>
          </p:cNvSpPr>
          <p:nvPr>
            <p:ph idx="13"/>
          </p:nvPr>
        </p:nvSpPr>
        <p:spPr/>
        <p:txBody>
          <a:bodyPr>
            <a:normAutofit/>
          </a:bodyPr>
          <a:lstStyle/>
          <a:p>
            <a:r>
              <a:rPr lang="en-US" sz="4400" dirty="0">
                <a:latin typeface="Calibri" charset="0"/>
                <a:ea typeface="Calibri" charset="0"/>
                <a:cs typeface="Calibri" charset="0"/>
              </a:rPr>
              <a:t>Outline</a:t>
            </a:r>
          </a:p>
        </p:txBody>
      </p:sp>
    </p:spTree>
    <p:extLst>
      <p:ext uri="{BB962C8B-B14F-4D97-AF65-F5344CB8AC3E}">
        <p14:creationId xmlns:p14="http://schemas.microsoft.com/office/powerpoint/2010/main" val="12230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3124200"/>
            <a:ext cx="9029700" cy="2590800"/>
          </a:xfrm>
        </p:spPr>
        <p:txBody>
          <a:bodyPr>
            <a:noAutofit/>
          </a:bodyPr>
          <a:lstStyle/>
          <a:p>
            <a:pPr>
              <a:buClr>
                <a:schemeClr val="tx1"/>
              </a:buClr>
              <a:buFont typeface="Wingdings" charset="2"/>
              <a:buChar char="Ø"/>
            </a:pPr>
            <a:r>
              <a:rPr lang="en-US" sz="3200" dirty="0">
                <a:solidFill>
                  <a:srgbClr val="0070C0"/>
                </a:solidFill>
              </a:rPr>
              <a:t>Overview</a:t>
            </a:r>
          </a:p>
          <a:p>
            <a:pPr>
              <a:buClr>
                <a:schemeClr val="tx1"/>
              </a:buClr>
              <a:buFont typeface="Wingdings" charset="2"/>
              <a:buChar char="Ø"/>
            </a:pPr>
            <a:r>
              <a:rPr lang="en-US" sz="3200" dirty="0" err="1">
                <a:solidFill>
                  <a:schemeClr val="bg1">
                    <a:lumMod val="75000"/>
                  </a:schemeClr>
                </a:solidFill>
              </a:rPr>
              <a:t>ParSy</a:t>
            </a:r>
            <a:r>
              <a:rPr lang="en-US" sz="3200" dirty="0">
                <a:solidFill>
                  <a:schemeClr val="bg1">
                    <a:lumMod val="75000"/>
                  </a:schemeClr>
                </a:solidFill>
              </a:rPr>
              <a:t>: Inspection and transformation for parallelism</a:t>
            </a:r>
          </a:p>
          <a:p>
            <a:pPr lvl="1">
              <a:buClr>
                <a:schemeClr val="tx1"/>
              </a:buClr>
              <a:buFont typeface="Arial" charset="0"/>
              <a:buChar char="•"/>
            </a:pPr>
            <a:r>
              <a:rPr lang="en-US" sz="2800" dirty="0" err="1">
                <a:solidFill>
                  <a:schemeClr val="bg1">
                    <a:lumMod val="75000"/>
                  </a:schemeClr>
                </a:solidFill>
              </a:rPr>
              <a:t>ParSy</a:t>
            </a:r>
            <a:r>
              <a:rPr lang="en-US" sz="2800" dirty="0">
                <a:solidFill>
                  <a:schemeClr val="bg1">
                    <a:lumMod val="75000"/>
                  </a:schemeClr>
                </a:solidFill>
              </a:rPr>
              <a:t> internals: input, inspection, transformation, and code generation</a:t>
            </a:r>
          </a:p>
          <a:p>
            <a:pPr lvl="1">
              <a:buClr>
                <a:schemeClr val="tx1"/>
              </a:buClr>
              <a:buFont typeface="Arial" charset="0"/>
              <a:buChar char="•"/>
            </a:pPr>
            <a:r>
              <a:rPr lang="en-US" sz="2800" dirty="0">
                <a:solidFill>
                  <a:schemeClr val="bg1">
                    <a:lumMod val="75000"/>
                  </a:schemeClr>
                </a:solidFill>
              </a:rPr>
              <a:t>The </a:t>
            </a:r>
            <a:r>
              <a:rPr lang="en-US" sz="2800" dirty="0" err="1">
                <a:solidFill>
                  <a:schemeClr val="bg1">
                    <a:lumMod val="75000"/>
                  </a:schemeClr>
                </a:solidFill>
              </a:rPr>
              <a:t>Cholesky</a:t>
            </a:r>
            <a:r>
              <a:rPr lang="en-US" sz="2800" dirty="0">
                <a:solidFill>
                  <a:schemeClr val="bg1">
                    <a:lumMod val="75000"/>
                  </a:schemeClr>
                </a:solidFill>
              </a:rPr>
              <a:t> factorization example</a:t>
            </a:r>
            <a:endParaRPr lang="en-US" sz="2400" dirty="0">
              <a:solidFill>
                <a:schemeClr val="bg1">
                  <a:lumMod val="75000"/>
                </a:schemeClr>
              </a:solidFill>
            </a:endParaRPr>
          </a:p>
          <a:p>
            <a:pPr>
              <a:buClr>
                <a:schemeClr val="tx1"/>
              </a:buClr>
              <a:buFont typeface="Wingdings" charset="2"/>
              <a:buChar char="Ø"/>
            </a:pPr>
            <a:r>
              <a:rPr lang="en-US" sz="3200" dirty="0">
                <a:solidFill>
                  <a:schemeClr val="bg1">
                    <a:lumMod val="75000"/>
                  </a:schemeClr>
                </a:solidFill>
              </a:rPr>
              <a:t>Results</a:t>
            </a:r>
          </a:p>
          <a:p>
            <a:pPr>
              <a:buClr>
                <a:schemeClr val="tx1"/>
              </a:buClr>
              <a:buFont typeface="Wingdings" charset="2"/>
              <a:buChar char="Ø"/>
            </a:pPr>
            <a:r>
              <a:rPr lang="en-US" sz="3200" dirty="0">
                <a:solidFill>
                  <a:schemeClr val="bg1">
                    <a:lumMod val="75000"/>
                  </a:schemeClr>
                </a:solidFill>
              </a:rPr>
              <a:t>Conclusion</a:t>
            </a:r>
          </a:p>
          <a:p>
            <a:pPr>
              <a:buClr>
                <a:schemeClr val="tx1"/>
              </a:buClr>
              <a:buFont typeface="Wingdings" charset="2"/>
              <a:buChar char="Ø"/>
            </a:pPr>
            <a:endParaRPr lang="en-US" sz="2800" dirty="0">
              <a:solidFill>
                <a:srgbClr val="C00000"/>
              </a:solidFill>
            </a:endParaRPr>
          </a:p>
          <a:p>
            <a:endParaRPr lang="en-US" sz="2800" dirty="0"/>
          </a:p>
          <a:p>
            <a:pPr>
              <a:buFont typeface="Wingdings" charset="2"/>
              <a:buChar char="Ø"/>
            </a:pPr>
            <a:endParaRPr lang="en-US" dirty="0"/>
          </a:p>
        </p:txBody>
      </p:sp>
      <p:sp>
        <p:nvSpPr>
          <p:cNvPr id="3" name="Slide Number Placeholder 2"/>
          <p:cNvSpPr>
            <a:spLocks noGrp="1"/>
          </p:cNvSpPr>
          <p:nvPr>
            <p:ph type="sldNum" sz="quarter" idx="11"/>
          </p:nvPr>
        </p:nvSpPr>
        <p:spPr/>
        <p:txBody>
          <a:bodyPr/>
          <a:lstStyle/>
          <a:p>
            <a:fld id="{0C5A9D67-DE2F-4259-9E57-46D2FD57116E}" type="slidenum">
              <a:rPr lang="en-US" smtClean="0"/>
              <a:t>3</a:t>
            </a:fld>
            <a:endParaRPr lang="en-US"/>
          </a:p>
        </p:txBody>
      </p:sp>
      <p:sp>
        <p:nvSpPr>
          <p:cNvPr id="4" name="Content Placeholder 3"/>
          <p:cNvSpPr>
            <a:spLocks noGrp="1"/>
          </p:cNvSpPr>
          <p:nvPr>
            <p:ph idx="13"/>
          </p:nvPr>
        </p:nvSpPr>
        <p:spPr/>
        <p:txBody>
          <a:bodyPr>
            <a:normAutofit/>
          </a:bodyPr>
          <a:lstStyle/>
          <a:p>
            <a:r>
              <a:rPr lang="en-US" sz="4400" dirty="0">
                <a:latin typeface="Calibri" charset="0"/>
                <a:ea typeface="Calibri" charset="0"/>
                <a:cs typeface="Calibri" charset="0"/>
              </a:rPr>
              <a:t>Outline</a:t>
            </a:r>
          </a:p>
        </p:txBody>
      </p:sp>
    </p:spTree>
    <p:extLst>
      <p:ext uri="{BB962C8B-B14F-4D97-AF65-F5344CB8AC3E}">
        <p14:creationId xmlns:p14="http://schemas.microsoft.com/office/powerpoint/2010/main" val="1234689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219200"/>
            <a:ext cx="8305800" cy="4800599"/>
          </a:xfrm>
        </p:spPr>
        <p:txBody>
          <a:bodyPr>
            <a:normAutofit/>
          </a:bodyPr>
          <a:lstStyle/>
          <a:p>
            <a:pPr>
              <a:buFont typeface="Wingdings" charset="2"/>
              <a:buChar char="Ø"/>
            </a:pPr>
            <a:r>
              <a:rPr lang="en-US" dirty="0"/>
              <a:t> </a:t>
            </a:r>
            <a:r>
              <a:rPr lang="en-US" dirty="0" err="1"/>
              <a:t>ParSy</a:t>
            </a:r>
            <a:r>
              <a:rPr lang="en-US" dirty="0"/>
              <a:t> is a domain-specific code generator for transforming sparse matrix codes for parallel multi-core processors.</a:t>
            </a:r>
          </a:p>
          <a:p>
            <a:pPr>
              <a:buFont typeface="Wingdings" charset="2"/>
              <a:buChar char="Ø"/>
            </a:pPr>
            <a:endParaRPr lang="en-US" dirty="0"/>
          </a:p>
          <a:p>
            <a:pPr>
              <a:buFont typeface="Wingdings" charset="2"/>
              <a:buChar char="Ø"/>
            </a:pPr>
            <a:r>
              <a:rPr lang="en-US" dirty="0" err="1"/>
              <a:t>ParSy</a:t>
            </a:r>
            <a:r>
              <a:rPr lang="en-US" dirty="0"/>
              <a:t> uses H-Level inspection and transformations to create coarse-level parallelism. </a:t>
            </a:r>
          </a:p>
          <a:p>
            <a:pPr>
              <a:buFont typeface="Wingdings" charset="2"/>
              <a:buChar char="Ø"/>
            </a:pPr>
            <a:endParaRPr lang="en-US" dirty="0"/>
          </a:p>
          <a:p>
            <a:pPr>
              <a:buFont typeface="Wingdings" charset="2"/>
              <a:buChar char="Ø"/>
            </a:pPr>
            <a:r>
              <a:rPr lang="en-US" dirty="0"/>
              <a:t>The </a:t>
            </a:r>
            <a:r>
              <a:rPr lang="en-US" dirty="0" err="1"/>
              <a:t>ParSy</a:t>
            </a:r>
            <a:r>
              <a:rPr lang="en-US" dirty="0"/>
              <a:t>-generated code outperforms state-of-the-art sparse libraries Intel MKL </a:t>
            </a:r>
            <a:r>
              <a:rPr lang="en-US" dirty="0" err="1"/>
              <a:t>Pardiso</a:t>
            </a:r>
            <a:r>
              <a:rPr lang="en-US" dirty="0"/>
              <a:t> and </a:t>
            </a:r>
            <a:r>
              <a:rPr lang="en-US" dirty="0" err="1"/>
              <a:t>PaStiX</a:t>
            </a:r>
            <a:r>
              <a:rPr lang="en-US" dirty="0"/>
              <a:t>. </a:t>
            </a:r>
          </a:p>
          <a:p>
            <a:pPr>
              <a:buFont typeface="Wingdings" charset="2"/>
              <a:buChar char="Ø"/>
            </a:pPr>
            <a:endParaRPr lang="en-US" dirty="0"/>
          </a:p>
          <a:p>
            <a:pPr>
              <a:buFont typeface="Wingdings" charset="2"/>
              <a:buChar char="Ø"/>
            </a:pPr>
            <a:r>
              <a:rPr lang="en-US" dirty="0" err="1"/>
              <a:t>ParSy’s</a:t>
            </a:r>
            <a:r>
              <a:rPr lang="en-US" dirty="0"/>
              <a:t> source code is publicly available from:</a:t>
            </a:r>
          </a:p>
          <a:p>
            <a:endParaRPr lang="en-US" dirty="0"/>
          </a:p>
        </p:txBody>
      </p:sp>
      <p:sp>
        <p:nvSpPr>
          <p:cNvPr id="3" name="Slide Number Placeholder 2"/>
          <p:cNvSpPr>
            <a:spLocks noGrp="1"/>
          </p:cNvSpPr>
          <p:nvPr>
            <p:ph type="sldNum" sz="quarter" idx="11"/>
          </p:nvPr>
        </p:nvSpPr>
        <p:spPr/>
        <p:txBody>
          <a:bodyPr/>
          <a:lstStyle/>
          <a:p>
            <a:fld id="{0C5A9D67-DE2F-4259-9E57-46D2FD57116E}" type="slidenum">
              <a:rPr lang="en-US" smtClean="0"/>
              <a:t>30</a:t>
            </a:fld>
            <a:endParaRPr lang="en-US"/>
          </a:p>
        </p:txBody>
      </p:sp>
      <p:sp>
        <p:nvSpPr>
          <p:cNvPr id="4" name="Content Placeholder 3"/>
          <p:cNvSpPr>
            <a:spLocks noGrp="1"/>
          </p:cNvSpPr>
          <p:nvPr>
            <p:ph idx="13"/>
          </p:nvPr>
        </p:nvSpPr>
        <p:spPr/>
        <p:txBody>
          <a:bodyPr>
            <a:noAutofit/>
          </a:bodyPr>
          <a:lstStyle/>
          <a:p>
            <a:r>
              <a:rPr lang="en-US" sz="4400" dirty="0">
                <a:latin typeface="+mj-lt"/>
              </a:rPr>
              <a:t>Conclusion</a:t>
            </a:r>
          </a:p>
        </p:txBody>
      </p:sp>
      <p:sp>
        <p:nvSpPr>
          <p:cNvPr id="6" name="TextBox 5"/>
          <p:cNvSpPr txBox="1"/>
          <p:nvPr/>
        </p:nvSpPr>
        <p:spPr>
          <a:xfrm>
            <a:off x="2824162" y="5819744"/>
            <a:ext cx="3228975" cy="400110"/>
          </a:xfrm>
          <a:prstGeom prst="rect">
            <a:avLst/>
          </a:prstGeom>
          <a:solidFill>
            <a:schemeClr val="accent2">
              <a:lumMod val="20000"/>
              <a:lumOff val="80000"/>
            </a:schemeClr>
          </a:solidFill>
          <a:ln w="12700">
            <a:solidFill>
              <a:schemeClr val="tx1"/>
            </a:solidFill>
          </a:ln>
        </p:spPr>
        <p:txBody>
          <a:bodyPr wrap="square" rtlCol="0">
            <a:spAutoFit/>
          </a:bodyPr>
          <a:lstStyle/>
          <a:p>
            <a:pPr marL="0" lvl="1"/>
            <a:r>
              <a:rPr lang="en-US" sz="2000" b="1" i="1" dirty="0"/>
              <a:t>https://www.Sympiler.com/</a:t>
            </a:r>
          </a:p>
        </p:txBody>
      </p:sp>
    </p:spTree>
    <p:extLst>
      <p:ext uri="{BB962C8B-B14F-4D97-AF65-F5344CB8AC3E}">
        <p14:creationId xmlns:p14="http://schemas.microsoft.com/office/powerpoint/2010/main" val="410079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33708" y="863391"/>
            <a:ext cx="8001000" cy="6001643"/>
          </a:xfrm>
          <a:prstGeom prst="rect">
            <a:avLst/>
          </a:prstGeom>
        </p:spPr>
        <p:txBody>
          <a:bodyPr wrap="square">
            <a:spAutoFit/>
          </a:bodyPr>
          <a:lstStyle/>
          <a:p>
            <a:endParaRPr lang="en-US" sz="2800" dirty="0"/>
          </a:p>
          <a:p>
            <a:pPr marL="800100" lvl="1" indent="-342900">
              <a:buFont typeface="Wingdings" charset="2"/>
              <a:buChar char="Ø"/>
            </a:pPr>
            <a:r>
              <a:rPr lang="en-US" sz="2800" dirty="0"/>
              <a:t>Matrix factorizations, e.g. </a:t>
            </a:r>
            <a:r>
              <a:rPr lang="en-US" sz="2800" dirty="0" err="1"/>
              <a:t>Cholesky</a:t>
            </a:r>
            <a:r>
              <a:rPr lang="en-US" sz="2800" dirty="0"/>
              <a:t>, LU, QR</a:t>
            </a:r>
          </a:p>
          <a:p>
            <a:pPr marL="1257300" lvl="2" indent="-342900">
              <a:buFont typeface="Arial" panose="020B0604020202020204" pitchFamily="34" charset="0"/>
              <a:buChar char="•"/>
            </a:pPr>
            <a:r>
              <a:rPr lang="en-US" sz="2800" dirty="0"/>
              <a:t>Linear system solvers</a:t>
            </a:r>
          </a:p>
          <a:p>
            <a:pPr marL="1257300" lvl="2" indent="-342900">
              <a:buFont typeface="Arial" panose="020B0604020202020204" pitchFamily="34" charset="0"/>
              <a:buChar char="•"/>
            </a:pPr>
            <a:r>
              <a:rPr lang="en-US" sz="2800" dirty="0"/>
              <a:t>Optimization problems, nonlinear optimizers</a:t>
            </a:r>
          </a:p>
          <a:p>
            <a:pPr marL="1257300" lvl="2" indent="-342900">
              <a:buFont typeface="Arial" panose="020B0604020202020204" pitchFamily="34" charset="0"/>
              <a:buChar char="•"/>
            </a:pPr>
            <a:endParaRPr lang="en-US" sz="2800" dirty="0"/>
          </a:p>
          <a:p>
            <a:pPr marL="800100" lvl="1" indent="-342900">
              <a:buFont typeface="Wingdings" charset="2"/>
              <a:buChar char="Ø"/>
            </a:pPr>
            <a:r>
              <a:rPr lang="en-US" sz="2800" dirty="0"/>
              <a:t>Matrix multiplications</a:t>
            </a:r>
          </a:p>
          <a:p>
            <a:pPr marL="1257300" lvl="2" indent="-342900">
              <a:buFont typeface="Arial" panose="020B0604020202020204" pitchFamily="34" charset="0"/>
              <a:buChar char="•"/>
            </a:pPr>
            <a:r>
              <a:rPr lang="en-US" sz="2800" dirty="0"/>
              <a:t>Iterative methods, deep neural network</a:t>
            </a:r>
          </a:p>
          <a:p>
            <a:endParaRPr lang="en-US" sz="3200" b="1" dirty="0"/>
          </a:p>
          <a:p>
            <a:endParaRPr lang="en-US" sz="3200" b="1" dirty="0"/>
          </a:p>
          <a:p>
            <a:endParaRPr lang="en-US" sz="3200" b="1" dirty="0"/>
          </a:p>
          <a:p>
            <a:endParaRPr lang="en-US" sz="3200" b="1" dirty="0"/>
          </a:p>
          <a:p>
            <a:endParaRPr lang="en-US" sz="3200" b="1" dirty="0"/>
          </a:p>
          <a:p>
            <a:endParaRPr lang="en-US" sz="2800" b="1" dirty="0"/>
          </a:p>
        </p:txBody>
      </p:sp>
      <p:sp>
        <p:nvSpPr>
          <p:cNvPr id="35" name="Title 9"/>
          <p:cNvSpPr>
            <a:spLocks noGrp="1"/>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a:solidFill>
                  <a:schemeClr val="tx2">
                    <a:lumMod val="75000"/>
                  </a:schemeClr>
                </a:solidFill>
                <a:latin typeface="+mj-lt"/>
                <a:cs typeface="Aharoni" panose="02010803020104030203" pitchFamily="2" charset="-79"/>
              </a:rPr>
              <a:t>Applications of Sparse Matrix Kernels</a:t>
            </a:r>
          </a:p>
        </p:txBody>
      </p:sp>
      <p:sp>
        <p:nvSpPr>
          <p:cNvPr id="3" name="Slide Number Placeholder 2"/>
          <p:cNvSpPr>
            <a:spLocks noGrp="1"/>
          </p:cNvSpPr>
          <p:nvPr>
            <p:ph type="sldNum" sz="quarter" idx="11"/>
          </p:nvPr>
        </p:nvSpPr>
        <p:spPr/>
        <p:txBody>
          <a:bodyPr/>
          <a:lstStyle/>
          <a:p>
            <a:fld id="{0C5A9D67-DE2F-4259-9E57-46D2FD57116E}" type="slidenum">
              <a:rPr lang="en-US" smtClean="0"/>
              <a:t>4</a:t>
            </a:fld>
            <a:endParaRPr lang="en-US"/>
          </a:p>
        </p:txBody>
      </p:sp>
      <p:pic>
        <p:nvPicPr>
          <p:cNvPr id="5" name="Picture 14" descr="http://www.stat.washington.edu/wxs/images/BUNMI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106" y="2285238"/>
            <a:ext cx="1931366" cy="1931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583" y="4825622"/>
            <a:ext cx="2269840" cy="1322237"/>
          </a:xfrm>
          <a:prstGeom prst="rect">
            <a:avLst/>
          </a:prstGeom>
        </p:spPr>
      </p:pic>
      <p:sp>
        <p:nvSpPr>
          <p:cNvPr id="13" name="Rectangle 12"/>
          <p:cNvSpPr/>
          <p:nvPr/>
        </p:nvSpPr>
        <p:spPr>
          <a:xfrm>
            <a:off x="6507477" y="6158255"/>
            <a:ext cx="1053494" cy="253916"/>
          </a:xfrm>
          <a:prstGeom prst="rect">
            <a:avLst/>
          </a:prstGeom>
        </p:spPr>
        <p:txBody>
          <a:bodyPr wrap="none">
            <a:spAutoFit/>
          </a:bodyPr>
          <a:lstStyle/>
          <a:p>
            <a:pPr>
              <a:spcBef>
                <a:spcPct val="10000"/>
              </a:spcBef>
            </a:pPr>
            <a:r>
              <a:rPr lang="en-US" altLang="en-US" sz="1050" dirty="0"/>
              <a:t>Self-driving cars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7784" y="4477202"/>
            <a:ext cx="1766530" cy="1766530"/>
          </a:xfrm>
          <a:prstGeom prst="rect">
            <a:avLst/>
          </a:prstGeom>
        </p:spPr>
      </p:pic>
      <p:sp>
        <p:nvSpPr>
          <p:cNvPr id="15" name="Rectangle 14"/>
          <p:cNvSpPr/>
          <p:nvPr/>
        </p:nvSpPr>
        <p:spPr>
          <a:xfrm>
            <a:off x="3940046" y="6246212"/>
            <a:ext cx="1082348" cy="253916"/>
          </a:xfrm>
          <a:prstGeom prst="rect">
            <a:avLst/>
          </a:prstGeom>
        </p:spPr>
        <p:txBody>
          <a:bodyPr wrap="none">
            <a:spAutoFit/>
          </a:bodyPr>
          <a:lstStyle/>
          <a:p>
            <a:pPr>
              <a:spcBef>
                <a:spcPct val="10000"/>
              </a:spcBef>
            </a:pPr>
            <a:r>
              <a:rPr lang="en-US" altLang="en-US" sz="1050" dirty="0"/>
              <a:t>Medical imaging</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670" y="4305414"/>
            <a:ext cx="2470454" cy="1852841"/>
          </a:xfrm>
          <a:prstGeom prst="rect">
            <a:avLst/>
          </a:prstGeom>
        </p:spPr>
      </p:pic>
      <p:sp>
        <p:nvSpPr>
          <p:cNvPr id="19" name="Rectangle 18"/>
          <p:cNvSpPr/>
          <p:nvPr/>
        </p:nvSpPr>
        <p:spPr>
          <a:xfrm>
            <a:off x="1107330" y="6147859"/>
            <a:ext cx="655949" cy="253916"/>
          </a:xfrm>
          <a:prstGeom prst="rect">
            <a:avLst/>
          </a:prstGeom>
        </p:spPr>
        <p:txBody>
          <a:bodyPr wrap="none">
            <a:spAutoFit/>
          </a:bodyPr>
          <a:lstStyle/>
          <a:p>
            <a:pPr>
              <a:spcBef>
                <a:spcPct val="10000"/>
              </a:spcBef>
            </a:pPr>
            <a:r>
              <a:rPr lang="en-US" altLang="en-US" sz="1050" dirty="0"/>
              <a:t>Robotics</a:t>
            </a:r>
          </a:p>
        </p:txBody>
      </p:sp>
      <p:sp>
        <p:nvSpPr>
          <p:cNvPr id="16" name="Rectangle 15">
            <a:extLst>
              <a:ext uri="{FF2B5EF4-FFF2-40B4-BE49-F238E27FC236}">
                <a16:creationId xmlns:a16="http://schemas.microsoft.com/office/drawing/2014/main" id="{22200497-E4AC-F248-849E-CFC8CFFEAC6D}"/>
              </a:ext>
            </a:extLst>
          </p:cNvPr>
          <p:cNvSpPr/>
          <p:nvPr/>
        </p:nvSpPr>
        <p:spPr>
          <a:xfrm>
            <a:off x="7552065" y="4194317"/>
            <a:ext cx="1221809" cy="253916"/>
          </a:xfrm>
          <a:prstGeom prst="rect">
            <a:avLst/>
          </a:prstGeom>
        </p:spPr>
        <p:txBody>
          <a:bodyPr wrap="none">
            <a:spAutoFit/>
          </a:bodyPr>
          <a:lstStyle/>
          <a:p>
            <a:pPr>
              <a:spcBef>
                <a:spcPct val="10000"/>
              </a:spcBef>
            </a:pPr>
            <a:r>
              <a:rPr lang="en-US" altLang="en-US" sz="1050" dirty="0"/>
              <a:t>Computer graphics</a:t>
            </a:r>
          </a:p>
        </p:txBody>
      </p:sp>
    </p:spTree>
    <p:extLst>
      <p:ext uri="{BB962C8B-B14F-4D97-AF65-F5344CB8AC3E}">
        <p14:creationId xmlns:p14="http://schemas.microsoft.com/office/powerpoint/2010/main" val="18614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81000" y="1021080"/>
            <a:ext cx="8001000" cy="5262979"/>
          </a:xfrm>
          <a:prstGeom prst="rect">
            <a:avLst/>
          </a:prstGeom>
        </p:spPr>
        <p:txBody>
          <a:bodyPr wrap="square">
            <a:spAutoFit/>
          </a:bodyPr>
          <a:lstStyle/>
          <a:p>
            <a:pPr marL="342900" lvl="1" indent="-342900">
              <a:buFont typeface="Wingdings" pitchFamily="2" charset="2"/>
              <a:buChar char="Ø"/>
            </a:pPr>
            <a:endParaRPr lang="en-US" sz="2400" dirty="0">
              <a:solidFill>
                <a:prstClr val="black"/>
              </a:solidFill>
            </a:endParaRPr>
          </a:p>
          <a:p>
            <a:pPr marL="342900" lvl="1" indent="-342900">
              <a:buFont typeface="Wingdings" pitchFamily="2" charset="2"/>
              <a:buChar char="Ø"/>
            </a:pPr>
            <a:r>
              <a:rPr lang="en-US" sz="2400" dirty="0">
                <a:solidFill>
                  <a:prstClr val="black"/>
                </a:solidFill>
              </a:rPr>
              <a:t>Loop-carried dependences widely exist in sparse kernels e.g., matrix factorization.</a:t>
            </a:r>
          </a:p>
          <a:p>
            <a:pPr marL="342900" lvl="1" indent="-342900">
              <a:buFont typeface="Wingdings" pitchFamily="2" charset="2"/>
              <a:buChar char="Ø"/>
            </a:pPr>
            <a:endParaRPr lang="en-US" sz="2400" dirty="0">
              <a:solidFill>
                <a:prstClr val="black"/>
              </a:solidFill>
            </a:endParaRPr>
          </a:p>
          <a:p>
            <a:pPr marL="342900" lvl="1" indent="-342900">
              <a:buFont typeface="Wingdings" pitchFamily="2" charset="2"/>
              <a:buChar char="Ø"/>
            </a:pPr>
            <a:r>
              <a:rPr lang="en-US" sz="2400" dirty="0">
                <a:solidFill>
                  <a:prstClr val="black"/>
                </a:solidFill>
              </a:rPr>
              <a:t>Dependency analysis is difficult in sparse kernels because of Indirect memory access e.g., A[B[</a:t>
            </a:r>
            <a:r>
              <a:rPr lang="en-US" sz="2400" dirty="0" err="1">
                <a:solidFill>
                  <a:prstClr val="black"/>
                </a:solidFill>
              </a:rPr>
              <a:t>i</a:t>
            </a:r>
            <a:r>
              <a:rPr lang="en-US" sz="2400" dirty="0">
                <a:solidFill>
                  <a:prstClr val="black"/>
                </a:solidFill>
              </a:rPr>
              <a:t>]].</a:t>
            </a:r>
          </a:p>
          <a:p>
            <a:pPr marL="800100" lvl="2" indent="-342900">
              <a:buFont typeface="Wingdings" pitchFamily="2" charset="2"/>
              <a:buChar char="Ø"/>
            </a:pPr>
            <a:endParaRPr lang="en-US" sz="2400" dirty="0">
              <a:solidFill>
                <a:prstClr val="black"/>
              </a:solidFill>
            </a:endParaRPr>
          </a:p>
          <a:p>
            <a:pPr marL="800100" lvl="2" indent="-342900">
              <a:buFont typeface="Wingdings" pitchFamily="2" charset="2"/>
              <a:buChar char="Ø"/>
            </a:pPr>
            <a:endParaRPr lang="en-US" sz="2400" dirty="0">
              <a:solidFill>
                <a:prstClr val="black"/>
              </a:solidFill>
            </a:endParaRPr>
          </a:p>
          <a:p>
            <a:pPr marL="342900" indent="-342900">
              <a:buFont typeface="Wingdings" pitchFamily="2" charset="2"/>
              <a:buChar char="Ø"/>
            </a:pPr>
            <a:r>
              <a:rPr lang="en-US" sz="2400" dirty="0"/>
              <a:t>Two existing compiler techniques for loop parallelism: </a:t>
            </a:r>
          </a:p>
          <a:p>
            <a:pPr marL="800100" lvl="1" indent="-342900">
              <a:buFont typeface="Arial" panose="020B0604020202020204" pitchFamily="34" charset="0"/>
              <a:buChar char="•"/>
            </a:pPr>
            <a:r>
              <a:rPr lang="en-US" sz="2400" dirty="0"/>
              <a:t>Sparse polyhedral frameworks</a:t>
            </a:r>
            <a:r>
              <a:rPr lang="en-US" sz="2400" baseline="30000" dirty="0"/>
              <a:t>*</a:t>
            </a:r>
            <a:r>
              <a:rPr lang="en-US" sz="2400" dirty="0"/>
              <a:t> that typically use </a:t>
            </a:r>
            <a:r>
              <a:rPr lang="en-US" sz="2400" dirty="0" err="1"/>
              <a:t>wavefront</a:t>
            </a:r>
            <a:r>
              <a:rPr lang="en-US" sz="2400" dirty="0"/>
              <a:t> parallelism.</a:t>
            </a:r>
          </a:p>
          <a:p>
            <a:pPr marL="800100" lvl="1" indent="-342900">
              <a:buFont typeface="Arial" panose="020B0604020202020204" pitchFamily="34" charset="0"/>
              <a:buChar char="•"/>
            </a:pPr>
            <a:r>
              <a:rPr lang="en-US" sz="2400" dirty="0"/>
              <a:t>Domain-specific code generators leverage domain knowledge. </a:t>
            </a:r>
          </a:p>
          <a:p>
            <a:pPr marL="800100" lvl="1" indent="-342900">
              <a:buFont typeface="Wingdings" pitchFamily="2" charset="2"/>
              <a:buChar char="Ø"/>
            </a:pPr>
            <a:endParaRPr lang="en-US" sz="2400" dirty="0"/>
          </a:p>
        </p:txBody>
      </p:sp>
      <p:sp>
        <p:nvSpPr>
          <p:cNvPr id="35" name="Title 9"/>
          <p:cNvSpPr>
            <a:spLocks noGrp="1"/>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600" b="1" dirty="0">
                <a:solidFill>
                  <a:schemeClr val="tx2">
                    <a:lumMod val="75000"/>
                  </a:schemeClr>
                </a:solidFill>
                <a:latin typeface="+mj-lt"/>
                <a:cs typeface="Aharoni" panose="02010803020104030203" pitchFamily="2" charset="-79"/>
              </a:rPr>
              <a:t>Compiler Loop Parallelism in Sparse Kernels </a:t>
            </a:r>
          </a:p>
        </p:txBody>
      </p:sp>
      <p:sp>
        <p:nvSpPr>
          <p:cNvPr id="3" name="Slide Number Placeholder 2"/>
          <p:cNvSpPr>
            <a:spLocks noGrp="1"/>
          </p:cNvSpPr>
          <p:nvPr>
            <p:ph type="sldNum" sz="quarter" idx="11"/>
          </p:nvPr>
        </p:nvSpPr>
        <p:spPr/>
        <p:txBody>
          <a:bodyPr/>
          <a:lstStyle/>
          <a:p>
            <a:fld id="{0C5A9D67-DE2F-4259-9E57-46D2FD57116E}" type="slidenum">
              <a:rPr lang="en-US" smtClean="0"/>
              <a:t>5</a:t>
            </a:fld>
            <a:endParaRPr lang="en-US"/>
          </a:p>
        </p:txBody>
      </p:sp>
      <p:sp>
        <p:nvSpPr>
          <p:cNvPr id="2" name="TextBox 1">
            <a:extLst>
              <a:ext uri="{FF2B5EF4-FFF2-40B4-BE49-F238E27FC236}">
                <a16:creationId xmlns:a16="http://schemas.microsoft.com/office/drawing/2014/main" id="{7D4A0AC2-1AE2-634A-BF5E-A4BE0CEC7603}"/>
              </a:ext>
            </a:extLst>
          </p:cNvPr>
          <p:cNvSpPr txBox="1"/>
          <p:nvPr/>
        </p:nvSpPr>
        <p:spPr>
          <a:xfrm>
            <a:off x="228600" y="6258580"/>
            <a:ext cx="8686800" cy="523220"/>
          </a:xfrm>
          <a:prstGeom prst="rect">
            <a:avLst/>
          </a:prstGeom>
          <a:noFill/>
        </p:spPr>
        <p:txBody>
          <a:bodyPr wrap="square" rtlCol="0">
            <a:spAutoFit/>
          </a:bodyPr>
          <a:lstStyle/>
          <a:p>
            <a:r>
              <a:rPr lang="en-US" sz="1400" dirty="0"/>
              <a:t>* Strout, Michelle Mills, Mary Hall, and Catherine </a:t>
            </a:r>
            <a:r>
              <a:rPr lang="en-US" sz="1400" dirty="0" err="1"/>
              <a:t>Olschanowsky</a:t>
            </a:r>
            <a:r>
              <a:rPr lang="en-US" sz="1400" dirty="0"/>
              <a:t>. "The Sparse Polyhedral Framework: Composing Compiler-Generated Inspector-Executor Code." </a:t>
            </a:r>
            <a:r>
              <a:rPr lang="en-US" sz="1400" i="1" dirty="0"/>
              <a:t>Proceedings of the IEEE</a:t>
            </a:r>
            <a:r>
              <a:rPr lang="en-US" sz="1400" dirty="0"/>
              <a:t> 99 (2018): 1-15.</a:t>
            </a:r>
          </a:p>
        </p:txBody>
      </p:sp>
    </p:spTree>
    <p:extLst>
      <p:ext uri="{BB962C8B-B14F-4D97-AF65-F5344CB8AC3E}">
        <p14:creationId xmlns:p14="http://schemas.microsoft.com/office/powerpoint/2010/main" val="361419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81000" y="1021080"/>
            <a:ext cx="8001000" cy="5262979"/>
          </a:xfrm>
          <a:prstGeom prst="rect">
            <a:avLst/>
          </a:prstGeom>
        </p:spPr>
        <p:txBody>
          <a:bodyPr wrap="square">
            <a:spAutoFit/>
          </a:bodyPr>
          <a:lstStyle/>
          <a:p>
            <a:endParaRPr lang="en-US" sz="2800" dirty="0"/>
          </a:p>
          <a:p>
            <a:pPr marL="342900" indent="-342900">
              <a:buFont typeface="Wingdings" pitchFamily="2" charset="2"/>
              <a:buChar char="Ø"/>
            </a:pPr>
            <a:r>
              <a:rPr lang="en-US" sz="2400" dirty="0"/>
              <a:t>The iteration space traversal graph of a loop in sparse Cholesky factorization.</a:t>
            </a:r>
          </a:p>
          <a:p>
            <a:pPr marL="342900" indent="-342900">
              <a:buFont typeface="Wingdings" pitchFamily="2" charset="2"/>
              <a:buChar char="Ø"/>
            </a:pPr>
            <a:endParaRPr lang="en-US" sz="2400" dirty="0"/>
          </a:p>
          <a:p>
            <a:pPr marL="342900" lvl="0" indent="-342900">
              <a:buFont typeface="Wingdings" pitchFamily="2" charset="2"/>
              <a:buChar char="Ø"/>
            </a:pPr>
            <a:r>
              <a:rPr lang="en-US" sz="2400" dirty="0"/>
              <a:t>Problems with </a:t>
            </a:r>
            <a:r>
              <a:rPr lang="en-US" sz="2400" dirty="0" err="1"/>
              <a:t>wavefront</a:t>
            </a:r>
            <a:r>
              <a:rPr lang="en-US" sz="2400" dirty="0"/>
              <a:t> parallelism</a:t>
            </a:r>
            <a:r>
              <a:rPr lang="en-US" sz="2400" dirty="0">
                <a:solidFill>
                  <a:prstClr val="black"/>
                </a:solidFill>
              </a:rPr>
              <a:t>:</a:t>
            </a:r>
          </a:p>
          <a:p>
            <a:pPr marL="800100" lvl="1" indent="-342900">
              <a:buFont typeface="Arial" panose="020B0604020202020204" pitchFamily="34" charset="0"/>
              <a:buChar char="•"/>
            </a:pPr>
            <a:r>
              <a:rPr lang="en-US" sz="2400" dirty="0">
                <a:solidFill>
                  <a:prstClr val="black"/>
                </a:solidFill>
              </a:rPr>
              <a:t>Lack of locality</a:t>
            </a:r>
          </a:p>
          <a:p>
            <a:pPr marL="800100" lvl="1" indent="-342900">
              <a:buFont typeface="Arial" panose="020B0604020202020204" pitchFamily="34" charset="0"/>
              <a:buChar char="•"/>
            </a:pPr>
            <a:r>
              <a:rPr lang="en-US" sz="2400" dirty="0">
                <a:solidFill>
                  <a:prstClr val="black"/>
                </a:solidFill>
              </a:rPr>
              <a:t>Load-imbalanced implementation. </a:t>
            </a:r>
            <a:endParaRPr lang="en-US" sz="2800" b="1" dirty="0">
              <a:solidFill>
                <a:prstClr val="black"/>
              </a:solidFill>
            </a:endParaRPr>
          </a:p>
          <a:p>
            <a:endParaRPr lang="en-US" sz="2800" b="1" dirty="0"/>
          </a:p>
          <a:p>
            <a:endParaRPr lang="en-US" sz="2800" b="1" dirty="0"/>
          </a:p>
          <a:p>
            <a:endParaRPr lang="en-US" sz="2800" b="1" dirty="0"/>
          </a:p>
          <a:p>
            <a:endParaRPr lang="en-US" sz="2800" b="1" dirty="0"/>
          </a:p>
          <a:p>
            <a:endParaRPr lang="en-US" sz="2800" b="1" dirty="0"/>
          </a:p>
          <a:p>
            <a:endParaRPr lang="en-US" sz="2400" b="1" dirty="0"/>
          </a:p>
        </p:txBody>
      </p:sp>
      <p:sp>
        <p:nvSpPr>
          <p:cNvPr id="35" name="Title 9"/>
          <p:cNvSpPr>
            <a:spLocks noGrp="1"/>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600" b="1" dirty="0">
                <a:solidFill>
                  <a:schemeClr val="tx2">
                    <a:lumMod val="75000"/>
                  </a:schemeClr>
                </a:solidFill>
                <a:latin typeface="+mj-lt"/>
                <a:cs typeface="Aharoni" panose="02010803020104030203" pitchFamily="2" charset="-79"/>
              </a:rPr>
              <a:t>Loop Parallelism in </a:t>
            </a:r>
            <a:r>
              <a:rPr lang="en-US" sz="3600" b="1" dirty="0" err="1">
                <a:solidFill>
                  <a:schemeClr val="tx2">
                    <a:lumMod val="75000"/>
                  </a:schemeClr>
                </a:solidFill>
                <a:latin typeface="+mj-lt"/>
                <a:cs typeface="Aharoni" panose="02010803020104030203" pitchFamily="2" charset="-79"/>
              </a:rPr>
              <a:t>Wavefront</a:t>
            </a:r>
            <a:r>
              <a:rPr lang="en-US" sz="3600" b="1" dirty="0">
                <a:solidFill>
                  <a:schemeClr val="tx2">
                    <a:lumMod val="75000"/>
                  </a:schemeClr>
                </a:solidFill>
                <a:latin typeface="+mj-lt"/>
                <a:cs typeface="Aharoni" panose="02010803020104030203" pitchFamily="2" charset="-79"/>
              </a:rPr>
              <a:t> Methods</a:t>
            </a:r>
          </a:p>
        </p:txBody>
      </p:sp>
      <p:sp>
        <p:nvSpPr>
          <p:cNvPr id="3" name="Slide Number Placeholder 2"/>
          <p:cNvSpPr>
            <a:spLocks noGrp="1"/>
          </p:cNvSpPr>
          <p:nvPr>
            <p:ph type="sldNum" sz="quarter" idx="11"/>
          </p:nvPr>
        </p:nvSpPr>
        <p:spPr/>
        <p:txBody>
          <a:bodyPr/>
          <a:lstStyle/>
          <a:p>
            <a:fld id="{0C5A9D67-DE2F-4259-9E57-46D2FD57116E}" type="slidenum">
              <a:rPr lang="en-US" smtClean="0"/>
              <a:t>6</a:t>
            </a:fld>
            <a:endParaRPr lang="en-US"/>
          </a:p>
        </p:txBody>
      </p:sp>
      <p:pic>
        <p:nvPicPr>
          <p:cNvPr id="2" name="Picture 1" descr="levelSet.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21667" t="14830" r="31667" b="2294"/>
          <a:stretch/>
        </p:blipFill>
        <p:spPr>
          <a:xfrm>
            <a:off x="4953000" y="3668786"/>
            <a:ext cx="2927903" cy="2645569"/>
          </a:xfrm>
          <a:prstGeom prst="rect">
            <a:avLst/>
          </a:prstGeom>
        </p:spPr>
      </p:pic>
      <p:pic>
        <p:nvPicPr>
          <p:cNvPr id="8" name="Picture 7" descr="TreePart.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26875" t="14741" r="39792" b="8278"/>
          <a:stretch/>
        </p:blipFill>
        <p:spPr>
          <a:xfrm>
            <a:off x="1066800" y="3657600"/>
            <a:ext cx="2362200" cy="2775585"/>
          </a:xfrm>
          <a:prstGeom prst="rect">
            <a:avLst/>
          </a:prstGeom>
        </p:spPr>
      </p:pic>
    </p:spTree>
    <p:extLst>
      <p:ext uri="{BB962C8B-B14F-4D97-AF65-F5344CB8AC3E}">
        <p14:creationId xmlns:p14="http://schemas.microsoft.com/office/powerpoint/2010/main" val="373818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81000" y="1021080"/>
            <a:ext cx="8001000" cy="6740307"/>
          </a:xfrm>
          <a:prstGeom prst="rect">
            <a:avLst/>
          </a:prstGeom>
        </p:spPr>
        <p:txBody>
          <a:bodyPr wrap="square">
            <a:spAutoFit/>
          </a:bodyPr>
          <a:lstStyle/>
          <a:p>
            <a:endParaRPr lang="en-US" sz="2800" dirty="0"/>
          </a:p>
          <a:p>
            <a:pPr marL="342900" indent="-342900">
              <a:buFont typeface="Wingdings" pitchFamily="2" charset="2"/>
              <a:buChar char="Ø"/>
            </a:pPr>
            <a:r>
              <a:rPr lang="en-US" sz="2400" dirty="0" err="1"/>
              <a:t>ParSy</a:t>
            </a:r>
            <a:r>
              <a:rPr lang="en-US" sz="2400" dirty="0"/>
              <a:t> is a domain-specific code generator that builds a coarsened level set.</a:t>
            </a:r>
          </a:p>
          <a:p>
            <a:pPr marL="342900" indent="-342900">
              <a:buFont typeface="Wingdings" pitchFamily="2" charset="2"/>
              <a:buChar char="Ø"/>
            </a:pPr>
            <a:endParaRPr lang="en-US" sz="2400" dirty="0"/>
          </a:p>
          <a:p>
            <a:pPr marL="342900" indent="-342900">
              <a:buFont typeface="Wingdings" pitchFamily="2" charset="2"/>
              <a:buChar char="Ø"/>
            </a:pPr>
            <a:r>
              <a:rPr lang="en-US" sz="2400" dirty="0"/>
              <a:t>The coarsened level set preserves locality while providing a balanced enough parallelism. </a:t>
            </a:r>
          </a:p>
          <a:p>
            <a:pPr marL="34290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endParaRPr lang="en-US" sz="2800" b="1" dirty="0"/>
          </a:p>
          <a:p>
            <a:endParaRPr lang="en-US" sz="2800" b="1" dirty="0"/>
          </a:p>
          <a:p>
            <a:endParaRPr lang="en-US" sz="2800" b="1" dirty="0"/>
          </a:p>
          <a:p>
            <a:endParaRPr lang="en-US" sz="2800" b="1" dirty="0"/>
          </a:p>
          <a:p>
            <a:endParaRPr lang="en-US" sz="2800" b="1" dirty="0"/>
          </a:p>
          <a:p>
            <a:endParaRPr lang="en-US" sz="2400" b="1" dirty="0"/>
          </a:p>
        </p:txBody>
      </p:sp>
      <p:sp>
        <p:nvSpPr>
          <p:cNvPr id="35" name="Title 9"/>
          <p:cNvSpPr>
            <a:spLocks noGrp="1"/>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cap="small" baseline="0">
                <a:solidFill>
                  <a:srgbClr val="FF0000"/>
                </a:solidFill>
                <a:latin typeface="Stencil" pitchFamily="8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800" b="1" dirty="0">
                <a:solidFill>
                  <a:schemeClr val="tx2">
                    <a:lumMod val="75000"/>
                  </a:schemeClr>
                </a:solidFill>
                <a:latin typeface="+mj-lt"/>
                <a:cs typeface="Aharoni" panose="02010803020104030203" pitchFamily="2" charset="-79"/>
              </a:rPr>
              <a:t>Loop Parallelism in </a:t>
            </a:r>
            <a:r>
              <a:rPr lang="en-US" sz="4800" b="1" dirty="0" err="1">
                <a:solidFill>
                  <a:schemeClr val="tx2">
                    <a:lumMod val="75000"/>
                  </a:schemeClr>
                </a:solidFill>
                <a:latin typeface="+mj-lt"/>
                <a:cs typeface="Aharoni" panose="02010803020104030203" pitchFamily="2" charset="-79"/>
              </a:rPr>
              <a:t>ParSy</a:t>
            </a:r>
            <a:endParaRPr lang="en-US" sz="4800" b="1" dirty="0">
              <a:solidFill>
                <a:schemeClr val="tx2">
                  <a:lumMod val="75000"/>
                </a:schemeClr>
              </a:solidFill>
              <a:latin typeface="+mj-lt"/>
              <a:cs typeface="Aharoni" panose="02010803020104030203" pitchFamily="2" charset="-79"/>
            </a:endParaRPr>
          </a:p>
        </p:txBody>
      </p:sp>
      <p:sp>
        <p:nvSpPr>
          <p:cNvPr id="3" name="Slide Number Placeholder 2"/>
          <p:cNvSpPr>
            <a:spLocks noGrp="1"/>
          </p:cNvSpPr>
          <p:nvPr>
            <p:ph type="sldNum" sz="quarter" idx="11"/>
          </p:nvPr>
        </p:nvSpPr>
        <p:spPr/>
        <p:txBody>
          <a:bodyPr/>
          <a:lstStyle/>
          <a:p>
            <a:fld id="{0C5A9D67-DE2F-4259-9E57-46D2FD57116E}" type="slidenum">
              <a:rPr lang="en-US" smtClean="0"/>
              <a:t>7</a:t>
            </a:fld>
            <a:endParaRPr lang="en-US"/>
          </a:p>
        </p:txBody>
      </p:sp>
      <p:pic>
        <p:nvPicPr>
          <p:cNvPr id="7" name="Picture 6" descr="levelSetWithSlack.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26667" t="13965" r="32500" b="5777"/>
          <a:stretch/>
        </p:blipFill>
        <p:spPr>
          <a:xfrm>
            <a:off x="4953000" y="3657600"/>
            <a:ext cx="2714625" cy="2714625"/>
          </a:xfrm>
          <a:prstGeom prst="rect">
            <a:avLst/>
          </a:prstGeom>
        </p:spPr>
      </p:pic>
      <p:pic>
        <p:nvPicPr>
          <p:cNvPr id="8" name="Picture 7" descr="TreePart.pdf - Adobe Acrobat Reader DC">
            <a:extLst>
              <a:ext uri="{FF2B5EF4-FFF2-40B4-BE49-F238E27FC236}">
                <a16:creationId xmlns:a16="http://schemas.microsoft.com/office/drawing/2014/main" id="{B5C1C786-FA2C-6947-880C-BF8FB1A84C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667" t="13966" r="40000" b="7414"/>
          <a:stretch/>
        </p:blipFill>
        <p:spPr>
          <a:xfrm>
            <a:off x="1066801" y="3657600"/>
            <a:ext cx="2362200" cy="2834639"/>
          </a:xfrm>
          <a:prstGeom prst="rect">
            <a:avLst/>
          </a:prstGeom>
        </p:spPr>
      </p:pic>
    </p:spTree>
    <p:extLst>
      <p:ext uri="{BB962C8B-B14F-4D97-AF65-F5344CB8AC3E}">
        <p14:creationId xmlns:p14="http://schemas.microsoft.com/office/powerpoint/2010/main" val="323905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C5A9D67-DE2F-4259-9E57-46D2FD57116E}" type="slidenum">
              <a:rPr lang="en-US" smtClean="0"/>
              <a:t>8</a:t>
            </a:fld>
            <a:endParaRPr lang="en-US"/>
          </a:p>
        </p:txBody>
      </p:sp>
      <p:sp>
        <p:nvSpPr>
          <p:cNvPr id="7" name="Content Placeholder 2"/>
          <p:cNvSpPr>
            <a:spLocks noGrp="1"/>
          </p:cNvSpPr>
          <p:nvPr>
            <p:ph idx="13"/>
          </p:nvPr>
        </p:nvSpPr>
        <p:spPr>
          <a:xfrm>
            <a:off x="-152400" y="95450"/>
            <a:ext cx="8915400" cy="762000"/>
          </a:xfrm>
        </p:spPr>
        <p:txBody>
          <a:bodyPr>
            <a:noAutofit/>
          </a:bodyPr>
          <a:lstStyle/>
          <a:p>
            <a:pPr>
              <a:defRPr/>
            </a:pPr>
            <a:r>
              <a:rPr lang="en-US" dirty="0" err="1">
                <a:latin typeface="Calibri" charset="0"/>
                <a:ea typeface="Calibri" charset="0"/>
                <a:cs typeface="Calibri" charset="0"/>
              </a:rPr>
              <a:t>Cholesky</a:t>
            </a:r>
            <a:r>
              <a:rPr lang="en-US" dirty="0">
                <a:latin typeface="Calibri" charset="0"/>
                <a:ea typeface="Calibri" charset="0"/>
                <a:cs typeface="Calibri" charset="0"/>
              </a:rPr>
              <a:t> Numeric Performance: </a:t>
            </a:r>
            <a:r>
              <a:rPr lang="en-US" dirty="0" err="1">
                <a:latin typeface="Calibri" charset="0"/>
                <a:ea typeface="Calibri" charset="0"/>
                <a:cs typeface="Calibri" charset="0"/>
              </a:rPr>
              <a:t>Wavefront</a:t>
            </a:r>
            <a:endParaRPr lang="en-US" cap="none" dirty="0">
              <a:latin typeface="Calibri" charset="0"/>
              <a:ea typeface="Calibri" charset="0"/>
              <a:cs typeface="Calibri" charset="0"/>
            </a:endParaRPr>
          </a:p>
        </p:txBody>
      </p:sp>
      <p:sp>
        <p:nvSpPr>
          <p:cNvPr id="8" name="Content Placeholder 1"/>
          <p:cNvSpPr txBox="1">
            <a:spLocks/>
          </p:cNvSpPr>
          <p:nvPr/>
        </p:nvSpPr>
        <p:spPr>
          <a:xfrm>
            <a:off x="304800" y="5867401"/>
            <a:ext cx="8305800" cy="1066799"/>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24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None/>
            </a:pPr>
            <a:endParaRPr lang="en-US" sz="2000" dirty="0"/>
          </a:p>
        </p:txBody>
      </p:sp>
      <p:sp>
        <p:nvSpPr>
          <p:cNvPr id="2" name="TextBox 1"/>
          <p:cNvSpPr txBox="1"/>
          <p:nvPr/>
        </p:nvSpPr>
        <p:spPr>
          <a:xfrm>
            <a:off x="838200" y="1828800"/>
            <a:ext cx="1143000" cy="369332"/>
          </a:xfrm>
          <a:prstGeom prst="rect">
            <a:avLst/>
          </a:prstGeom>
          <a:solidFill>
            <a:schemeClr val="bg1"/>
          </a:solidFill>
        </p:spPr>
        <p:txBody>
          <a:bodyPr wrap="square" rtlCol="0">
            <a:spAutoFit/>
          </a:bodyPr>
          <a:lstStyle/>
          <a:p>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164560649"/>
              </p:ext>
            </p:extLst>
          </p:nvPr>
        </p:nvGraphicFramePr>
        <p:xfrm>
          <a:off x="0" y="12192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1"/>
          <p:cNvSpPr txBox="1">
            <a:spLocks/>
          </p:cNvSpPr>
          <p:nvPr/>
        </p:nvSpPr>
        <p:spPr>
          <a:xfrm>
            <a:off x="685800" y="6036651"/>
            <a:ext cx="7924800" cy="685799"/>
          </a:xfrm>
          <a:prstGeom prst="rect">
            <a:avLst/>
          </a:prstGeom>
          <a:solidFill>
            <a:schemeClr val="accent2">
              <a:lumMod val="20000"/>
              <a:lumOff val="80000"/>
            </a:schemeClr>
          </a:solidFill>
          <a:ln>
            <a:solidFill>
              <a:schemeClr val="bg1">
                <a:lumMod val="65000"/>
              </a:schemeClr>
            </a:solidFill>
          </a:ln>
        </p:spPr>
        <p:txBody>
          <a:bodyPr vert="horz" lIns="91440" tIns="45720" rIns="91440" bIns="45720" rtlCol="0" anchor="ctr">
            <a:normAutofit lnSpcReduction="10000"/>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24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None/>
            </a:pPr>
            <a:r>
              <a:rPr lang="en-US" sz="2000" dirty="0"/>
              <a:t>The blue bar shows the performance of </a:t>
            </a:r>
            <a:r>
              <a:rPr lang="en-US" sz="2000" dirty="0" err="1"/>
              <a:t>wavefront</a:t>
            </a:r>
            <a:r>
              <a:rPr lang="en-US" sz="2000" dirty="0"/>
              <a:t> parallelism for selected benchmarks. </a:t>
            </a:r>
          </a:p>
        </p:txBody>
      </p:sp>
    </p:spTree>
    <p:extLst>
      <p:ext uri="{BB962C8B-B14F-4D97-AF65-F5344CB8AC3E}">
        <p14:creationId xmlns:p14="http://schemas.microsoft.com/office/powerpoint/2010/main" val="65145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C5A9D67-DE2F-4259-9E57-46D2FD57116E}" type="slidenum">
              <a:rPr lang="en-US" smtClean="0"/>
              <a:t>9</a:t>
            </a:fld>
            <a:endParaRPr lang="en-US"/>
          </a:p>
        </p:txBody>
      </p:sp>
      <p:sp>
        <p:nvSpPr>
          <p:cNvPr id="7" name="Content Placeholder 2"/>
          <p:cNvSpPr>
            <a:spLocks noGrp="1"/>
          </p:cNvSpPr>
          <p:nvPr>
            <p:ph idx="13"/>
          </p:nvPr>
        </p:nvSpPr>
        <p:spPr>
          <a:xfrm>
            <a:off x="-152400" y="95450"/>
            <a:ext cx="8915400" cy="762000"/>
          </a:xfrm>
        </p:spPr>
        <p:txBody>
          <a:bodyPr>
            <a:noAutofit/>
          </a:bodyPr>
          <a:lstStyle/>
          <a:p>
            <a:pPr>
              <a:defRPr/>
            </a:pPr>
            <a:r>
              <a:rPr lang="en-US" dirty="0" err="1">
                <a:latin typeface="Calibri" charset="0"/>
                <a:ea typeface="Calibri" charset="0"/>
                <a:cs typeface="Calibri" charset="0"/>
              </a:rPr>
              <a:t>Cholesky</a:t>
            </a:r>
            <a:r>
              <a:rPr lang="en-US" dirty="0">
                <a:latin typeface="Calibri" charset="0"/>
                <a:ea typeface="Calibri" charset="0"/>
                <a:cs typeface="Calibri" charset="0"/>
              </a:rPr>
              <a:t> Numeric Performance: </a:t>
            </a:r>
            <a:r>
              <a:rPr lang="en-US" dirty="0" err="1">
                <a:latin typeface="Calibri" charset="0"/>
                <a:ea typeface="Calibri" charset="0"/>
                <a:cs typeface="Calibri" charset="0"/>
              </a:rPr>
              <a:t>ParSy</a:t>
            </a:r>
            <a:endParaRPr lang="en-US" cap="none" dirty="0">
              <a:latin typeface="Calibri" charset="0"/>
              <a:ea typeface="Calibri" charset="0"/>
              <a:cs typeface="Calibri" charset="0"/>
            </a:endParaRPr>
          </a:p>
        </p:txBody>
      </p:sp>
      <p:sp>
        <p:nvSpPr>
          <p:cNvPr id="8" name="Content Placeholder 1"/>
          <p:cNvSpPr txBox="1">
            <a:spLocks/>
          </p:cNvSpPr>
          <p:nvPr/>
        </p:nvSpPr>
        <p:spPr>
          <a:xfrm>
            <a:off x="685800" y="6019801"/>
            <a:ext cx="8039686" cy="685799"/>
          </a:xfrm>
          <a:prstGeom prst="rect">
            <a:avLst/>
          </a:prstGeom>
          <a:solidFill>
            <a:schemeClr val="accent2">
              <a:lumMod val="20000"/>
              <a:lumOff val="80000"/>
            </a:schemeClr>
          </a:solidFill>
          <a:ln>
            <a:solidFill>
              <a:schemeClr val="bg1">
                <a:lumMod val="65000"/>
              </a:schemeClr>
            </a:solidFill>
          </a:ln>
        </p:spPr>
        <p:txBody>
          <a:bodyPr vert="horz" lIns="91440" tIns="45720" rIns="91440" bIns="45720" rtlCol="0" anchor="ctr">
            <a:normAutofit lnSpcReduction="10000"/>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24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None/>
            </a:pPr>
            <a:r>
              <a:rPr lang="en-US" sz="2000" dirty="0"/>
              <a:t>The red bar shows </a:t>
            </a:r>
            <a:r>
              <a:rPr lang="en-US" sz="2000" dirty="0" err="1"/>
              <a:t>ParSy’s</a:t>
            </a:r>
            <a:r>
              <a:rPr lang="en-US" sz="2000" dirty="0"/>
              <a:t> added performance by using a coarsened level set along with a loop transformation. </a:t>
            </a:r>
          </a:p>
        </p:txBody>
      </p:sp>
      <p:sp>
        <p:nvSpPr>
          <p:cNvPr id="2" name="TextBox 1"/>
          <p:cNvSpPr txBox="1"/>
          <p:nvPr/>
        </p:nvSpPr>
        <p:spPr>
          <a:xfrm>
            <a:off x="838200" y="1828800"/>
            <a:ext cx="1143000" cy="369332"/>
          </a:xfrm>
          <a:prstGeom prst="rect">
            <a:avLst/>
          </a:prstGeom>
          <a:solidFill>
            <a:schemeClr val="bg1"/>
          </a:solidFill>
        </p:spPr>
        <p:txBody>
          <a:bodyPr wrap="square" rtlCol="0">
            <a:spAutoFit/>
          </a:bodyPr>
          <a:lstStyle/>
          <a:p>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465613371"/>
              </p:ext>
            </p:extLst>
          </p:nvPr>
        </p:nvGraphicFramePr>
        <p:xfrm>
          <a:off x="0" y="1219200"/>
          <a:ext cx="88392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8058305"/>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61649</TotalTime>
  <Words>2810</Words>
  <Application>Microsoft Macintosh PowerPoint</Application>
  <PresentationFormat>On-screen Show (4:3)</PresentationFormat>
  <Paragraphs>421</Paragraphs>
  <Slides>30</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Batang</vt:lpstr>
      <vt:lpstr>Aharoni</vt:lpstr>
      <vt:lpstr>Arial</vt:lpstr>
      <vt:lpstr>Arial Black</vt:lpstr>
      <vt:lpstr>Calibri</vt:lpstr>
      <vt:lpstr>Cambria Math</vt:lpstr>
      <vt:lpstr>Consolas</vt:lpstr>
      <vt:lpstr>Times New Roman</vt:lpstr>
      <vt:lpstr>Wingdings</vt:lpstr>
      <vt:lpstr>Composite</vt:lpstr>
      <vt:lpstr>Custom Design</vt:lpstr>
      <vt:lpstr>ParSy: Inspection and Transformation of Sparse Matrix Computations for Parallelism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ParSy: Inspection and Transformation of Sparse Matrix Computations for Parallelism</dc:title>
  <dc:subject/>
  <dc:creator>Kazem Cheshmi, Maryam Mehri</dc:creator>
  <cp:keywords/>
  <dc:description/>
  <cp:lastModifiedBy>Kazem Cheshmi</cp:lastModifiedBy>
  <cp:revision>1062</cp:revision>
  <dcterms:created xsi:type="dcterms:W3CDTF">2014-10-15T14:27:34Z</dcterms:created>
  <dcterms:modified xsi:type="dcterms:W3CDTF">2018-11-04T21:52:42Z</dcterms:modified>
  <cp:category/>
</cp:coreProperties>
</file>