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422" r:id="rId2"/>
    <p:sldId id="426" r:id="rId3"/>
    <p:sldId id="349" r:id="rId4"/>
    <p:sldId id="477" r:id="rId5"/>
    <p:sldId id="521" r:id="rId6"/>
    <p:sldId id="472" r:id="rId7"/>
    <p:sldId id="474" r:id="rId8"/>
    <p:sldId id="403" r:id="rId9"/>
    <p:sldId id="483" r:id="rId10"/>
    <p:sldId id="485" r:id="rId11"/>
    <p:sldId id="487" r:id="rId12"/>
    <p:sldId id="491" r:id="rId13"/>
    <p:sldId id="492" r:id="rId14"/>
    <p:sldId id="411" r:id="rId15"/>
    <p:sldId id="434" r:id="rId16"/>
    <p:sldId id="493" r:id="rId17"/>
    <p:sldId id="496" r:id="rId18"/>
    <p:sldId id="499" r:id="rId19"/>
    <p:sldId id="504" r:id="rId20"/>
    <p:sldId id="505" r:id="rId21"/>
    <p:sldId id="507" r:id="rId22"/>
    <p:sldId id="508" r:id="rId23"/>
    <p:sldId id="462" r:id="rId24"/>
    <p:sldId id="463" r:id="rId25"/>
    <p:sldId id="513" r:id="rId26"/>
    <p:sldId id="522" r:id="rId27"/>
    <p:sldId id="518" r:id="rId28"/>
    <p:sldId id="421" r:id="rId29"/>
    <p:sldId id="456" r:id="rId30"/>
    <p:sldId id="471" r:id="rId31"/>
    <p:sldId id="419" r:id="rId32"/>
    <p:sldId id="514" r:id="rId33"/>
    <p:sldId id="372" r:id="rId34"/>
    <p:sldId id="494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  <a:srgbClr val="33CCFF"/>
    <a:srgbClr val="92D050"/>
    <a:srgbClr val="99CCFF"/>
    <a:srgbClr val="FF5050"/>
    <a:srgbClr val="FF6600"/>
    <a:srgbClr val="00737B"/>
    <a:srgbClr val="00737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78668" autoAdjust="0"/>
  </p:normalViewPr>
  <p:slideViewPr>
    <p:cSldViewPr snapToGrid="0">
      <p:cViewPr varScale="1">
        <p:scale>
          <a:sx n="64" d="100"/>
          <a:sy n="64" d="100"/>
        </p:scale>
        <p:origin x="1351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302"/>
    </p:cViewPr>
  </p:sorterViewPr>
  <p:notesViewPr>
    <p:cSldViewPr snapToGrid="0">
      <p:cViewPr varScale="1">
        <p:scale>
          <a:sx n="62" d="100"/>
          <a:sy n="62" d="100"/>
        </p:scale>
        <p:origin x="3163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0A9969C-116C-4627-ADB3-34C22325D20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111A42-2DD3-491C-982A-0CEFFE2AD4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6A9FF7-644D-4494-AA30-A0E17348CAE8}" type="datetimeFigureOut">
              <a:rPr lang="en-US" smtClean="0"/>
              <a:t>11/20/2018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70060C-9A3D-4BF4-8DAA-5C313CE015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73A905-DDEF-47B6-85E4-078CDF06A5D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FCAD2-F209-4593-835A-E93B1C4D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582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2E2B4-4932-4C25-B8DB-FC999F956F9F}" type="datetimeFigureOut">
              <a:rPr lang="en-US" smtClean="0"/>
              <a:t>11/20/2018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B0850B-D31C-4BC3-A1D3-5B3B7DE63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67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AE0B1A-890F-4ECA-9601-BE589D5BF20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420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9117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8185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9478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9007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6525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3661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5295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9421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3613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5467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607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2412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2707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3189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027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575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7021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93707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96691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75072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110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AE0B1A-890F-4ECA-9601-BE589D5BF20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05542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63422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6027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87710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429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AE0B1A-890F-4ECA-9601-BE589D5BF20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81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7285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2319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734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0733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0850B-D31C-4BC3-A1D3-5B3B7DE6375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164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876C3-95C5-4342-8F99-E5D7CCE6C3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826157-8026-48D4-AE2D-8041E2FF67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F49FD9-406C-4151-9A5D-E1DD8D7A4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BFA2D-5B54-43AA-AC50-F753E8B865E9}" type="datetime1">
              <a:rPr lang="en-US" smtClean="0"/>
              <a:t>11/20/2018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9EDBB-3C0A-433B-862C-999443B41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B7AF36-F784-493F-9AA5-E5BC4CC32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834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D5B35-A208-40CB-9AAB-25E6D11E6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91103B-14F8-463D-8A67-2CA3A5A8E7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902D3B-C267-4AF5-9779-A78D1F991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3B35-9489-4BEA-A12C-AC53F8CE071D}" type="datetime1">
              <a:rPr lang="en-US" smtClean="0"/>
              <a:t>11/20/2018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68EF5-EFC4-41D6-A6B1-E86E096A1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52DBB-D7DD-4E5D-BF94-1410C6E94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90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D49B21-8EBF-4B46-9B03-183B67D430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EF5F23-0BAE-4419-BC53-73DEBBCE85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E649C0-255A-4F99-80D6-C7E2521A5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CF6-2128-4689-BC59-2EE6A671BDC0}" type="datetime1">
              <a:rPr lang="en-US" smtClean="0"/>
              <a:t>11/20/2018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BF703-C117-4612-BA7B-D4BB76FC4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E8203-CCBE-4D86-B7B7-A25601047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662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43B35-6B2A-4065-9707-EEAD576F1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D7F1A-16C5-4524-879E-47D783CB7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D39B4-F4A9-46A6-A29D-39BC72705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87F55-324D-4AEB-B7A9-8C3B774117CA}" type="datetime1">
              <a:rPr lang="en-US" smtClean="0"/>
              <a:t>11/20/2018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B4209-E767-4E06-82F2-452038CD0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AEA3E-6792-4715-9EA9-A221DA5E2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520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EA3CD-0B2C-46A7-8AB5-FE57B9528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D67321-A689-4FAC-BFF5-2D17EAC2BC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A50A9-8E5B-49CA-ABD7-F4E4C455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F830-FFCF-4F06-9E2E-57BF92641706}" type="datetime1">
              <a:rPr lang="en-US" smtClean="0"/>
              <a:t>11/20/2018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3A83E3-59F2-47DE-AA9D-68EE079A7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D9D54-9C61-4F2D-AC9F-7E34DED34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278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839DF-881E-4B6A-8E4B-457CEAD9D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0FC42-60AB-4AC9-B5A7-C389411835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C80FA4-E6A0-47A0-B99C-E82BDF91F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08F056-62D1-4816-A667-116D6EE52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B0F26-E5EE-44C3-B2EB-66B97E3615DA}" type="datetime1">
              <a:rPr lang="en-US" smtClean="0"/>
              <a:t>11/20/2018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24D4E5-1687-42DC-A6E1-2B5C760B7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97F462-3519-44BD-9F10-6D3305315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822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89A39-9B8A-4854-AC9B-D6CF29FF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B9D587-9005-4792-B37D-AA41A67FF7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685610-45B9-494C-A853-E3CEB30D84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4E5541-911F-4710-88E4-859326888C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C5982E-6DF9-4163-A862-B0B39A7CEE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4F835A-F024-440F-8C14-402FD0D6F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0259-6987-46EF-B132-80FED928156F}" type="datetime1">
              <a:rPr lang="en-US" smtClean="0"/>
              <a:t>11/20/2018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A0C975-69E0-47BF-9867-C6D638B2E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E5FAA2-DF4A-4803-ABAC-B71E7EAB1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257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08AD2-7702-4AA0-9A32-BBE2B8DA2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CD00C0-5355-4DBD-AE77-F683B91ED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5CAA-62C7-4FB2-A642-11A2F3FE5F9F}" type="datetime1">
              <a:rPr lang="en-US" smtClean="0"/>
              <a:t>11/20/2018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93B90B-F22F-4DE1-8BA4-771FA005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DE0D70-FBC5-49F3-88F1-32E64E70F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763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8C691D-A69C-4806-819F-B488643B2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736B-D4AB-4B44-BB50-9D4846C18D73}" type="datetime1">
              <a:rPr lang="en-US" smtClean="0"/>
              <a:t>11/20/2018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5DBCD2-807C-48D9-AB92-E5C44ABC7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50982E-CED1-4C33-B0A5-6827BB0A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877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6ECAD-54C2-4C4D-B35E-7FDD69B97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E6302-D2F4-4704-AD6C-12835EF3F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B60CDE-C88D-49DE-8756-783B82A9C8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302B50-7485-4F50-B8E5-1ADFDB650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CF53-43BD-4EE3-A35F-DC19AF0FF53B}" type="datetime1">
              <a:rPr lang="en-US" smtClean="0"/>
              <a:t>11/20/2018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2A0561-3C03-4ED9-B1F6-166BF6FCE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44FF94-DCAC-414A-AA53-C02289D79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921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9D203-1BD7-42FB-988B-872C37CBE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EFFCD0-1E62-402C-BB5F-5A6A8A4EB7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76B2ED-3190-49F4-8DFA-F126700239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E3E7E2-EDA6-406A-ABF8-76DB1E3E4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312C7-2517-4B45-BC83-A95A953948FF}" type="datetime1">
              <a:rPr lang="en-US" smtClean="0"/>
              <a:t>11/20/2018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F552FD-0A75-422E-8F40-09BFDF0D9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9AC860-AD1B-47CD-BBD2-15E54373C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865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004F1F-DD72-43D4-885D-98977662A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D13E2-DFB1-4B0F-B8CE-23A6B4AEC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78B5B-0F86-4ECD-9E62-EB068111A4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D213B-54F8-4983-B3E9-103FADC29E05}" type="datetime1">
              <a:rPr lang="en-US" smtClean="0"/>
              <a:t>11/20/2018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BAC75-60F7-45D9-B049-45A826A380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262082-3B52-4D31-B3BC-152F2FC29D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D3508-70AD-4D76-9052-F7F24B3DD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479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13" Type="http://schemas.openxmlformats.org/officeDocument/2006/relationships/image" Target="../media/image20.png"/><Relationship Id="rId3" Type="http://schemas.openxmlformats.org/officeDocument/2006/relationships/image" Target="../media/image10.gif"/><Relationship Id="rId7" Type="http://schemas.openxmlformats.org/officeDocument/2006/relationships/image" Target="../media/image14.jpeg"/><Relationship Id="rId12" Type="http://schemas.openxmlformats.org/officeDocument/2006/relationships/image" Target="../media/image19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jpe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gif"/><Relationship Id="rId4" Type="http://schemas.openxmlformats.org/officeDocument/2006/relationships/image" Target="../media/image4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08F9E-80B3-4D75-8B8C-DCC1E2625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7141" y="1122363"/>
            <a:ext cx="9560859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A Parallelism Profiler with What-If Analyses for OpenMP Programs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C00245-B60A-4934-AB1E-7903519A1C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Nader Boushehri, Adarsh Yoga, Santosh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Nagarakatte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Rutgers University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SC 18</a:t>
            </a:r>
          </a:p>
        </p:txBody>
      </p:sp>
      <p:pic>
        <p:nvPicPr>
          <p:cNvPr id="5" name="Shape 39">
            <a:extLst>
              <a:ext uri="{FF2B5EF4-FFF2-40B4-BE49-F238E27FC236}">
                <a16:creationId xmlns:a16="http://schemas.microsoft.com/office/drawing/2014/main" id="{68A58FC7-8CCD-46C4-810B-A7D6930D597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230690"/>
            <a:ext cx="1851425" cy="617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1350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720BE841-16AB-4705-8DC2-95C659BF2C7E}"/>
              </a:ext>
            </a:extLst>
          </p:cNvPr>
          <p:cNvCxnSpPr>
            <a:cxnSpLocks/>
          </p:cNvCxnSpPr>
          <p:nvPr/>
        </p:nvCxnSpPr>
        <p:spPr>
          <a:xfrm>
            <a:off x="3134029" y="4704440"/>
            <a:ext cx="5486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2B3B631-F2D0-4730-83A9-88EE9B37D492}"/>
              </a:ext>
            </a:extLst>
          </p:cNvPr>
          <p:cNvCxnSpPr>
            <a:cxnSpLocks/>
          </p:cNvCxnSpPr>
          <p:nvPr/>
        </p:nvCxnSpPr>
        <p:spPr>
          <a:xfrm flipV="1">
            <a:off x="3118685" y="3351782"/>
            <a:ext cx="593344" cy="6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6D87E7B4-E4AC-4DBE-9128-7CE1539435A5}"/>
              </a:ext>
            </a:extLst>
          </p:cNvPr>
          <p:cNvCxnSpPr>
            <a:cxnSpLocks/>
          </p:cNvCxnSpPr>
          <p:nvPr/>
        </p:nvCxnSpPr>
        <p:spPr>
          <a:xfrm>
            <a:off x="3651643" y="3351782"/>
            <a:ext cx="517618" cy="637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3BE70BC-2AE8-466F-9393-D77C06429D03}"/>
              </a:ext>
            </a:extLst>
          </p:cNvPr>
          <p:cNvCxnSpPr>
            <a:cxnSpLocks/>
          </p:cNvCxnSpPr>
          <p:nvPr/>
        </p:nvCxnSpPr>
        <p:spPr>
          <a:xfrm>
            <a:off x="3651643" y="4704440"/>
            <a:ext cx="50227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C6F312A7-5657-41E8-A6A3-00D51325A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W-Nodes in OSPG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DE2738-5714-4F6E-98AD-D1A381807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1FD3508-70AD-4D76-9052-F7F24B3DDCC8}" type="slidenum">
              <a:rPr lang="en-US" smtClean="0"/>
              <a:t>10</a:t>
            </a:fld>
            <a:endParaRPr lang="en-US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A5CE21FD-3AAB-4416-918E-682909712824}"/>
              </a:ext>
            </a:extLst>
          </p:cNvPr>
          <p:cNvSpPr txBox="1"/>
          <p:nvPr/>
        </p:nvSpPr>
        <p:spPr>
          <a:xfrm>
            <a:off x="1015768" y="5878592"/>
            <a:ext cx="9940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An OSPG W-node represents a code fragment in dynamic execution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63A8AE1-B4AD-481A-874D-D35E31E3467F}"/>
              </a:ext>
            </a:extLst>
          </p:cNvPr>
          <p:cNvSpPr txBox="1"/>
          <p:nvPr/>
        </p:nvSpPr>
        <p:spPr>
          <a:xfrm>
            <a:off x="7985372" y="1879942"/>
            <a:ext cx="2416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OSPG W-nodes</a:t>
            </a:r>
          </a:p>
        </p:txBody>
      </p:sp>
      <p:sp>
        <p:nvSpPr>
          <p:cNvPr id="60" name="Arrow: Right 59">
            <a:extLst>
              <a:ext uri="{FF2B5EF4-FFF2-40B4-BE49-F238E27FC236}">
                <a16:creationId xmlns:a16="http://schemas.microsoft.com/office/drawing/2014/main" id="{512E3DAD-94BC-4CC3-9C64-96617275C6AD}"/>
              </a:ext>
            </a:extLst>
          </p:cNvPr>
          <p:cNvSpPr/>
          <p:nvPr/>
        </p:nvSpPr>
        <p:spPr>
          <a:xfrm>
            <a:off x="6678444" y="3830059"/>
            <a:ext cx="571214" cy="39380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512A0666-963A-4C2F-839C-C1FDC7B50F90}"/>
              </a:ext>
            </a:extLst>
          </p:cNvPr>
          <p:cNvCxnSpPr>
            <a:cxnSpLocks/>
          </p:cNvCxnSpPr>
          <p:nvPr/>
        </p:nvCxnSpPr>
        <p:spPr>
          <a:xfrm>
            <a:off x="1686649" y="4020586"/>
            <a:ext cx="103523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B830E063-E0C0-4CFD-9897-ED87DAF3D565}"/>
              </a:ext>
            </a:extLst>
          </p:cNvPr>
          <p:cNvCxnSpPr>
            <a:cxnSpLocks/>
          </p:cNvCxnSpPr>
          <p:nvPr/>
        </p:nvCxnSpPr>
        <p:spPr>
          <a:xfrm flipH="1" flipV="1">
            <a:off x="4604547" y="4028344"/>
            <a:ext cx="329901" cy="83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50BAA437-D989-4012-99BA-8F2D7EF44EE3}"/>
              </a:ext>
            </a:extLst>
          </p:cNvPr>
          <p:cNvSpPr/>
          <p:nvPr/>
        </p:nvSpPr>
        <p:spPr>
          <a:xfrm>
            <a:off x="4917116" y="3823672"/>
            <a:ext cx="872247" cy="393826"/>
          </a:xfrm>
          <a:prstGeom prst="round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c4</a:t>
            </a:r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80A8AC86-4E2F-45C5-AF0C-75377B0F6B3B}"/>
              </a:ext>
            </a:extLst>
          </p:cNvPr>
          <p:cNvSpPr/>
          <p:nvPr/>
        </p:nvSpPr>
        <p:spPr>
          <a:xfrm>
            <a:off x="1598235" y="3831431"/>
            <a:ext cx="872247" cy="393826"/>
          </a:xfrm>
          <a:prstGeom prst="roundRect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a1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260218F-D4C6-495D-83FD-65CE0AC2266F}"/>
              </a:ext>
            </a:extLst>
          </p:cNvPr>
          <p:cNvCxnSpPr>
            <a:cxnSpLocks/>
          </p:cNvCxnSpPr>
          <p:nvPr/>
        </p:nvCxnSpPr>
        <p:spPr>
          <a:xfrm flipH="1">
            <a:off x="5799996" y="4038977"/>
            <a:ext cx="46257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FE7BAF6-6510-4471-995C-926C6623715E}"/>
              </a:ext>
            </a:extLst>
          </p:cNvPr>
          <p:cNvCxnSpPr>
            <a:cxnSpLocks/>
          </p:cNvCxnSpPr>
          <p:nvPr/>
        </p:nvCxnSpPr>
        <p:spPr>
          <a:xfrm flipV="1">
            <a:off x="2697906" y="3355278"/>
            <a:ext cx="436123" cy="67458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AF4C9097-AAD4-4A9F-ABFD-3BD50197C9DF}"/>
              </a:ext>
            </a:extLst>
          </p:cNvPr>
          <p:cNvCxnSpPr>
            <a:cxnSpLocks/>
          </p:cNvCxnSpPr>
          <p:nvPr/>
        </p:nvCxnSpPr>
        <p:spPr>
          <a:xfrm>
            <a:off x="2697906" y="4029859"/>
            <a:ext cx="436123" cy="67458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BAD446C3-92A8-4AA1-801E-1E2D5D57C20A}"/>
              </a:ext>
            </a:extLst>
          </p:cNvPr>
          <p:cNvCxnSpPr>
            <a:cxnSpLocks/>
          </p:cNvCxnSpPr>
          <p:nvPr/>
        </p:nvCxnSpPr>
        <p:spPr>
          <a:xfrm flipH="1">
            <a:off x="4153917" y="4029246"/>
            <a:ext cx="443377" cy="6774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CD29EC0-AA26-4B4D-AD44-2813EC59C002}"/>
              </a:ext>
            </a:extLst>
          </p:cNvPr>
          <p:cNvCxnSpPr>
            <a:cxnSpLocks/>
          </p:cNvCxnSpPr>
          <p:nvPr/>
        </p:nvCxnSpPr>
        <p:spPr>
          <a:xfrm rot="10800000">
            <a:off x="4161171" y="3354667"/>
            <a:ext cx="436123" cy="67458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797F50E1-80A4-45B3-8766-01DB57D02584}"/>
              </a:ext>
            </a:extLst>
          </p:cNvPr>
          <p:cNvSpPr/>
          <p:nvPr/>
        </p:nvSpPr>
        <p:spPr>
          <a:xfrm>
            <a:off x="3221811" y="4516098"/>
            <a:ext cx="872247" cy="39382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b3</a:t>
            </a:r>
          </a:p>
        </p:txBody>
      </p: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6791FE48-6E9F-4881-97C4-C1E41E38221A}"/>
              </a:ext>
            </a:extLst>
          </p:cNvPr>
          <p:cNvSpPr/>
          <p:nvPr/>
        </p:nvSpPr>
        <p:spPr>
          <a:xfrm>
            <a:off x="3223610" y="3161246"/>
            <a:ext cx="872247" cy="39382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b2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3904B6B-D212-49EB-ABDA-DA8685E92343}"/>
              </a:ext>
            </a:extLst>
          </p:cNvPr>
          <p:cNvCxnSpPr>
            <a:cxnSpLocks/>
          </p:cNvCxnSpPr>
          <p:nvPr/>
        </p:nvCxnSpPr>
        <p:spPr>
          <a:xfrm flipH="1" flipV="1">
            <a:off x="1132761" y="4029175"/>
            <a:ext cx="470776" cy="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104858B4-696D-47D8-9F6A-758A020EE7BE}"/>
              </a:ext>
            </a:extLst>
          </p:cNvPr>
          <p:cNvSpPr txBox="1"/>
          <p:nvPr/>
        </p:nvSpPr>
        <p:spPr>
          <a:xfrm>
            <a:off x="2034358" y="1857904"/>
            <a:ext cx="3050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Execution Structure</a:t>
            </a: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AC3D0D37-55F0-4358-9926-BDFA0773F654}"/>
              </a:ext>
            </a:extLst>
          </p:cNvPr>
          <p:cNvSpPr>
            <a:spLocks noChangeAspect="1"/>
          </p:cNvSpPr>
          <p:nvPr/>
        </p:nvSpPr>
        <p:spPr>
          <a:xfrm>
            <a:off x="7597650" y="3594781"/>
            <a:ext cx="748201" cy="748201"/>
          </a:xfrm>
          <a:prstGeom prst="ellipse">
            <a:avLst/>
          </a:prstGeom>
          <a:solidFill>
            <a:srgbClr val="FF5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W1</a:t>
            </a: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6B608D80-E630-40B1-977C-63D64D48A2A6}"/>
              </a:ext>
            </a:extLst>
          </p:cNvPr>
          <p:cNvSpPr>
            <a:spLocks noChangeAspect="1"/>
          </p:cNvSpPr>
          <p:nvPr/>
        </p:nvSpPr>
        <p:spPr>
          <a:xfrm>
            <a:off x="9405937" y="3594781"/>
            <a:ext cx="748201" cy="748201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W3</a:t>
            </a:r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39973F40-2382-4CD5-AB11-014D477C6753}"/>
              </a:ext>
            </a:extLst>
          </p:cNvPr>
          <p:cNvSpPr>
            <a:spLocks noChangeAspect="1"/>
          </p:cNvSpPr>
          <p:nvPr/>
        </p:nvSpPr>
        <p:spPr>
          <a:xfrm>
            <a:off x="8587803" y="3594781"/>
            <a:ext cx="748201" cy="748201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W2</a:t>
            </a:r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A2EE4C32-2563-4896-A14E-FCD09EAD8926}"/>
              </a:ext>
            </a:extLst>
          </p:cNvPr>
          <p:cNvSpPr>
            <a:spLocks noChangeAspect="1"/>
          </p:cNvSpPr>
          <p:nvPr/>
        </p:nvSpPr>
        <p:spPr>
          <a:xfrm>
            <a:off x="10323094" y="3618948"/>
            <a:ext cx="841199" cy="748201"/>
          </a:xfrm>
          <a:prstGeom prst="ellipse">
            <a:avLst/>
          </a:prstGeom>
          <a:solidFill>
            <a:srgbClr val="99CCFF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W4</a:t>
            </a:r>
          </a:p>
        </p:txBody>
      </p:sp>
    </p:spTree>
    <p:extLst>
      <p:ext uri="{BB962C8B-B14F-4D97-AF65-F5344CB8AC3E}">
        <p14:creationId xmlns:p14="http://schemas.microsoft.com/office/powerpoint/2010/main" val="1455850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6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3" grpId="0" animBg="1"/>
      <p:bldP spid="64" grpId="0" animBg="1"/>
      <p:bldP spid="74" grpId="0" animBg="1"/>
      <p:bldP spid="75" grpId="0" animBg="1"/>
      <p:bldP spid="78" grpId="0" animBg="1"/>
      <p:bldP spid="79" grpId="0" animBg="1"/>
      <p:bldP spid="80" grpId="0" animBg="1"/>
      <p:bldP spid="8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312A7-5657-41E8-A6A3-00D51325A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Capturing Series-Parallel Relation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DE2738-5714-4F6E-98AD-D1A381807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11</a:t>
            </a:fld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63A8AE1-B4AD-481A-874D-D35E31E3467F}"/>
              </a:ext>
            </a:extLst>
          </p:cNvPr>
          <p:cNvSpPr txBox="1"/>
          <p:nvPr/>
        </p:nvSpPr>
        <p:spPr>
          <a:xfrm>
            <a:off x="825730" y="4776614"/>
            <a:ext cx="55910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P-nodes</a:t>
            </a:r>
            <a:r>
              <a:rPr lang="en-US" sz="2800" dirty="0"/>
              <a:t> capture the parallel relation</a:t>
            </a:r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0D588A8E-EEF5-4C19-B279-B0455388460B}"/>
              </a:ext>
            </a:extLst>
          </p:cNvPr>
          <p:cNvGrpSpPr/>
          <p:nvPr/>
        </p:nvGrpSpPr>
        <p:grpSpPr>
          <a:xfrm>
            <a:off x="436232" y="2344039"/>
            <a:ext cx="5129807" cy="1750011"/>
            <a:chOff x="1132761" y="3138732"/>
            <a:chExt cx="5129807" cy="1750011"/>
          </a:xfrm>
        </p:grpSpPr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AE7227AD-4D61-4860-93A5-6B2DC5038B1B}"/>
                </a:ext>
              </a:extLst>
            </p:cNvPr>
            <p:cNvCxnSpPr>
              <a:cxnSpLocks/>
            </p:cNvCxnSpPr>
            <p:nvPr/>
          </p:nvCxnSpPr>
          <p:spPr>
            <a:xfrm>
              <a:off x="1686649" y="4020586"/>
              <a:ext cx="103523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46BDAEB6-E068-4BFA-899E-0F26E84CA98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604547" y="4028344"/>
              <a:ext cx="329901" cy="83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Rectangle: Rounded Corners 87">
              <a:extLst>
                <a:ext uri="{FF2B5EF4-FFF2-40B4-BE49-F238E27FC236}">
                  <a16:creationId xmlns:a16="http://schemas.microsoft.com/office/drawing/2014/main" id="{98727B31-C4A2-4C50-9EB7-CDE655C4E981}"/>
                </a:ext>
              </a:extLst>
            </p:cNvPr>
            <p:cNvSpPr/>
            <p:nvPr/>
          </p:nvSpPr>
          <p:spPr>
            <a:xfrm>
              <a:off x="4917116" y="3823672"/>
              <a:ext cx="872247" cy="393826"/>
            </a:xfrm>
            <a:prstGeom prst="roundRect">
              <a:avLst/>
            </a:prstGeom>
            <a:solidFill>
              <a:srgbClr val="99CC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c4</a:t>
              </a:r>
            </a:p>
          </p:txBody>
        </p:sp>
        <p:sp>
          <p:nvSpPr>
            <p:cNvPr id="89" name="Rectangle: Rounded Corners 88">
              <a:extLst>
                <a:ext uri="{FF2B5EF4-FFF2-40B4-BE49-F238E27FC236}">
                  <a16:creationId xmlns:a16="http://schemas.microsoft.com/office/drawing/2014/main" id="{69CF32A0-B535-4C88-ABC8-92710281CFA8}"/>
                </a:ext>
              </a:extLst>
            </p:cNvPr>
            <p:cNvSpPr/>
            <p:nvPr/>
          </p:nvSpPr>
          <p:spPr>
            <a:xfrm>
              <a:off x="1598235" y="3831431"/>
              <a:ext cx="872247" cy="393826"/>
            </a:xfrm>
            <a:prstGeom prst="roundRect">
              <a:avLst/>
            </a:prstGeom>
            <a:solidFill>
              <a:srgbClr val="FF5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a1</a:t>
              </a:r>
            </a:p>
          </p:txBody>
        </p: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5F1A8288-46A7-443E-8E6B-FC160508998B}"/>
                </a:ext>
              </a:extLst>
            </p:cNvPr>
            <p:cNvGrpSpPr/>
            <p:nvPr/>
          </p:nvGrpSpPr>
          <p:grpSpPr>
            <a:xfrm>
              <a:off x="2697906" y="3354667"/>
              <a:ext cx="3564662" cy="1352043"/>
              <a:chOff x="6389688" y="3666233"/>
              <a:chExt cx="3786546" cy="1352043"/>
            </a:xfrm>
          </p:grpSpPr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B80F3E0D-EF55-4870-94B3-4D0D71D53F5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684869" y="4350543"/>
                <a:ext cx="49136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7509318E-48DF-4180-ABB1-78BA00C8BD35}"/>
                  </a:ext>
                </a:extLst>
              </p:cNvPr>
              <p:cNvGrpSpPr/>
              <p:nvPr/>
            </p:nvGrpSpPr>
            <p:grpSpPr>
              <a:xfrm>
                <a:off x="6389688" y="3666233"/>
                <a:ext cx="2017616" cy="1352043"/>
                <a:chOff x="6496731" y="2883655"/>
                <a:chExt cx="2017616" cy="1840567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28239816-5FA3-47E9-92E9-44C4CECA16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96731" y="2884487"/>
                  <a:ext cx="463270" cy="918325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C8D7DA93-642B-469B-BDF9-9B9137A56E1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96731" y="3802809"/>
                  <a:ext cx="463270" cy="918323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B5156B01-E488-4F57-B4F8-BB38363A8C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60001" y="2888409"/>
                  <a:ext cx="109967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BFFF4C7C-70C3-4EA0-85AF-4D0A89D97F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60001" y="4721132"/>
                  <a:ext cx="109967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2DDE59C4-A7CA-44CD-8EE2-37D9D9EABF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8043372" y="3801975"/>
                  <a:ext cx="470975" cy="922247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0AC9F0E1-88B7-4308-BC16-EE5D5ECC0A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>
                  <a:off x="8051077" y="2883655"/>
                  <a:ext cx="463270" cy="918323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91" name="Rectangle: Rounded Corners 90">
              <a:extLst>
                <a:ext uri="{FF2B5EF4-FFF2-40B4-BE49-F238E27FC236}">
                  <a16:creationId xmlns:a16="http://schemas.microsoft.com/office/drawing/2014/main" id="{1E522B44-2A1F-4BA8-B743-1754D61F95D3}"/>
                </a:ext>
              </a:extLst>
            </p:cNvPr>
            <p:cNvSpPr/>
            <p:nvPr/>
          </p:nvSpPr>
          <p:spPr>
            <a:xfrm>
              <a:off x="3215687" y="4494917"/>
              <a:ext cx="872247" cy="393826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b3</a:t>
              </a:r>
            </a:p>
          </p:txBody>
        </p:sp>
        <p:sp>
          <p:nvSpPr>
            <p:cNvPr id="92" name="Rectangle: Rounded Corners 91">
              <a:extLst>
                <a:ext uri="{FF2B5EF4-FFF2-40B4-BE49-F238E27FC236}">
                  <a16:creationId xmlns:a16="http://schemas.microsoft.com/office/drawing/2014/main" id="{D626E089-AAE4-46F5-A66A-FDB796BCBAA1}"/>
                </a:ext>
              </a:extLst>
            </p:cNvPr>
            <p:cNvSpPr/>
            <p:nvPr/>
          </p:nvSpPr>
          <p:spPr>
            <a:xfrm>
              <a:off x="3215520" y="3138732"/>
              <a:ext cx="872247" cy="393826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b2</a:t>
              </a:r>
            </a:p>
          </p:txBody>
        </p: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AE341EA9-EC11-4550-8A16-540EC6F5429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32761" y="4029175"/>
              <a:ext cx="470776" cy="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D08440C9-266D-41EC-B413-033228E95749}"/>
              </a:ext>
            </a:extLst>
          </p:cNvPr>
          <p:cNvSpPr>
            <a:spLocks noChangeAspect="1"/>
          </p:cNvSpPr>
          <p:nvPr/>
        </p:nvSpPr>
        <p:spPr>
          <a:xfrm>
            <a:off x="7007618" y="3010978"/>
            <a:ext cx="748201" cy="748201"/>
          </a:xfrm>
          <a:prstGeom prst="ellipse">
            <a:avLst/>
          </a:prstGeom>
          <a:solidFill>
            <a:srgbClr val="FF5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W1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B91CA408-83BC-4440-B5AD-0E51E7CD3B40}"/>
              </a:ext>
            </a:extLst>
          </p:cNvPr>
          <p:cNvSpPr>
            <a:spLocks noChangeAspect="1"/>
          </p:cNvSpPr>
          <p:nvPr/>
        </p:nvSpPr>
        <p:spPr>
          <a:xfrm>
            <a:off x="8538762" y="5234583"/>
            <a:ext cx="748201" cy="748201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W3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F417400E-51F4-4567-9CEF-F6786A49D7F3}"/>
              </a:ext>
            </a:extLst>
          </p:cNvPr>
          <p:cNvSpPr>
            <a:spLocks noChangeAspect="1"/>
          </p:cNvSpPr>
          <p:nvPr/>
        </p:nvSpPr>
        <p:spPr>
          <a:xfrm>
            <a:off x="7720628" y="5234583"/>
            <a:ext cx="748201" cy="748201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W2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1BBD3CD0-F5B2-4C64-854C-0693FA9360A7}"/>
              </a:ext>
            </a:extLst>
          </p:cNvPr>
          <p:cNvSpPr>
            <a:spLocks noChangeAspect="1"/>
          </p:cNvSpPr>
          <p:nvPr/>
        </p:nvSpPr>
        <p:spPr>
          <a:xfrm>
            <a:off x="9299091" y="2953377"/>
            <a:ext cx="841199" cy="748201"/>
          </a:xfrm>
          <a:prstGeom prst="ellipse">
            <a:avLst/>
          </a:prstGeom>
          <a:solidFill>
            <a:srgbClr val="99CCFF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W4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9187CC56-A6CB-48E4-BA49-1A9E45954889}"/>
              </a:ext>
            </a:extLst>
          </p:cNvPr>
          <p:cNvSpPr>
            <a:spLocks noChangeAspect="1"/>
          </p:cNvSpPr>
          <p:nvPr/>
        </p:nvSpPr>
        <p:spPr>
          <a:xfrm>
            <a:off x="7720629" y="4086217"/>
            <a:ext cx="748201" cy="748201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P1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AEC4D76E-4873-46B4-9F08-B6B7998B6E91}"/>
              </a:ext>
            </a:extLst>
          </p:cNvPr>
          <p:cNvCxnSpPr>
            <a:cxnSpLocks/>
            <a:stCxn id="48" idx="4"/>
            <a:endCxn id="55" idx="0"/>
          </p:cNvCxnSpPr>
          <p:nvPr/>
        </p:nvCxnSpPr>
        <p:spPr>
          <a:xfrm flipH="1">
            <a:off x="8094729" y="4834418"/>
            <a:ext cx="1" cy="40016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3C67BF98-0F57-4055-ABCF-8F5429727F45}"/>
              </a:ext>
            </a:extLst>
          </p:cNvPr>
          <p:cNvSpPr>
            <a:spLocks noChangeAspect="1"/>
          </p:cNvSpPr>
          <p:nvPr/>
        </p:nvSpPr>
        <p:spPr>
          <a:xfrm>
            <a:off x="8158383" y="1870902"/>
            <a:ext cx="748201" cy="748201"/>
          </a:xfrm>
          <a:prstGeom prst="ellipse">
            <a:avLst/>
          </a:prstGeom>
          <a:solidFill>
            <a:srgbClr val="33CCFF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S1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BA68089B-E520-44D2-AB42-D194478EB35A}"/>
              </a:ext>
            </a:extLst>
          </p:cNvPr>
          <p:cNvSpPr>
            <a:spLocks noChangeAspect="1"/>
          </p:cNvSpPr>
          <p:nvPr/>
        </p:nvSpPr>
        <p:spPr>
          <a:xfrm>
            <a:off x="8538762" y="4081884"/>
            <a:ext cx="748201" cy="748201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P2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70825B86-DED5-4715-BBC1-5B7DFD43360D}"/>
              </a:ext>
            </a:extLst>
          </p:cNvPr>
          <p:cNvCxnSpPr>
            <a:cxnSpLocks/>
            <a:stCxn id="51" idx="4"/>
            <a:endCxn id="54" idx="0"/>
          </p:cNvCxnSpPr>
          <p:nvPr/>
        </p:nvCxnSpPr>
        <p:spPr>
          <a:xfrm>
            <a:off x="8912863" y="4830085"/>
            <a:ext cx="0" cy="40449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>
            <a:extLst>
              <a:ext uri="{FF2B5EF4-FFF2-40B4-BE49-F238E27FC236}">
                <a16:creationId xmlns:a16="http://schemas.microsoft.com/office/drawing/2014/main" id="{867F4037-0AB7-442B-BE94-2A038724B10D}"/>
              </a:ext>
            </a:extLst>
          </p:cNvPr>
          <p:cNvSpPr>
            <a:spLocks noChangeAspect="1"/>
          </p:cNvSpPr>
          <p:nvPr/>
        </p:nvSpPr>
        <p:spPr>
          <a:xfrm>
            <a:off x="8155770" y="2965874"/>
            <a:ext cx="748201" cy="748201"/>
          </a:xfrm>
          <a:prstGeom prst="ellipse">
            <a:avLst/>
          </a:prstGeom>
          <a:solidFill>
            <a:srgbClr val="33CCFF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S2</a:t>
            </a: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92A0B052-0AE5-4F55-8772-0388CBE93FBD}"/>
              </a:ext>
            </a:extLst>
          </p:cNvPr>
          <p:cNvCxnSpPr>
            <a:cxnSpLocks/>
            <a:stCxn id="64" idx="4"/>
            <a:endCxn id="48" idx="0"/>
          </p:cNvCxnSpPr>
          <p:nvPr/>
        </p:nvCxnSpPr>
        <p:spPr>
          <a:xfrm flipH="1">
            <a:off x="8094730" y="3714075"/>
            <a:ext cx="435141" cy="372142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90378CCC-57AA-4E01-8E56-23BCD11C22BB}"/>
              </a:ext>
            </a:extLst>
          </p:cNvPr>
          <p:cNvCxnSpPr>
            <a:cxnSpLocks/>
            <a:stCxn id="64" idx="4"/>
            <a:endCxn id="51" idx="0"/>
          </p:cNvCxnSpPr>
          <p:nvPr/>
        </p:nvCxnSpPr>
        <p:spPr>
          <a:xfrm>
            <a:off x="8529871" y="3714075"/>
            <a:ext cx="382992" cy="36780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EA79E42F-DC2A-4A83-9BF9-E0D17010409B}"/>
              </a:ext>
            </a:extLst>
          </p:cNvPr>
          <p:cNvCxnSpPr>
            <a:cxnSpLocks/>
            <a:stCxn id="50" idx="4"/>
            <a:endCxn id="57" idx="1"/>
          </p:cNvCxnSpPr>
          <p:nvPr/>
        </p:nvCxnSpPr>
        <p:spPr>
          <a:xfrm>
            <a:off x="8532484" y="2619103"/>
            <a:ext cx="889798" cy="44384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1C905911-D5CD-443F-89CA-9F2C29205E9F}"/>
              </a:ext>
            </a:extLst>
          </p:cNvPr>
          <p:cNvCxnSpPr>
            <a:cxnSpLocks/>
            <a:stCxn id="50" idx="4"/>
            <a:endCxn id="53" idx="0"/>
          </p:cNvCxnSpPr>
          <p:nvPr/>
        </p:nvCxnSpPr>
        <p:spPr>
          <a:xfrm flipH="1">
            <a:off x="7381719" y="2619103"/>
            <a:ext cx="1150765" cy="39187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5CADF004-8B4A-4846-9390-A61ACEF0F2CC}"/>
              </a:ext>
            </a:extLst>
          </p:cNvPr>
          <p:cNvCxnSpPr>
            <a:cxnSpLocks/>
            <a:stCxn id="50" idx="4"/>
            <a:endCxn id="64" idx="0"/>
          </p:cNvCxnSpPr>
          <p:nvPr/>
        </p:nvCxnSpPr>
        <p:spPr>
          <a:xfrm flipH="1">
            <a:off x="8529871" y="2619103"/>
            <a:ext cx="2613" cy="34677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>
            <a:extLst>
              <a:ext uri="{FF2B5EF4-FFF2-40B4-BE49-F238E27FC236}">
                <a16:creationId xmlns:a16="http://schemas.microsoft.com/office/drawing/2014/main" id="{707C8D51-6DCC-4C78-9F2A-16C78AE518D8}"/>
              </a:ext>
            </a:extLst>
          </p:cNvPr>
          <p:cNvSpPr txBox="1"/>
          <p:nvPr/>
        </p:nvSpPr>
        <p:spPr>
          <a:xfrm>
            <a:off x="825730" y="5617714"/>
            <a:ext cx="5591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S-nodes</a:t>
            </a:r>
            <a:r>
              <a:rPr lang="en-US" sz="2800" dirty="0"/>
              <a:t> capture the series relation</a:t>
            </a:r>
          </a:p>
        </p:txBody>
      </p:sp>
    </p:spTree>
    <p:extLst>
      <p:ext uri="{BB962C8B-B14F-4D97-AF65-F5344CB8AC3E}">
        <p14:creationId xmlns:p14="http://schemas.microsoft.com/office/powerpoint/2010/main" val="2757334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48" grpId="0" animBg="1"/>
      <p:bldP spid="50" grpId="0" animBg="1"/>
      <p:bldP spid="51" grpId="0" animBg="1"/>
      <p:bldP spid="64" grpId="0" animBg="1"/>
      <p:bldP spid="1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312A7-5657-41E8-A6A3-00D51325A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Capturing Series-Parallel Relation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DE2738-5714-4F6E-98AD-D1A381807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12</a:t>
            </a:fld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63A8AE1-B4AD-481A-874D-D35E31E3467F}"/>
              </a:ext>
            </a:extLst>
          </p:cNvPr>
          <p:cNvSpPr txBox="1"/>
          <p:nvPr/>
        </p:nvSpPr>
        <p:spPr>
          <a:xfrm>
            <a:off x="1055869" y="1806108"/>
            <a:ext cx="485709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Determine the series-parallel relation between any pair of </a:t>
            </a:r>
            <a:r>
              <a:rPr lang="en-US" sz="2800" b="1" dirty="0"/>
              <a:t>W nodes </a:t>
            </a:r>
            <a:r>
              <a:rPr lang="en-US" sz="2800" dirty="0"/>
              <a:t>with an LCA query 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D08440C9-266D-41EC-B413-033228E95749}"/>
              </a:ext>
            </a:extLst>
          </p:cNvPr>
          <p:cNvSpPr>
            <a:spLocks noChangeAspect="1"/>
          </p:cNvSpPr>
          <p:nvPr/>
        </p:nvSpPr>
        <p:spPr>
          <a:xfrm>
            <a:off x="6781250" y="2965873"/>
            <a:ext cx="748201" cy="748201"/>
          </a:xfrm>
          <a:prstGeom prst="ellipse">
            <a:avLst/>
          </a:prstGeom>
          <a:solidFill>
            <a:srgbClr val="FF5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W1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B91CA408-83BC-4440-B5AD-0E51E7CD3B40}"/>
              </a:ext>
            </a:extLst>
          </p:cNvPr>
          <p:cNvSpPr>
            <a:spLocks noChangeAspect="1"/>
          </p:cNvSpPr>
          <p:nvPr/>
        </p:nvSpPr>
        <p:spPr>
          <a:xfrm>
            <a:off x="8868373" y="5372809"/>
            <a:ext cx="748201" cy="748201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W3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F417400E-51F4-4567-9CEF-F6786A49D7F3}"/>
              </a:ext>
            </a:extLst>
          </p:cNvPr>
          <p:cNvSpPr>
            <a:spLocks noChangeAspect="1"/>
          </p:cNvSpPr>
          <p:nvPr/>
        </p:nvSpPr>
        <p:spPr>
          <a:xfrm>
            <a:off x="7394642" y="5368476"/>
            <a:ext cx="748201" cy="748201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W2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1BBD3CD0-F5B2-4C64-854C-0693FA9360A7}"/>
              </a:ext>
            </a:extLst>
          </p:cNvPr>
          <p:cNvSpPr>
            <a:spLocks noChangeAspect="1"/>
          </p:cNvSpPr>
          <p:nvPr/>
        </p:nvSpPr>
        <p:spPr>
          <a:xfrm>
            <a:off x="9532903" y="2965873"/>
            <a:ext cx="841199" cy="748201"/>
          </a:xfrm>
          <a:prstGeom prst="ellipse">
            <a:avLst/>
          </a:prstGeom>
          <a:solidFill>
            <a:srgbClr val="99CCFF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W4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9187CC56-A6CB-48E4-BA49-1A9E45954889}"/>
              </a:ext>
            </a:extLst>
          </p:cNvPr>
          <p:cNvSpPr>
            <a:spLocks noChangeAspect="1"/>
          </p:cNvSpPr>
          <p:nvPr/>
        </p:nvSpPr>
        <p:spPr>
          <a:xfrm>
            <a:off x="7394643" y="4220110"/>
            <a:ext cx="748201" cy="748201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P1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AEC4D76E-4873-46B4-9F08-B6B7998B6E91}"/>
              </a:ext>
            </a:extLst>
          </p:cNvPr>
          <p:cNvCxnSpPr>
            <a:cxnSpLocks/>
            <a:stCxn id="48" idx="4"/>
            <a:endCxn id="55" idx="0"/>
          </p:cNvCxnSpPr>
          <p:nvPr/>
        </p:nvCxnSpPr>
        <p:spPr>
          <a:xfrm flipH="1">
            <a:off x="7768743" y="4968311"/>
            <a:ext cx="1" cy="40016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3C67BF98-0F57-4055-ABCF-8F5429727F45}"/>
              </a:ext>
            </a:extLst>
          </p:cNvPr>
          <p:cNvSpPr>
            <a:spLocks noChangeAspect="1"/>
          </p:cNvSpPr>
          <p:nvPr/>
        </p:nvSpPr>
        <p:spPr>
          <a:xfrm>
            <a:off x="8158383" y="1870902"/>
            <a:ext cx="748201" cy="748201"/>
          </a:xfrm>
          <a:prstGeom prst="ellipse">
            <a:avLst/>
          </a:prstGeom>
          <a:solidFill>
            <a:srgbClr val="33CCFF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S1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BA68089B-E520-44D2-AB42-D194478EB35A}"/>
              </a:ext>
            </a:extLst>
          </p:cNvPr>
          <p:cNvSpPr>
            <a:spLocks noChangeAspect="1"/>
          </p:cNvSpPr>
          <p:nvPr/>
        </p:nvSpPr>
        <p:spPr>
          <a:xfrm>
            <a:off x="8868373" y="4220110"/>
            <a:ext cx="748201" cy="748201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P2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70825B86-DED5-4715-BBC1-5B7DFD43360D}"/>
              </a:ext>
            </a:extLst>
          </p:cNvPr>
          <p:cNvCxnSpPr>
            <a:cxnSpLocks/>
            <a:stCxn id="51" idx="4"/>
            <a:endCxn id="54" idx="0"/>
          </p:cNvCxnSpPr>
          <p:nvPr/>
        </p:nvCxnSpPr>
        <p:spPr>
          <a:xfrm>
            <a:off x="9242474" y="4968311"/>
            <a:ext cx="0" cy="40449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>
            <a:extLst>
              <a:ext uri="{FF2B5EF4-FFF2-40B4-BE49-F238E27FC236}">
                <a16:creationId xmlns:a16="http://schemas.microsoft.com/office/drawing/2014/main" id="{867F4037-0AB7-442B-BE94-2A038724B10D}"/>
              </a:ext>
            </a:extLst>
          </p:cNvPr>
          <p:cNvSpPr>
            <a:spLocks noChangeAspect="1"/>
          </p:cNvSpPr>
          <p:nvPr/>
        </p:nvSpPr>
        <p:spPr>
          <a:xfrm>
            <a:off x="8155770" y="2965874"/>
            <a:ext cx="748201" cy="748201"/>
          </a:xfrm>
          <a:prstGeom prst="ellipse">
            <a:avLst/>
          </a:prstGeom>
          <a:solidFill>
            <a:srgbClr val="33CCFF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S2</a:t>
            </a: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92A0B052-0AE5-4F55-8772-0388CBE93FBD}"/>
              </a:ext>
            </a:extLst>
          </p:cNvPr>
          <p:cNvCxnSpPr>
            <a:cxnSpLocks/>
            <a:stCxn id="64" idx="4"/>
            <a:endCxn id="48" idx="0"/>
          </p:cNvCxnSpPr>
          <p:nvPr/>
        </p:nvCxnSpPr>
        <p:spPr>
          <a:xfrm flipH="1">
            <a:off x="7768744" y="3714075"/>
            <a:ext cx="761127" cy="50603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90378CCC-57AA-4E01-8E56-23BCD11C22BB}"/>
              </a:ext>
            </a:extLst>
          </p:cNvPr>
          <p:cNvCxnSpPr>
            <a:cxnSpLocks/>
            <a:stCxn id="64" idx="4"/>
            <a:endCxn id="51" idx="0"/>
          </p:cNvCxnSpPr>
          <p:nvPr/>
        </p:nvCxnSpPr>
        <p:spPr>
          <a:xfrm>
            <a:off x="8529871" y="3714075"/>
            <a:ext cx="712603" cy="50603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EA79E42F-DC2A-4A83-9BF9-E0D17010409B}"/>
              </a:ext>
            </a:extLst>
          </p:cNvPr>
          <p:cNvCxnSpPr>
            <a:cxnSpLocks/>
            <a:stCxn id="50" idx="4"/>
            <a:endCxn id="57" idx="1"/>
          </p:cNvCxnSpPr>
          <p:nvPr/>
        </p:nvCxnSpPr>
        <p:spPr>
          <a:xfrm>
            <a:off x="8532484" y="2619103"/>
            <a:ext cx="1123610" cy="45634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1C905911-D5CD-443F-89CA-9F2C29205E9F}"/>
              </a:ext>
            </a:extLst>
          </p:cNvPr>
          <p:cNvCxnSpPr>
            <a:cxnSpLocks/>
            <a:stCxn id="50" idx="4"/>
            <a:endCxn id="53" idx="0"/>
          </p:cNvCxnSpPr>
          <p:nvPr/>
        </p:nvCxnSpPr>
        <p:spPr>
          <a:xfrm flipH="1">
            <a:off x="7155351" y="2619103"/>
            <a:ext cx="1377133" cy="34677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5CADF004-8B4A-4846-9390-A61ACEF0F2CC}"/>
              </a:ext>
            </a:extLst>
          </p:cNvPr>
          <p:cNvCxnSpPr>
            <a:cxnSpLocks/>
            <a:stCxn id="50" idx="4"/>
            <a:endCxn id="64" idx="0"/>
          </p:cNvCxnSpPr>
          <p:nvPr/>
        </p:nvCxnSpPr>
        <p:spPr>
          <a:xfrm flipH="1">
            <a:off x="8529871" y="2619103"/>
            <a:ext cx="2613" cy="34677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rrow: Right 2">
            <a:extLst>
              <a:ext uri="{FF2B5EF4-FFF2-40B4-BE49-F238E27FC236}">
                <a16:creationId xmlns:a16="http://schemas.microsoft.com/office/drawing/2014/main" id="{BEF22C9D-EE0D-49E8-8AF0-1D3F4BBDA0EA}"/>
              </a:ext>
            </a:extLst>
          </p:cNvPr>
          <p:cNvSpPr/>
          <p:nvPr/>
        </p:nvSpPr>
        <p:spPr>
          <a:xfrm>
            <a:off x="6602014" y="5369357"/>
            <a:ext cx="656211" cy="74814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964ECD28-539D-4F8D-B791-A0BD5D1426CE}"/>
              </a:ext>
            </a:extLst>
          </p:cNvPr>
          <p:cNvSpPr/>
          <p:nvPr/>
        </p:nvSpPr>
        <p:spPr>
          <a:xfrm rot="10800000">
            <a:off x="9747924" y="5368476"/>
            <a:ext cx="656211" cy="74814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A7C102-C27E-4014-87F3-6AAA4C797339}"/>
              </a:ext>
            </a:extLst>
          </p:cNvPr>
          <p:cNvSpPr txBox="1"/>
          <p:nvPr/>
        </p:nvSpPr>
        <p:spPr>
          <a:xfrm>
            <a:off x="1567034" y="5525341"/>
            <a:ext cx="27502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S2 = LCA(W2,W3)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D5755F-C2F7-411B-883D-934644E7CFE8}"/>
              </a:ext>
            </a:extLst>
          </p:cNvPr>
          <p:cNvSpPr/>
          <p:nvPr/>
        </p:nvSpPr>
        <p:spPr>
          <a:xfrm>
            <a:off x="8080654" y="2906418"/>
            <a:ext cx="930579" cy="919239"/>
          </a:xfrm>
          <a:prstGeom prst="rect">
            <a:avLst/>
          </a:prstGeom>
          <a:noFill/>
          <a:ln w="508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38EE884-8326-4B6D-BB65-497E8B7910D9}"/>
              </a:ext>
            </a:extLst>
          </p:cNvPr>
          <p:cNvSpPr/>
          <p:nvPr/>
        </p:nvSpPr>
        <p:spPr>
          <a:xfrm>
            <a:off x="7327717" y="4121487"/>
            <a:ext cx="930579" cy="919239"/>
          </a:xfrm>
          <a:prstGeom prst="rect">
            <a:avLst/>
          </a:prstGeom>
          <a:noFill/>
          <a:ln w="508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E1BA0D2-8853-4913-BD4D-A845C77A6600}"/>
              </a:ext>
            </a:extLst>
          </p:cNvPr>
          <p:cNvSpPr txBox="1"/>
          <p:nvPr/>
        </p:nvSpPr>
        <p:spPr>
          <a:xfrm>
            <a:off x="1567034" y="6076514"/>
            <a:ext cx="40229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P1 = Left-Child(S2,W2,W3)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52661FF-36AD-4F6C-9E1C-D14762DEE9B6}"/>
              </a:ext>
            </a:extLst>
          </p:cNvPr>
          <p:cNvSpPr txBox="1"/>
          <p:nvPr/>
        </p:nvSpPr>
        <p:spPr>
          <a:xfrm>
            <a:off x="1055869" y="3585010"/>
            <a:ext cx="49121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Check the type of the LCA’s child on the path to the left w-node. If it’s a </a:t>
            </a:r>
          </a:p>
          <a:p>
            <a:r>
              <a:rPr lang="en-US" sz="2400" b="1" dirty="0"/>
              <a:t>p-node</a:t>
            </a:r>
            <a:r>
              <a:rPr lang="en-US" sz="2400" dirty="0"/>
              <a:t>, they execute in </a:t>
            </a:r>
            <a:r>
              <a:rPr lang="en-US" sz="2400" b="1" dirty="0"/>
              <a:t>parallel</a:t>
            </a:r>
            <a:r>
              <a:rPr lang="en-US" sz="2400" dirty="0"/>
              <a:t>. Otherwise, they execute in </a:t>
            </a:r>
            <a:r>
              <a:rPr lang="en-US" sz="2400" b="1" dirty="0"/>
              <a:t>series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586336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5" grpId="0"/>
      <p:bldP spid="9" grpId="0" animBg="1"/>
      <p:bldP spid="9" grpId="1" animBg="1"/>
      <p:bldP spid="47" grpId="0" animBg="1"/>
      <p:bldP spid="56" grpId="0"/>
      <p:bldP spid="5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312A7-5657-41E8-A6A3-00D51325A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Capturing Series-Parallel Relation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DE2738-5714-4F6E-98AD-D1A381807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13</a:t>
            </a:fld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D08440C9-266D-41EC-B413-033228E95749}"/>
              </a:ext>
            </a:extLst>
          </p:cNvPr>
          <p:cNvSpPr>
            <a:spLocks noChangeAspect="1"/>
          </p:cNvSpPr>
          <p:nvPr/>
        </p:nvSpPr>
        <p:spPr>
          <a:xfrm>
            <a:off x="6781250" y="2965873"/>
            <a:ext cx="748201" cy="748201"/>
          </a:xfrm>
          <a:prstGeom prst="ellipse">
            <a:avLst/>
          </a:prstGeom>
          <a:solidFill>
            <a:srgbClr val="FF5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W1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B91CA408-83BC-4440-B5AD-0E51E7CD3B40}"/>
              </a:ext>
            </a:extLst>
          </p:cNvPr>
          <p:cNvSpPr>
            <a:spLocks noChangeAspect="1"/>
          </p:cNvSpPr>
          <p:nvPr/>
        </p:nvSpPr>
        <p:spPr>
          <a:xfrm>
            <a:off x="8868373" y="5372809"/>
            <a:ext cx="748201" cy="748201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W3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F417400E-51F4-4567-9CEF-F6786A49D7F3}"/>
              </a:ext>
            </a:extLst>
          </p:cNvPr>
          <p:cNvSpPr>
            <a:spLocks noChangeAspect="1"/>
          </p:cNvSpPr>
          <p:nvPr/>
        </p:nvSpPr>
        <p:spPr>
          <a:xfrm>
            <a:off x="7394642" y="5368476"/>
            <a:ext cx="748201" cy="748201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W2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1BBD3CD0-F5B2-4C64-854C-0693FA9360A7}"/>
              </a:ext>
            </a:extLst>
          </p:cNvPr>
          <p:cNvSpPr>
            <a:spLocks noChangeAspect="1"/>
          </p:cNvSpPr>
          <p:nvPr/>
        </p:nvSpPr>
        <p:spPr>
          <a:xfrm>
            <a:off x="9532903" y="2965873"/>
            <a:ext cx="841199" cy="748201"/>
          </a:xfrm>
          <a:prstGeom prst="ellipse">
            <a:avLst/>
          </a:prstGeom>
          <a:solidFill>
            <a:srgbClr val="99CCFF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W4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9187CC56-A6CB-48E4-BA49-1A9E45954889}"/>
              </a:ext>
            </a:extLst>
          </p:cNvPr>
          <p:cNvSpPr>
            <a:spLocks noChangeAspect="1"/>
          </p:cNvSpPr>
          <p:nvPr/>
        </p:nvSpPr>
        <p:spPr>
          <a:xfrm>
            <a:off x="7394643" y="4220110"/>
            <a:ext cx="748201" cy="748201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P1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AEC4D76E-4873-46B4-9F08-B6B7998B6E91}"/>
              </a:ext>
            </a:extLst>
          </p:cNvPr>
          <p:cNvCxnSpPr>
            <a:cxnSpLocks/>
            <a:stCxn id="48" idx="4"/>
            <a:endCxn id="55" idx="0"/>
          </p:cNvCxnSpPr>
          <p:nvPr/>
        </p:nvCxnSpPr>
        <p:spPr>
          <a:xfrm flipH="1">
            <a:off x="7768743" y="4968311"/>
            <a:ext cx="1" cy="40016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3C67BF98-0F57-4055-ABCF-8F5429727F45}"/>
              </a:ext>
            </a:extLst>
          </p:cNvPr>
          <p:cNvSpPr>
            <a:spLocks noChangeAspect="1"/>
          </p:cNvSpPr>
          <p:nvPr/>
        </p:nvSpPr>
        <p:spPr>
          <a:xfrm>
            <a:off x="8158383" y="1870902"/>
            <a:ext cx="748201" cy="748201"/>
          </a:xfrm>
          <a:prstGeom prst="ellipse">
            <a:avLst/>
          </a:prstGeom>
          <a:solidFill>
            <a:srgbClr val="33CCFF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S1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BA68089B-E520-44D2-AB42-D194478EB35A}"/>
              </a:ext>
            </a:extLst>
          </p:cNvPr>
          <p:cNvSpPr>
            <a:spLocks noChangeAspect="1"/>
          </p:cNvSpPr>
          <p:nvPr/>
        </p:nvSpPr>
        <p:spPr>
          <a:xfrm>
            <a:off x="8868373" y="4220110"/>
            <a:ext cx="748201" cy="748201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P2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70825B86-DED5-4715-BBC1-5B7DFD43360D}"/>
              </a:ext>
            </a:extLst>
          </p:cNvPr>
          <p:cNvCxnSpPr>
            <a:cxnSpLocks/>
            <a:stCxn id="51" idx="4"/>
            <a:endCxn id="54" idx="0"/>
          </p:cNvCxnSpPr>
          <p:nvPr/>
        </p:nvCxnSpPr>
        <p:spPr>
          <a:xfrm>
            <a:off x="9242474" y="4968311"/>
            <a:ext cx="0" cy="40449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>
            <a:extLst>
              <a:ext uri="{FF2B5EF4-FFF2-40B4-BE49-F238E27FC236}">
                <a16:creationId xmlns:a16="http://schemas.microsoft.com/office/drawing/2014/main" id="{867F4037-0AB7-442B-BE94-2A038724B10D}"/>
              </a:ext>
            </a:extLst>
          </p:cNvPr>
          <p:cNvSpPr>
            <a:spLocks noChangeAspect="1"/>
          </p:cNvSpPr>
          <p:nvPr/>
        </p:nvSpPr>
        <p:spPr>
          <a:xfrm>
            <a:off x="8155770" y="2965874"/>
            <a:ext cx="748201" cy="748201"/>
          </a:xfrm>
          <a:prstGeom prst="ellipse">
            <a:avLst/>
          </a:prstGeom>
          <a:solidFill>
            <a:srgbClr val="33CCFF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b="1" dirty="0"/>
              <a:t>S2</a:t>
            </a: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92A0B052-0AE5-4F55-8772-0388CBE93FBD}"/>
              </a:ext>
            </a:extLst>
          </p:cNvPr>
          <p:cNvCxnSpPr>
            <a:cxnSpLocks/>
            <a:stCxn id="64" idx="4"/>
            <a:endCxn id="48" idx="0"/>
          </p:cNvCxnSpPr>
          <p:nvPr/>
        </p:nvCxnSpPr>
        <p:spPr>
          <a:xfrm flipH="1">
            <a:off x="7768744" y="3714075"/>
            <a:ext cx="761127" cy="50603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90378CCC-57AA-4E01-8E56-23BCD11C22BB}"/>
              </a:ext>
            </a:extLst>
          </p:cNvPr>
          <p:cNvCxnSpPr>
            <a:cxnSpLocks/>
            <a:stCxn id="64" idx="4"/>
            <a:endCxn id="51" idx="0"/>
          </p:cNvCxnSpPr>
          <p:nvPr/>
        </p:nvCxnSpPr>
        <p:spPr>
          <a:xfrm>
            <a:off x="8529871" y="3714075"/>
            <a:ext cx="712603" cy="50603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EA79E42F-DC2A-4A83-9BF9-E0D17010409B}"/>
              </a:ext>
            </a:extLst>
          </p:cNvPr>
          <p:cNvCxnSpPr>
            <a:cxnSpLocks/>
            <a:stCxn id="50" idx="4"/>
            <a:endCxn id="57" idx="1"/>
          </p:cNvCxnSpPr>
          <p:nvPr/>
        </p:nvCxnSpPr>
        <p:spPr>
          <a:xfrm>
            <a:off x="8532484" y="2619103"/>
            <a:ext cx="1123610" cy="45634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1C905911-D5CD-443F-89CA-9F2C29205E9F}"/>
              </a:ext>
            </a:extLst>
          </p:cNvPr>
          <p:cNvCxnSpPr>
            <a:cxnSpLocks/>
            <a:stCxn id="50" idx="4"/>
            <a:endCxn id="53" idx="0"/>
          </p:cNvCxnSpPr>
          <p:nvPr/>
        </p:nvCxnSpPr>
        <p:spPr>
          <a:xfrm flipH="1">
            <a:off x="7155351" y="2619103"/>
            <a:ext cx="1377133" cy="34677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5CADF004-8B4A-4846-9390-A61ACEF0F2CC}"/>
              </a:ext>
            </a:extLst>
          </p:cNvPr>
          <p:cNvCxnSpPr>
            <a:cxnSpLocks/>
            <a:stCxn id="50" idx="4"/>
            <a:endCxn id="64" idx="0"/>
          </p:cNvCxnSpPr>
          <p:nvPr/>
        </p:nvCxnSpPr>
        <p:spPr>
          <a:xfrm flipH="1">
            <a:off x="8529871" y="2619103"/>
            <a:ext cx="2613" cy="34677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C1DDC95C-55A3-4205-A742-5CB6D732714B}"/>
              </a:ext>
            </a:extLst>
          </p:cNvPr>
          <p:cNvSpPr/>
          <p:nvPr/>
        </p:nvSpPr>
        <p:spPr>
          <a:xfrm>
            <a:off x="6602014" y="5369357"/>
            <a:ext cx="656211" cy="74814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row: Right 44">
            <a:extLst>
              <a:ext uri="{FF2B5EF4-FFF2-40B4-BE49-F238E27FC236}">
                <a16:creationId xmlns:a16="http://schemas.microsoft.com/office/drawing/2014/main" id="{665B30FB-CB8A-41B5-AB9A-391FCE164141}"/>
              </a:ext>
            </a:extLst>
          </p:cNvPr>
          <p:cNvSpPr/>
          <p:nvPr/>
        </p:nvSpPr>
        <p:spPr>
          <a:xfrm>
            <a:off x="6602014" y="5369357"/>
            <a:ext cx="656211" cy="74814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row: Right 45">
            <a:extLst>
              <a:ext uri="{FF2B5EF4-FFF2-40B4-BE49-F238E27FC236}">
                <a16:creationId xmlns:a16="http://schemas.microsoft.com/office/drawing/2014/main" id="{A4CA8F3C-99A0-404C-9AFD-9E78603F0CC6}"/>
              </a:ext>
            </a:extLst>
          </p:cNvPr>
          <p:cNvSpPr/>
          <p:nvPr/>
        </p:nvSpPr>
        <p:spPr>
          <a:xfrm rot="10800000">
            <a:off x="10567666" y="2901295"/>
            <a:ext cx="656211" cy="74814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4E126BA-431D-4A48-98D8-EC206D531C8B}"/>
              </a:ext>
            </a:extLst>
          </p:cNvPr>
          <p:cNvSpPr/>
          <p:nvPr/>
        </p:nvSpPr>
        <p:spPr>
          <a:xfrm>
            <a:off x="8065888" y="1785382"/>
            <a:ext cx="930579" cy="919239"/>
          </a:xfrm>
          <a:prstGeom prst="rect">
            <a:avLst/>
          </a:prstGeom>
          <a:noFill/>
          <a:ln w="508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CC7B6D9-12F7-44FB-992B-63DA73CC0396}"/>
              </a:ext>
            </a:extLst>
          </p:cNvPr>
          <p:cNvSpPr/>
          <p:nvPr/>
        </p:nvSpPr>
        <p:spPr>
          <a:xfrm>
            <a:off x="8065888" y="2914160"/>
            <a:ext cx="930579" cy="919239"/>
          </a:xfrm>
          <a:prstGeom prst="rect">
            <a:avLst/>
          </a:prstGeom>
          <a:noFill/>
          <a:ln w="508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953E1EC-5BCE-4DEC-926A-B9D5AECDDE86}"/>
              </a:ext>
            </a:extLst>
          </p:cNvPr>
          <p:cNvSpPr txBox="1"/>
          <p:nvPr/>
        </p:nvSpPr>
        <p:spPr>
          <a:xfrm>
            <a:off x="1567034" y="5525341"/>
            <a:ext cx="27502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S1 = LCA(W2,W4)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529F7DD-E284-41F0-A324-F0D742DFCDC9}"/>
              </a:ext>
            </a:extLst>
          </p:cNvPr>
          <p:cNvSpPr txBox="1"/>
          <p:nvPr/>
        </p:nvSpPr>
        <p:spPr>
          <a:xfrm>
            <a:off x="1567034" y="6076514"/>
            <a:ext cx="40229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S2 = Left-Child(S1,W2,W4)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44E3CC0-D47A-4924-9888-004544303D4E}"/>
              </a:ext>
            </a:extLst>
          </p:cNvPr>
          <p:cNvSpPr txBox="1"/>
          <p:nvPr/>
        </p:nvSpPr>
        <p:spPr>
          <a:xfrm>
            <a:off x="1055869" y="1806108"/>
            <a:ext cx="485709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Determine the series-parallel relation between any pair of </a:t>
            </a:r>
            <a:r>
              <a:rPr lang="en-US" sz="2800" b="1" dirty="0"/>
              <a:t>W nodes </a:t>
            </a:r>
            <a:r>
              <a:rPr lang="en-US" sz="2800" dirty="0"/>
              <a:t>with an LCA query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BE5408F4-333A-499F-A55A-44F248B20CB3}"/>
              </a:ext>
            </a:extLst>
          </p:cNvPr>
          <p:cNvSpPr txBox="1"/>
          <p:nvPr/>
        </p:nvSpPr>
        <p:spPr>
          <a:xfrm>
            <a:off x="1055869" y="3585010"/>
            <a:ext cx="49121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Check the type of the LCA’s child on the path to the left w-node. If it’s a </a:t>
            </a:r>
          </a:p>
          <a:p>
            <a:r>
              <a:rPr lang="en-US" sz="2400" b="1" dirty="0"/>
              <a:t>p-node</a:t>
            </a:r>
            <a:r>
              <a:rPr lang="en-US" sz="2400" dirty="0"/>
              <a:t>, they execute in </a:t>
            </a:r>
            <a:r>
              <a:rPr lang="en-US" sz="2400" b="1" dirty="0"/>
              <a:t>parallel</a:t>
            </a:r>
            <a:r>
              <a:rPr lang="en-US" sz="2400" dirty="0"/>
              <a:t>. Otherwise, they execute in </a:t>
            </a:r>
            <a:r>
              <a:rPr lang="en-US" sz="2400" b="1" dirty="0"/>
              <a:t>series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880389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7" grpId="1" animBg="1"/>
      <p:bldP spid="52" grpId="0" animBg="1"/>
      <p:bldP spid="60" grpId="0"/>
      <p:bldP spid="61" grpId="0"/>
      <p:bldP spid="6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6FAE-2913-4317-A4FA-0AE5B4DF0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6222"/>
            <a:ext cx="10515600" cy="1325563"/>
          </a:xfrm>
        </p:spPr>
        <p:txBody>
          <a:bodyPr/>
          <a:lstStyle/>
          <a:p>
            <a:r>
              <a:rPr lang="en-US" dirty="0"/>
              <a:t>Illustrative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2E8C5-7929-4F3D-8210-E4024F96B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Merge sort program parallelized with OpenMP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B87D85-516E-4A0A-8089-455AD00C63C9}"/>
              </a:ext>
            </a:extLst>
          </p:cNvPr>
          <p:cNvSpPr txBox="1"/>
          <p:nvPr/>
        </p:nvSpPr>
        <p:spPr>
          <a:xfrm>
            <a:off x="358773" y="2541950"/>
            <a:ext cx="50623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main(){</a:t>
            </a:r>
          </a:p>
          <a:p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int* 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(&amp;n);</a:t>
            </a:r>
          </a:p>
          <a:p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#pragma 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parallel </a:t>
            </a:r>
          </a:p>
          <a:p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#pragma 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single</a:t>
            </a:r>
            <a:endParaRPr lang="en-US" sz="2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mergeSort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0, n);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35E750-B1C2-4CF0-829E-EC08211B48D5}"/>
              </a:ext>
            </a:extLst>
          </p:cNvPr>
          <p:cNvSpPr txBox="1"/>
          <p:nvPr/>
        </p:nvSpPr>
        <p:spPr>
          <a:xfrm>
            <a:off x="4921489" y="2566491"/>
            <a:ext cx="81915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mergeSort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(int* 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int s, int e){</a:t>
            </a:r>
          </a:p>
          <a:p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if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(n &lt;= CUT_OFF)</a:t>
            </a:r>
          </a:p>
          <a:p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serialSort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s, e);</a:t>
            </a:r>
          </a:p>
          <a:p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mid = s + (e-s)/</a:t>
            </a:r>
            <a:r>
              <a:rPr lang="en-US" sz="2400" dirty="0">
                <a:solidFill>
                  <a:srgbClr val="0988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#pragma 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task</a:t>
            </a:r>
            <a:endParaRPr lang="en-US" sz="2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mergeSort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s, mid);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#pragma 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task</a:t>
            </a:r>
            <a:endParaRPr lang="en-US" sz="2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mergeSort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mid+1, e);</a:t>
            </a:r>
          </a:p>
          <a:p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#pragma 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taskwait</a:t>
            </a:r>
            <a:endParaRPr lang="en-US" sz="2400" dirty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merge(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s, e);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64970-6299-46FA-9C88-83501C223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14</a:t>
            </a:fld>
            <a:endParaRPr lang="en-US"/>
          </a:p>
        </p:txBody>
      </p:sp>
      <p:pic>
        <p:nvPicPr>
          <p:cNvPr id="8" name="Shape 39">
            <a:extLst>
              <a:ext uri="{FF2B5EF4-FFF2-40B4-BE49-F238E27FC236}">
                <a16:creationId xmlns:a16="http://schemas.microsoft.com/office/drawing/2014/main" id="{47582358-2521-4248-80F8-305B48070EF8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371475"/>
            <a:ext cx="1481140" cy="493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46931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1EED6-691A-4FE6-8B16-650834F88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OSPG Construction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B75A54-48BD-440D-976B-888542B8FA8A}"/>
              </a:ext>
            </a:extLst>
          </p:cNvPr>
          <p:cNvSpPr txBox="1"/>
          <p:nvPr/>
        </p:nvSpPr>
        <p:spPr>
          <a:xfrm>
            <a:off x="1481140" y="1690688"/>
            <a:ext cx="50623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main(){</a:t>
            </a:r>
          </a:p>
          <a:p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int* 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(&amp;n);</a:t>
            </a:r>
          </a:p>
          <a:p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#pragma 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parallel </a:t>
            </a:r>
          </a:p>
          <a:p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#pragma 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single</a:t>
            </a:r>
            <a:endParaRPr lang="en-US" sz="2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mergeSort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0, n);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D2C9C7A-C434-4C7A-BA85-CBEAD31850DC}"/>
              </a:ext>
            </a:extLst>
          </p:cNvPr>
          <p:cNvCxnSpPr>
            <a:cxnSpLocks/>
          </p:cNvCxnSpPr>
          <p:nvPr/>
        </p:nvCxnSpPr>
        <p:spPr>
          <a:xfrm>
            <a:off x="803071" y="1923229"/>
            <a:ext cx="533400" cy="1"/>
          </a:xfrm>
          <a:prstGeom prst="straightConnector1">
            <a:avLst/>
          </a:prstGeom>
          <a:ln w="1016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B4E1174-9CC7-428A-9326-282D7827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15</a:t>
            </a:fld>
            <a:endParaRPr lang="en-US"/>
          </a:p>
        </p:txBody>
      </p:sp>
      <p:pic>
        <p:nvPicPr>
          <p:cNvPr id="16" name="Shape 39">
            <a:extLst>
              <a:ext uri="{FF2B5EF4-FFF2-40B4-BE49-F238E27FC236}">
                <a16:creationId xmlns:a16="http://schemas.microsoft.com/office/drawing/2014/main" id="{469B2D32-7E1E-4FBD-A0D7-B4A0B3A20B7D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371475"/>
            <a:ext cx="1481140" cy="49372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Oval 16">
            <a:extLst>
              <a:ext uri="{FF2B5EF4-FFF2-40B4-BE49-F238E27FC236}">
                <a16:creationId xmlns:a16="http://schemas.microsoft.com/office/drawing/2014/main" id="{7B14CA8C-258C-4534-BD0F-0A01DFDA938C}"/>
              </a:ext>
            </a:extLst>
          </p:cNvPr>
          <p:cNvSpPr>
            <a:spLocks noChangeAspect="1"/>
          </p:cNvSpPr>
          <p:nvPr/>
        </p:nvSpPr>
        <p:spPr>
          <a:xfrm>
            <a:off x="7017714" y="2523301"/>
            <a:ext cx="939429" cy="939429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/>
              <a:t>W0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A1A7054-07FA-4B62-BF3A-04AF22CC5430}"/>
              </a:ext>
            </a:extLst>
          </p:cNvPr>
          <p:cNvSpPr>
            <a:spLocks noChangeAspect="1"/>
          </p:cNvSpPr>
          <p:nvPr/>
        </p:nvSpPr>
        <p:spPr>
          <a:xfrm>
            <a:off x="8149595" y="1487244"/>
            <a:ext cx="939429" cy="939429"/>
          </a:xfrm>
          <a:prstGeom prst="ellipse">
            <a:avLst/>
          </a:prstGeom>
          <a:solidFill>
            <a:srgbClr val="00B0F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/>
              <a:t>S0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B3CB6EE-1B3D-47B2-8365-248A90A8DD08}"/>
              </a:ext>
            </a:extLst>
          </p:cNvPr>
          <p:cNvCxnSpPr>
            <a:cxnSpLocks/>
            <a:stCxn id="18" idx="3"/>
            <a:endCxn id="17" idx="7"/>
          </p:cNvCxnSpPr>
          <p:nvPr/>
        </p:nvCxnSpPr>
        <p:spPr>
          <a:xfrm flipH="1">
            <a:off x="7819567" y="2289097"/>
            <a:ext cx="467604" cy="371780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B3C992FB-A573-42A3-983C-2BF1FE933571}"/>
              </a:ext>
            </a:extLst>
          </p:cNvPr>
          <p:cNvSpPr>
            <a:spLocks noChangeAspect="1"/>
          </p:cNvSpPr>
          <p:nvPr/>
        </p:nvSpPr>
        <p:spPr>
          <a:xfrm>
            <a:off x="9243985" y="2523301"/>
            <a:ext cx="939429" cy="939429"/>
          </a:xfrm>
          <a:prstGeom prst="ellipse">
            <a:avLst/>
          </a:prstGeom>
          <a:solidFill>
            <a:srgbClr val="00B0F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/>
              <a:t>S1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67E4846-081E-4CE8-BDB6-7807C4935BFE}"/>
              </a:ext>
            </a:extLst>
          </p:cNvPr>
          <p:cNvCxnSpPr>
            <a:cxnSpLocks/>
            <a:stCxn id="18" idx="5"/>
            <a:endCxn id="20" idx="1"/>
          </p:cNvCxnSpPr>
          <p:nvPr/>
        </p:nvCxnSpPr>
        <p:spPr>
          <a:xfrm>
            <a:off x="8951448" y="2289097"/>
            <a:ext cx="430113" cy="371780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E1913260-317D-44D7-A755-A771831DFB64}"/>
              </a:ext>
            </a:extLst>
          </p:cNvPr>
          <p:cNvSpPr>
            <a:spLocks noChangeAspect="1"/>
          </p:cNvSpPr>
          <p:nvPr/>
        </p:nvSpPr>
        <p:spPr>
          <a:xfrm>
            <a:off x="8107083" y="3563376"/>
            <a:ext cx="939429" cy="939429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/>
              <a:t>P0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184A4F4-B2AC-4CE7-98B6-982C7B2F60D5}"/>
              </a:ext>
            </a:extLst>
          </p:cNvPr>
          <p:cNvCxnSpPr>
            <a:cxnSpLocks/>
            <a:stCxn id="20" idx="3"/>
            <a:endCxn id="22" idx="7"/>
          </p:cNvCxnSpPr>
          <p:nvPr/>
        </p:nvCxnSpPr>
        <p:spPr>
          <a:xfrm flipH="1">
            <a:off x="8908936" y="3325154"/>
            <a:ext cx="472625" cy="37579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1BF1470D-B913-49AF-9609-B5097FF238A1}"/>
              </a:ext>
            </a:extLst>
          </p:cNvPr>
          <p:cNvSpPr>
            <a:spLocks noChangeAspect="1"/>
          </p:cNvSpPr>
          <p:nvPr/>
        </p:nvSpPr>
        <p:spPr>
          <a:xfrm>
            <a:off x="10333354" y="3563376"/>
            <a:ext cx="939429" cy="939429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/>
              <a:t>P1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B4DF3C3-BD60-45C7-8C10-4E5B616AA796}"/>
              </a:ext>
            </a:extLst>
          </p:cNvPr>
          <p:cNvCxnSpPr>
            <a:cxnSpLocks/>
            <a:stCxn id="20" idx="5"/>
            <a:endCxn id="24" idx="1"/>
          </p:cNvCxnSpPr>
          <p:nvPr/>
        </p:nvCxnSpPr>
        <p:spPr>
          <a:xfrm>
            <a:off x="10045838" y="3325154"/>
            <a:ext cx="425092" cy="37579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91B91AA4-322D-4EE9-89B8-74CDC3770595}"/>
              </a:ext>
            </a:extLst>
          </p:cNvPr>
          <p:cNvSpPr>
            <a:spLocks noChangeAspect="1"/>
          </p:cNvSpPr>
          <p:nvPr/>
        </p:nvSpPr>
        <p:spPr>
          <a:xfrm>
            <a:off x="10333354" y="4865703"/>
            <a:ext cx="939429" cy="939429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/>
              <a:t>W1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BB00726A-18F1-4F8F-8165-2CAB2241FFC4}"/>
              </a:ext>
            </a:extLst>
          </p:cNvPr>
          <p:cNvCxnSpPr>
            <a:cxnSpLocks/>
            <a:stCxn id="24" idx="4"/>
            <a:endCxn id="28" idx="0"/>
          </p:cNvCxnSpPr>
          <p:nvPr/>
        </p:nvCxnSpPr>
        <p:spPr>
          <a:xfrm>
            <a:off x="10803069" y="4502805"/>
            <a:ext cx="0" cy="36289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9149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0.00138 L -4.16667E-7 0.104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278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0.1044 L -0.00221 0.2196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" y="5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0" grpId="0" animBg="1"/>
      <p:bldP spid="22" grpId="0" animBg="1"/>
      <p:bldP spid="24" grpId="0" animBg="1"/>
      <p:bldP spid="2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00268-F20A-4727-A681-B4B2FEDD0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OSPG Construction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7ABC07-A7ED-494E-AD3B-2CBEA3D10094}"/>
              </a:ext>
            </a:extLst>
          </p:cNvPr>
          <p:cNvSpPr txBox="1"/>
          <p:nvPr/>
        </p:nvSpPr>
        <p:spPr>
          <a:xfrm>
            <a:off x="878963" y="1944381"/>
            <a:ext cx="81915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mergeSort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(int* 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int s, int e){</a:t>
            </a:r>
          </a:p>
          <a:p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if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(n &lt;= CUT_OFF)</a:t>
            </a:r>
          </a:p>
          <a:p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serialSort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s, e);</a:t>
            </a:r>
          </a:p>
          <a:p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mid = s + (e-s)/</a:t>
            </a:r>
            <a:r>
              <a:rPr lang="en-US" sz="2400" dirty="0">
                <a:solidFill>
                  <a:srgbClr val="0988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#pragma 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task</a:t>
            </a:r>
            <a:endParaRPr lang="en-US" sz="2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mergeSort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s, mid);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#pragma 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task</a:t>
            </a:r>
            <a:endParaRPr lang="en-US" sz="2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mergeSort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mid+1, e);</a:t>
            </a:r>
          </a:p>
          <a:p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#pragma 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sz="24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taskwait</a:t>
            </a:r>
            <a:endParaRPr lang="en-US" sz="2400" dirty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merge(</a:t>
            </a:r>
            <a:r>
              <a:rPr 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s, e);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EA25DB4-30F4-4777-9BE2-EAEABB5215E4}"/>
              </a:ext>
            </a:extLst>
          </p:cNvPr>
          <p:cNvCxnSpPr>
            <a:cxnSpLocks/>
          </p:cNvCxnSpPr>
          <p:nvPr/>
        </p:nvCxnSpPr>
        <p:spPr>
          <a:xfrm>
            <a:off x="386431" y="2173084"/>
            <a:ext cx="533400" cy="1"/>
          </a:xfrm>
          <a:prstGeom prst="straightConnector1">
            <a:avLst/>
          </a:prstGeom>
          <a:ln w="1016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436C912B-3F7A-4F37-8270-197597A8F18D}"/>
              </a:ext>
            </a:extLst>
          </p:cNvPr>
          <p:cNvSpPr>
            <a:spLocks noChangeAspect="1"/>
          </p:cNvSpPr>
          <p:nvPr/>
        </p:nvSpPr>
        <p:spPr>
          <a:xfrm>
            <a:off x="8190524" y="1539516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W0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ED77BF5-1B8B-4B0D-8F8F-F7E224171CD1}"/>
              </a:ext>
            </a:extLst>
          </p:cNvPr>
          <p:cNvSpPr>
            <a:spLocks noChangeAspect="1"/>
          </p:cNvSpPr>
          <p:nvPr/>
        </p:nvSpPr>
        <p:spPr>
          <a:xfrm>
            <a:off x="9186926" y="627469"/>
            <a:ext cx="826985" cy="826985"/>
          </a:xfrm>
          <a:prstGeom prst="ellipse">
            <a:avLst/>
          </a:prstGeom>
          <a:solidFill>
            <a:srgbClr val="00B0F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S0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E42AA3E-F0A1-49BE-9C99-2FE8DC975D88}"/>
              </a:ext>
            </a:extLst>
          </p:cNvPr>
          <p:cNvCxnSpPr>
            <a:cxnSpLocks/>
            <a:stCxn id="15" idx="3"/>
            <a:endCxn id="14" idx="7"/>
          </p:cNvCxnSpPr>
          <p:nvPr/>
        </p:nvCxnSpPr>
        <p:spPr>
          <a:xfrm flipH="1">
            <a:off x="8896400" y="1333345"/>
            <a:ext cx="411634" cy="327280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ECCEECEA-7B5E-4107-AB20-3114A80B84D7}"/>
              </a:ext>
            </a:extLst>
          </p:cNvPr>
          <p:cNvSpPr>
            <a:spLocks noChangeAspect="1"/>
          </p:cNvSpPr>
          <p:nvPr/>
        </p:nvSpPr>
        <p:spPr>
          <a:xfrm>
            <a:off x="10150323" y="1539516"/>
            <a:ext cx="826985" cy="826985"/>
          </a:xfrm>
          <a:prstGeom prst="ellipse">
            <a:avLst/>
          </a:prstGeom>
          <a:solidFill>
            <a:srgbClr val="00B0F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S1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AB74574-DC53-4E24-BEC7-8CB088A89F27}"/>
              </a:ext>
            </a:extLst>
          </p:cNvPr>
          <p:cNvCxnSpPr>
            <a:cxnSpLocks/>
            <a:stCxn id="15" idx="5"/>
            <a:endCxn id="17" idx="1"/>
          </p:cNvCxnSpPr>
          <p:nvPr/>
        </p:nvCxnSpPr>
        <p:spPr>
          <a:xfrm>
            <a:off x="9892801" y="1333345"/>
            <a:ext cx="378631" cy="327280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E3A7536A-91BF-415B-800F-947103E9E6BC}"/>
              </a:ext>
            </a:extLst>
          </p:cNvPr>
          <p:cNvSpPr>
            <a:spLocks noChangeAspect="1"/>
          </p:cNvSpPr>
          <p:nvPr/>
        </p:nvSpPr>
        <p:spPr>
          <a:xfrm>
            <a:off x="9149502" y="2455100"/>
            <a:ext cx="826985" cy="826985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P0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E09EA9E-8335-479A-B570-B006ACE5D237}"/>
              </a:ext>
            </a:extLst>
          </p:cNvPr>
          <p:cNvCxnSpPr>
            <a:cxnSpLocks/>
            <a:stCxn id="17" idx="3"/>
            <a:endCxn id="19" idx="7"/>
          </p:cNvCxnSpPr>
          <p:nvPr/>
        </p:nvCxnSpPr>
        <p:spPr>
          <a:xfrm flipH="1">
            <a:off x="9855378" y="2245392"/>
            <a:ext cx="416055" cy="330817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02F90391-9196-454E-B5B6-A4AB8B0BBCC1}"/>
              </a:ext>
            </a:extLst>
          </p:cNvPr>
          <p:cNvSpPr>
            <a:spLocks noChangeAspect="1"/>
          </p:cNvSpPr>
          <p:nvPr/>
        </p:nvSpPr>
        <p:spPr>
          <a:xfrm>
            <a:off x="11109301" y="2455100"/>
            <a:ext cx="826985" cy="826985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P1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19C61CB-46CE-4358-898F-C9069F1ADF5E}"/>
              </a:ext>
            </a:extLst>
          </p:cNvPr>
          <p:cNvCxnSpPr>
            <a:cxnSpLocks/>
            <a:stCxn id="17" idx="5"/>
            <a:endCxn id="21" idx="1"/>
          </p:cNvCxnSpPr>
          <p:nvPr/>
        </p:nvCxnSpPr>
        <p:spPr>
          <a:xfrm>
            <a:off x="10856199" y="2245392"/>
            <a:ext cx="374211" cy="330817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1B4BC7B6-0ABA-4DCA-A956-15838C9A4B29}"/>
              </a:ext>
            </a:extLst>
          </p:cNvPr>
          <p:cNvSpPr>
            <a:spLocks noChangeAspect="1"/>
          </p:cNvSpPr>
          <p:nvPr/>
        </p:nvSpPr>
        <p:spPr>
          <a:xfrm>
            <a:off x="9149502" y="3654577"/>
            <a:ext cx="826985" cy="826985"/>
          </a:xfrm>
          <a:prstGeom prst="ellipse">
            <a:avLst/>
          </a:prstGeom>
          <a:solidFill>
            <a:srgbClr val="00B0F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S2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FCFB96E-0E21-4B21-8CC1-D3C40E43CA39}"/>
              </a:ext>
            </a:extLst>
          </p:cNvPr>
          <p:cNvSpPr>
            <a:spLocks noChangeAspect="1"/>
          </p:cNvSpPr>
          <p:nvPr/>
        </p:nvSpPr>
        <p:spPr>
          <a:xfrm>
            <a:off x="8187959" y="4796698"/>
            <a:ext cx="826985" cy="826985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P2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A31AAD4-34F4-4C7D-AC2B-E7C2FF6B80CB}"/>
              </a:ext>
            </a:extLst>
          </p:cNvPr>
          <p:cNvCxnSpPr>
            <a:cxnSpLocks/>
            <a:stCxn id="19" idx="3"/>
            <a:endCxn id="34" idx="0"/>
          </p:cNvCxnSpPr>
          <p:nvPr/>
        </p:nvCxnSpPr>
        <p:spPr>
          <a:xfrm flipH="1">
            <a:off x="8604016" y="3160976"/>
            <a:ext cx="666595" cy="494459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9B8F87B8-7463-4C19-A1CC-A30C17B1B651}"/>
              </a:ext>
            </a:extLst>
          </p:cNvPr>
          <p:cNvSpPr>
            <a:spLocks noChangeAspect="1"/>
          </p:cNvSpPr>
          <p:nvPr/>
        </p:nvSpPr>
        <p:spPr>
          <a:xfrm>
            <a:off x="10117992" y="4761242"/>
            <a:ext cx="826985" cy="826985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P3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ECA1316-6EB8-4213-BA7B-1736726B28BB}"/>
              </a:ext>
            </a:extLst>
          </p:cNvPr>
          <p:cNvCxnSpPr>
            <a:cxnSpLocks/>
            <a:stCxn id="19" idx="5"/>
            <a:endCxn id="35" idx="0"/>
          </p:cNvCxnSpPr>
          <p:nvPr/>
        </p:nvCxnSpPr>
        <p:spPr>
          <a:xfrm>
            <a:off x="9855378" y="3160976"/>
            <a:ext cx="669348" cy="493600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FEAB9A3-77B3-4A21-A8E0-8EF41E215F9C}"/>
              </a:ext>
            </a:extLst>
          </p:cNvPr>
          <p:cNvCxnSpPr>
            <a:cxnSpLocks/>
            <a:stCxn id="19" idx="4"/>
            <a:endCxn id="24" idx="0"/>
          </p:cNvCxnSpPr>
          <p:nvPr/>
        </p:nvCxnSpPr>
        <p:spPr>
          <a:xfrm>
            <a:off x="9562995" y="3282085"/>
            <a:ext cx="0" cy="372492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39BBE60E-DE68-4262-9783-8D48689FB06C}"/>
              </a:ext>
            </a:extLst>
          </p:cNvPr>
          <p:cNvSpPr>
            <a:spLocks noChangeAspect="1"/>
          </p:cNvSpPr>
          <p:nvPr/>
        </p:nvSpPr>
        <p:spPr>
          <a:xfrm>
            <a:off x="8190523" y="3655435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W2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CD18AB53-82BC-4A46-94C6-97E9B8B0593B}"/>
              </a:ext>
            </a:extLst>
          </p:cNvPr>
          <p:cNvSpPr>
            <a:spLocks noChangeAspect="1"/>
          </p:cNvSpPr>
          <p:nvPr/>
        </p:nvSpPr>
        <p:spPr>
          <a:xfrm>
            <a:off x="10111233" y="3654576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W5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1979162F-975B-41E8-B2B3-8C8C58F12FFB}"/>
              </a:ext>
            </a:extLst>
          </p:cNvPr>
          <p:cNvCxnSpPr>
            <a:cxnSpLocks/>
            <a:stCxn id="24" idx="3"/>
            <a:endCxn id="25" idx="0"/>
          </p:cNvCxnSpPr>
          <p:nvPr/>
        </p:nvCxnSpPr>
        <p:spPr>
          <a:xfrm flipH="1">
            <a:off x="8601452" y="4360452"/>
            <a:ext cx="669159" cy="436245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43328EB5-A3BD-43F7-AA5F-E50DA095A533}"/>
              </a:ext>
            </a:extLst>
          </p:cNvPr>
          <p:cNvCxnSpPr>
            <a:cxnSpLocks/>
            <a:stCxn id="24" idx="5"/>
            <a:endCxn id="27" idx="0"/>
          </p:cNvCxnSpPr>
          <p:nvPr/>
        </p:nvCxnSpPr>
        <p:spPr>
          <a:xfrm>
            <a:off x="9855378" y="4360452"/>
            <a:ext cx="676107" cy="400790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65004942-A309-488F-922E-FD205379915B}"/>
              </a:ext>
            </a:extLst>
          </p:cNvPr>
          <p:cNvCxnSpPr>
            <a:cxnSpLocks/>
            <a:stCxn id="27" idx="4"/>
            <a:endCxn id="43" idx="0"/>
          </p:cNvCxnSpPr>
          <p:nvPr/>
        </p:nvCxnSpPr>
        <p:spPr>
          <a:xfrm>
            <a:off x="10531485" y="5588227"/>
            <a:ext cx="8712" cy="279682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65CCC49-EB12-41F8-AC34-3FC00FEFBE37}"/>
              </a:ext>
            </a:extLst>
          </p:cNvPr>
          <p:cNvCxnSpPr>
            <a:cxnSpLocks/>
            <a:stCxn id="25" idx="4"/>
            <a:endCxn id="42" idx="0"/>
          </p:cNvCxnSpPr>
          <p:nvPr/>
        </p:nvCxnSpPr>
        <p:spPr>
          <a:xfrm>
            <a:off x="8601452" y="5623682"/>
            <a:ext cx="5006" cy="244227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>
            <a:extLst>
              <a:ext uri="{FF2B5EF4-FFF2-40B4-BE49-F238E27FC236}">
                <a16:creationId xmlns:a16="http://schemas.microsoft.com/office/drawing/2014/main" id="{C0DB9F30-14A6-4715-9D21-BE64AC0D8907}"/>
              </a:ext>
            </a:extLst>
          </p:cNvPr>
          <p:cNvSpPr>
            <a:spLocks noChangeAspect="1"/>
          </p:cNvSpPr>
          <p:nvPr/>
        </p:nvSpPr>
        <p:spPr>
          <a:xfrm>
            <a:off x="8192965" y="5867909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W3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8C68E346-128A-4D00-9292-D705F7B25150}"/>
              </a:ext>
            </a:extLst>
          </p:cNvPr>
          <p:cNvSpPr>
            <a:spLocks noChangeAspect="1"/>
          </p:cNvSpPr>
          <p:nvPr/>
        </p:nvSpPr>
        <p:spPr>
          <a:xfrm>
            <a:off x="10126704" y="5867909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W4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4446AE34-13DE-4809-AE74-64598C7CE4B9}"/>
              </a:ext>
            </a:extLst>
          </p:cNvPr>
          <p:cNvSpPr>
            <a:spLocks noChangeAspect="1"/>
          </p:cNvSpPr>
          <p:nvPr/>
        </p:nvSpPr>
        <p:spPr>
          <a:xfrm>
            <a:off x="11118569" y="3654576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W1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4F92B1CC-0278-44B2-B685-C46C83EDDDB8}"/>
              </a:ext>
            </a:extLst>
          </p:cNvPr>
          <p:cNvCxnSpPr>
            <a:cxnSpLocks/>
            <a:stCxn id="21" idx="4"/>
            <a:endCxn id="66" idx="0"/>
          </p:cNvCxnSpPr>
          <p:nvPr/>
        </p:nvCxnSpPr>
        <p:spPr>
          <a:xfrm>
            <a:off x="11522794" y="3282085"/>
            <a:ext cx="9268" cy="372491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42D40A4-5404-4235-998B-955EFEDA8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16</a:t>
            </a:fld>
            <a:endParaRPr lang="en-US"/>
          </a:p>
        </p:txBody>
      </p:sp>
      <p:pic>
        <p:nvPicPr>
          <p:cNvPr id="32" name="Shape 39">
            <a:extLst>
              <a:ext uri="{FF2B5EF4-FFF2-40B4-BE49-F238E27FC236}">
                <a16:creationId xmlns:a16="http://schemas.microsoft.com/office/drawing/2014/main" id="{F29CC9F1-38CB-4C99-8637-EF4CD8BD64A3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371475"/>
            <a:ext cx="1481140" cy="493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4885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1.85185E-6 L 0.00039 0.214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10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0.21481 L 0.00104 0.4289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10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42893 L 0.00221 0.5386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5486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7" grpId="0" animBg="1"/>
      <p:bldP spid="34" grpId="0" animBg="1"/>
      <p:bldP spid="35" grpId="0" animBg="1"/>
      <p:bldP spid="42" grpId="0" animBg="1"/>
      <p:bldP spid="4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81D22-AB5B-4B8D-9823-1F0C05458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Parallelism Computation Using OSPG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60CA38-EF75-48E8-BDC7-F19AE203B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565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Oval 54">
            <a:extLst>
              <a:ext uri="{FF2B5EF4-FFF2-40B4-BE49-F238E27FC236}">
                <a16:creationId xmlns:a16="http://schemas.microsoft.com/office/drawing/2014/main" id="{DD9628C1-584B-4232-9F6F-A928ADCA195A}"/>
              </a:ext>
            </a:extLst>
          </p:cNvPr>
          <p:cNvSpPr>
            <a:spLocks noChangeAspect="1"/>
          </p:cNvSpPr>
          <p:nvPr/>
        </p:nvSpPr>
        <p:spPr>
          <a:xfrm>
            <a:off x="7086955" y="1377668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W0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2ABB2C74-DE55-4B2B-A3CB-63AF020683B9}"/>
              </a:ext>
            </a:extLst>
          </p:cNvPr>
          <p:cNvSpPr>
            <a:spLocks noChangeAspect="1"/>
          </p:cNvSpPr>
          <p:nvPr/>
        </p:nvSpPr>
        <p:spPr>
          <a:xfrm>
            <a:off x="8481495" y="453562"/>
            <a:ext cx="826985" cy="826985"/>
          </a:xfrm>
          <a:prstGeom prst="ellipse">
            <a:avLst/>
          </a:prstGeom>
          <a:solidFill>
            <a:srgbClr val="00B0F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S0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1D1E8904-C794-4CBF-8177-F075D6ED7484}"/>
              </a:ext>
            </a:extLst>
          </p:cNvPr>
          <p:cNvCxnSpPr>
            <a:cxnSpLocks/>
            <a:stCxn id="56" idx="3"/>
            <a:endCxn id="55" idx="7"/>
          </p:cNvCxnSpPr>
          <p:nvPr/>
        </p:nvCxnSpPr>
        <p:spPr>
          <a:xfrm flipH="1">
            <a:off x="7792831" y="1159438"/>
            <a:ext cx="809773" cy="339339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>
            <a:extLst>
              <a:ext uri="{FF2B5EF4-FFF2-40B4-BE49-F238E27FC236}">
                <a16:creationId xmlns:a16="http://schemas.microsoft.com/office/drawing/2014/main" id="{FE9BE969-D33A-456C-876B-78FC32BA623F}"/>
              </a:ext>
            </a:extLst>
          </p:cNvPr>
          <p:cNvSpPr>
            <a:spLocks noChangeAspect="1"/>
          </p:cNvSpPr>
          <p:nvPr/>
        </p:nvSpPr>
        <p:spPr>
          <a:xfrm>
            <a:off x="9758998" y="1381667"/>
            <a:ext cx="826985" cy="826985"/>
          </a:xfrm>
          <a:prstGeom prst="ellipse">
            <a:avLst/>
          </a:prstGeom>
          <a:solidFill>
            <a:srgbClr val="00B0F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S1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72DB3915-E2E0-4E42-B61F-66E001893944}"/>
              </a:ext>
            </a:extLst>
          </p:cNvPr>
          <p:cNvCxnSpPr>
            <a:cxnSpLocks/>
            <a:stCxn id="56" idx="5"/>
            <a:endCxn id="58" idx="1"/>
          </p:cNvCxnSpPr>
          <p:nvPr/>
        </p:nvCxnSpPr>
        <p:spPr>
          <a:xfrm>
            <a:off x="9187371" y="1159438"/>
            <a:ext cx="692736" cy="34333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>
            <a:extLst>
              <a:ext uri="{FF2B5EF4-FFF2-40B4-BE49-F238E27FC236}">
                <a16:creationId xmlns:a16="http://schemas.microsoft.com/office/drawing/2014/main" id="{D68BE62B-F834-464E-B3EB-A255A1DDD9B9}"/>
              </a:ext>
            </a:extLst>
          </p:cNvPr>
          <p:cNvSpPr>
            <a:spLocks noChangeAspect="1"/>
          </p:cNvSpPr>
          <p:nvPr/>
        </p:nvSpPr>
        <p:spPr>
          <a:xfrm>
            <a:off x="8444071" y="2281193"/>
            <a:ext cx="826985" cy="826985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P0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E1F9FE61-8EC2-48A6-A8C5-336714676DE3}"/>
              </a:ext>
            </a:extLst>
          </p:cNvPr>
          <p:cNvCxnSpPr>
            <a:cxnSpLocks/>
            <a:stCxn id="58" idx="3"/>
            <a:endCxn id="60" idx="7"/>
          </p:cNvCxnSpPr>
          <p:nvPr/>
        </p:nvCxnSpPr>
        <p:spPr>
          <a:xfrm flipH="1">
            <a:off x="9149947" y="2087543"/>
            <a:ext cx="730160" cy="314759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>
            <a:extLst>
              <a:ext uri="{FF2B5EF4-FFF2-40B4-BE49-F238E27FC236}">
                <a16:creationId xmlns:a16="http://schemas.microsoft.com/office/drawing/2014/main" id="{716500D7-8614-4420-A472-2EFF81A02B03}"/>
              </a:ext>
            </a:extLst>
          </p:cNvPr>
          <p:cNvSpPr>
            <a:spLocks noChangeAspect="1"/>
          </p:cNvSpPr>
          <p:nvPr/>
        </p:nvSpPr>
        <p:spPr>
          <a:xfrm>
            <a:off x="8444071" y="3480670"/>
            <a:ext cx="826985" cy="826985"/>
          </a:xfrm>
          <a:prstGeom prst="ellipse">
            <a:avLst/>
          </a:prstGeom>
          <a:solidFill>
            <a:srgbClr val="00B0F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S2</a:t>
            </a: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EA106A99-BBFC-46C9-BEDB-D78493DAD944}"/>
              </a:ext>
            </a:extLst>
          </p:cNvPr>
          <p:cNvSpPr>
            <a:spLocks noChangeAspect="1"/>
          </p:cNvSpPr>
          <p:nvPr/>
        </p:nvSpPr>
        <p:spPr>
          <a:xfrm>
            <a:off x="7080195" y="4582620"/>
            <a:ext cx="826985" cy="826985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P2</a:t>
            </a: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DDA5E82B-BA00-4D15-9FFE-41CE75E7533C}"/>
              </a:ext>
            </a:extLst>
          </p:cNvPr>
          <p:cNvCxnSpPr>
            <a:cxnSpLocks/>
            <a:stCxn id="60" idx="3"/>
            <a:endCxn id="70" idx="0"/>
          </p:cNvCxnSpPr>
          <p:nvPr/>
        </p:nvCxnSpPr>
        <p:spPr>
          <a:xfrm flipH="1">
            <a:off x="7500448" y="2987069"/>
            <a:ext cx="1064732" cy="45428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>
            <a:extLst>
              <a:ext uri="{FF2B5EF4-FFF2-40B4-BE49-F238E27FC236}">
                <a16:creationId xmlns:a16="http://schemas.microsoft.com/office/drawing/2014/main" id="{1E8BD248-0966-42A2-B363-36A3E4081678}"/>
              </a:ext>
            </a:extLst>
          </p:cNvPr>
          <p:cNvSpPr>
            <a:spLocks noChangeAspect="1"/>
          </p:cNvSpPr>
          <p:nvPr/>
        </p:nvSpPr>
        <p:spPr>
          <a:xfrm>
            <a:off x="9750287" y="4622790"/>
            <a:ext cx="826985" cy="826985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P3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ABD5C0A0-92A7-4A7A-ABCD-87CF2D600461}"/>
              </a:ext>
            </a:extLst>
          </p:cNvPr>
          <p:cNvCxnSpPr>
            <a:cxnSpLocks/>
            <a:stCxn id="60" idx="5"/>
            <a:endCxn id="71" idx="0"/>
          </p:cNvCxnSpPr>
          <p:nvPr/>
        </p:nvCxnSpPr>
        <p:spPr>
          <a:xfrm>
            <a:off x="9149947" y="2987069"/>
            <a:ext cx="1030252" cy="429872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D6B5320D-DD2A-467F-89DF-85EC62E378F7}"/>
              </a:ext>
            </a:extLst>
          </p:cNvPr>
          <p:cNvCxnSpPr>
            <a:cxnSpLocks/>
            <a:stCxn id="60" idx="4"/>
            <a:endCxn id="64" idx="0"/>
          </p:cNvCxnSpPr>
          <p:nvPr/>
        </p:nvCxnSpPr>
        <p:spPr>
          <a:xfrm>
            <a:off x="8857564" y="3108178"/>
            <a:ext cx="0" cy="372492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43A66D72-AB1D-4270-B0BF-6A199BDDEBE1}"/>
              </a:ext>
            </a:extLst>
          </p:cNvPr>
          <p:cNvSpPr>
            <a:spLocks noChangeAspect="1"/>
          </p:cNvSpPr>
          <p:nvPr/>
        </p:nvSpPr>
        <p:spPr>
          <a:xfrm>
            <a:off x="7086955" y="3441357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W1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8B1C05B8-134B-4BDA-89E8-FA78356B94CD}"/>
              </a:ext>
            </a:extLst>
          </p:cNvPr>
          <p:cNvSpPr>
            <a:spLocks noChangeAspect="1"/>
          </p:cNvSpPr>
          <p:nvPr/>
        </p:nvSpPr>
        <p:spPr>
          <a:xfrm>
            <a:off x="9766706" y="3416941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W4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9721B899-7392-461B-A7DF-4C065AE6AD70}"/>
              </a:ext>
            </a:extLst>
          </p:cNvPr>
          <p:cNvCxnSpPr>
            <a:cxnSpLocks/>
            <a:stCxn id="64" idx="3"/>
            <a:endCxn id="65" idx="0"/>
          </p:cNvCxnSpPr>
          <p:nvPr/>
        </p:nvCxnSpPr>
        <p:spPr>
          <a:xfrm flipH="1">
            <a:off x="7493688" y="4186546"/>
            <a:ext cx="1071492" cy="396074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E351EC9A-8EBD-46E3-9F72-767FF3F7C69B}"/>
              </a:ext>
            </a:extLst>
          </p:cNvPr>
          <p:cNvCxnSpPr>
            <a:cxnSpLocks/>
            <a:stCxn id="64" idx="5"/>
            <a:endCxn id="67" idx="0"/>
          </p:cNvCxnSpPr>
          <p:nvPr/>
        </p:nvCxnSpPr>
        <p:spPr>
          <a:xfrm>
            <a:off x="9149947" y="4186546"/>
            <a:ext cx="1013833" cy="436244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7984F89C-5FEF-4303-BF0B-774409812229}"/>
              </a:ext>
            </a:extLst>
          </p:cNvPr>
          <p:cNvCxnSpPr>
            <a:cxnSpLocks/>
            <a:stCxn id="67" idx="4"/>
            <a:endCxn id="77" idx="0"/>
          </p:cNvCxnSpPr>
          <p:nvPr/>
        </p:nvCxnSpPr>
        <p:spPr>
          <a:xfrm>
            <a:off x="10163780" y="5449775"/>
            <a:ext cx="8712" cy="37521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189CDC13-BC55-48D7-A583-CC37314E95EF}"/>
              </a:ext>
            </a:extLst>
          </p:cNvPr>
          <p:cNvCxnSpPr>
            <a:cxnSpLocks/>
            <a:stCxn id="65" idx="4"/>
            <a:endCxn id="76" idx="0"/>
          </p:cNvCxnSpPr>
          <p:nvPr/>
        </p:nvCxnSpPr>
        <p:spPr>
          <a:xfrm>
            <a:off x="7493688" y="5409605"/>
            <a:ext cx="5067" cy="41538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Oval 75">
            <a:extLst>
              <a:ext uri="{FF2B5EF4-FFF2-40B4-BE49-F238E27FC236}">
                <a16:creationId xmlns:a16="http://schemas.microsoft.com/office/drawing/2014/main" id="{ED1C2C9E-1578-4EF7-B454-40AD17C98D80}"/>
              </a:ext>
            </a:extLst>
          </p:cNvPr>
          <p:cNvSpPr>
            <a:spLocks noChangeAspect="1"/>
          </p:cNvSpPr>
          <p:nvPr/>
        </p:nvSpPr>
        <p:spPr>
          <a:xfrm>
            <a:off x="7085262" y="5824993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W2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14B8738D-8A3E-4607-A361-CA361CA07230}"/>
              </a:ext>
            </a:extLst>
          </p:cNvPr>
          <p:cNvSpPr>
            <a:spLocks noChangeAspect="1"/>
          </p:cNvSpPr>
          <p:nvPr/>
        </p:nvSpPr>
        <p:spPr>
          <a:xfrm>
            <a:off x="9758999" y="5824993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W3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7F56EB9-BC35-416E-B4E5-7C1F961C4790}"/>
              </a:ext>
            </a:extLst>
          </p:cNvPr>
          <p:cNvSpPr/>
          <p:nvPr/>
        </p:nvSpPr>
        <p:spPr>
          <a:xfrm>
            <a:off x="157603" y="2807347"/>
            <a:ext cx="58780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Compute work for each internal node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71638F8-049F-462B-8A16-6ED3076B5208}"/>
              </a:ext>
            </a:extLst>
          </p:cNvPr>
          <p:cNvSpPr/>
          <p:nvPr/>
        </p:nvSpPr>
        <p:spPr>
          <a:xfrm>
            <a:off x="157603" y="1993291"/>
            <a:ext cx="52097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Measure work in each Work node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50B17E-1538-4F3A-90B8-93AC7821E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9784" y="6438238"/>
            <a:ext cx="2743200" cy="365125"/>
          </a:xfrm>
        </p:spPr>
        <p:txBody>
          <a:bodyPr/>
          <a:lstStyle/>
          <a:p>
            <a:fld id="{E1FD3508-70AD-4D76-9052-F7F24B3DDCC8}" type="slidenum">
              <a:rPr lang="en-US" smtClean="0"/>
              <a:t>18</a:t>
            </a:fld>
            <a:endParaRPr lang="en-US" dirty="0"/>
          </a:p>
        </p:txBody>
      </p:sp>
      <p:sp>
        <p:nvSpPr>
          <p:cNvPr id="44" name="Title 1">
            <a:extLst>
              <a:ext uri="{FF2B5EF4-FFF2-40B4-BE49-F238E27FC236}">
                <a16:creationId xmlns:a16="http://schemas.microsoft.com/office/drawing/2014/main" id="{3D217742-2102-4D71-93E5-C8FBC9996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Compute Parallelism</a:t>
            </a:r>
          </a:p>
        </p:txBody>
      </p: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417D02D7-6F90-4B9A-8364-C49CFDBE41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917565"/>
              </p:ext>
            </p:extLst>
          </p:nvPr>
        </p:nvGraphicFramePr>
        <p:xfrm>
          <a:off x="5471781" y="4819728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48" name="Table 47">
            <a:extLst>
              <a:ext uri="{FF2B5EF4-FFF2-40B4-BE49-F238E27FC236}">
                <a16:creationId xmlns:a16="http://schemas.microsoft.com/office/drawing/2014/main" id="{EB054E64-254F-4A1A-9C0B-9886497D7E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457125"/>
              </p:ext>
            </p:extLst>
          </p:nvPr>
        </p:nvGraphicFramePr>
        <p:xfrm>
          <a:off x="10666939" y="5994620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78" name="Table 77">
            <a:extLst>
              <a:ext uri="{FF2B5EF4-FFF2-40B4-BE49-F238E27FC236}">
                <a16:creationId xmlns:a16="http://schemas.microsoft.com/office/drawing/2014/main" id="{4F53FD22-A2D2-484B-B86E-0579CAE9FD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369130"/>
              </p:ext>
            </p:extLst>
          </p:nvPr>
        </p:nvGraphicFramePr>
        <p:xfrm>
          <a:off x="5475025" y="5994620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79" name="Table 78">
            <a:extLst>
              <a:ext uri="{FF2B5EF4-FFF2-40B4-BE49-F238E27FC236}">
                <a16:creationId xmlns:a16="http://schemas.microsoft.com/office/drawing/2014/main" id="{7FAAFF99-36DE-4A64-A8C2-306BF07FE0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413112"/>
              </p:ext>
            </p:extLst>
          </p:nvPr>
        </p:nvGraphicFramePr>
        <p:xfrm>
          <a:off x="5507370" y="3601833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80" name="Table 79">
            <a:extLst>
              <a:ext uri="{FF2B5EF4-FFF2-40B4-BE49-F238E27FC236}">
                <a16:creationId xmlns:a16="http://schemas.microsoft.com/office/drawing/2014/main" id="{3445B2A1-E234-413F-9702-F978AC57B6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258787"/>
              </p:ext>
            </p:extLst>
          </p:nvPr>
        </p:nvGraphicFramePr>
        <p:xfrm>
          <a:off x="10666939" y="3559167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81" name="Table 80">
            <a:extLst>
              <a:ext uri="{FF2B5EF4-FFF2-40B4-BE49-F238E27FC236}">
                <a16:creationId xmlns:a16="http://schemas.microsoft.com/office/drawing/2014/main" id="{857CD4D9-8D7B-4892-A657-8EDF7A0B49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793535"/>
              </p:ext>
            </p:extLst>
          </p:nvPr>
        </p:nvGraphicFramePr>
        <p:xfrm>
          <a:off x="5507370" y="1562560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82" name="Table 81">
            <a:extLst>
              <a:ext uri="{FF2B5EF4-FFF2-40B4-BE49-F238E27FC236}">
                <a16:creationId xmlns:a16="http://schemas.microsoft.com/office/drawing/2014/main" id="{97E046C7-36C7-49E2-80E1-906373E977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9641410"/>
              </p:ext>
            </p:extLst>
          </p:nvPr>
        </p:nvGraphicFramePr>
        <p:xfrm>
          <a:off x="10661038" y="4819728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83" name="Table 82">
            <a:extLst>
              <a:ext uri="{FF2B5EF4-FFF2-40B4-BE49-F238E27FC236}">
                <a16:creationId xmlns:a16="http://schemas.microsoft.com/office/drawing/2014/main" id="{CB1891CD-5ABC-49D3-B953-CDA1AC1868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754008"/>
              </p:ext>
            </p:extLst>
          </p:nvPr>
        </p:nvGraphicFramePr>
        <p:xfrm>
          <a:off x="8174714" y="4540739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84" name="Table 83">
            <a:extLst>
              <a:ext uri="{FF2B5EF4-FFF2-40B4-BE49-F238E27FC236}">
                <a16:creationId xmlns:a16="http://schemas.microsoft.com/office/drawing/2014/main" id="{EA20E551-B3E6-46A3-A04E-DFAB07456F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969128"/>
              </p:ext>
            </p:extLst>
          </p:nvPr>
        </p:nvGraphicFramePr>
        <p:xfrm>
          <a:off x="6800992" y="2454996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204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85" name="Table 84">
            <a:extLst>
              <a:ext uri="{FF2B5EF4-FFF2-40B4-BE49-F238E27FC236}">
                <a16:creationId xmlns:a16="http://schemas.microsoft.com/office/drawing/2014/main" id="{F9F10C6B-0AF2-4A15-B844-8860774FCE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702756"/>
              </p:ext>
            </p:extLst>
          </p:nvPr>
        </p:nvGraphicFramePr>
        <p:xfrm>
          <a:off x="10661038" y="1562560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86" name="Table 85">
            <a:extLst>
              <a:ext uri="{FF2B5EF4-FFF2-40B4-BE49-F238E27FC236}">
                <a16:creationId xmlns:a16="http://schemas.microsoft.com/office/drawing/2014/main" id="{712471E5-7630-482F-B80D-A3132F8F3D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8994260"/>
              </p:ext>
            </p:extLst>
          </p:nvPr>
        </p:nvGraphicFramePr>
        <p:xfrm>
          <a:off x="9493337" y="637907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210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pic>
        <p:nvPicPr>
          <p:cNvPr id="38" name="Shape 39">
            <a:extLst>
              <a:ext uri="{FF2B5EF4-FFF2-40B4-BE49-F238E27FC236}">
                <a16:creationId xmlns:a16="http://schemas.microsoft.com/office/drawing/2014/main" id="{1F6112C1-4C3C-4248-8159-7A9A73F56111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371475"/>
            <a:ext cx="1481140" cy="493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3087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Oval 54">
            <a:extLst>
              <a:ext uri="{FF2B5EF4-FFF2-40B4-BE49-F238E27FC236}">
                <a16:creationId xmlns:a16="http://schemas.microsoft.com/office/drawing/2014/main" id="{DD9628C1-584B-4232-9F6F-A928ADCA195A}"/>
              </a:ext>
            </a:extLst>
          </p:cNvPr>
          <p:cNvSpPr>
            <a:spLocks noChangeAspect="1"/>
          </p:cNvSpPr>
          <p:nvPr/>
        </p:nvSpPr>
        <p:spPr>
          <a:xfrm>
            <a:off x="7086955" y="1377668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W0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2ABB2C74-DE55-4B2B-A3CB-63AF020683B9}"/>
              </a:ext>
            </a:extLst>
          </p:cNvPr>
          <p:cNvSpPr>
            <a:spLocks noChangeAspect="1"/>
          </p:cNvSpPr>
          <p:nvPr/>
        </p:nvSpPr>
        <p:spPr>
          <a:xfrm>
            <a:off x="8481495" y="453562"/>
            <a:ext cx="826985" cy="826985"/>
          </a:xfrm>
          <a:prstGeom prst="ellipse">
            <a:avLst/>
          </a:prstGeom>
          <a:solidFill>
            <a:srgbClr val="00B0F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S0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1D1E8904-C794-4CBF-8177-F075D6ED7484}"/>
              </a:ext>
            </a:extLst>
          </p:cNvPr>
          <p:cNvCxnSpPr>
            <a:cxnSpLocks/>
            <a:stCxn id="56" idx="3"/>
            <a:endCxn id="55" idx="7"/>
          </p:cNvCxnSpPr>
          <p:nvPr/>
        </p:nvCxnSpPr>
        <p:spPr>
          <a:xfrm flipH="1">
            <a:off x="7792831" y="1159438"/>
            <a:ext cx="809773" cy="339339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>
            <a:extLst>
              <a:ext uri="{FF2B5EF4-FFF2-40B4-BE49-F238E27FC236}">
                <a16:creationId xmlns:a16="http://schemas.microsoft.com/office/drawing/2014/main" id="{FE9BE969-D33A-456C-876B-78FC32BA623F}"/>
              </a:ext>
            </a:extLst>
          </p:cNvPr>
          <p:cNvSpPr>
            <a:spLocks noChangeAspect="1"/>
          </p:cNvSpPr>
          <p:nvPr/>
        </p:nvSpPr>
        <p:spPr>
          <a:xfrm>
            <a:off x="9758998" y="1381667"/>
            <a:ext cx="826985" cy="826985"/>
          </a:xfrm>
          <a:prstGeom prst="ellipse">
            <a:avLst/>
          </a:prstGeom>
          <a:solidFill>
            <a:srgbClr val="00B0F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S1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72DB3915-E2E0-4E42-B61F-66E001893944}"/>
              </a:ext>
            </a:extLst>
          </p:cNvPr>
          <p:cNvCxnSpPr>
            <a:cxnSpLocks/>
            <a:stCxn id="56" idx="5"/>
            <a:endCxn id="58" idx="1"/>
          </p:cNvCxnSpPr>
          <p:nvPr/>
        </p:nvCxnSpPr>
        <p:spPr>
          <a:xfrm>
            <a:off x="9187371" y="1159438"/>
            <a:ext cx="692736" cy="34333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>
            <a:extLst>
              <a:ext uri="{FF2B5EF4-FFF2-40B4-BE49-F238E27FC236}">
                <a16:creationId xmlns:a16="http://schemas.microsoft.com/office/drawing/2014/main" id="{D68BE62B-F834-464E-B3EB-A255A1DDD9B9}"/>
              </a:ext>
            </a:extLst>
          </p:cNvPr>
          <p:cNvSpPr>
            <a:spLocks noChangeAspect="1"/>
          </p:cNvSpPr>
          <p:nvPr/>
        </p:nvSpPr>
        <p:spPr>
          <a:xfrm>
            <a:off x="8444071" y="2281193"/>
            <a:ext cx="826985" cy="826985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P0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E1F9FE61-8EC2-48A6-A8C5-336714676DE3}"/>
              </a:ext>
            </a:extLst>
          </p:cNvPr>
          <p:cNvCxnSpPr>
            <a:cxnSpLocks/>
            <a:stCxn id="58" idx="3"/>
            <a:endCxn id="60" idx="7"/>
          </p:cNvCxnSpPr>
          <p:nvPr/>
        </p:nvCxnSpPr>
        <p:spPr>
          <a:xfrm flipH="1">
            <a:off x="9149947" y="2087543"/>
            <a:ext cx="730160" cy="314759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>
            <a:extLst>
              <a:ext uri="{FF2B5EF4-FFF2-40B4-BE49-F238E27FC236}">
                <a16:creationId xmlns:a16="http://schemas.microsoft.com/office/drawing/2014/main" id="{716500D7-8614-4420-A472-2EFF81A02B03}"/>
              </a:ext>
            </a:extLst>
          </p:cNvPr>
          <p:cNvSpPr>
            <a:spLocks noChangeAspect="1"/>
          </p:cNvSpPr>
          <p:nvPr/>
        </p:nvSpPr>
        <p:spPr>
          <a:xfrm>
            <a:off x="8444071" y="3480670"/>
            <a:ext cx="826985" cy="826985"/>
          </a:xfrm>
          <a:prstGeom prst="ellipse">
            <a:avLst/>
          </a:prstGeom>
          <a:solidFill>
            <a:srgbClr val="00B0F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S2</a:t>
            </a: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EA106A99-BBFC-46C9-BEDB-D78493DAD944}"/>
              </a:ext>
            </a:extLst>
          </p:cNvPr>
          <p:cNvSpPr>
            <a:spLocks noChangeAspect="1"/>
          </p:cNvSpPr>
          <p:nvPr/>
        </p:nvSpPr>
        <p:spPr>
          <a:xfrm>
            <a:off x="7080195" y="4582620"/>
            <a:ext cx="826985" cy="826985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P2</a:t>
            </a: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DDA5E82B-BA00-4D15-9FFE-41CE75E7533C}"/>
              </a:ext>
            </a:extLst>
          </p:cNvPr>
          <p:cNvCxnSpPr>
            <a:cxnSpLocks/>
            <a:stCxn id="60" idx="3"/>
            <a:endCxn id="70" idx="0"/>
          </p:cNvCxnSpPr>
          <p:nvPr/>
        </p:nvCxnSpPr>
        <p:spPr>
          <a:xfrm flipH="1">
            <a:off x="7500448" y="2987069"/>
            <a:ext cx="1064732" cy="45428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>
            <a:extLst>
              <a:ext uri="{FF2B5EF4-FFF2-40B4-BE49-F238E27FC236}">
                <a16:creationId xmlns:a16="http://schemas.microsoft.com/office/drawing/2014/main" id="{1E8BD248-0966-42A2-B363-36A3E4081678}"/>
              </a:ext>
            </a:extLst>
          </p:cNvPr>
          <p:cNvSpPr>
            <a:spLocks noChangeAspect="1"/>
          </p:cNvSpPr>
          <p:nvPr/>
        </p:nvSpPr>
        <p:spPr>
          <a:xfrm>
            <a:off x="9750287" y="4622790"/>
            <a:ext cx="826985" cy="826985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P3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ABD5C0A0-92A7-4A7A-ABCD-87CF2D600461}"/>
              </a:ext>
            </a:extLst>
          </p:cNvPr>
          <p:cNvCxnSpPr>
            <a:cxnSpLocks/>
            <a:stCxn id="60" idx="5"/>
            <a:endCxn id="71" idx="0"/>
          </p:cNvCxnSpPr>
          <p:nvPr/>
        </p:nvCxnSpPr>
        <p:spPr>
          <a:xfrm>
            <a:off x="9149947" y="2987069"/>
            <a:ext cx="1030252" cy="429872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D6B5320D-DD2A-467F-89DF-85EC62E378F7}"/>
              </a:ext>
            </a:extLst>
          </p:cNvPr>
          <p:cNvCxnSpPr>
            <a:cxnSpLocks/>
            <a:stCxn id="60" idx="4"/>
            <a:endCxn id="64" idx="0"/>
          </p:cNvCxnSpPr>
          <p:nvPr/>
        </p:nvCxnSpPr>
        <p:spPr>
          <a:xfrm>
            <a:off x="8857564" y="3108178"/>
            <a:ext cx="0" cy="372492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43A66D72-AB1D-4270-B0BF-6A199BDDEBE1}"/>
              </a:ext>
            </a:extLst>
          </p:cNvPr>
          <p:cNvSpPr>
            <a:spLocks noChangeAspect="1"/>
          </p:cNvSpPr>
          <p:nvPr/>
        </p:nvSpPr>
        <p:spPr>
          <a:xfrm>
            <a:off x="7086955" y="3441357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W1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8B1C05B8-134B-4BDA-89E8-FA78356B94CD}"/>
              </a:ext>
            </a:extLst>
          </p:cNvPr>
          <p:cNvSpPr>
            <a:spLocks noChangeAspect="1"/>
          </p:cNvSpPr>
          <p:nvPr/>
        </p:nvSpPr>
        <p:spPr>
          <a:xfrm>
            <a:off x="9766706" y="3416941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W4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9721B899-7392-461B-A7DF-4C065AE6AD70}"/>
              </a:ext>
            </a:extLst>
          </p:cNvPr>
          <p:cNvCxnSpPr>
            <a:cxnSpLocks/>
            <a:stCxn id="64" idx="3"/>
            <a:endCxn id="65" idx="0"/>
          </p:cNvCxnSpPr>
          <p:nvPr/>
        </p:nvCxnSpPr>
        <p:spPr>
          <a:xfrm flipH="1">
            <a:off x="7493688" y="4186546"/>
            <a:ext cx="1071492" cy="396074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E351EC9A-8EBD-46E3-9F72-767FF3F7C69B}"/>
              </a:ext>
            </a:extLst>
          </p:cNvPr>
          <p:cNvCxnSpPr>
            <a:cxnSpLocks/>
            <a:stCxn id="64" idx="5"/>
            <a:endCxn id="67" idx="0"/>
          </p:cNvCxnSpPr>
          <p:nvPr/>
        </p:nvCxnSpPr>
        <p:spPr>
          <a:xfrm>
            <a:off x="9149947" y="4186546"/>
            <a:ext cx="1013833" cy="436244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7984F89C-5FEF-4303-BF0B-774409812229}"/>
              </a:ext>
            </a:extLst>
          </p:cNvPr>
          <p:cNvCxnSpPr>
            <a:cxnSpLocks/>
            <a:stCxn id="67" idx="4"/>
            <a:endCxn id="77" idx="0"/>
          </p:cNvCxnSpPr>
          <p:nvPr/>
        </p:nvCxnSpPr>
        <p:spPr>
          <a:xfrm>
            <a:off x="10163780" y="5449775"/>
            <a:ext cx="8712" cy="37521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189CDC13-BC55-48D7-A583-CC37314E95EF}"/>
              </a:ext>
            </a:extLst>
          </p:cNvPr>
          <p:cNvCxnSpPr>
            <a:cxnSpLocks/>
            <a:stCxn id="65" idx="4"/>
            <a:endCxn id="76" idx="0"/>
          </p:cNvCxnSpPr>
          <p:nvPr/>
        </p:nvCxnSpPr>
        <p:spPr>
          <a:xfrm>
            <a:off x="7493688" y="5409605"/>
            <a:ext cx="5067" cy="41538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Oval 75">
            <a:extLst>
              <a:ext uri="{FF2B5EF4-FFF2-40B4-BE49-F238E27FC236}">
                <a16:creationId xmlns:a16="http://schemas.microsoft.com/office/drawing/2014/main" id="{ED1C2C9E-1578-4EF7-B454-40AD17C98D80}"/>
              </a:ext>
            </a:extLst>
          </p:cNvPr>
          <p:cNvSpPr>
            <a:spLocks noChangeAspect="1"/>
          </p:cNvSpPr>
          <p:nvPr/>
        </p:nvSpPr>
        <p:spPr>
          <a:xfrm>
            <a:off x="7085262" y="5824993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W2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14B8738D-8A3E-4607-A361-CA361CA07230}"/>
              </a:ext>
            </a:extLst>
          </p:cNvPr>
          <p:cNvSpPr>
            <a:spLocks noChangeAspect="1"/>
          </p:cNvSpPr>
          <p:nvPr/>
        </p:nvSpPr>
        <p:spPr>
          <a:xfrm>
            <a:off x="9758999" y="5824993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W3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7F56EB9-BC35-416E-B4E5-7C1F961C4790}"/>
              </a:ext>
            </a:extLst>
          </p:cNvPr>
          <p:cNvSpPr/>
          <p:nvPr/>
        </p:nvSpPr>
        <p:spPr>
          <a:xfrm>
            <a:off x="240732" y="2807347"/>
            <a:ext cx="58780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Compute work for each internal node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71638F8-049F-462B-8A16-6ED3076B5208}"/>
              </a:ext>
            </a:extLst>
          </p:cNvPr>
          <p:cNvSpPr/>
          <p:nvPr/>
        </p:nvSpPr>
        <p:spPr>
          <a:xfrm>
            <a:off x="240732" y="1993291"/>
            <a:ext cx="52097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Measure work in each Work node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50B17E-1538-4F3A-90B8-93AC7821E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9784" y="6438238"/>
            <a:ext cx="2743200" cy="365125"/>
          </a:xfrm>
        </p:spPr>
        <p:txBody>
          <a:bodyPr/>
          <a:lstStyle/>
          <a:p>
            <a:fld id="{E1FD3508-70AD-4D76-9052-F7F24B3DDCC8}" type="slidenum">
              <a:rPr lang="en-US" smtClean="0"/>
              <a:t>19</a:t>
            </a:fld>
            <a:endParaRPr lang="en-US" dirty="0"/>
          </a:p>
        </p:txBody>
      </p:sp>
      <p:sp>
        <p:nvSpPr>
          <p:cNvPr id="44" name="Title 1">
            <a:extLst>
              <a:ext uri="{FF2B5EF4-FFF2-40B4-BE49-F238E27FC236}">
                <a16:creationId xmlns:a16="http://schemas.microsoft.com/office/drawing/2014/main" id="{3D217742-2102-4D71-93E5-C8FBC9996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Compute Serial Work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906A45A-FC4B-43F7-85F5-B3EA307426A2}"/>
              </a:ext>
            </a:extLst>
          </p:cNvPr>
          <p:cNvSpPr/>
          <p:nvPr/>
        </p:nvSpPr>
        <p:spPr>
          <a:xfrm>
            <a:off x="234468" y="3621403"/>
            <a:ext cx="58780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Identify serial work on critical path</a:t>
            </a:r>
          </a:p>
        </p:txBody>
      </p:sp>
      <p:sp>
        <p:nvSpPr>
          <p:cNvPr id="3" name="L-Shape 2">
            <a:extLst>
              <a:ext uri="{FF2B5EF4-FFF2-40B4-BE49-F238E27FC236}">
                <a16:creationId xmlns:a16="http://schemas.microsoft.com/office/drawing/2014/main" id="{EFF4CBAF-B170-4CB8-9A05-79990291AAED}"/>
              </a:ext>
            </a:extLst>
          </p:cNvPr>
          <p:cNvSpPr/>
          <p:nvPr/>
        </p:nvSpPr>
        <p:spPr>
          <a:xfrm rot="10800000">
            <a:off x="6962047" y="3316560"/>
            <a:ext cx="3698958" cy="3450750"/>
          </a:xfrm>
          <a:prstGeom prst="corner">
            <a:avLst>
              <a:gd name="adj1" fmla="val 30348"/>
              <a:gd name="adj2" fmla="val 28296"/>
            </a:avLst>
          </a:prstGeom>
          <a:noFill/>
          <a:ln w="50800"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L-Shape 48">
            <a:extLst>
              <a:ext uri="{FF2B5EF4-FFF2-40B4-BE49-F238E27FC236}">
                <a16:creationId xmlns:a16="http://schemas.microsoft.com/office/drawing/2014/main" id="{73BC9CC6-AB05-4026-80BB-1AEF6391135A}"/>
              </a:ext>
            </a:extLst>
          </p:cNvPr>
          <p:cNvSpPr/>
          <p:nvPr/>
        </p:nvSpPr>
        <p:spPr>
          <a:xfrm rot="5400000">
            <a:off x="7069969" y="3176278"/>
            <a:ext cx="3486353" cy="3695713"/>
          </a:xfrm>
          <a:prstGeom prst="corner">
            <a:avLst>
              <a:gd name="adj1" fmla="val 30348"/>
              <a:gd name="adj2" fmla="val 33833"/>
            </a:avLst>
          </a:prstGeom>
          <a:noFill/>
          <a:ln w="50800"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Shape 39">
            <a:extLst>
              <a:ext uri="{FF2B5EF4-FFF2-40B4-BE49-F238E27FC236}">
                <a16:creationId xmlns:a16="http://schemas.microsoft.com/office/drawing/2014/main" id="{B0265D0C-F6C6-479F-8FBB-3A7448A1438A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371475"/>
            <a:ext cx="1481140" cy="493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1113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9" grpId="0" animBg="1"/>
      <p:bldP spid="4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hat is new in OpenMP 4.5">
            <a:extLst>
              <a:ext uri="{FF2B5EF4-FFF2-40B4-BE49-F238E27FC236}">
                <a16:creationId xmlns:a16="http://schemas.microsoft.com/office/drawing/2014/main" id="{A580A461-E2DA-4F47-BD17-7FDE47060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7011626" cy="2510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36F5CB5-0137-40B7-87E2-CA4F4AE19C73}"/>
              </a:ext>
            </a:extLst>
          </p:cNvPr>
          <p:cNvSpPr txBox="1"/>
          <p:nvPr/>
        </p:nvSpPr>
        <p:spPr>
          <a:xfrm>
            <a:off x="4472107" y="5134666"/>
            <a:ext cx="7146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>
                <a:cs typeface="Courier New" panose="02070309020205020404" pitchFamily="49" charset="0"/>
              </a:rPr>
              <a:t>for(int </a:t>
            </a:r>
            <a:r>
              <a:rPr lang="en-US" sz="2400" dirty="0" err="1">
                <a:cs typeface="Courier New" panose="02070309020205020404" pitchFamily="49" charset="0"/>
              </a:rPr>
              <a:t>i</a:t>
            </a:r>
            <a:r>
              <a:rPr lang="en-US" sz="2400" dirty="0">
                <a:cs typeface="Courier New" panose="02070309020205020404" pitchFamily="49" charset="0"/>
              </a:rPr>
              <a:t>=0; </a:t>
            </a:r>
            <a:r>
              <a:rPr lang="en-US" sz="2400" dirty="0" err="1">
                <a:cs typeface="Courier New" panose="02070309020205020404" pitchFamily="49" charset="0"/>
              </a:rPr>
              <a:t>i</a:t>
            </a:r>
            <a:r>
              <a:rPr lang="en-US" sz="2400" dirty="0">
                <a:cs typeface="Courier New" panose="02070309020205020404" pitchFamily="49" charset="0"/>
              </a:rPr>
              <a:t>&lt;n; ++</a:t>
            </a:r>
            <a:r>
              <a:rPr lang="en-US" sz="2400" dirty="0" err="1">
                <a:cs typeface="Courier New" panose="02070309020205020404" pitchFamily="49" charset="0"/>
              </a:rPr>
              <a:t>i</a:t>
            </a:r>
            <a:r>
              <a:rPr lang="en-US" sz="2400" dirty="0">
                <a:cs typeface="Courier New" panose="02070309020205020404" pitchFamily="49" charset="0"/>
              </a:rPr>
              <a:t>)</a:t>
            </a:r>
            <a:r>
              <a:rPr lang="en-US" sz="2400" dirty="0">
                <a:solidFill>
                  <a:srgbClr val="000000"/>
                </a:solidFill>
                <a:cs typeface="Courier New" panose="02070309020205020404" pitchFamily="49" charset="0"/>
              </a:rPr>
              <a:t> compute(</a:t>
            </a:r>
            <a:r>
              <a:rPr lang="en-US" sz="2400" dirty="0" err="1">
                <a:solidFill>
                  <a:srgbClr val="000000"/>
                </a:solidFill>
                <a:cs typeface="Courier New" panose="02070309020205020404" pitchFamily="49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3D92E8-AE84-417E-BBB6-AC09F9CDA45D}"/>
              </a:ext>
            </a:extLst>
          </p:cNvPr>
          <p:cNvSpPr/>
          <p:nvPr/>
        </p:nvSpPr>
        <p:spPr>
          <a:xfrm>
            <a:off x="4319335" y="4673001"/>
            <a:ext cx="33427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dirty="0">
                <a:solidFill>
                  <a:srgbClr val="0000FF"/>
                </a:solidFill>
                <a:cs typeface="Courier New" panose="02070309020205020404" pitchFamily="49" charset="0"/>
              </a:rPr>
              <a:t>#pragma </a:t>
            </a:r>
            <a:r>
              <a:rPr lang="en-US" sz="2400" dirty="0" err="1">
                <a:solidFill>
                  <a:srgbClr val="FF0000"/>
                </a:solidFill>
                <a:cs typeface="Courier New" panose="02070309020205020404" pitchFamily="49" charset="0"/>
              </a:rPr>
              <a:t>omp</a:t>
            </a:r>
            <a:r>
              <a:rPr lang="en-US" sz="2400" dirty="0">
                <a:solidFill>
                  <a:srgbClr val="0000FF"/>
                </a:solidFill>
                <a:cs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cs typeface="Courier New" panose="02070309020205020404" pitchFamily="49" charset="0"/>
              </a:rPr>
              <a:t>parallel for</a:t>
            </a:r>
          </a:p>
        </p:txBody>
      </p: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9959B1FB-324B-4D6C-A912-08DCD593268B}"/>
              </a:ext>
            </a:extLst>
          </p:cNvPr>
          <p:cNvSpPr/>
          <p:nvPr/>
        </p:nvSpPr>
        <p:spPr>
          <a:xfrm>
            <a:off x="1244601" y="4798786"/>
            <a:ext cx="2531310" cy="807401"/>
          </a:xfrm>
          <a:prstGeom prst="homePlate">
            <a:avLst/>
          </a:prstGeom>
          <a:solidFill>
            <a:srgbClr val="0073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Incremental parallelization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CAE30E9-5C92-40CB-9FAB-54D8E9FAB0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070585"/>
              </p:ext>
            </p:extLst>
          </p:nvPr>
        </p:nvGraphicFramePr>
        <p:xfrm>
          <a:off x="4550736" y="3377877"/>
          <a:ext cx="200231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2316">
                  <a:extLst>
                    <a:ext uri="{9D8B030D-6E8A-4147-A177-3AD203B41FA5}">
                      <a16:colId xmlns:a16="http://schemas.microsoft.com/office/drawing/2014/main" val="16195126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Work-Sharing</a:t>
                      </a:r>
                    </a:p>
                  </a:txBody>
                  <a:tcPr>
                    <a:solidFill>
                      <a:srgbClr val="0073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800889"/>
                  </a:ext>
                </a:extLst>
              </a:tr>
            </a:tbl>
          </a:graphicData>
        </a:graphic>
      </p:graphicFrame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10D1FF41-E744-4941-B388-853CC8C142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304796"/>
              </p:ext>
            </p:extLst>
          </p:nvPr>
        </p:nvGraphicFramePr>
        <p:xfrm>
          <a:off x="6690575" y="3380397"/>
          <a:ext cx="200231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2316">
                  <a:extLst>
                    <a:ext uri="{9D8B030D-6E8A-4147-A177-3AD203B41FA5}">
                      <a16:colId xmlns:a16="http://schemas.microsoft.com/office/drawing/2014/main" val="16195126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Tasking</a:t>
                      </a:r>
                    </a:p>
                  </a:txBody>
                  <a:tcPr>
                    <a:solidFill>
                      <a:srgbClr val="0073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800889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F89693D3-EADD-42F6-8597-D63DB6E1C2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656598"/>
              </p:ext>
            </p:extLst>
          </p:nvPr>
        </p:nvGraphicFramePr>
        <p:xfrm>
          <a:off x="4715631" y="3921498"/>
          <a:ext cx="200231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2316">
                  <a:extLst>
                    <a:ext uri="{9D8B030D-6E8A-4147-A177-3AD203B41FA5}">
                      <a16:colId xmlns:a16="http://schemas.microsoft.com/office/drawing/2014/main" val="16195126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SIMD </a:t>
                      </a:r>
                    </a:p>
                  </a:txBody>
                  <a:tcPr>
                    <a:solidFill>
                      <a:srgbClr val="0073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800889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534292E6-7321-4447-B833-C538BFFC9E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812498"/>
              </p:ext>
            </p:extLst>
          </p:nvPr>
        </p:nvGraphicFramePr>
        <p:xfrm>
          <a:off x="6860246" y="3921498"/>
          <a:ext cx="200231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2316">
                  <a:extLst>
                    <a:ext uri="{9D8B030D-6E8A-4147-A177-3AD203B41FA5}">
                      <a16:colId xmlns:a16="http://schemas.microsoft.com/office/drawing/2014/main" val="16195126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Offload</a:t>
                      </a:r>
                    </a:p>
                  </a:txBody>
                  <a:tcPr>
                    <a:solidFill>
                      <a:srgbClr val="0073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800889"/>
                  </a:ext>
                </a:extLst>
              </a:tr>
            </a:tbl>
          </a:graphicData>
        </a:graphic>
      </p:graphicFrame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3A55436A-3625-4D56-A029-B8B67E832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2</a:t>
            </a:fld>
            <a:endParaRPr lang="en-US"/>
          </a:p>
        </p:txBody>
      </p:sp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7D189F25-F355-4C0E-9644-D8732606A36B}"/>
              </a:ext>
            </a:extLst>
          </p:cNvPr>
          <p:cNvSpPr/>
          <p:nvPr/>
        </p:nvSpPr>
        <p:spPr>
          <a:xfrm>
            <a:off x="1244601" y="3431376"/>
            <a:ext cx="2531310" cy="807401"/>
          </a:xfrm>
          <a:prstGeom prst="homePlate">
            <a:avLst/>
          </a:prstGeom>
          <a:solidFill>
            <a:srgbClr val="0073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Feature rich</a:t>
            </a:r>
          </a:p>
        </p:txBody>
      </p:sp>
    </p:spTree>
    <p:extLst>
      <p:ext uri="{BB962C8B-B14F-4D97-AF65-F5344CB8AC3E}">
        <p14:creationId xmlns:p14="http://schemas.microsoft.com/office/powerpoint/2010/main" val="3492087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 animBg="1"/>
      <p:bldP spid="1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Oval 54">
            <a:extLst>
              <a:ext uri="{FF2B5EF4-FFF2-40B4-BE49-F238E27FC236}">
                <a16:creationId xmlns:a16="http://schemas.microsoft.com/office/drawing/2014/main" id="{DD9628C1-584B-4232-9F6F-A928ADCA195A}"/>
              </a:ext>
            </a:extLst>
          </p:cNvPr>
          <p:cNvSpPr>
            <a:spLocks noChangeAspect="1"/>
          </p:cNvSpPr>
          <p:nvPr/>
        </p:nvSpPr>
        <p:spPr>
          <a:xfrm>
            <a:off x="7086955" y="1377668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W0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2ABB2C74-DE55-4B2B-A3CB-63AF020683B9}"/>
              </a:ext>
            </a:extLst>
          </p:cNvPr>
          <p:cNvSpPr>
            <a:spLocks noChangeAspect="1"/>
          </p:cNvSpPr>
          <p:nvPr/>
        </p:nvSpPr>
        <p:spPr>
          <a:xfrm>
            <a:off x="8481495" y="453562"/>
            <a:ext cx="826985" cy="826985"/>
          </a:xfrm>
          <a:prstGeom prst="ellipse">
            <a:avLst/>
          </a:prstGeom>
          <a:solidFill>
            <a:srgbClr val="00B0F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S0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1D1E8904-C794-4CBF-8177-F075D6ED7484}"/>
              </a:ext>
            </a:extLst>
          </p:cNvPr>
          <p:cNvCxnSpPr>
            <a:cxnSpLocks/>
            <a:stCxn id="56" idx="3"/>
            <a:endCxn id="55" idx="7"/>
          </p:cNvCxnSpPr>
          <p:nvPr/>
        </p:nvCxnSpPr>
        <p:spPr>
          <a:xfrm flipH="1">
            <a:off x="7792831" y="1159438"/>
            <a:ext cx="809773" cy="339339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>
            <a:extLst>
              <a:ext uri="{FF2B5EF4-FFF2-40B4-BE49-F238E27FC236}">
                <a16:creationId xmlns:a16="http://schemas.microsoft.com/office/drawing/2014/main" id="{FE9BE969-D33A-456C-876B-78FC32BA623F}"/>
              </a:ext>
            </a:extLst>
          </p:cNvPr>
          <p:cNvSpPr>
            <a:spLocks noChangeAspect="1"/>
          </p:cNvSpPr>
          <p:nvPr/>
        </p:nvSpPr>
        <p:spPr>
          <a:xfrm>
            <a:off x="9758998" y="1381667"/>
            <a:ext cx="826985" cy="826985"/>
          </a:xfrm>
          <a:prstGeom prst="ellipse">
            <a:avLst/>
          </a:prstGeom>
          <a:solidFill>
            <a:srgbClr val="00B0F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S1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72DB3915-E2E0-4E42-B61F-66E001893944}"/>
              </a:ext>
            </a:extLst>
          </p:cNvPr>
          <p:cNvCxnSpPr>
            <a:cxnSpLocks/>
            <a:stCxn id="56" idx="5"/>
            <a:endCxn id="58" idx="1"/>
          </p:cNvCxnSpPr>
          <p:nvPr/>
        </p:nvCxnSpPr>
        <p:spPr>
          <a:xfrm>
            <a:off x="9187371" y="1159438"/>
            <a:ext cx="692736" cy="34333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>
            <a:extLst>
              <a:ext uri="{FF2B5EF4-FFF2-40B4-BE49-F238E27FC236}">
                <a16:creationId xmlns:a16="http://schemas.microsoft.com/office/drawing/2014/main" id="{D68BE62B-F834-464E-B3EB-A255A1DDD9B9}"/>
              </a:ext>
            </a:extLst>
          </p:cNvPr>
          <p:cNvSpPr>
            <a:spLocks noChangeAspect="1"/>
          </p:cNvSpPr>
          <p:nvPr/>
        </p:nvSpPr>
        <p:spPr>
          <a:xfrm>
            <a:off x="8444071" y="2281193"/>
            <a:ext cx="826985" cy="826985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P0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E1F9FE61-8EC2-48A6-A8C5-336714676DE3}"/>
              </a:ext>
            </a:extLst>
          </p:cNvPr>
          <p:cNvCxnSpPr>
            <a:cxnSpLocks/>
            <a:stCxn id="58" idx="3"/>
            <a:endCxn id="60" idx="7"/>
          </p:cNvCxnSpPr>
          <p:nvPr/>
        </p:nvCxnSpPr>
        <p:spPr>
          <a:xfrm flipH="1">
            <a:off x="9149947" y="2087543"/>
            <a:ext cx="730160" cy="314759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>
            <a:extLst>
              <a:ext uri="{FF2B5EF4-FFF2-40B4-BE49-F238E27FC236}">
                <a16:creationId xmlns:a16="http://schemas.microsoft.com/office/drawing/2014/main" id="{716500D7-8614-4420-A472-2EFF81A02B03}"/>
              </a:ext>
            </a:extLst>
          </p:cNvPr>
          <p:cNvSpPr>
            <a:spLocks noChangeAspect="1"/>
          </p:cNvSpPr>
          <p:nvPr/>
        </p:nvSpPr>
        <p:spPr>
          <a:xfrm>
            <a:off x="8444071" y="3480670"/>
            <a:ext cx="826985" cy="826985"/>
          </a:xfrm>
          <a:prstGeom prst="ellipse">
            <a:avLst/>
          </a:prstGeom>
          <a:solidFill>
            <a:srgbClr val="00B0F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S2</a:t>
            </a: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EA106A99-BBFC-46C9-BEDB-D78493DAD944}"/>
              </a:ext>
            </a:extLst>
          </p:cNvPr>
          <p:cNvSpPr>
            <a:spLocks noChangeAspect="1"/>
          </p:cNvSpPr>
          <p:nvPr/>
        </p:nvSpPr>
        <p:spPr>
          <a:xfrm>
            <a:off x="7080195" y="4582620"/>
            <a:ext cx="826985" cy="826985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P2</a:t>
            </a: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DDA5E82B-BA00-4D15-9FFE-41CE75E7533C}"/>
              </a:ext>
            </a:extLst>
          </p:cNvPr>
          <p:cNvCxnSpPr>
            <a:cxnSpLocks/>
            <a:stCxn id="60" idx="3"/>
            <a:endCxn id="70" idx="0"/>
          </p:cNvCxnSpPr>
          <p:nvPr/>
        </p:nvCxnSpPr>
        <p:spPr>
          <a:xfrm flipH="1">
            <a:off x="7500448" y="2987069"/>
            <a:ext cx="1064732" cy="45428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>
            <a:extLst>
              <a:ext uri="{FF2B5EF4-FFF2-40B4-BE49-F238E27FC236}">
                <a16:creationId xmlns:a16="http://schemas.microsoft.com/office/drawing/2014/main" id="{1E8BD248-0966-42A2-B363-36A3E4081678}"/>
              </a:ext>
            </a:extLst>
          </p:cNvPr>
          <p:cNvSpPr>
            <a:spLocks noChangeAspect="1"/>
          </p:cNvSpPr>
          <p:nvPr/>
        </p:nvSpPr>
        <p:spPr>
          <a:xfrm>
            <a:off x="9750287" y="4622790"/>
            <a:ext cx="826985" cy="826985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P3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ABD5C0A0-92A7-4A7A-ABCD-87CF2D600461}"/>
              </a:ext>
            </a:extLst>
          </p:cNvPr>
          <p:cNvCxnSpPr>
            <a:cxnSpLocks/>
            <a:stCxn id="60" idx="5"/>
            <a:endCxn id="71" idx="0"/>
          </p:cNvCxnSpPr>
          <p:nvPr/>
        </p:nvCxnSpPr>
        <p:spPr>
          <a:xfrm>
            <a:off x="9149947" y="2987069"/>
            <a:ext cx="1030252" cy="429872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D6B5320D-DD2A-467F-89DF-85EC62E378F7}"/>
              </a:ext>
            </a:extLst>
          </p:cNvPr>
          <p:cNvCxnSpPr>
            <a:cxnSpLocks/>
            <a:stCxn id="60" idx="4"/>
            <a:endCxn id="64" idx="0"/>
          </p:cNvCxnSpPr>
          <p:nvPr/>
        </p:nvCxnSpPr>
        <p:spPr>
          <a:xfrm>
            <a:off x="8857564" y="3108178"/>
            <a:ext cx="0" cy="372492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43A66D72-AB1D-4270-B0BF-6A199BDDEBE1}"/>
              </a:ext>
            </a:extLst>
          </p:cNvPr>
          <p:cNvSpPr>
            <a:spLocks noChangeAspect="1"/>
          </p:cNvSpPr>
          <p:nvPr/>
        </p:nvSpPr>
        <p:spPr>
          <a:xfrm>
            <a:off x="7086955" y="3441357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W1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8B1C05B8-134B-4BDA-89E8-FA78356B94CD}"/>
              </a:ext>
            </a:extLst>
          </p:cNvPr>
          <p:cNvSpPr>
            <a:spLocks noChangeAspect="1"/>
          </p:cNvSpPr>
          <p:nvPr/>
        </p:nvSpPr>
        <p:spPr>
          <a:xfrm>
            <a:off x="9766706" y="3416941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W4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9721B899-7392-461B-A7DF-4C065AE6AD70}"/>
              </a:ext>
            </a:extLst>
          </p:cNvPr>
          <p:cNvCxnSpPr>
            <a:cxnSpLocks/>
            <a:stCxn id="64" idx="3"/>
            <a:endCxn id="65" idx="0"/>
          </p:cNvCxnSpPr>
          <p:nvPr/>
        </p:nvCxnSpPr>
        <p:spPr>
          <a:xfrm flipH="1">
            <a:off x="7493688" y="4186546"/>
            <a:ext cx="1071492" cy="396074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E351EC9A-8EBD-46E3-9F72-767FF3F7C69B}"/>
              </a:ext>
            </a:extLst>
          </p:cNvPr>
          <p:cNvCxnSpPr>
            <a:cxnSpLocks/>
            <a:stCxn id="64" idx="5"/>
            <a:endCxn id="67" idx="0"/>
          </p:cNvCxnSpPr>
          <p:nvPr/>
        </p:nvCxnSpPr>
        <p:spPr>
          <a:xfrm>
            <a:off x="9149947" y="4186546"/>
            <a:ext cx="1013833" cy="436244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7984F89C-5FEF-4303-BF0B-774409812229}"/>
              </a:ext>
            </a:extLst>
          </p:cNvPr>
          <p:cNvCxnSpPr>
            <a:cxnSpLocks/>
            <a:stCxn id="67" idx="4"/>
            <a:endCxn id="77" idx="0"/>
          </p:cNvCxnSpPr>
          <p:nvPr/>
        </p:nvCxnSpPr>
        <p:spPr>
          <a:xfrm>
            <a:off x="10163780" y="5449775"/>
            <a:ext cx="8712" cy="37521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189CDC13-BC55-48D7-A583-CC37314E95EF}"/>
              </a:ext>
            </a:extLst>
          </p:cNvPr>
          <p:cNvCxnSpPr>
            <a:cxnSpLocks/>
            <a:stCxn id="65" idx="4"/>
            <a:endCxn id="76" idx="0"/>
          </p:cNvCxnSpPr>
          <p:nvPr/>
        </p:nvCxnSpPr>
        <p:spPr>
          <a:xfrm>
            <a:off x="7493688" y="5409605"/>
            <a:ext cx="5067" cy="41538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Oval 75">
            <a:extLst>
              <a:ext uri="{FF2B5EF4-FFF2-40B4-BE49-F238E27FC236}">
                <a16:creationId xmlns:a16="http://schemas.microsoft.com/office/drawing/2014/main" id="{ED1C2C9E-1578-4EF7-B454-40AD17C98D80}"/>
              </a:ext>
            </a:extLst>
          </p:cNvPr>
          <p:cNvSpPr>
            <a:spLocks noChangeAspect="1"/>
          </p:cNvSpPr>
          <p:nvPr/>
        </p:nvSpPr>
        <p:spPr>
          <a:xfrm>
            <a:off x="7085262" y="5824993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W2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14B8738D-8A3E-4607-A361-CA361CA07230}"/>
              </a:ext>
            </a:extLst>
          </p:cNvPr>
          <p:cNvSpPr>
            <a:spLocks noChangeAspect="1"/>
          </p:cNvSpPr>
          <p:nvPr/>
        </p:nvSpPr>
        <p:spPr>
          <a:xfrm>
            <a:off x="9758999" y="5824993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W3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7F56EB9-BC35-416E-B4E5-7C1F961C4790}"/>
              </a:ext>
            </a:extLst>
          </p:cNvPr>
          <p:cNvSpPr/>
          <p:nvPr/>
        </p:nvSpPr>
        <p:spPr>
          <a:xfrm>
            <a:off x="157603" y="2807347"/>
            <a:ext cx="58780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Compute work for each internal node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71638F8-049F-462B-8A16-6ED3076B5208}"/>
              </a:ext>
            </a:extLst>
          </p:cNvPr>
          <p:cNvSpPr/>
          <p:nvPr/>
        </p:nvSpPr>
        <p:spPr>
          <a:xfrm>
            <a:off x="157603" y="1993291"/>
            <a:ext cx="52097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Measure work in each Work node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50B17E-1538-4F3A-90B8-93AC7821E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9784" y="6438238"/>
            <a:ext cx="2743200" cy="365125"/>
          </a:xfrm>
        </p:spPr>
        <p:txBody>
          <a:bodyPr/>
          <a:lstStyle/>
          <a:p>
            <a:fld id="{E1FD3508-70AD-4D76-9052-F7F24B3DDCC8}" type="slidenum">
              <a:rPr lang="en-US" smtClean="0"/>
              <a:t>20</a:t>
            </a:fld>
            <a:endParaRPr lang="en-US" dirty="0"/>
          </a:p>
        </p:txBody>
      </p:sp>
      <p:sp>
        <p:nvSpPr>
          <p:cNvPr id="44" name="Title 1">
            <a:extLst>
              <a:ext uri="{FF2B5EF4-FFF2-40B4-BE49-F238E27FC236}">
                <a16:creationId xmlns:a16="http://schemas.microsoft.com/office/drawing/2014/main" id="{3D217742-2102-4D71-93E5-C8FBC9996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Compute Serial Work</a:t>
            </a:r>
          </a:p>
        </p:txBody>
      </p: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417D02D7-6F90-4B9A-8364-C49CFDBE41C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71781" y="4819728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48" name="Table 47">
            <a:extLst>
              <a:ext uri="{FF2B5EF4-FFF2-40B4-BE49-F238E27FC236}">
                <a16:creationId xmlns:a16="http://schemas.microsoft.com/office/drawing/2014/main" id="{EB054E64-254F-4A1A-9C0B-9886497D7E5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666939" y="5994620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78" name="Table 77">
            <a:extLst>
              <a:ext uri="{FF2B5EF4-FFF2-40B4-BE49-F238E27FC236}">
                <a16:creationId xmlns:a16="http://schemas.microsoft.com/office/drawing/2014/main" id="{4F53FD22-A2D2-484B-B86E-0579CAE9FDF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75025" y="5994620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79" name="Table 78">
            <a:extLst>
              <a:ext uri="{FF2B5EF4-FFF2-40B4-BE49-F238E27FC236}">
                <a16:creationId xmlns:a16="http://schemas.microsoft.com/office/drawing/2014/main" id="{7FAAFF99-36DE-4A64-A8C2-306BF07FE00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507370" y="3601833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80" name="Table 79">
            <a:extLst>
              <a:ext uri="{FF2B5EF4-FFF2-40B4-BE49-F238E27FC236}">
                <a16:creationId xmlns:a16="http://schemas.microsoft.com/office/drawing/2014/main" id="{3445B2A1-E234-413F-9702-F978AC57B68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666939" y="3559167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81" name="Table 80">
            <a:extLst>
              <a:ext uri="{FF2B5EF4-FFF2-40B4-BE49-F238E27FC236}">
                <a16:creationId xmlns:a16="http://schemas.microsoft.com/office/drawing/2014/main" id="{857CD4D9-8D7B-4892-A657-8EDF7A0B492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507370" y="1562560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82" name="Table 81">
            <a:extLst>
              <a:ext uri="{FF2B5EF4-FFF2-40B4-BE49-F238E27FC236}">
                <a16:creationId xmlns:a16="http://schemas.microsoft.com/office/drawing/2014/main" id="{97E046C7-36C7-49E2-80E1-906373E9774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661038" y="4819728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83" name="Table 82">
            <a:extLst>
              <a:ext uri="{FF2B5EF4-FFF2-40B4-BE49-F238E27FC236}">
                <a16:creationId xmlns:a16="http://schemas.microsoft.com/office/drawing/2014/main" id="{CB1891CD-5ABC-49D3-B953-CDA1AC18685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174714" y="4540739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84" name="Table 83">
            <a:extLst>
              <a:ext uri="{FF2B5EF4-FFF2-40B4-BE49-F238E27FC236}">
                <a16:creationId xmlns:a16="http://schemas.microsoft.com/office/drawing/2014/main" id="{EA20E551-B3E6-46A3-A04E-DFAB07456F4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65682" y="2302725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204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85" name="Table 84">
            <a:extLst>
              <a:ext uri="{FF2B5EF4-FFF2-40B4-BE49-F238E27FC236}">
                <a16:creationId xmlns:a16="http://schemas.microsoft.com/office/drawing/2014/main" id="{F9F10C6B-0AF2-4A15-B844-8860774FCEA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661038" y="1562560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86" name="Table 85">
            <a:extLst>
              <a:ext uri="{FF2B5EF4-FFF2-40B4-BE49-F238E27FC236}">
                <a16:creationId xmlns:a16="http://schemas.microsoft.com/office/drawing/2014/main" id="{712471E5-7630-482F-B80D-A3132F8F3DA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515027" y="267995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210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sp>
        <p:nvSpPr>
          <p:cNvPr id="38" name="Rectangle 37">
            <a:extLst>
              <a:ext uri="{FF2B5EF4-FFF2-40B4-BE49-F238E27FC236}">
                <a16:creationId xmlns:a16="http://schemas.microsoft.com/office/drawing/2014/main" id="{E906A45A-FC4B-43F7-85F5-B3EA307426A2}"/>
              </a:ext>
            </a:extLst>
          </p:cNvPr>
          <p:cNvSpPr/>
          <p:nvPr/>
        </p:nvSpPr>
        <p:spPr>
          <a:xfrm>
            <a:off x="151339" y="3621403"/>
            <a:ext cx="58780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Compute serial work for each </a:t>
            </a:r>
          </a:p>
          <a:p>
            <a:r>
              <a:rPr lang="en-US" sz="2800" dirty="0"/>
              <a:t>Internal node</a:t>
            </a:r>
          </a:p>
        </p:txBody>
      </p:sp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F8F660E5-2298-40AA-86C5-19AE9D20AC7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71781" y="5336205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8180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SW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A90943FF-8752-4AAF-A28E-33C0CAF0B21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661038" y="5336205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8180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SW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5E5AAFED-38E7-4CD4-B668-248836F6C32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160017" y="5058265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SW</a:t>
                      </a: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5F04FF9A-E471-4905-A435-AD3004531AC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65682" y="2814290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8180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SW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104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D45CB379-A894-4236-8579-7AB6E1F8170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515027" y="763776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SW</a:t>
                      </a: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110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E6648A1D-F328-4DD4-9AED-E010CD9F7B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1086471"/>
              </p:ext>
            </p:extLst>
          </p:nvPr>
        </p:nvGraphicFramePr>
        <p:xfrm>
          <a:off x="10660675" y="2070853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SW</a:t>
                      </a: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pic>
        <p:nvPicPr>
          <p:cNvPr id="50" name="Shape 39">
            <a:extLst>
              <a:ext uri="{FF2B5EF4-FFF2-40B4-BE49-F238E27FC236}">
                <a16:creationId xmlns:a16="http://schemas.microsoft.com/office/drawing/2014/main" id="{9A56B72A-5DA6-4EB6-A207-FE775644DFA6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371475"/>
            <a:ext cx="1481140" cy="493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9493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Oval 54">
            <a:extLst>
              <a:ext uri="{FF2B5EF4-FFF2-40B4-BE49-F238E27FC236}">
                <a16:creationId xmlns:a16="http://schemas.microsoft.com/office/drawing/2014/main" id="{DD9628C1-584B-4232-9F6F-A928ADCA195A}"/>
              </a:ext>
            </a:extLst>
          </p:cNvPr>
          <p:cNvSpPr>
            <a:spLocks noChangeAspect="1"/>
          </p:cNvSpPr>
          <p:nvPr/>
        </p:nvSpPr>
        <p:spPr>
          <a:xfrm>
            <a:off x="7086955" y="1377668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W0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2ABB2C74-DE55-4B2B-A3CB-63AF020683B9}"/>
              </a:ext>
            </a:extLst>
          </p:cNvPr>
          <p:cNvSpPr>
            <a:spLocks noChangeAspect="1"/>
          </p:cNvSpPr>
          <p:nvPr/>
        </p:nvSpPr>
        <p:spPr>
          <a:xfrm>
            <a:off x="8481495" y="453562"/>
            <a:ext cx="826985" cy="826985"/>
          </a:xfrm>
          <a:prstGeom prst="ellipse">
            <a:avLst/>
          </a:prstGeom>
          <a:solidFill>
            <a:srgbClr val="00B0F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S0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1D1E8904-C794-4CBF-8177-F075D6ED7484}"/>
              </a:ext>
            </a:extLst>
          </p:cNvPr>
          <p:cNvCxnSpPr>
            <a:cxnSpLocks/>
            <a:stCxn id="56" idx="3"/>
            <a:endCxn id="55" idx="7"/>
          </p:cNvCxnSpPr>
          <p:nvPr/>
        </p:nvCxnSpPr>
        <p:spPr>
          <a:xfrm flipH="1">
            <a:off x="7792831" y="1159438"/>
            <a:ext cx="809773" cy="339339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>
            <a:extLst>
              <a:ext uri="{FF2B5EF4-FFF2-40B4-BE49-F238E27FC236}">
                <a16:creationId xmlns:a16="http://schemas.microsoft.com/office/drawing/2014/main" id="{FE9BE969-D33A-456C-876B-78FC32BA623F}"/>
              </a:ext>
            </a:extLst>
          </p:cNvPr>
          <p:cNvSpPr>
            <a:spLocks noChangeAspect="1"/>
          </p:cNvSpPr>
          <p:nvPr/>
        </p:nvSpPr>
        <p:spPr>
          <a:xfrm>
            <a:off x="9758998" y="1381667"/>
            <a:ext cx="826985" cy="826985"/>
          </a:xfrm>
          <a:prstGeom prst="ellipse">
            <a:avLst/>
          </a:prstGeom>
          <a:solidFill>
            <a:srgbClr val="00B0F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S1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72DB3915-E2E0-4E42-B61F-66E001893944}"/>
              </a:ext>
            </a:extLst>
          </p:cNvPr>
          <p:cNvCxnSpPr>
            <a:cxnSpLocks/>
            <a:stCxn id="56" idx="5"/>
            <a:endCxn id="58" idx="1"/>
          </p:cNvCxnSpPr>
          <p:nvPr/>
        </p:nvCxnSpPr>
        <p:spPr>
          <a:xfrm>
            <a:off x="9187371" y="1159438"/>
            <a:ext cx="692736" cy="34333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>
            <a:extLst>
              <a:ext uri="{FF2B5EF4-FFF2-40B4-BE49-F238E27FC236}">
                <a16:creationId xmlns:a16="http://schemas.microsoft.com/office/drawing/2014/main" id="{D68BE62B-F834-464E-B3EB-A255A1DDD9B9}"/>
              </a:ext>
            </a:extLst>
          </p:cNvPr>
          <p:cNvSpPr>
            <a:spLocks noChangeAspect="1"/>
          </p:cNvSpPr>
          <p:nvPr/>
        </p:nvSpPr>
        <p:spPr>
          <a:xfrm>
            <a:off x="8444071" y="2281193"/>
            <a:ext cx="826985" cy="826985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P0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E1F9FE61-8EC2-48A6-A8C5-336714676DE3}"/>
              </a:ext>
            </a:extLst>
          </p:cNvPr>
          <p:cNvCxnSpPr>
            <a:cxnSpLocks/>
            <a:stCxn id="58" idx="3"/>
            <a:endCxn id="60" idx="7"/>
          </p:cNvCxnSpPr>
          <p:nvPr/>
        </p:nvCxnSpPr>
        <p:spPr>
          <a:xfrm flipH="1">
            <a:off x="9149947" y="2087543"/>
            <a:ext cx="730160" cy="314759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>
            <a:extLst>
              <a:ext uri="{FF2B5EF4-FFF2-40B4-BE49-F238E27FC236}">
                <a16:creationId xmlns:a16="http://schemas.microsoft.com/office/drawing/2014/main" id="{716500D7-8614-4420-A472-2EFF81A02B03}"/>
              </a:ext>
            </a:extLst>
          </p:cNvPr>
          <p:cNvSpPr>
            <a:spLocks noChangeAspect="1"/>
          </p:cNvSpPr>
          <p:nvPr/>
        </p:nvSpPr>
        <p:spPr>
          <a:xfrm>
            <a:off x="8444071" y="3480670"/>
            <a:ext cx="826985" cy="826985"/>
          </a:xfrm>
          <a:prstGeom prst="ellipse">
            <a:avLst/>
          </a:prstGeom>
          <a:solidFill>
            <a:srgbClr val="00B0F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S2</a:t>
            </a: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EA106A99-BBFC-46C9-BEDB-D78493DAD944}"/>
              </a:ext>
            </a:extLst>
          </p:cNvPr>
          <p:cNvSpPr>
            <a:spLocks noChangeAspect="1"/>
          </p:cNvSpPr>
          <p:nvPr/>
        </p:nvSpPr>
        <p:spPr>
          <a:xfrm>
            <a:off x="7080195" y="4582620"/>
            <a:ext cx="826985" cy="826985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P2</a:t>
            </a: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DDA5E82B-BA00-4D15-9FFE-41CE75E7533C}"/>
              </a:ext>
            </a:extLst>
          </p:cNvPr>
          <p:cNvCxnSpPr>
            <a:cxnSpLocks/>
            <a:stCxn id="60" idx="3"/>
            <a:endCxn id="70" idx="0"/>
          </p:cNvCxnSpPr>
          <p:nvPr/>
        </p:nvCxnSpPr>
        <p:spPr>
          <a:xfrm flipH="1">
            <a:off x="7500448" y="2987069"/>
            <a:ext cx="1064732" cy="45428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>
            <a:extLst>
              <a:ext uri="{FF2B5EF4-FFF2-40B4-BE49-F238E27FC236}">
                <a16:creationId xmlns:a16="http://schemas.microsoft.com/office/drawing/2014/main" id="{1E8BD248-0966-42A2-B363-36A3E4081678}"/>
              </a:ext>
            </a:extLst>
          </p:cNvPr>
          <p:cNvSpPr>
            <a:spLocks noChangeAspect="1"/>
          </p:cNvSpPr>
          <p:nvPr/>
        </p:nvSpPr>
        <p:spPr>
          <a:xfrm>
            <a:off x="9750287" y="4622790"/>
            <a:ext cx="826985" cy="826985"/>
          </a:xfrm>
          <a:prstGeom prst="ellipse">
            <a:avLst/>
          </a:prstGeom>
          <a:solidFill>
            <a:srgbClr val="FFC00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P3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ABD5C0A0-92A7-4A7A-ABCD-87CF2D600461}"/>
              </a:ext>
            </a:extLst>
          </p:cNvPr>
          <p:cNvCxnSpPr>
            <a:cxnSpLocks/>
            <a:stCxn id="60" idx="5"/>
            <a:endCxn id="71" idx="0"/>
          </p:cNvCxnSpPr>
          <p:nvPr/>
        </p:nvCxnSpPr>
        <p:spPr>
          <a:xfrm>
            <a:off x="9149947" y="2987069"/>
            <a:ext cx="1030252" cy="429872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D6B5320D-DD2A-467F-89DF-85EC62E378F7}"/>
              </a:ext>
            </a:extLst>
          </p:cNvPr>
          <p:cNvCxnSpPr>
            <a:cxnSpLocks/>
            <a:stCxn id="60" idx="4"/>
            <a:endCxn id="64" idx="0"/>
          </p:cNvCxnSpPr>
          <p:nvPr/>
        </p:nvCxnSpPr>
        <p:spPr>
          <a:xfrm>
            <a:off x="8857564" y="3108178"/>
            <a:ext cx="0" cy="372492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43A66D72-AB1D-4270-B0BF-6A199BDDEBE1}"/>
              </a:ext>
            </a:extLst>
          </p:cNvPr>
          <p:cNvSpPr>
            <a:spLocks noChangeAspect="1"/>
          </p:cNvSpPr>
          <p:nvPr/>
        </p:nvSpPr>
        <p:spPr>
          <a:xfrm>
            <a:off x="7086955" y="3441357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W1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8B1C05B8-134B-4BDA-89E8-FA78356B94CD}"/>
              </a:ext>
            </a:extLst>
          </p:cNvPr>
          <p:cNvSpPr>
            <a:spLocks noChangeAspect="1"/>
          </p:cNvSpPr>
          <p:nvPr/>
        </p:nvSpPr>
        <p:spPr>
          <a:xfrm>
            <a:off x="9766706" y="3416941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W4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9721B899-7392-461B-A7DF-4C065AE6AD70}"/>
              </a:ext>
            </a:extLst>
          </p:cNvPr>
          <p:cNvCxnSpPr>
            <a:cxnSpLocks/>
            <a:stCxn id="64" idx="3"/>
            <a:endCxn id="65" idx="0"/>
          </p:cNvCxnSpPr>
          <p:nvPr/>
        </p:nvCxnSpPr>
        <p:spPr>
          <a:xfrm flipH="1">
            <a:off x="7493688" y="4186546"/>
            <a:ext cx="1071492" cy="396074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E351EC9A-8EBD-46E3-9F72-767FF3F7C69B}"/>
              </a:ext>
            </a:extLst>
          </p:cNvPr>
          <p:cNvCxnSpPr>
            <a:cxnSpLocks/>
            <a:stCxn id="64" idx="5"/>
            <a:endCxn id="67" idx="0"/>
          </p:cNvCxnSpPr>
          <p:nvPr/>
        </p:nvCxnSpPr>
        <p:spPr>
          <a:xfrm>
            <a:off x="9149947" y="4186546"/>
            <a:ext cx="1013833" cy="436244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7984F89C-5FEF-4303-BF0B-774409812229}"/>
              </a:ext>
            </a:extLst>
          </p:cNvPr>
          <p:cNvCxnSpPr>
            <a:cxnSpLocks/>
            <a:stCxn id="67" idx="4"/>
            <a:endCxn id="77" idx="0"/>
          </p:cNvCxnSpPr>
          <p:nvPr/>
        </p:nvCxnSpPr>
        <p:spPr>
          <a:xfrm>
            <a:off x="10163780" y="5449775"/>
            <a:ext cx="8712" cy="37521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189CDC13-BC55-48D7-A583-CC37314E95EF}"/>
              </a:ext>
            </a:extLst>
          </p:cNvPr>
          <p:cNvCxnSpPr>
            <a:cxnSpLocks/>
            <a:stCxn id="65" idx="4"/>
            <a:endCxn id="76" idx="0"/>
          </p:cNvCxnSpPr>
          <p:nvPr/>
        </p:nvCxnSpPr>
        <p:spPr>
          <a:xfrm>
            <a:off x="7493688" y="5409605"/>
            <a:ext cx="5067" cy="41538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Oval 75">
            <a:extLst>
              <a:ext uri="{FF2B5EF4-FFF2-40B4-BE49-F238E27FC236}">
                <a16:creationId xmlns:a16="http://schemas.microsoft.com/office/drawing/2014/main" id="{ED1C2C9E-1578-4EF7-B454-40AD17C98D80}"/>
              </a:ext>
            </a:extLst>
          </p:cNvPr>
          <p:cNvSpPr>
            <a:spLocks noChangeAspect="1"/>
          </p:cNvSpPr>
          <p:nvPr/>
        </p:nvSpPr>
        <p:spPr>
          <a:xfrm>
            <a:off x="7085262" y="5824993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W2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14B8738D-8A3E-4607-A361-CA361CA07230}"/>
              </a:ext>
            </a:extLst>
          </p:cNvPr>
          <p:cNvSpPr>
            <a:spLocks noChangeAspect="1"/>
          </p:cNvSpPr>
          <p:nvPr/>
        </p:nvSpPr>
        <p:spPr>
          <a:xfrm>
            <a:off x="9758999" y="5824993"/>
            <a:ext cx="826985" cy="826985"/>
          </a:xfrm>
          <a:prstGeom prst="ellipse">
            <a:avLst/>
          </a:prstGeom>
          <a:solidFill>
            <a:srgbClr val="92D050"/>
          </a:solidFill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/>
              <a:t>W3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50B17E-1538-4F3A-90B8-93AC7821E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9784" y="6438238"/>
            <a:ext cx="2743200" cy="365125"/>
          </a:xfrm>
        </p:spPr>
        <p:txBody>
          <a:bodyPr/>
          <a:lstStyle/>
          <a:p>
            <a:fld id="{E1FD3508-70AD-4D76-9052-F7F24B3DDCC8}" type="slidenum">
              <a:rPr lang="en-US" smtClean="0"/>
              <a:t>21</a:t>
            </a:fld>
            <a:endParaRPr lang="en-US" dirty="0"/>
          </a:p>
        </p:txBody>
      </p:sp>
      <p:sp>
        <p:nvSpPr>
          <p:cNvPr id="44" name="Title 1">
            <a:extLst>
              <a:ext uri="{FF2B5EF4-FFF2-40B4-BE49-F238E27FC236}">
                <a16:creationId xmlns:a16="http://schemas.microsoft.com/office/drawing/2014/main" id="{3D217742-2102-4D71-93E5-C8FBC9996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Parallelism Profile</a:t>
            </a:r>
          </a:p>
        </p:txBody>
      </p: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417D02D7-6F90-4B9A-8364-C49CFDBE41C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71781" y="4819728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82" name="Table 81">
            <a:extLst>
              <a:ext uri="{FF2B5EF4-FFF2-40B4-BE49-F238E27FC236}">
                <a16:creationId xmlns:a16="http://schemas.microsoft.com/office/drawing/2014/main" id="{97E046C7-36C7-49E2-80E1-906373E9774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661038" y="4819728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84" name="Table 83">
            <a:extLst>
              <a:ext uri="{FF2B5EF4-FFF2-40B4-BE49-F238E27FC236}">
                <a16:creationId xmlns:a16="http://schemas.microsoft.com/office/drawing/2014/main" id="{EA20E551-B3E6-46A3-A04E-DFAB07456F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99216"/>
              </p:ext>
            </p:extLst>
          </p:nvPr>
        </p:nvGraphicFramePr>
        <p:xfrm>
          <a:off x="10666939" y="2343703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204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86" name="Table 85">
            <a:extLst>
              <a:ext uri="{FF2B5EF4-FFF2-40B4-BE49-F238E27FC236}">
                <a16:creationId xmlns:a16="http://schemas.microsoft.com/office/drawing/2014/main" id="{712471E5-7630-482F-B80D-A3132F8F3D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573449"/>
              </p:ext>
            </p:extLst>
          </p:nvPr>
        </p:nvGraphicFramePr>
        <p:xfrm>
          <a:off x="10661038" y="365125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</a:t>
                      </a: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210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F8F660E5-2298-40AA-86C5-19AE9D20AC7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71781" y="5336205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8180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SW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A90943FF-8752-4AAF-A28E-33C0CAF0B21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661038" y="5336205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8180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SW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5F04FF9A-E471-4905-A435-AD3004531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906648"/>
              </p:ext>
            </p:extLst>
          </p:nvPr>
        </p:nvGraphicFramePr>
        <p:xfrm>
          <a:off x="10666939" y="2855268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8180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SW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104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D45CB379-A894-4236-8579-7AB6E1F817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340017"/>
              </p:ext>
            </p:extLst>
          </p:nvPr>
        </p:nvGraphicFramePr>
        <p:xfrm>
          <a:off x="10661038" y="860906"/>
          <a:ext cx="1373722" cy="457200"/>
        </p:xfrm>
        <a:graphic>
          <a:graphicData uri="http://schemas.openxmlformats.org/drawingml/2006/table">
            <a:tbl>
              <a:tblPr firstRow="1" bandRow="1"/>
              <a:tblGrid>
                <a:gridCol w="686861">
                  <a:extLst>
                    <a:ext uri="{9D8B030D-6E8A-4147-A177-3AD203B41FA5}">
                      <a16:colId xmlns:a16="http://schemas.microsoft.com/office/drawing/2014/main" val="3719502667"/>
                    </a:ext>
                  </a:extLst>
                </a:gridCol>
                <a:gridCol w="686861">
                  <a:extLst>
                    <a:ext uri="{9D8B030D-6E8A-4147-A177-3AD203B41FA5}">
                      <a16:colId xmlns:a16="http://schemas.microsoft.com/office/drawing/2014/main" val="8542655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SW</a:t>
                      </a: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110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F23976E9-5198-4C1D-9F8D-B0E1876876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700712"/>
              </p:ext>
            </p:extLst>
          </p:nvPr>
        </p:nvGraphicFramePr>
        <p:xfrm>
          <a:off x="2551182" y="3638965"/>
          <a:ext cx="2486212" cy="457201"/>
        </p:xfrm>
        <a:graphic>
          <a:graphicData uri="http://schemas.openxmlformats.org/drawingml/2006/table">
            <a:tbl>
              <a:tblPr firstRow="1" bandRow="1"/>
              <a:tblGrid>
                <a:gridCol w="1582302">
                  <a:extLst>
                    <a:ext uri="{9D8B030D-6E8A-4147-A177-3AD203B41FA5}">
                      <a16:colId xmlns:a16="http://schemas.microsoft.com/office/drawing/2014/main" val="4128758805"/>
                    </a:ext>
                  </a:extLst>
                </a:gridCol>
                <a:gridCol w="903910">
                  <a:extLst>
                    <a:ext uri="{9D8B030D-6E8A-4147-A177-3AD203B41FA5}">
                      <a16:colId xmlns:a16="http://schemas.microsoft.com/office/drawing/2014/main" val="4012222742"/>
                    </a:ext>
                  </a:extLst>
                </a:gridCol>
              </a:tblGrid>
              <a:tr h="457201">
                <a:tc>
                  <a:txBody>
                    <a:bodyPr/>
                    <a:lstStyle/>
                    <a:p>
                      <a:r>
                        <a:rPr lang="en-US" sz="2400" dirty="0" err="1"/>
                        <a:t>omp</a:t>
                      </a:r>
                      <a:r>
                        <a:rPr lang="en-US" sz="2400" dirty="0"/>
                        <a:t> task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L11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66E0FB57-7AD9-4BBB-8888-664694C38A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033421"/>
              </p:ext>
            </p:extLst>
          </p:nvPr>
        </p:nvGraphicFramePr>
        <p:xfrm>
          <a:off x="2551181" y="4268342"/>
          <a:ext cx="2486213" cy="457200"/>
        </p:xfrm>
        <a:graphic>
          <a:graphicData uri="http://schemas.openxmlformats.org/drawingml/2006/table">
            <a:tbl>
              <a:tblPr firstRow="1" bandRow="1"/>
              <a:tblGrid>
                <a:gridCol w="1582302">
                  <a:extLst>
                    <a:ext uri="{9D8B030D-6E8A-4147-A177-3AD203B41FA5}">
                      <a16:colId xmlns:a16="http://schemas.microsoft.com/office/drawing/2014/main" val="4128758805"/>
                    </a:ext>
                  </a:extLst>
                </a:gridCol>
                <a:gridCol w="903911">
                  <a:extLst>
                    <a:ext uri="{9D8B030D-6E8A-4147-A177-3AD203B41FA5}">
                      <a16:colId xmlns:a16="http://schemas.microsoft.com/office/drawing/2014/main" val="40122227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err="1"/>
                        <a:t>omp</a:t>
                      </a:r>
                      <a:r>
                        <a:rPr lang="en-US" sz="2400" dirty="0"/>
                        <a:t> task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L13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51" name="Table 50">
            <a:extLst>
              <a:ext uri="{FF2B5EF4-FFF2-40B4-BE49-F238E27FC236}">
                <a16:creationId xmlns:a16="http://schemas.microsoft.com/office/drawing/2014/main" id="{511982DF-AAD7-4114-B82D-5229BE98AA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097821"/>
              </p:ext>
            </p:extLst>
          </p:nvPr>
        </p:nvGraphicFramePr>
        <p:xfrm>
          <a:off x="2551181" y="2531325"/>
          <a:ext cx="2486213" cy="457200"/>
        </p:xfrm>
        <a:graphic>
          <a:graphicData uri="http://schemas.openxmlformats.org/drawingml/2006/table">
            <a:tbl>
              <a:tblPr firstRow="1" bandRow="1"/>
              <a:tblGrid>
                <a:gridCol w="1829487">
                  <a:extLst>
                    <a:ext uri="{9D8B030D-6E8A-4147-A177-3AD203B41FA5}">
                      <a16:colId xmlns:a16="http://schemas.microsoft.com/office/drawing/2014/main" val="4128758805"/>
                    </a:ext>
                  </a:extLst>
                </a:gridCol>
                <a:gridCol w="656726">
                  <a:extLst>
                    <a:ext uri="{9D8B030D-6E8A-4147-A177-3AD203B41FA5}">
                      <a16:colId xmlns:a16="http://schemas.microsoft.com/office/drawing/2014/main" val="40122227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err="1"/>
                        <a:t>omp</a:t>
                      </a:r>
                      <a:r>
                        <a:rPr lang="en-US" sz="2400" dirty="0"/>
                        <a:t> parallel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L3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graphicFrame>
        <p:nvGraphicFramePr>
          <p:cNvPr id="52" name="Table 51">
            <a:extLst>
              <a:ext uri="{FF2B5EF4-FFF2-40B4-BE49-F238E27FC236}">
                <a16:creationId xmlns:a16="http://schemas.microsoft.com/office/drawing/2014/main" id="{0DA4A88A-37E8-4F72-AD6B-DF186B4B82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575640"/>
              </p:ext>
            </p:extLst>
          </p:nvPr>
        </p:nvGraphicFramePr>
        <p:xfrm>
          <a:off x="2551181" y="1935898"/>
          <a:ext cx="2486213" cy="457200"/>
        </p:xfrm>
        <a:graphic>
          <a:graphicData uri="http://schemas.openxmlformats.org/drawingml/2006/table">
            <a:tbl>
              <a:tblPr firstRow="1" bandRow="1"/>
              <a:tblGrid>
                <a:gridCol w="1829487">
                  <a:extLst>
                    <a:ext uri="{9D8B030D-6E8A-4147-A177-3AD203B41FA5}">
                      <a16:colId xmlns:a16="http://schemas.microsoft.com/office/drawing/2014/main" val="4128758805"/>
                    </a:ext>
                  </a:extLst>
                </a:gridCol>
                <a:gridCol w="656726">
                  <a:extLst>
                    <a:ext uri="{9D8B030D-6E8A-4147-A177-3AD203B41FA5}">
                      <a16:colId xmlns:a16="http://schemas.microsoft.com/office/drawing/2014/main" val="4012222742"/>
                    </a:ext>
                  </a:extLst>
                </a:gridCol>
              </a:tblGrid>
              <a:tr h="389763">
                <a:tc>
                  <a:txBody>
                    <a:bodyPr/>
                    <a:lstStyle/>
                    <a:p>
                      <a:r>
                        <a:rPr lang="en-US" sz="2400" dirty="0"/>
                        <a:t>main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L1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</a:tbl>
          </a:graphicData>
        </a:graphic>
      </p:graphicFrame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687C8F20-B43A-4D6B-8BF4-8E26ED1496A1}"/>
              </a:ext>
            </a:extLst>
          </p:cNvPr>
          <p:cNvCxnSpPr>
            <a:cxnSpLocks/>
            <a:stCxn id="65" idx="2"/>
            <a:endCxn id="50" idx="3"/>
          </p:cNvCxnSpPr>
          <p:nvPr/>
        </p:nvCxnSpPr>
        <p:spPr>
          <a:xfrm flipH="1" flipV="1">
            <a:off x="5037394" y="4496942"/>
            <a:ext cx="2042801" cy="499171"/>
          </a:xfrm>
          <a:prstGeom prst="straightConnector1">
            <a:avLst/>
          </a:prstGeom>
          <a:ln w="50800">
            <a:prstDash val="lg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0C689C25-D9F9-467B-81FE-C5C85C8E3289}"/>
              </a:ext>
            </a:extLst>
          </p:cNvPr>
          <p:cNvCxnSpPr>
            <a:cxnSpLocks/>
            <a:stCxn id="67" idx="2"/>
            <a:endCxn id="49" idx="3"/>
          </p:cNvCxnSpPr>
          <p:nvPr/>
        </p:nvCxnSpPr>
        <p:spPr>
          <a:xfrm flipH="1" flipV="1">
            <a:off x="5037394" y="3867565"/>
            <a:ext cx="4712893" cy="1168718"/>
          </a:xfrm>
          <a:prstGeom prst="straightConnector1">
            <a:avLst/>
          </a:prstGeom>
          <a:ln w="50800">
            <a:prstDash val="lg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40005BA1-87F0-4714-A951-99350AEA09E5}"/>
              </a:ext>
            </a:extLst>
          </p:cNvPr>
          <p:cNvCxnSpPr>
            <a:cxnSpLocks/>
            <a:stCxn id="56" idx="2"/>
            <a:endCxn id="52" idx="3"/>
          </p:cNvCxnSpPr>
          <p:nvPr/>
        </p:nvCxnSpPr>
        <p:spPr>
          <a:xfrm flipH="1">
            <a:off x="5037394" y="867055"/>
            <a:ext cx="3444101" cy="1297443"/>
          </a:xfrm>
          <a:prstGeom prst="straightConnector1">
            <a:avLst/>
          </a:prstGeom>
          <a:ln w="50800">
            <a:prstDash val="lg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9EB64930-2440-46F2-A2A0-FF7F4097AE12}"/>
              </a:ext>
            </a:extLst>
          </p:cNvPr>
          <p:cNvCxnSpPr>
            <a:cxnSpLocks/>
            <a:stCxn id="60" idx="2"/>
            <a:endCxn id="51" idx="3"/>
          </p:cNvCxnSpPr>
          <p:nvPr/>
        </p:nvCxnSpPr>
        <p:spPr>
          <a:xfrm flipH="1">
            <a:off x="5037394" y="2694686"/>
            <a:ext cx="3406677" cy="65239"/>
          </a:xfrm>
          <a:prstGeom prst="straightConnector1">
            <a:avLst/>
          </a:prstGeom>
          <a:ln w="50800">
            <a:prstDash val="lg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86">
            <a:extLst>
              <a:ext uri="{FF2B5EF4-FFF2-40B4-BE49-F238E27FC236}">
                <a16:creationId xmlns:a16="http://schemas.microsoft.com/office/drawing/2014/main" id="{5106BD5A-8BB1-49C8-8827-E9801DB900E4}"/>
              </a:ext>
            </a:extLst>
          </p:cNvPr>
          <p:cNvSpPr/>
          <p:nvPr/>
        </p:nvSpPr>
        <p:spPr>
          <a:xfrm>
            <a:off x="292782" y="5528305"/>
            <a:ext cx="50279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Aggregate parallelism at OpenMP constructs</a:t>
            </a:r>
          </a:p>
        </p:txBody>
      </p:sp>
    </p:spTree>
    <p:extLst>
      <p:ext uri="{BB962C8B-B14F-4D97-AF65-F5344CB8AC3E}">
        <p14:creationId xmlns:p14="http://schemas.microsoft.com/office/powerpoint/2010/main" val="25322924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50B17E-1538-4F3A-90B8-93AC7821E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9784" y="6438238"/>
            <a:ext cx="2743200" cy="365125"/>
          </a:xfrm>
        </p:spPr>
        <p:txBody>
          <a:bodyPr/>
          <a:lstStyle/>
          <a:p>
            <a:fld id="{E1FD3508-70AD-4D76-9052-F7F24B3DDCC8}" type="slidenum">
              <a:rPr lang="en-US" smtClean="0"/>
              <a:t>22</a:t>
            </a:fld>
            <a:endParaRPr lang="en-US" dirty="0"/>
          </a:p>
        </p:txBody>
      </p:sp>
      <p:sp>
        <p:nvSpPr>
          <p:cNvPr id="44" name="Title 1">
            <a:extLst>
              <a:ext uri="{FF2B5EF4-FFF2-40B4-BE49-F238E27FC236}">
                <a16:creationId xmlns:a16="http://schemas.microsoft.com/office/drawing/2014/main" id="{3D217742-2102-4D71-93E5-C8FBC9996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Parallelism Profile</a:t>
            </a:r>
          </a:p>
        </p:txBody>
      </p:sp>
      <p:graphicFrame>
        <p:nvGraphicFramePr>
          <p:cNvPr id="63" name="Table 62">
            <a:extLst>
              <a:ext uri="{FF2B5EF4-FFF2-40B4-BE49-F238E27FC236}">
                <a16:creationId xmlns:a16="http://schemas.microsoft.com/office/drawing/2014/main" id="{DDE1F7BB-054F-404B-9363-135D6BF283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01300"/>
              </p:ext>
            </p:extLst>
          </p:nvPr>
        </p:nvGraphicFramePr>
        <p:xfrm>
          <a:off x="703774" y="2624731"/>
          <a:ext cx="7003735" cy="22860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849293">
                  <a:extLst>
                    <a:ext uri="{9D8B030D-6E8A-4147-A177-3AD203B41FA5}">
                      <a16:colId xmlns:a16="http://schemas.microsoft.com/office/drawing/2014/main" val="4128758805"/>
                    </a:ext>
                  </a:extLst>
                </a:gridCol>
                <a:gridCol w="836851">
                  <a:extLst>
                    <a:ext uri="{9D8B030D-6E8A-4147-A177-3AD203B41FA5}">
                      <a16:colId xmlns:a16="http://schemas.microsoft.com/office/drawing/2014/main" val="4012222742"/>
                    </a:ext>
                  </a:extLst>
                </a:gridCol>
                <a:gridCol w="1107394">
                  <a:extLst>
                    <a:ext uri="{9D8B030D-6E8A-4147-A177-3AD203B41FA5}">
                      <a16:colId xmlns:a16="http://schemas.microsoft.com/office/drawing/2014/main" val="19324541"/>
                    </a:ext>
                  </a:extLst>
                </a:gridCol>
                <a:gridCol w="1365606">
                  <a:extLst>
                    <a:ext uri="{9D8B030D-6E8A-4147-A177-3AD203B41FA5}">
                      <a16:colId xmlns:a16="http://schemas.microsoft.com/office/drawing/2014/main" val="3538737819"/>
                    </a:ext>
                  </a:extLst>
                </a:gridCol>
                <a:gridCol w="1844591">
                  <a:extLst>
                    <a:ext uri="{9D8B030D-6E8A-4147-A177-3AD203B41FA5}">
                      <a16:colId xmlns:a16="http://schemas.microsoft.com/office/drawing/2014/main" val="2797027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Line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Serial 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Parallelism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Serial Work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58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program:1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1.91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/>
                        <a:t>omp</a:t>
                      </a:r>
                      <a:r>
                        <a:rPr lang="en-US" sz="2000" dirty="0"/>
                        <a:t> parallel:3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1.96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0947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/>
                        <a:t>omp</a:t>
                      </a:r>
                      <a:r>
                        <a:rPr lang="en-US" sz="2000" dirty="0"/>
                        <a:t> task:11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807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/>
                        <a:t>omp</a:t>
                      </a:r>
                      <a:r>
                        <a:rPr lang="en-US" sz="2000" dirty="0"/>
                        <a:t> task:13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332804"/>
                  </a:ext>
                </a:extLst>
              </a:tr>
            </a:tbl>
          </a:graphicData>
        </a:graphic>
      </p:graphicFrame>
      <p:grpSp>
        <p:nvGrpSpPr>
          <p:cNvPr id="87" name="Group 86">
            <a:extLst>
              <a:ext uri="{FF2B5EF4-FFF2-40B4-BE49-F238E27FC236}">
                <a16:creationId xmlns:a16="http://schemas.microsoft.com/office/drawing/2014/main" id="{40C93CD2-DA6B-4F30-9CF1-1AD974B01744}"/>
              </a:ext>
            </a:extLst>
          </p:cNvPr>
          <p:cNvGrpSpPr>
            <a:grpSpLocks noChangeAspect="1"/>
          </p:cNvGrpSpPr>
          <p:nvPr/>
        </p:nvGrpSpPr>
        <p:grpSpPr>
          <a:xfrm>
            <a:off x="8475926" y="1027906"/>
            <a:ext cx="2400504" cy="5221606"/>
            <a:chOff x="1523319" y="383156"/>
            <a:chExt cx="2789349" cy="6067425"/>
          </a:xfrm>
        </p:grpSpPr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5B844760-2399-4F25-950E-67E887CDC78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25884" y="1295203"/>
              <a:ext cx="826985" cy="826985"/>
            </a:xfrm>
            <a:prstGeom prst="ellipse">
              <a:avLst/>
            </a:prstGeom>
            <a:solidFill>
              <a:srgbClr val="92D05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W0</a:t>
              </a:r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38C42E09-CBB2-4F93-BBA5-2100E7862D0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22286" y="383156"/>
              <a:ext cx="826985" cy="826985"/>
            </a:xfrm>
            <a:prstGeom prst="ellipse">
              <a:avLst/>
            </a:prstGeom>
            <a:solidFill>
              <a:srgbClr val="00B0F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S0</a:t>
              </a:r>
            </a:p>
          </p:txBody>
        </p: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AE2D0CBB-1F47-449D-84E2-1334A4EF3980}"/>
                </a:ext>
              </a:extLst>
            </p:cNvPr>
            <p:cNvCxnSpPr>
              <a:cxnSpLocks/>
              <a:stCxn id="89" idx="3"/>
              <a:endCxn id="88" idx="7"/>
            </p:cNvCxnSpPr>
            <p:nvPr/>
          </p:nvCxnSpPr>
          <p:spPr>
            <a:xfrm flipH="1">
              <a:off x="2231760" y="1089032"/>
              <a:ext cx="411634" cy="327280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8BECE131-C189-4C6A-B012-F1366BA7F8D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485683" y="1295203"/>
              <a:ext cx="826985" cy="826985"/>
            </a:xfrm>
            <a:prstGeom prst="ellipse">
              <a:avLst/>
            </a:prstGeom>
            <a:solidFill>
              <a:srgbClr val="00B0F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S1</a:t>
              </a:r>
            </a:p>
          </p:txBody>
        </p: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1AE3F8FA-16B7-4FEE-BCFF-BCE67ED179EC}"/>
                </a:ext>
              </a:extLst>
            </p:cNvPr>
            <p:cNvCxnSpPr>
              <a:cxnSpLocks/>
              <a:stCxn id="89" idx="5"/>
              <a:endCxn id="91" idx="1"/>
            </p:cNvCxnSpPr>
            <p:nvPr/>
          </p:nvCxnSpPr>
          <p:spPr>
            <a:xfrm>
              <a:off x="3228161" y="1089032"/>
              <a:ext cx="378631" cy="327280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ADF74CD9-DDB2-463B-A88A-F045682D260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84862" y="2210787"/>
              <a:ext cx="826985" cy="826985"/>
            </a:xfrm>
            <a:prstGeom prst="ellipse">
              <a:avLst/>
            </a:prstGeom>
            <a:solidFill>
              <a:srgbClr val="FFC00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P0</a:t>
              </a:r>
            </a:p>
          </p:txBody>
        </p:sp>
        <p:cxnSp>
          <p:nvCxnSpPr>
            <p:cNvPr id="94" name="Straight Arrow Connector 93">
              <a:extLst>
                <a:ext uri="{FF2B5EF4-FFF2-40B4-BE49-F238E27FC236}">
                  <a16:creationId xmlns:a16="http://schemas.microsoft.com/office/drawing/2014/main" id="{76479CD5-100E-4E91-97A2-D19AFFAEF685}"/>
                </a:ext>
              </a:extLst>
            </p:cNvPr>
            <p:cNvCxnSpPr>
              <a:cxnSpLocks/>
              <a:stCxn id="91" idx="3"/>
              <a:endCxn id="93" idx="7"/>
            </p:cNvCxnSpPr>
            <p:nvPr/>
          </p:nvCxnSpPr>
          <p:spPr>
            <a:xfrm flipH="1">
              <a:off x="3190738" y="2001079"/>
              <a:ext cx="416055" cy="330817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E93AD165-5748-4A92-BC04-B704352F15B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84862" y="3410264"/>
              <a:ext cx="826985" cy="826985"/>
            </a:xfrm>
            <a:prstGeom prst="ellipse">
              <a:avLst/>
            </a:prstGeom>
            <a:solidFill>
              <a:srgbClr val="00B0F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S2</a:t>
              </a:r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B8691118-94A3-4268-ABFD-494BEB4358D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23319" y="4552385"/>
              <a:ext cx="826985" cy="826985"/>
            </a:xfrm>
            <a:prstGeom prst="ellipse">
              <a:avLst/>
            </a:prstGeom>
            <a:solidFill>
              <a:srgbClr val="FFC00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P2</a:t>
              </a:r>
            </a:p>
          </p:txBody>
        </p: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id="{A0D9EE43-0B8B-4F8F-B23D-150BDBB818DE}"/>
                </a:ext>
              </a:extLst>
            </p:cNvPr>
            <p:cNvCxnSpPr>
              <a:cxnSpLocks/>
              <a:stCxn id="93" idx="3"/>
              <a:endCxn id="101" idx="0"/>
            </p:cNvCxnSpPr>
            <p:nvPr/>
          </p:nvCxnSpPr>
          <p:spPr>
            <a:xfrm flipH="1">
              <a:off x="1939376" y="2916663"/>
              <a:ext cx="666595" cy="494459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68C020F0-F3C8-479C-BC1F-1E067A354F1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453352" y="4516929"/>
              <a:ext cx="826985" cy="826985"/>
            </a:xfrm>
            <a:prstGeom prst="ellipse">
              <a:avLst/>
            </a:prstGeom>
            <a:solidFill>
              <a:srgbClr val="FFC00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P3</a:t>
              </a:r>
            </a:p>
          </p:txBody>
        </p: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BA46ED50-900E-4635-AFF1-B3C2477D6F8D}"/>
                </a:ext>
              </a:extLst>
            </p:cNvPr>
            <p:cNvCxnSpPr>
              <a:cxnSpLocks/>
              <a:stCxn id="93" idx="5"/>
              <a:endCxn id="102" idx="0"/>
            </p:cNvCxnSpPr>
            <p:nvPr/>
          </p:nvCxnSpPr>
          <p:spPr>
            <a:xfrm>
              <a:off x="3190738" y="2916663"/>
              <a:ext cx="669348" cy="493600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7EF88D6B-3429-43B5-A6BF-2D0BC6442EA4}"/>
                </a:ext>
              </a:extLst>
            </p:cNvPr>
            <p:cNvCxnSpPr>
              <a:cxnSpLocks/>
              <a:stCxn id="93" idx="4"/>
              <a:endCxn id="95" idx="0"/>
            </p:cNvCxnSpPr>
            <p:nvPr/>
          </p:nvCxnSpPr>
          <p:spPr>
            <a:xfrm>
              <a:off x="2898355" y="3037772"/>
              <a:ext cx="0" cy="372492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5601F3B0-B3D2-4621-89A7-38292BBCAB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25883" y="3411122"/>
              <a:ext cx="826985" cy="826985"/>
            </a:xfrm>
            <a:prstGeom prst="ellipse">
              <a:avLst/>
            </a:prstGeom>
            <a:solidFill>
              <a:srgbClr val="92D05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W1</a:t>
              </a:r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B21BD184-D748-469A-ADF5-5A76072556C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446593" y="3410263"/>
              <a:ext cx="826985" cy="826985"/>
            </a:xfrm>
            <a:prstGeom prst="ellipse">
              <a:avLst/>
            </a:prstGeom>
            <a:solidFill>
              <a:srgbClr val="92D05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W4</a:t>
              </a:r>
            </a:p>
          </p:txBody>
        </p:sp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E2F45784-ED6F-49EB-BD15-5070E9EDD283}"/>
                </a:ext>
              </a:extLst>
            </p:cNvPr>
            <p:cNvCxnSpPr>
              <a:cxnSpLocks/>
              <a:stCxn id="95" idx="3"/>
              <a:endCxn id="96" idx="0"/>
            </p:cNvCxnSpPr>
            <p:nvPr/>
          </p:nvCxnSpPr>
          <p:spPr>
            <a:xfrm flipH="1">
              <a:off x="1936812" y="4116139"/>
              <a:ext cx="669159" cy="436245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>
              <a:extLst>
                <a:ext uri="{FF2B5EF4-FFF2-40B4-BE49-F238E27FC236}">
                  <a16:creationId xmlns:a16="http://schemas.microsoft.com/office/drawing/2014/main" id="{92A94982-2666-47C1-91C2-158F8F04F947}"/>
                </a:ext>
              </a:extLst>
            </p:cNvPr>
            <p:cNvCxnSpPr>
              <a:cxnSpLocks/>
              <a:stCxn id="95" idx="5"/>
              <a:endCxn id="98" idx="0"/>
            </p:cNvCxnSpPr>
            <p:nvPr/>
          </p:nvCxnSpPr>
          <p:spPr>
            <a:xfrm>
              <a:off x="3190738" y="4116139"/>
              <a:ext cx="676107" cy="400790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A0F8EDEC-27D5-4BD4-A81C-36FE6BCE0197}"/>
                </a:ext>
              </a:extLst>
            </p:cNvPr>
            <p:cNvCxnSpPr>
              <a:cxnSpLocks/>
              <a:stCxn id="98" idx="4"/>
              <a:endCxn id="108" idx="0"/>
            </p:cNvCxnSpPr>
            <p:nvPr/>
          </p:nvCxnSpPr>
          <p:spPr>
            <a:xfrm>
              <a:off x="3866845" y="5343914"/>
              <a:ext cx="8712" cy="279682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19940BB2-39D5-4080-9B0D-114B2E0512F4}"/>
                </a:ext>
              </a:extLst>
            </p:cNvPr>
            <p:cNvCxnSpPr>
              <a:cxnSpLocks/>
              <a:stCxn id="96" idx="4"/>
              <a:endCxn id="107" idx="0"/>
            </p:cNvCxnSpPr>
            <p:nvPr/>
          </p:nvCxnSpPr>
          <p:spPr>
            <a:xfrm>
              <a:off x="1936812" y="5379369"/>
              <a:ext cx="5006" cy="244227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11CF260E-49BC-4FFA-9028-F90364AB724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28325" y="5623596"/>
              <a:ext cx="826985" cy="826985"/>
            </a:xfrm>
            <a:prstGeom prst="ellipse">
              <a:avLst/>
            </a:prstGeom>
            <a:solidFill>
              <a:srgbClr val="92D05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W2</a:t>
              </a:r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1E08EEDE-7044-49F6-8CC7-9007AAC33C7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462064" y="5623596"/>
              <a:ext cx="826985" cy="826985"/>
            </a:xfrm>
            <a:prstGeom prst="ellipse">
              <a:avLst/>
            </a:prstGeom>
            <a:solidFill>
              <a:srgbClr val="92D05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W3</a:t>
              </a:r>
            </a:p>
          </p:txBody>
        </p:sp>
      </p:grpSp>
      <p:pic>
        <p:nvPicPr>
          <p:cNvPr id="27" name="Shape 39">
            <a:extLst>
              <a:ext uri="{FF2B5EF4-FFF2-40B4-BE49-F238E27FC236}">
                <a16:creationId xmlns:a16="http://schemas.microsoft.com/office/drawing/2014/main" id="{553DBF7E-37D2-4378-B360-23B3CEEA05FC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371475"/>
            <a:ext cx="1481140" cy="493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21136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AB05D2-2128-4AE3-A470-E0601E5D3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23</a:t>
            </a:fld>
            <a:endParaRPr lang="en-US"/>
          </a:p>
        </p:txBody>
      </p:sp>
      <p:pic>
        <p:nvPicPr>
          <p:cNvPr id="1026" name="Picture 2" descr="http://ilafp.com/wp-content/uploads/2017/08/what-if.jpg">
            <a:extLst>
              <a:ext uri="{FF2B5EF4-FFF2-40B4-BE49-F238E27FC236}">
                <a16:creationId xmlns:a16="http://schemas.microsoft.com/office/drawing/2014/main" id="{52BF43BD-40C6-4C11-BD37-11256E8170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A89D764-155F-44C3-979D-DC57C8433AF8}"/>
              </a:ext>
            </a:extLst>
          </p:cNvPr>
          <p:cNvSpPr txBox="1"/>
          <p:nvPr/>
        </p:nvSpPr>
        <p:spPr>
          <a:xfrm>
            <a:off x="904460" y="4891637"/>
            <a:ext cx="65101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We could estimate the increase in parallelism via hypothetically optimizing a </a:t>
            </a:r>
            <a:r>
              <a:rPr lang="en-US" sz="2400">
                <a:solidFill>
                  <a:schemeClr val="bg1"/>
                </a:solidFill>
              </a:rPr>
              <a:t>region of the </a:t>
            </a:r>
            <a:r>
              <a:rPr lang="en-US" sz="2400" dirty="0">
                <a:solidFill>
                  <a:schemeClr val="bg1"/>
                </a:solidFill>
              </a:rPr>
              <a:t>program </a:t>
            </a:r>
          </a:p>
        </p:txBody>
      </p:sp>
    </p:spTree>
    <p:extLst>
      <p:ext uri="{BB962C8B-B14F-4D97-AF65-F5344CB8AC3E}">
        <p14:creationId xmlns:p14="http://schemas.microsoft.com/office/powerpoint/2010/main" val="2276961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217D2C2-95F7-4F86-BFB6-D7784C8EF397}"/>
              </a:ext>
            </a:extLst>
          </p:cNvPr>
          <p:cNvSpPr/>
          <p:nvPr/>
        </p:nvSpPr>
        <p:spPr>
          <a:xfrm>
            <a:off x="8239693" y="5560763"/>
            <a:ext cx="2469988" cy="826099"/>
          </a:xfrm>
          <a:prstGeom prst="roundRect">
            <a:avLst/>
          </a:prstGeom>
          <a:noFill/>
          <a:ln w="38100"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756B3C-C702-459D-A131-E91F8FC5E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What-if Analyses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A16578-55A4-462C-AD51-7514F22FD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24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42DA3D-0CBF-4BBE-A153-012AB3035239}"/>
              </a:ext>
            </a:extLst>
          </p:cNvPr>
          <p:cNvSpPr txBox="1"/>
          <p:nvPr/>
        </p:nvSpPr>
        <p:spPr>
          <a:xfrm>
            <a:off x="728745" y="1785278"/>
            <a:ext cx="686475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mergeSort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(int* 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int s, int e){</a:t>
            </a:r>
          </a:p>
          <a:p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if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(n&lt;= CUT_OFF)</a:t>
            </a:r>
          </a:p>
          <a:p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serialSort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s, e);</a:t>
            </a:r>
          </a:p>
          <a:p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mid = s + (e-s)/</a:t>
            </a:r>
            <a:r>
              <a:rPr lang="en-US" sz="2000" dirty="0">
                <a:solidFill>
                  <a:srgbClr val="0988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#pragma </a:t>
            </a:r>
            <a:r>
              <a:rPr lang="en-US" sz="20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task</a:t>
            </a:r>
            <a:endParaRPr lang="en-US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mergeSort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s, mid);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#pragma </a:t>
            </a:r>
            <a:r>
              <a:rPr lang="en-US" sz="20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task</a:t>
            </a:r>
            <a:endParaRPr lang="en-US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mergeSort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mid+1, e);</a:t>
            </a:r>
          </a:p>
          <a:p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#pragma </a:t>
            </a:r>
            <a:r>
              <a:rPr lang="en-US" sz="20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omp</a:t>
            </a:r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taskwait</a:t>
            </a:r>
            <a:endParaRPr lang="en-US" sz="2000" dirty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merge(</a:t>
            </a:r>
            <a:r>
              <a:rPr 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s, e);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47518A6C-52A1-4395-8C41-1F8BCBE99AEE}"/>
              </a:ext>
            </a:extLst>
          </p:cNvPr>
          <p:cNvSpPr/>
          <p:nvPr/>
        </p:nvSpPr>
        <p:spPr>
          <a:xfrm>
            <a:off x="5715004" y="3110946"/>
            <a:ext cx="384315" cy="1166537"/>
          </a:xfrm>
          <a:prstGeom prst="rightBrace">
            <a:avLst>
              <a:gd name="adj1" fmla="val 36781"/>
              <a:gd name="adj2" fmla="val 50852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599105-9954-42DB-9A9E-17918FB90D88}"/>
              </a:ext>
            </a:extLst>
          </p:cNvPr>
          <p:cNvSpPr txBox="1"/>
          <p:nvPr/>
        </p:nvSpPr>
        <p:spPr>
          <a:xfrm>
            <a:off x="6173855" y="3278715"/>
            <a:ext cx="1444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Selected Region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E21C4B1-6202-430C-A7DD-B54BC1E34DFF}"/>
              </a:ext>
            </a:extLst>
          </p:cNvPr>
          <p:cNvGrpSpPr>
            <a:grpSpLocks noChangeAspect="1"/>
          </p:cNvGrpSpPr>
          <p:nvPr/>
        </p:nvGrpSpPr>
        <p:grpSpPr>
          <a:xfrm>
            <a:off x="8283421" y="1083410"/>
            <a:ext cx="2400504" cy="5221606"/>
            <a:chOff x="1523319" y="383156"/>
            <a:chExt cx="2789349" cy="6067425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6EA26B6-491C-44ED-853E-AA2E17DC094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25884" y="1295203"/>
              <a:ext cx="826985" cy="826985"/>
            </a:xfrm>
            <a:prstGeom prst="ellipse">
              <a:avLst/>
            </a:prstGeom>
            <a:solidFill>
              <a:srgbClr val="92D05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W0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B28B5AE-0BF0-45DE-AEB6-9689ED8EA2A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22286" y="383156"/>
              <a:ext cx="826985" cy="826985"/>
            </a:xfrm>
            <a:prstGeom prst="ellipse">
              <a:avLst/>
            </a:prstGeom>
            <a:solidFill>
              <a:srgbClr val="00B0F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S0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AFC73CDB-3078-4688-BC53-34D70DAA06C7}"/>
                </a:ext>
              </a:extLst>
            </p:cNvPr>
            <p:cNvCxnSpPr>
              <a:cxnSpLocks/>
              <a:stCxn id="11" idx="3"/>
              <a:endCxn id="10" idx="7"/>
            </p:cNvCxnSpPr>
            <p:nvPr/>
          </p:nvCxnSpPr>
          <p:spPr>
            <a:xfrm flipH="1">
              <a:off x="2231760" y="1089032"/>
              <a:ext cx="411634" cy="327280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77EFFF96-B360-40DB-B067-1EF2B1E65B8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485683" y="1295203"/>
              <a:ext cx="826985" cy="826985"/>
            </a:xfrm>
            <a:prstGeom prst="ellipse">
              <a:avLst/>
            </a:prstGeom>
            <a:solidFill>
              <a:srgbClr val="00B0F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S1</a:t>
              </a: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A088C665-7D0F-4E1F-B714-D02F92441689}"/>
                </a:ext>
              </a:extLst>
            </p:cNvPr>
            <p:cNvCxnSpPr>
              <a:cxnSpLocks/>
              <a:stCxn id="11" idx="5"/>
              <a:endCxn id="13" idx="1"/>
            </p:cNvCxnSpPr>
            <p:nvPr/>
          </p:nvCxnSpPr>
          <p:spPr>
            <a:xfrm>
              <a:off x="3228161" y="1089032"/>
              <a:ext cx="378631" cy="327280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5F9975B6-9A1C-4972-BBA5-B3B5D82CC6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84862" y="2210787"/>
              <a:ext cx="826985" cy="826985"/>
            </a:xfrm>
            <a:prstGeom prst="ellipse">
              <a:avLst/>
            </a:prstGeom>
            <a:solidFill>
              <a:srgbClr val="FFC00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P0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768778B7-4E76-4B84-A079-068B5FC987AD}"/>
                </a:ext>
              </a:extLst>
            </p:cNvPr>
            <p:cNvCxnSpPr>
              <a:cxnSpLocks/>
              <a:stCxn id="13" idx="3"/>
              <a:endCxn id="15" idx="7"/>
            </p:cNvCxnSpPr>
            <p:nvPr/>
          </p:nvCxnSpPr>
          <p:spPr>
            <a:xfrm flipH="1">
              <a:off x="3190738" y="2001079"/>
              <a:ext cx="416055" cy="330817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86DBA09-0B0A-41CE-81F4-48E3321CBB7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84862" y="3410264"/>
              <a:ext cx="826985" cy="826985"/>
            </a:xfrm>
            <a:prstGeom prst="ellipse">
              <a:avLst/>
            </a:prstGeom>
            <a:solidFill>
              <a:srgbClr val="00B0F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S2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CC1CF8B6-5A71-4B3C-B324-70E1F0EB78F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23319" y="4552385"/>
              <a:ext cx="826985" cy="826985"/>
            </a:xfrm>
            <a:prstGeom prst="ellipse">
              <a:avLst/>
            </a:prstGeom>
            <a:solidFill>
              <a:srgbClr val="FFC00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P2</a:t>
              </a:r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4169AEB1-A6DD-4B81-94CB-0241631388B3}"/>
                </a:ext>
              </a:extLst>
            </p:cNvPr>
            <p:cNvCxnSpPr>
              <a:cxnSpLocks/>
              <a:stCxn id="15" idx="3"/>
              <a:endCxn id="23" idx="0"/>
            </p:cNvCxnSpPr>
            <p:nvPr/>
          </p:nvCxnSpPr>
          <p:spPr>
            <a:xfrm flipH="1">
              <a:off x="1939376" y="2916663"/>
              <a:ext cx="666595" cy="494459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EF9E73DF-BF20-42C5-857F-5B3EB06B480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453352" y="4516929"/>
              <a:ext cx="826985" cy="826985"/>
            </a:xfrm>
            <a:prstGeom prst="ellipse">
              <a:avLst/>
            </a:prstGeom>
            <a:solidFill>
              <a:srgbClr val="FFC00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P3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98D1519-C079-4728-8E37-3A64E51BE81D}"/>
                </a:ext>
              </a:extLst>
            </p:cNvPr>
            <p:cNvCxnSpPr>
              <a:cxnSpLocks/>
              <a:stCxn id="15" idx="5"/>
              <a:endCxn id="24" idx="0"/>
            </p:cNvCxnSpPr>
            <p:nvPr/>
          </p:nvCxnSpPr>
          <p:spPr>
            <a:xfrm>
              <a:off x="3190738" y="2916663"/>
              <a:ext cx="669348" cy="493600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C1C9811D-3180-45D3-B383-C353FB8A9A68}"/>
                </a:ext>
              </a:extLst>
            </p:cNvPr>
            <p:cNvCxnSpPr>
              <a:cxnSpLocks/>
              <a:stCxn id="15" idx="4"/>
              <a:endCxn id="17" idx="0"/>
            </p:cNvCxnSpPr>
            <p:nvPr/>
          </p:nvCxnSpPr>
          <p:spPr>
            <a:xfrm>
              <a:off x="2898355" y="3037772"/>
              <a:ext cx="0" cy="372492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69D77945-0953-42FF-9E37-D903B0DC77C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25883" y="3411122"/>
              <a:ext cx="826985" cy="826985"/>
            </a:xfrm>
            <a:prstGeom prst="ellipse">
              <a:avLst/>
            </a:prstGeom>
            <a:solidFill>
              <a:srgbClr val="92D05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W1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2FDA0D6D-DBF2-4936-9C71-267B0BE0747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446593" y="3410263"/>
              <a:ext cx="826985" cy="826985"/>
            </a:xfrm>
            <a:prstGeom prst="ellipse">
              <a:avLst/>
            </a:prstGeom>
            <a:solidFill>
              <a:srgbClr val="92D05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W4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79ACAE61-008F-4392-B00F-62B97A7C268E}"/>
                </a:ext>
              </a:extLst>
            </p:cNvPr>
            <p:cNvCxnSpPr>
              <a:cxnSpLocks/>
              <a:stCxn id="17" idx="3"/>
              <a:endCxn id="18" idx="0"/>
            </p:cNvCxnSpPr>
            <p:nvPr/>
          </p:nvCxnSpPr>
          <p:spPr>
            <a:xfrm flipH="1">
              <a:off x="1936812" y="4116139"/>
              <a:ext cx="669159" cy="436245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13B067BE-E2E9-4FA9-A9F0-03E2D61CB970}"/>
                </a:ext>
              </a:extLst>
            </p:cNvPr>
            <p:cNvCxnSpPr>
              <a:cxnSpLocks/>
              <a:stCxn id="17" idx="5"/>
              <a:endCxn id="20" idx="0"/>
            </p:cNvCxnSpPr>
            <p:nvPr/>
          </p:nvCxnSpPr>
          <p:spPr>
            <a:xfrm>
              <a:off x="3190738" y="4116139"/>
              <a:ext cx="676107" cy="400790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FC9CCC8A-2BFE-46CB-8A5A-51B775115976}"/>
                </a:ext>
              </a:extLst>
            </p:cNvPr>
            <p:cNvCxnSpPr>
              <a:cxnSpLocks/>
              <a:stCxn id="20" idx="4"/>
              <a:endCxn id="30" idx="0"/>
            </p:cNvCxnSpPr>
            <p:nvPr/>
          </p:nvCxnSpPr>
          <p:spPr>
            <a:xfrm>
              <a:off x="3866845" y="5343914"/>
              <a:ext cx="8712" cy="279682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F99B9DDE-0CC9-4501-BAFD-BE170A85440B}"/>
                </a:ext>
              </a:extLst>
            </p:cNvPr>
            <p:cNvCxnSpPr>
              <a:cxnSpLocks/>
              <a:stCxn id="18" idx="4"/>
              <a:endCxn id="29" idx="0"/>
            </p:cNvCxnSpPr>
            <p:nvPr/>
          </p:nvCxnSpPr>
          <p:spPr>
            <a:xfrm>
              <a:off x="1936812" y="5379369"/>
              <a:ext cx="5006" cy="244227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439564FC-9D8E-4CCA-A4EB-951A2302559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28325" y="5623596"/>
              <a:ext cx="826985" cy="826985"/>
            </a:xfrm>
            <a:prstGeom prst="ellipse">
              <a:avLst/>
            </a:prstGeom>
            <a:solidFill>
              <a:srgbClr val="92D05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W2</a:t>
              </a: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9E0B5847-7AE9-4A88-8A75-EE67B96A134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462064" y="5623596"/>
              <a:ext cx="826985" cy="826985"/>
            </a:xfrm>
            <a:prstGeom prst="ellipse">
              <a:avLst/>
            </a:prstGeom>
            <a:solidFill>
              <a:srgbClr val="92D05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W3</a:t>
              </a: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07930023-A4B2-48DF-93D3-D7EAA3A7E7AD}"/>
              </a:ext>
            </a:extLst>
          </p:cNvPr>
          <p:cNvSpPr txBox="1"/>
          <p:nvPr/>
        </p:nvSpPr>
        <p:spPr>
          <a:xfrm>
            <a:off x="129985" y="5212966"/>
            <a:ext cx="7333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Developer chooses regions for what-if analyses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88B0E95-4964-4DB4-A5FF-E0CBAAB80CC7}"/>
              </a:ext>
            </a:extLst>
          </p:cNvPr>
          <p:cNvSpPr/>
          <p:nvPr/>
        </p:nvSpPr>
        <p:spPr>
          <a:xfrm>
            <a:off x="129985" y="5862988"/>
            <a:ext cx="744062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Estimate improvements in parallelism by reducing</a:t>
            </a:r>
          </a:p>
          <a:p>
            <a:r>
              <a:rPr lang="en-US" sz="2800" dirty="0"/>
              <a:t>the serial work on corresponding work nodes</a:t>
            </a:r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id="{56064E54-844A-4C69-A35B-379BCDF9B0B8}"/>
              </a:ext>
            </a:extLst>
          </p:cNvPr>
          <p:cNvSpPr/>
          <p:nvPr/>
        </p:nvSpPr>
        <p:spPr>
          <a:xfrm rot="3012260">
            <a:off x="6793437" y="4578988"/>
            <a:ext cx="1206112" cy="45720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459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8" grpId="0"/>
      <p:bldP spid="31" grpId="0"/>
      <p:bldP spid="3" grpId="0"/>
      <p:bldP spid="3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50B17E-1538-4F3A-90B8-93AC7821E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9784" y="6438238"/>
            <a:ext cx="2743200" cy="365125"/>
          </a:xfrm>
        </p:spPr>
        <p:txBody>
          <a:bodyPr/>
          <a:lstStyle/>
          <a:p>
            <a:fld id="{E1FD3508-70AD-4D76-9052-F7F24B3DDCC8}" type="slidenum">
              <a:rPr lang="en-US" smtClean="0"/>
              <a:t>25</a:t>
            </a:fld>
            <a:endParaRPr lang="en-US" dirty="0"/>
          </a:p>
        </p:txBody>
      </p:sp>
      <p:sp>
        <p:nvSpPr>
          <p:cNvPr id="44" name="Title 1">
            <a:extLst>
              <a:ext uri="{FF2B5EF4-FFF2-40B4-BE49-F238E27FC236}">
                <a16:creationId xmlns:a16="http://schemas.microsoft.com/office/drawing/2014/main" id="{3D217742-2102-4D71-93E5-C8FBC9996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Compute What-if Profile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40C93CD2-DA6B-4F30-9CF1-1AD974B01744}"/>
              </a:ext>
            </a:extLst>
          </p:cNvPr>
          <p:cNvGrpSpPr>
            <a:grpSpLocks noChangeAspect="1"/>
          </p:cNvGrpSpPr>
          <p:nvPr/>
        </p:nvGrpSpPr>
        <p:grpSpPr>
          <a:xfrm>
            <a:off x="8475926" y="1027906"/>
            <a:ext cx="2400504" cy="5221606"/>
            <a:chOff x="1523319" y="383156"/>
            <a:chExt cx="2789349" cy="6067425"/>
          </a:xfrm>
        </p:grpSpPr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5B844760-2399-4F25-950E-67E887CDC78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25884" y="1295203"/>
              <a:ext cx="826985" cy="826985"/>
            </a:xfrm>
            <a:prstGeom prst="ellipse">
              <a:avLst/>
            </a:prstGeom>
            <a:solidFill>
              <a:srgbClr val="92D05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W0</a:t>
              </a:r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38C42E09-CBB2-4F93-BBA5-2100E7862D0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22286" y="383156"/>
              <a:ext cx="826985" cy="826985"/>
            </a:xfrm>
            <a:prstGeom prst="ellipse">
              <a:avLst/>
            </a:prstGeom>
            <a:solidFill>
              <a:srgbClr val="00B0F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S0</a:t>
              </a:r>
            </a:p>
          </p:txBody>
        </p: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AE2D0CBB-1F47-449D-84E2-1334A4EF3980}"/>
                </a:ext>
              </a:extLst>
            </p:cNvPr>
            <p:cNvCxnSpPr>
              <a:cxnSpLocks/>
              <a:stCxn id="89" idx="3"/>
              <a:endCxn id="88" idx="7"/>
            </p:cNvCxnSpPr>
            <p:nvPr/>
          </p:nvCxnSpPr>
          <p:spPr>
            <a:xfrm flipH="1">
              <a:off x="2231760" y="1089032"/>
              <a:ext cx="411634" cy="327280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8BECE131-C189-4C6A-B012-F1366BA7F8D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485683" y="1295203"/>
              <a:ext cx="826985" cy="826985"/>
            </a:xfrm>
            <a:prstGeom prst="ellipse">
              <a:avLst/>
            </a:prstGeom>
            <a:solidFill>
              <a:srgbClr val="00B0F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S1</a:t>
              </a:r>
            </a:p>
          </p:txBody>
        </p: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1AE3F8FA-16B7-4FEE-BCFF-BCE67ED179EC}"/>
                </a:ext>
              </a:extLst>
            </p:cNvPr>
            <p:cNvCxnSpPr>
              <a:cxnSpLocks/>
              <a:stCxn id="89" idx="5"/>
              <a:endCxn id="91" idx="1"/>
            </p:cNvCxnSpPr>
            <p:nvPr/>
          </p:nvCxnSpPr>
          <p:spPr>
            <a:xfrm>
              <a:off x="3228161" y="1089032"/>
              <a:ext cx="378631" cy="327280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ADF74CD9-DDB2-463B-A88A-F045682D260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84862" y="2210787"/>
              <a:ext cx="826985" cy="826985"/>
            </a:xfrm>
            <a:prstGeom prst="ellipse">
              <a:avLst/>
            </a:prstGeom>
            <a:solidFill>
              <a:srgbClr val="FFC00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P0</a:t>
              </a:r>
            </a:p>
          </p:txBody>
        </p:sp>
        <p:cxnSp>
          <p:nvCxnSpPr>
            <p:cNvPr id="94" name="Straight Arrow Connector 93">
              <a:extLst>
                <a:ext uri="{FF2B5EF4-FFF2-40B4-BE49-F238E27FC236}">
                  <a16:creationId xmlns:a16="http://schemas.microsoft.com/office/drawing/2014/main" id="{76479CD5-100E-4E91-97A2-D19AFFAEF685}"/>
                </a:ext>
              </a:extLst>
            </p:cNvPr>
            <p:cNvCxnSpPr>
              <a:cxnSpLocks/>
              <a:stCxn id="91" idx="3"/>
              <a:endCxn id="93" idx="7"/>
            </p:cNvCxnSpPr>
            <p:nvPr/>
          </p:nvCxnSpPr>
          <p:spPr>
            <a:xfrm flipH="1">
              <a:off x="3190738" y="2001079"/>
              <a:ext cx="416055" cy="330817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E93AD165-5748-4A92-BC04-B704352F15B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84862" y="3410264"/>
              <a:ext cx="826985" cy="826985"/>
            </a:xfrm>
            <a:prstGeom prst="ellipse">
              <a:avLst/>
            </a:prstGeom>
            <a:solidFill>
              <a:srgbClr val="00B0F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S2</a:t>
              </a:r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B8691118-94A3-4268-ABFD-494BEB4358D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23319" y="4552385"/>
              <a:ext cx="826985" cy="826985"/>
            </a:xfrm>
            <a:prstGeom prst="ellipse">
              <a:avLst/>
            </a:prstGeom>
            <a:solidFill>
              <a:srgbClr val="FFC00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P2</a:t>
              </a:r>
            </a:p>
          </p:txBody>
        </p: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id="{A0D9EE43-0B8B-4F8F-B23D-150BDBB818DE}"/>
                </a:ext>
              </a:extLst>
            </p:cNvPr>
            <p:cNvCxnSpPr>
              <a:cxnSpLocks/>
              <a:stCxn id="93" idx="3"/>
              <a:endCxn id="101" idx="0"/>
            </p:cNvCxnSpPr>
            <p:nvPr/>
          </p:nvCxnSpPr>
          <p:spPr>
            <a:xfrm flipH="1">
              <a:off x="1939376" y="2916663"/>
              <a:ext cx="666595" cy="494459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68C020F0-F3C8-479C-BC1F-1E067A354F1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453352" y="4516929"/>
              <a:ext cx="826985" cy="826985"/>
            </a:xfrm>
            <a:prstGeom prst="ellipse">
              <a:avLst/>
            </a:prstGeom>
            <a:solidFill>
              <a:srgbClr val="FFC00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P3</a:t>
              </a:r>
            </a:p>
          </p:txBody>
        </p: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BA46ED50-900E-4635-AFF1-B3C2477D6F8D}"/>
                </a:ext>
              </a:extLst>
            </p:cNvPr>
            <p:cNvCxnSpPr>
              <a:cxnSpLocks/>
              <a:stCxn id="93" idx="5"/>
              <a:endCxn id="102" idx="0"/>
            </p:cNvCxnSpPr>
            <p:nvPr/>
          </p:nvCxnSpPr>
          <p:spPr>
            <a:xfrm>
              <a:off x="3190738" y="2916663"/>
              <a:ext cx="669348" cy="493600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7EF88D6B-3429-43B5-A6BF-2D0BC6442EA4}"/>
                </a:ext>
              </a:extLst>
            </p:cNvPr>
            <p:cNvCxnSpPr>
              <a:cxnSpLocks/>
              <a:stCxn id="93" idx="4"/>
              <a:endCxn id="95" idx="0"/>
            </p:cNvCxnSpPr>
            <p:nvPr/>
          </p:nvCxnSpPr>
          <p:spPr>
            <a:xfrm>
              <a:off x="2898355" y="3037772"/>
              <a:ext cx="0" cy="372492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5601F3B0-B3D2-4621-89A7-38292BBCAB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25883" y="3411122"/>
              <a:ext cx="826985" cy="826985"/>
            </a:xfrm>
            <a:prstGeom prst="ellipse">
              <a:avLst/>
            </a:prstGeom>
            <a:solidFill>
              <a:srgbClr val="92D05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W1</a:t>
              </a:r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B21BD184-D748-469A-ADF5-5A76072556C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446593" y="3410263"/>
              <a:ext cx="826985" cy="826985"/>
            </a:xfrm>
            <a:prstGeom prst="ellipse">
              <a:avLst/>
            </a:prstGeom>
            <a:solidFill>
              <a:srgbClr val="92D05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W4</a:t>
              </a:r>
            </a:p>
          </p:txBody>
        </p:sp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E2F45784-ED6F-49EB-BD15-5070E9EDD283}"/>
                </a:ext>
              </a:extLst>
            </p:cNvPr>
            <p:cNvCxnSpPr>
              <a:cxnSpLocks/>
              <a:stCxn id="95" idx="3"/>
              <a:endCxn id="96" idx="0"/>
            </p:cNvCxnSpPr>
            <p:nvPr/>
          </p:nvCxnSpPr>
          <p:spPr>
            <a:xfrm flipH="1">
              <a:off x="1936812" y="4116139"/>
              <a:ext cx="669159" cy="436245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>
              <a:extLst>
                <a:ext uri="{FF2B5EF4-FFF2-40B4-BE49-F238E27FC236}">
                  <a16:creationId xmlns:a16="http://schemas.microsoft.com/office/drawing/2014/main" id="{92A94982-2666-47C1-91C2-158F8F04F947}"/>
                </a:ext>
              </a:extLst>
            </p:cNvPr>
            <p:cNvCxnSpPr>
              <a:cxnSpLocks/>
              <a:stCxn id="95" idx="5"/>
              <a:endCxn id="98" idx="0"/>
            </p:cNvCxnSpPr>
            <p:nvPr/>
          </p:nvCxnSpPr>
          <p:spPr>
            <a:xfrm>
              <a:off x="3190738" y="4116139"/>
              <a:ext cx="676107" cy="400790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A0F8EDEC-27D5-4BD4-A81C-36FE6BCE0197}"/>
                </a:ext>
              </a:extLst>
            </p:cNvPr>
            <p:cNvCxnSpPr>
              <a:cxnSpLocks/>
              <a:stCxn id="98" idx="4"/>
              <a:endCxn id="108" idx="0"/>
            </p:cNvCxnSpPr>
            <p:nvPr/>
          </p:nvCxnSpPr>
          <p:spPr>
            <a:xfrm>
              <a:off x="3866845" y="5343914"/>
              <a:ext cx="8712" cy="279682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19940BB2-39D5-4080-9B0D-114B2E0512F4}"/>
                </a:ext>
              </a:extLst>
            </p:cNvPr>
            <p:cNvCxnSpPr>
              <a:cxnSpLocks/>
              <a:stCxn id="96" idx="4"/>
              <a:endCxn id="107" idx="0"/>
            </p:cNvCxnSpPr>
            <p:nvPr/>
          </p:nvCxnSpPr>
          <p:spPr>
            <a:xfrm>
              <a:off x="1936812" y="5379369"/>
              <a:ext cx="5006" cy="244227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11CF260E-49BC-4FFA-9028-F90364AB724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28325" y="5623596"/>
              <a:ext cx="826985" cy="826985"/>
            </a:xfrm>
            <a:prstGeom prst="ellipse">
              <a:avLst/>
            </a:prstGeom>
            <a:solidFill>
              <a:srgbClr val="92D05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W2</a:t>
              </a:r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1E08EEDE-7044-49F6-8CC7-9007AAC33C7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462064" y="5623596"/>
              <a:ext cx="826985" cy="826985"/>
            </a:xfrm>
            <a:prstGeom prst="ellipse">
              <a:avLst/>
            </a:prstGeom>
            <a:solidFill>
              <a:srgbClr val="92D05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/>
                <a:t>W3</a:t>
              </a:r>
            </a:p>
          </p:txBody>
        </p:sp>
      </p:grp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5EE1EFB3-1892-46C9-9154-0E124F94D2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567380"/>
              </p:ext>
            </p:extLst>
          </p:nvPr>
        </p:nvGraphicFramePr>
        <p:xfrm>
          <a:off x="703774" y="2624731"/>
          <a:ext cx="7003735" cy="22860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849293">
                  <a:extLst>
                    <a:ext uri="{9D8B030D-6E8A-4147-A177-3AD203B41FA5}">
                      <a16:colId xmlns:a16="http://schemas.microsoft.com/office/drawing/2014/main" val="4128758805"/>
                    </a:ext>
                  </a:extLst>
                </a:gridCol>
                <a:gridCol w="836851">
                  <a:extLst>
                    <a:ext uri="{9D8B030D-6E8A-4147-A177-3AD203B41FA5}">
                      <a16:colId xmlns:a16="http://schemas.microsoft.com/office/drawing/2014/main" val="4012222742"/>
                    </a:ext>
                  </a:extLst>
                </a:gridCol>
                <a:gridCol w="1107394">
                  <a:extLst>
                    <a:ext uri="{9D8B030D-6E8A-4147-A177-3AD203B41FA5}">
                      <a16:colId xmlns:a16="http://schemas.microsoft.com/office/drawing/2014/main" val="19324541"/>
                    </a:ext>
                  </a:extLst>
                </a:gridCol>
                <a:gridCol w="1365606">
                  <a:extLst>
                    <a:ext uri="{9D8B030D-6E8A-4147-A177-3AD203B41FA5}">
                      <a16:colId xmlns:a16="http://schemas.microsoft.com/office/drawing/2014/main" val="3538737819"/>
                    </a:ext>
                  </a:extLst>
                </a:gridCol>
                <a:gridCol w="1844591">
                  <a:extLst>
                    <a:ext uri="{9D8B030D-6E8A-4147-A177-3AD203B41FA5}">
                      <a16:colId xmlns:a16="http://schemas.microsoft.com/office/drawing/2014/main" val="2797027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Line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Serial 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Parallelism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Serial Work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58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program:1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37.5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290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/>
                        <a:t>omp</a:t>
                      </a:r>
                      <a:r>
                        <a:rPr lang="en-US" sz="2000" dirty="0"/>
                        <a:t> parallel:3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0947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/>
                        <a:t>omp</a:t>
                      </a:r>
                      <a:r>
                        <a:rPr lang="en-US" sz="2000" dirty="0"/>
                        <a:t> task:11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16.0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37.5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807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/>
                        <a:t>omp</a:t>
                      </a:r>
                      <a:r>
                        <a:rPr lang="en-US" sz="2000" dirty="0"/>
                        <a:t> task:13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16.0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332804"/>
                  </a:ext>
                </a:extLst>
              </a:tr>
            </a:tbl>
          </a:graphicData>
        </a:graphic>
      </p:graphicFrame>
      <p:pic>
        <p:nvPicPr>
          <p:cNvPr id="28" name="Shape 39">
            <a:extLst>
              <a:ext uri="{FF2B5EF4-FFF2-40B4-BE49-F238E27FC236}">
                <a16:creationId xmlns:a16="http://schemas.microsoft.com/office/drawing/2014/main" id="{BE1BED15-C656-42B5-BD4A-CC28CA6CAD05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371475"/>
            <a:ext cx="1481140" cy="493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19571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E63B4-94E0-4957-9FDE-3F6A4F508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Prototype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E09EE-99A4-462E-A98E-890588928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OMP-WHIP, our profiler for OpenMP programs</a:t>
            </a:r>
          </a:p>
          <a:p>
            <a:pPr lvl="1"/>
            <a:r>
              <a:rPr lang="en-US" dirty="0"/>
              <a:t>Uses OMPT for instrumentation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424279-B634-447D-AA6D-D6CB63F5D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26</a:t>
            </a:fld>
            <a:endParaRPr lang="en-US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D1D7BFB4-D946-4151-945A-DABF8A606553}"/>
              </a:ext>
            </a:extLst>
          </p:cNvPr>
          <p:cNvSpPr/>
          <p:nvPr/>
        </p:nvSpPr>
        <p:spPr>
          <a:xfrm>
            <a:off x="187132" y="4837489"/>
            <a:ext cx="2145887" cy="8046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Run Program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83DC18E6-1C97-412E-B282-6365FA50D3A2}"/>
              </a:ext>
            </a:extLst>
          </p:cNvPr>
          <p:cNvSpPr/>
          <p:nvPr/>
        </p:nvSpPr>
        <p:spPr>
          <a:xfrm>
            <a:off x="3135057" y="4799285"/>
            <a:ext cx="2122119" cy="804618"/>
          </a:xfrm>
          <a:prstGeom prst="roundRect">
            <a:avLst/>
          </a:prstGeom>
          <a:solidFill>
            <a:srgbClr val="4472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Program Trace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76936FFF-2953-480B-A790-4247D71052F1}"/>
              </a:ext>
            </a:extLst>
          </p:cNvPr>
          <p:cNvSpPr/>
          <p:nvPr/>
        </p:nvSpPr>
        <p:spPr>
          <a:xfrm>
            <a:off x="8913034" y="4760105"/>
            <a:ext cx="2106890" cy="804619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What-if Profile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D9198805-46E3-46C5-8055-33DA9F73F0FA}"/>
              </a:ext>
            </a:extLst>
          </p:cNvPr>
          <p:cNvSpPr/>
          <p:nvPr/>
        </p:nvSpPr>
        <p:spPr>
          <a:xfrm>
            <a:off x="6012161" y="4773841"/>
            <a:ext cx="2145888" cy="804619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Parallelism Profile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5676F2E9-8E16-4208-9211-1F994AD05BA1}"/>
              </a:ext>
            </a:extLst>
          </p:cNvPr>
          <p:cNvSpPr/>
          <p:nvPr/>
        </p:nvSpPr>
        <p:spPr>
          <a:xfrm>
            <a:off x="3135057" y="3204951"/>
            <a:ext cx="2145888" cy="8046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OMPT Event Callback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40EC6246-4142-426F-B7B3-DC3151E3EF67}"/>
              </a:ext>
            </a:extLst>
          </p:cNvPr>
          <p:cNvSpPr/>
          <p:nvPr/>
        </p:nvSpPr>
        <p:spPr>
          <a:xfrm>
            <a:off x="6012161" y="3204951"/>
            <a:ext cx="2122119" cy="804619"/>
          </a:xfrm>
          <a:prstGeom prst="roundRect">
            <a:avLst/>
          </a:prstGeom>
          <a:solidFill>
            <a:srgbClr val="4472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Annotated regions for what-if Analysis</a:t>
            </a:r>
          </a:p>
        </p:txBody>
      </p:sp>
      <p:sp>
        <p:nvSpPr>
          <p:cNvPr id="47" name="Left Brace 46">
            <a:extLst>
              <a:ext uri="{FF2B5EF4-FFF2-40B4-BE49-F238E27FC236}">
                <a16:creationId xmlns:a16="http://schemas.microsoft.com/office/drawing/2014/main" id="{8153AD8D-C917-46AC-A4CA-87D30E5168B6}"/>
              </a:ext>
            </a:extLst>
          </p:cNvPr>
          <p:cNvSpPr/>
          <p:nvPr/>
        </p:nvSpPr>
        <p:spPr>
          <a:xfrm rot="16200000">
            <a:off x="8352299" y="3397291"/>
            <a:ext cx="392595" cy="5031074"/>
          </a:xfrm>
          <a:prstGeom prst="leftBrace">
            <a:avLst>
              <a:gd name="adj1" fmla="val 73266"/>
              <a:gd name="adj2" fmla="val 50000"/>
            </a:avLst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8AA810A-7D50-4DB7-8E2C-B3869B8CA375}"/>
              </a:ext>
            </a:extLst>
          </p:cNvPr>
          <p:cNvSpPr txBox="1"/>
          <p:nvPr/>
        </p:nvSpPr>
        <p:spPr>
          <a:xfrm>
            <a:off x="7205640" y="6249151"/>
            <a:ext cx="2610959" cy="52322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OMP-Whip</a:t>
            </a:r>
          </a:p>
        </p:txBody>
      </p:sp>
      <p:sp>
        <p:nvSpPr>
          <p:cNvPr id="5" name="Plus Sign 4">
            <a:extLst>
              <a:ext uri="{FF2B5EF4-FFF2-40B4-BE49-F238E27FC236}">
                <a16:creationId xmlns:a16="http://schemas.microsoft.com/office/drawing/2014/main" id="{343DACA1-1695-43F4-BCAD-BBD7F6B48C8C}"/>
              </a:ext>
            </a:extLst>
          </p:cNvPr>
          <p:cNvSpPr/>
          <p:nvPr/>
        </p:nvSpPr>
        <p:spPr>
          <a:xfrm>
            <a:off x="3933681" y="4125018"/>
            <a:ext cx="548640" cy="548640"/>
          </a:xfrm>
          <a:prstGeom prst="mathPlus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66EE721F-115A-4281-AEA6-6A3E075F2893}"/>
              </a:ext>
            </a:extLst>
          </p:cNvPr>
          <p:cNvSpPr/>
          <p:nvPr/>
        </p:nvSpPr>
        <p:spPr>
          <a:xfrm>
            <a:off x="2552848" y="4995479"/>
            <a:ext cx="409433" cy="336778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16EAF0A9-6866-4C81-B0BA-1CB2822B176C}"/>
              </a:ext>
            </a:extLst>
          </p:cNvPr>
          <p:cNvSpPr/>
          <p:nvPr/>
        </p:nvSpPr>
        <p:spPr>
          <a:xfrm>
            <a:off x="5429952" y="4995479"/>
            <a:ext cx="409433" cy="336778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Plus Sign 27">
            <a:extLst>
              <a:ext uri="{FF2B5EF4-FFF2-40B4-BE49-F238E27FC236}">
                <a16:creationId xmlns:a16="http://schemas.microsoft.com/office/drawing/2014/main" id="{3A3A004C-0D90-49C9-8762-392079F04569}"/>
              </a:ext>
            </a:extLst>
          </p:cNvPr>
          <p:cNvSpPr/>
          <p:nvPr/>
        </p:nvSpPr>
        <p:spPr>
          <a:xfrm>
            <a:off x="6798900" y="4104660"/>
            <a:ext cx="548640" cy="548640"/>
          </a:xfrm>
          <a:prstGeom prst="mathPlus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Arrow: Right 48">
            <a:extLst>
              <a:ext uri="{FF2B5EF4-FFF2-40B4-BE49-F238E27FC236}">
                <a16:creationId xmlns:a16="http://schemas.microsoft.com/office/drawing/2014/main" id="{3E097095-09E8-4FAD-8E15-D3C11E1E7FA4}"/>
              </a:ext>
            </a:extLst>
          </p:cNvPr>
          <p:cNvSpPr/>
          <p:nvPr/>
        </p:nvSpPr>
        <p:spPr>
          <a:xfrm>
            <a:off x="8343881" y="4994025"/>
            <a:ext cx="409433" cy="336778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Arrow: Right 49">
            <a:extLst>
              <a:ext uri="{FF2B5EF4-FFF2-40B4-BE49-F238E27FC236}">
                <a16:creationId xmlns:a16="http://schemas.microsoft.com/office/drawing/2014/main" id="{230E1067-6304-4F59-9F80-E996B8837CB8}"/>
              </a:ext>
            </a:extLst>
          </p:cNvPr>
          <p:cNvSpPr/>
          <p:nvPr/>
        </p:nvSpPr>
        <p:spPr>
          <a:xfrm rot="16200000">
            <a:off x="9759348" y="4161344"/>
            <a:ext cx="409433" cy="336778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2060A575-AD0A-4F56-81B4-D2CE311A0FF7}"/>
              </a:ext>
            </a:extLst>
          </p:cNvPr>
          <p:cNvSpPr/>
          <p:nvPr/>
        </p:nvSpPr>
        <p:spPr>
          <a:xfrm>
            <a:off x="8865496" y="3210483"/>
            <a:ext cx="2122119" cy="804619"/>
          </a:xfrm>
          <a:prstGeom prst="roundRect">
            <a:avLst/>
          </a:prstGeom>
          <a:solidFill>
            <a:srgbClr val="4472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Serialization Bottlenecks</a:t>
            </a:r>
          </a:p>
        </p:txBody>
      </p:sp>
      <p:pic>
        <p:nvPicPr>
          <p:cNvPr id="20" name="Shape 39">
            <a:extLst>
              <a:ext uri="{FF2B5EF4-FFF2-40B4-BE49-F238E27FC236}">
                <a16:creationId xmlns:a16="http://schemas.microsoft.com/office/drawing/2014/main" id="{06D476C8-BC68-4234-9467-D0C5470FE14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371475"/>
            <a:ext cx="1481140" cy="493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39603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3343F-33F0-4ABE-BFE9-4B0C9AE30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43900-2E3D-4818-8013-A2070BA10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Tested 43 OpenMP applications</a:t>
            </a:r>
          </a:p>
          <a:p>
            <a:pPr lvl="1"/>
            <a:r>
              <a:rPr lang="en-US" dirty="0"/>
              <a:t>Written in OpenMP common core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EC4BB0-2402-4F78-8B77-75D69F04E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27</a:t>
            </a:fld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E379C71-1290-45D4-899B-3D692BAEDE61}"/>
              </a:ext>
            </a:extLst>
          </p:cNvPr>
          <p:cNvSpPr/>
          <p:nvPr/>
        </p:nvSpPr>
        <p:spPr>
          <a:xfrm>
            <a:off x="3842084" y="2994447"/>
            <a:ext cx="4507832" cy="13446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Was it effective?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BB78F76-B24E-46CC-A689-44253C8F6F28}"/>
              </a:ext>
            </a:extLst>
          </p:cNvPr>
          <p:cNvSpPr/>
          <p:nvPr/>
        </p:nvSpPr>
        <p:spPr>
          <a:xfrm>
            <a:off x="1130968" y="5035084"/>
            <a:ext cx="4098758" cy="13446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Identified bottlenecks in all applications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4B4A63F-75B9-4FC6-9D3A-B5AC37B77F1E}"/>
              </a:ext>
            </a:extLst>
          </p:cNvPr>
          <p:cNvSpPr/>
          <p:nvPr/>
        </p:nvSpPr>
        <p:spPr>
          <a:xfrm>
            <a:off x="6561221" y="4975281"/>
            <a:ext cx="4098758" cy="13446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Identified regions that matter for parallelism using what-if analyses</a:t>
            </a:r>
          </a:p>
        </p:txBody>
      </p:sp>
    </p:spTree>
    <p:extLst>
      <p:ext uri="{BB962C8B-B14F-4D97-AF65-F5344CB8AC3E}">
        <p14:creationId xmlns:p14="http://schemas.microsoft.com/office/powerpoint/2010/main" val="349134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3010E-B5BE-41F8-84DF-06DA9977C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57" y="365125"/>
            <a:ext cx="10515600" cy="1325563"/>
          </a:xfrm>
        </p:spPr>
        <p:txBody>
          <a:bodyPr/>
          <a:lstStyle/>
          <a:p>
            <a:r>
              <a:rPr lang="en-US" dirty="0"/>
              <a:t>Was it Effective?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C4D853F-EEB0-46B6-AD5D-1D0FBEF9BD4D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015164817"/>
              </p:ext>
            </p:extLst>
          </p:nvPr>
        </p:nvGraphicFramePr>
        <p:xfrm>
          <a:off x="877957" y="1433475"/>
          <a:ext cx="10631556" cy="52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8002">
                  <a:extLst>
                    <a:ext uri="{9D8B030D-6E8A-4147-A177-3AD203B41FA5}">
                      <a16:colId xmlns:a16="http://schemas.microsoft.com/office/drawing/2014/main" val="594909862"/>
                    </a:ext>
                  </a:extLst>
                </a:gridCol>
                <a:gridCol w="2115477">
                  <a:extLst>
                    <a:ext uri="{9D8B030D-6E8A-4147-A177-3AD203B41FA5}">
                      <a16:colId xmlns:a16="http://schemas.microsoft.com/office/drawing/2014/main" val="566226548"/>
                    </a:ext>
                  </a:extLst>
                </a:gridCol>
                <a:gridCol w="1876267">
                  <a:extLst>
                    <a:ext uri="{9D8B030D-6E8A-4147-A177-3AD203B41FA5}">
                      <a16:colId xmlns:a16="http://schemas.microsoft.com/office/drawing/2014/main" val="2129640811"/>
                    </a:ext>
                  </a:extLst>
                </a:gridCol>
                <a:gridCol w="5001810">
                  <a:extLst>
                    <a:ext uri="{9D8B030D-6E8A-4147-A177-3AD203B41FA5}">
                      <a16:colId xmlns:a16="http://schemas.microsoft.com/office/drawing/2014/main" val="584980110"/>
                    </a:ext>
                  </a:extLst>
                </a:gridCol>
              </a:tblGrid>
              <a:tr h="661000">
                <a:tc>
                  <a:txBody>
                    <a:bodyPr/>
                    <a:lstStyle/>
                    <a:p>
                      <a:r>
                        <a:rPr lang="en-US" sz="2400" dirty="0"/>
                        <a:t>Application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Initial speedup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Opt</a:t>
                      </a:r>
                      <a:r>
                        <a:rPr lang="en-US" sz="2400" dirty="0"/>
                        <a:t> speedup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Change summary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0936721"/>
                  </a:ext>
                </a:extLst>
              </a:tr>
              <a:tr h="661000">
                <a:tc>
                  <a:txBody>
                    <a:bodyPr/>
                    <a:lstStyle/>
                    <a:p>
                      <a:r>
                        <a:rPr lang="en-US" sz="2400" dirty="0" err="1"/>
                        <a:t>AMGmk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5.4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9.1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Parallelize loop regions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393291"/>
                  </a:ext>
                </a:extLst>
              </a:tr>
              <a:tr h="661000">
                <a:tc>
                  <a:txBody>
                    <a:bodyPr/>
                    <a:lstStyle/>
                    <a:p>
                      <a:r>
                        <a:rPr lang="en-US" sz="2400" dirty="0" err="1"/>
                        <a:t>QuickSilver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11.8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Change loop scheduling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2655857"/>
                  </a:ext>
                </a:extLst>
              </a:tr>
              <a:tr h="661000">
                <a:tc>
                  <a:txBody>
                    <a:bodyPr/>
                    <a:lstStyle/>
                    <a:p>
                      <a:r>
                        <a:rPr lang="en-US" sz="2400" dirty="0"/>
                        <a:t>Del </a:t>
                      </a:r>
                      <a:r>
                        <a:rPr lang="en-US" sz="2400" dirty="0" err="1"/>
                        <a:t>Triang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9.2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Parallelize compute loop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973379"/>
                  </a:ext>
                </a:extLst>
              </a:tr>
              <a:tr h="661000">
                <a:tc>
                  <a:txBody>
                    <a:bodyPr/>
                    <a:lstStyle/>
                    <a:p>
                      <a:r>
                        <a:rPr lang="en-US" sz="2400" dirty="0"/>
                        <a:t>Min Span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7.6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Parallelize sort using Tasks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18277"/>
                  </a:ext>
                </a:extLst>
              </a:tr>
              <a:tr h="661000">
                <a:tc>
                  <a:txBody>
                    <a:bodyPr/>
                    <a:lstStyle/>
                    <a:p>
                      <a:r>
                        <a:rPr lang="en-US" sz="2400" dirty="0" err="1"/>
                        <a:t>NBody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14.8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Recursive decomposition using Tasks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014947"/>
                  </a:ext>
                </a:extLst>
              </a:tr>
              <a:tr h="661000">
                <a:tc>
                  <a:txBody>
                    <a:bodyPr/>
                    <a:lstStyle/>
                    <a:p>
                      <a:r>
                        <a:rPr lang="en-US" sz="2400" dirty="0" err="1"/>
                        <a:t>CHull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Parallelize loop region and add tasking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8591940"/>
                  </a:ext>
                </a:extLst>
              </a:tr>
              <a:tr h="661000">
                <a:tc>
                  <a:txBody>
                    <a:bodyPr/>
                    <a:lstStyle/>
                    <a:p>
                      <a:r>
                        <a:rPr lang="en-US" sz="2400" dirty="0"/>
                        <a:t>Strassen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15.6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Increase task 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3846255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1AD34-65C0-458D-8C6A-66F07AE93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50357" y="6356350"/>
            <a:ext cx="2743200" cy="365125"/>
          </a:xfrm>
        </p:spPr>
        <p:txBody>
          <a:bodyPr/>
          <a:lstStyle/>
          <a:p>
            <a:fld id="{E1FD3508-70AD-4D76-9052-F7F24B3DDCC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3750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76246-AD1D-47E8-9A97-523F71244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case: </a:t>
            </a:r>
            <a:r>
              <a:rPr lang="en-US" dirty="0" err="1"/>
              <a:t>AMGmk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F74749-7412-422A-BDC5-EB30521D8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29</a:t>
            </a:fld>
            <a:endParaRPr lang="en-US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904DA1F-E72B-47E5-AEB8-427D8F9016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819239"/>
              </p:ext>
            </p:extLst>
          </p:nvPr>
        </p:nvGraphicFramePr>
        <p:xfrm>
          <a:off x="838200" y="4153218"/>
          <a:ext cx="4414518" cy="25908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71506">
                  <a:extLst>
                    <a:ext uri="{9D8B030D-6E8A-4147-A177-3AD203B41FA5}">
                      <a16:colId xmlns:a16="http://schemas.microsoft.com/office/drawing/2014/main" val="975772665"/>
                    </a:ext>
                  </a:extLst>
                </a:gridCol>
                <a:gridCol w="1471506">
                  <a:extLst>
                    <a:ext uri="{9D8B030D-6E8A-4147-A177-3AD203B41FA5}">
                      <a16:colId xmlns:a16="http://schemas.microsoft.com/office/drawing/2014/main" val="1425179919"/>
                    </a:ext>
                  </a:extLst>
                </a:gridCol>
                <a:gridCol w="1471506">
                  <a:extLst>
                    <a:ext uri="{9D8B030D-6E8A-4147-A177-3AD203B41FA5}">
                      <a16:colId xmlns:a16="http://schemas.microsoft.com/office/drawing/2014/main" val="23500880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200" dirty="0"/>
                        <a:t>Line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Parallelism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Serial </a:t>
                      </a:r>
                    </a:p>
                    <a:p>
                      <a:r>
                        <a:rPr lang="en-US" sz="2200" dirty="0"/>
                        <a:t>work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7833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6.93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47.95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803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relax.c:91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13.63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29.17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176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csr.c:172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10.57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20.36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510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relax.c:87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11.53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1.58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7250126"/>
                  </a:ext>
                </a:extLst>
              </a:tr>
            </a:tbl>
          </a:graphicData>
        </a:graphic>
      </p:graphicFrame>
      <p:grpSp>
        <p:nvGrpSpPr>
          <p:cNvPr id="21" name="Group 20">
            <a:extLst>
              <a:ext uri="{FF2B5EF4-FFF2-40B4-BE49-F238E27FC236}">
                <a16:creationId xmlns:a16="http://schemas.microsoft.com/office/drawing/2014/main" id="{8B3C4C4D-E848-4EA8-B7F3-B10D08C707A8}"/>
              </a:ext>
            </a:extLst>
          </p:cNvPr>
          <p:cNvGrpSpPr/>
          <p:nvPr/>
        </p:nvGrpSpPr>
        <p:grpSpPr>
          <a:xfrm>
            <a:off x="3338734" y="1877208"/>
            <a:ext cx="7505446" cy="1551792"/>
            <a:chOff x="2343277" y="1877208"/>
            <a:chExt cx="7505446" cy="1551792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5E3FE1E-1883-427A-A9ED-D78A094FEDA8}"/>
                </a:ext>
              </a:extLst>
            </p:cNvPr>
            <p:cNvGrpSpPr/>
            <p:nvPr/>
          </p:nvGrpSpPr>
          <p:grpSpPr>
            <a:xfrm>
              <a:off x="2343277" y="1877208"/>
              <a:ext cx="7505446" cy="1551792"/>
              <a:chOff x="2412535" y="4346445"/>
              <a:chExt cx="7505446" cy="1551792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BCBA9E2-43F3-4A7A-A5A4-71CE0ADC51F7}"/>
                  </a:ext>
                </a:extLst>
              </p:cNvPr>
              <p:cNvSpPr/>
              <p:nvPr/>
            </p:nvSpPr>
            <p:spPr>
              <a:xfrm>
                <a:off x="5256294" y="4346446"/>
                <a:ext cx="1958085" cy="1551791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Relax</a:t>
                </a: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9BF4252-E932-4819-91DF-70CF39FDBCB6}"/>
                  </a:ext>
                </a:extLst>
              </p:cNvPr>
              <p:cNvSpPr/>
              <p:nvPr/>
            </p:nvSpPr>
            <p:spPr>
              <a:xfrm>
                <a:off x="7818434" y="4346445"/>
                <a:ext cx="2099547" cy="1551791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err="1">
                    <a:solidFill>
                      <a:schemeClr val="tx1"/>
                    </a:solidFill>
                  </a:rPr>
                  <a:t>Axpy</a:t>
                </a:r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33A6D7D-4789-4555-9337-74ED8C3FD4EF}"/>
                  </a:ext>
                </a:extLst>
              </p:cNvPr>
              <p:cNvSpPr/>
              <p:nvPr/>
            </p:nvSpPr>
            <p:spPr>
              <a:xfrm>
                <a:off x="2412535" y="4346446"/>
                <a:ext cx="2239704" cy="1551791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err="1">
                    <a:solidFill>
                      <a:schemeClr val="tx1"/>
                    </a:solidFill>
                  </a:rPr>
                  <a:t>Matvec</a:t>
                </a:r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536AEA8F-3D5D-449E-9E94-9771B930BA46}"/>
                </a:ext>
              </a:extLst>
            </p:cNvPr>
            <p:cNvCxnSpPr>
              <a:cxnSpLocks/>
              <a:stCxn id="5" idx="3"/>
              <a:endCxn id="6" idx="1"/>
            </p:cNvCxnSpPr>
            <p:nvPr/>
          </p:nvCxnSpPr>
          <p:spPr>
            <a:xfrm flipV="1">
              <a:off x="7145121" y="2653104"/>
              <a:ext cx="604055" cy="1"/>
            </a:xfrm>
            <a:prstGeom prst="straightConnector1">
              <a:avLst/>
            </a:prstGeom>
            <a:ln w="508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76015156-5DF9-40DB-8705-343741C4CC2B}"/>
                </a:ext>
              </a:extLst>
            </p:cNvPr>
            <p:cNvCxnSpPr>
              <a:cxnSpLocks/>
              <a:stCxn id="7" idx="3"/>
              <a:endCxn id="5" idx="1"/>
            </p:cNvCxnSpPr>
            <p:nvPr/>
          </p:nvCxnSpPr>
          <p:spPr>
            <a:xfrm>
              <a:off x="4582981" y="2653105"/>
              <a:ext cx="604055" cy="0"/>
            </a:xfrm>
            <a:prstGeom prst="straightConnector1">
              <a:avLst/>
            </a:prstGeom>
            <a:ln w="508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D571409C-FD49-487D-821E-8DB8C7B4FA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9268857"/>
              </p:ext>
            </p:extLst>
          </p:nvPr>
        </p:nvGraphicFramePr>
        <p:xfrm>
          <a:off x="6403341" y="4153218"/>
          <a:ext cx="4414518" cy="25908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71506">
                  <a:extLst>
                    <a:ext uri="{9D8B030D-6E8A-4147-A177-3AD203B41FA5}">
                      <a16:colId xmlns:a16="http://schemas.microsoft.com/office/drawing/2014/main" val="975772665"/>
                    </a:ext>
                  </a:extLst>
                </a:gridCol>
                <a:gridCol w="1471506">
                  <a:extLst>
                    <a:ext uri="{9D8B030D-6E8A-4147-A177-3AD203B41FA5}">
                      <a16:colId xmlns:a16="http://schemas.microsoft.com/office/drawing/2014/main" val="1425179919"/>
                    </a:ext>
                  </a:extLst>
                </a:gridCol>
                <a:gridCol w="1471506">
                  <a:extLst>
                    <a:ext uri="{9D8B030D-6E8A-4147-A177-3AD203B41FA5}">
                      <a16:colId xmlns:a16="http://schemas.microsoft.com/office/drawing/2014/main" val="23500880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200" dirty="0"/>
                        <a:t>Line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Parallelism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Serial </a:t>
                      </a:r>
                    </a:p>
                    <a:p>
                      <a:r>
                        <a:rPr lang="en-US" sz="2200" dirty="0"/>
                        <a:t>work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7833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11.62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20.47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803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relax.c:91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13.11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52.32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176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csr.c:172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10.56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21.43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510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relax.c:87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2.75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7250126"/>
                  </a:ext>
                </a:extLst>
              </a:tr>
            </a:tbl>
          </a:graphicData>
        </a:graphic>
      </p:graphicFrame>
      <p:pic>
        <p:nvPicPr>
          <p:cNvPr id="9" name="Content Placeholder 8" descr="Magnifying glass">
            <a:extLst>
              <a:ext uri="{FF2B5EF4-FFF2-40B4-BE49-F238E27FC236}">
                <a16:creationId xmlns:a16="http://schemas.microsoft.com/office/drawing/2014/main" id="{23EA80BA-F988-481C-B0B3-5DB9369F00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21238" y="2902547"/>
            <a:ext cx="914400" cy="914400"/>
          </a:xfr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70EF9789-DD2E-4E87-9998-EAE4A824C195}"/>
              </a:ext>
            </a:extLst>
          </p:cNvPr>
          <p:cNvSpPr txBox="1"/>
          <p:nvPr/>
        </p:nvSpPr>
        <p:spPr>
          <a:xfrm>
            <a:off x="1438055" y="3615521"/>
            <a:ext cx="3214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Initial parallelism profile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3DC07EC-1DE1-4918-A872-7277FD49F495}"/>
              </a:ext>
            </a:extLst>
          </p:cNvPr>
          <p:cNvSpPr txBox="1"/>
          <p:nvPr/>
        </p:nvSpPr>
        <p:spPr>
          <a:xfrm>
            <a:off x="7603052" y="3614715"/>
            <a:ext cx="3214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What-if profile</a:t>
            </a:r>
          </a:p>
        </p:txBody>
      </p:sp>
      <p:pic>
        <p:nvPicPr>
          <p:cNvPr id="16" name="Content Placeholder 8" descr="Magnifying glass">
            <a:extLst>
              <a:ext uri="{FF2B5EF4-FFF2-40B4-BE49-F238E27FC236}">
                <a16:creationId xmlns:a16="http://schemas.microsoft.com/office/drawing/2014/main" id="{8B2BD534-D1AE-40C5-80D5-85F7217410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44257" y="2983071"/>
            <a:ext cx="914400" cy="9144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5E87AF43-1085-412C-A71B-5D0D9740C764}"/>
              </a:ext>
            </a:extLst>
          </p:cNvPr>
          <p:cNvSpPr txBox="1"/>
          <p:nvPr/>
        </p:nvSpPr>
        <p:spPr>
          <a:xfrm>
            <a:off x="411080" y="1859499"/>
            <a:ext cx="32148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Initial speedup: </a:t>
            </a:r>
          </a:p>
          <a:p>
            <a:r>
              <a:rPr lang="en-US" sz="2800" dirty="0"/>
              <a:t>5.4x</a:t>
            </a:r>
          </a:p>
        </p:txBody>
      </p:sp>
    </p:spTree>
    <p:extLst>
      <p:ext uri="{BB962C8B-B14F-4D97-AF65-F5344CB8AC3E}">
        <p14:creationId xmlns:p14="http://schemas.microsoft.com/office/powerpoint/2010/main" val="421854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2DC9D-7B20-4420-B6AE-C81D2645B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OpenMP Program Performance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6A319-8709-4949-8B89-D74F4113A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499FF1-3036-4E71-A3C7-E5C816769A3A}"/>
              </a:ext>
            </a:extLst>
          </p:cNvPr>
          <p:cNvSpPr/>
          <p:nvPr/>
        </p:nvSpPr>
        <p:spPr>
          <a:xfrm>
            <a:off x="1169176" y="2020137"/>
            <a:ext cx="7138585" cy="1005840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$ ./</a:t>
            </a:r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prog_ser</a:t>
            </a:r>
            <a:endParaRPr lang="en-US" sz="2800" dirty="0">
              <a:solidFill>
                <a:schemeClr val="tx1"/>
              </a:solidFill>
              <a:latin typeface="Courier New" panose="02070309020205020404" pitchFamily="49" charset="0"/>
              <a:ea typeface="Courier" charset="0"/>
              <a:cs typeface="Courier New" panose="02070309020205020404" pitchFamily="49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Running time</a:t>
            </a:r>
            <a:r>
              <a:rPr lang="en-US" sz="2800" dirty="0">
                <a:solidFill>
                  <a:srgbClr val="C00000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: </a:t>
            </a:r>
            <a:r>
              <a:rPr lang="en-US" sz="2800" dirty="0">
                <a:solidFill>
                  <a:srgbClr val="FF0000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120s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7B24AF-BDBA-492C-AF42-A594E3467AE1}"/>
              </a:ext>
            </a:extLst>
          </p:cNvPr>
          <p:cNvSpPr txBox="1"/>
          <p:nvPr/>
        </p:nvSpPr>
        <p:spPr>
          <a:xfrm>
            <a:off x="1149082" y="1471450"/>
            <a:ext cx="2244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Serial Execution: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87217E-9B51-4C32-A6AA-B760089B6EE5}"/>
              </a:ext>
            </a:extLst>
          </p:cNvPr>
          <p:cNvSpPr/>
          <p:nvPr/>
        </p:nvSpPr>
        <p:spPr>
          <a:xfrm>
            <a:off x="1149082" y="3721154"/>
            <a:ext cx="7138585" cy="1005840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$ ./</a:t>
            </a:r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prog_omp</a:t>
            </a:r>
            <a:endParaRPr lang="en-US" sz="2800" dirty="0">
              <a:solidFill>
                <a:schemeClr val="tx1"/>
              </a:solidFill>
              <a:latin typeface="Courier New" panose="02070309020205020404" pitchFamily="49" charset="0"/>
              <a:ea typeface="Courier" charset="0"/>
              <a:cs typeface="Courier New" panose="02070309020205020404" pitchFamily="49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Running time</a:t>
            </a:r>
            <a:r>
              <a:rPr lang="en-US" sz="2800" dirty="0">
                <a:solidFill>
                  <a:srgbClr val="C00000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: </a:t>
            </a:r>
            <a:r>
              <a:rPr lang="en-US" sz="2800" dirty="0">
                <a:solidFill>
                  <a:srgbClr val="FF0000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65s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8436D8-AAC9-408F-9AB8-60F1EC3539F6}"/>
              </a:ext>
            </a:extLst>
          </p:cNvPr>
          <p:cNvSpPr txBox="1"/>
          <p:nvPr/>
        </p:nvSpPr>
        <p:spPr>
          <a:xfrm>
            <a:off x="1149082" y="3147742"/>
            <a:ext cx="36387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Parallel Execution (2-cores):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5127DE-7B08-4651-BA0F-297469FBE5B7}"/>
              </a:ext>
            </a:extLst>
          </p:cNvPr>
          <p:cNvSpPr txBox="1"/>
          <p:nvPr/>
        </p:nvSpPr>
        <p:spPr>
          <a:xfrm>
            <a:off x="8598549" y="3772887"/>
            <a:ext cx="3213238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1.8x Speedup on </a:t>
            </a:r>
          </a:p>
          <a:p>
            <a:pPr algn="ctr"/>
            <a:r>
              <a:rPr lang="en-US" sz="2800" dirty="0"/>
              <a:t>2-Core System</a:t>
            </a:r>
          </a:p>
        </p:txBody>
      </p:sp>
      <p:pic>
        <p:nvPicPr>
          <p:cNvPr id="10" name="Shape 39">
            <a:extLst>
              <a:ext uri="{FF2B5EF4-FFF2-40B4-BE49-F238E27FC236}">
                <a16:creationId xmlns:a16="http://schemas.microsoft.com/office/drawing/2014/main" id="{22ECACBF-BA9F-4712-A745-C1AB2E249C18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371475"/>
            <a:ext cx="1481140" cy="49372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ED77A7C-702A-4778-8195-BFCCE747D7FF}"/>
              </a:ext>
            </a:extLst>
          </p:cNvPr>
          <p:cNvSpPr/>
          <p:nvPr/>
        </p:nvSpPr>
        <p:spPr>
          <a:xfrm>
            <a:off x="1149082" y="5375440"/>
            <a:ext cx="7138585" cy="1005840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$ ./</a:t>
            </a:r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prog_omp</a:t>
            </a:r>
            <a:endParaRPr lang="en-US" sz="2800" dirty="0">
              <a:solidFill>
                <a:schemeClr val="tx1"/>
              </a:solidFill>
              <a:latin typeface="Courier New" panose="02070309020205020404" pitchFamily="49" charset="0"/>
              <a:ea typeface="Courier" charset="0"/>
              <a:cs typeface="Courier New" panose="02070309020205020404" pitchFamily="49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Running time</a:t>
            </a:r>
            <a:r>
              <a:rPr lang="en-US" sz="2800" dirty="0">
                <a:solidFill>
                  <a:srgbClr val="C00000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: </a:t>
            </a:r>
            <a:r>
              <a:rPr lang="en-US" sz="2800" dirty="0">
                <a:solidFill>
                  <a:srgbClr val="FF0000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50s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A1A4008-BFD0-4E4B-B03C-0FF6E287FDB7}"/>
              </a:ext>
            </a:extLst>
          </p:cNvPr>
          <p:cNvSpPr txBox="1"/>
          <p:nvPr/>
        </p:nvSpPr>
        <p:spPr>
          <a:xfrm>
            <a:off x="1149082" y="4840649"/>
            <a:ext cx="3794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Parallel Execution (16-cores):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2611423-427C-4E5D-8B7B-0AC0BC715658}"/>
              </a:ext>
            </a:extLst>
          </p:cNvPr>
          <p:cNvSpPr txBox="1"/>
          <p:nvPr/>
        </p:nvSpPr>
        <p:spPr>
          <a:xfrm>
            <a:off x="8598549" y="5428956"/>
            <a:ext cx="3213239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2.4x Speedup on </a:t>
            </a:r>
          </a:p>
          <a:p>
            <a:pPr algn="ctr"/>
            <a:r>
              <a:rPr lang="en-US" sz="2800" dirty="0"/>
              <a:t>16-Core System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FAFCB022-3161-488D-BE0C-59DA2DCA2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4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4" grpId="0" animBg="1"/>
      <p:bldP spid="15" grpId="0"/>
      <p:bldP spid="1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76246-AD1D-47E8-9A97-523F71244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case: </a:t>
            </a:r>
            <a:r>
              <a:rPr lang="en-US" dirty="0" err="1"/>
              <a:t>AMGmk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F74749-7412-422A-BDC5-EB30521D8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30</a:t>
            </a:fld>
            <a:endParaRPr lang="en-US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904DA1F-E72B-47E5-AEB8-427D8F9016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816156"/>
              </p:ext>
            </p:extLst>
          </p:nvPr>
        </p:nvGraphicFramePr>
        <p:xfrm>
          <a:off x="6086148" y="4146691"/>
          <a:ext cx="4815531" cy="25908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605177">
                  <a:extLst>
                    <a:ext uri="{9D8B030D-6E8A-4147-A177-3AD203B41FA5}">
                      <a16:colId xmlns:a16="http://schemas.microsoft.com/office/drawing/2014/main" val="975772665"/>
                    </a:ext>
                  </a:extLst>
                </a:gridCol>
                <a:gridCol w="1605177">
                  <a:extLst>
                    <a:ext uri="{9D8B030D-6E8A-4147-A177-3AD203B41FA5}">
                      <a16:colId xmlns:a16="http://schemas.microsoft.com/office/drawing/2014/main" val="1425179919"/>
                    </a:ext>
                  </a:extLst>
                </a:gridCol>
                <a:gridCol w="1605177">
                  <a:extLst>
                    <a:ext uri="{9D8B030D-6E8A-4147-A177-3AD203B41FA5}">
                      <a16:colId xmlns:a16="http://schemas.microsoft.com/office/drawing/2014/main" val="23500880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200" dirty="0"/>
                        <a:t>Line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Parallelism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Serial </a:t>
                      </a:r>
                    </a:p>
                    <a:p>
                      <a:r>
                        <a:rPr lang="en-US" sz="2200" dirty="0"/>
                        <a:t>work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7833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11.43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17.44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803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relax.c:91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13.11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51.87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176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csr.c:179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15.79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21.31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510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vect.c:383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9.14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3.52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7250126"/>
                  </a:ext>
                </a:extLst>
              </a:tr>
            </a:tbl>
          </a:graphicData>
        </a:graphic>
      </p:graphicFrame>
      <p:grpSp>
        <p:nvGrpSpPr>
          <p:cNvPr id="21" name="Group 20">
            <a:extLst>
              <a:ext uri="{FF2B5EF4-FFF2-40B4-BE49-F238E27FC236}">
                <a16:creationId xmlns:a16="http://schemas.microsoft.com/office/drawing/2014/main" id="{8B3C4C4D-E848-4EA8-B7F3-B10D08C707A8}"/>
              </a:ext>
            </a:extLst>
          </p:cNvPr>
          <p:cNvGrpSpPr/>
          <p:nvPr/>
        </p:nvGrpSpPr>
        <p:grpSpPr>
          <a:xfrm>
            <a:off x="3352387" y="1877208"/>
            <a:ext cx="7505446" cy="1551792"/>
            <a:chOff x="2343277" y="1877208"/>
            <a:chExt cx="7505446" cy="1551792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5E3FE1E-1883-427A-A9ED-D78A094FEDA8}"/>
                </a:ext>
              </a:extLst>
            </p:cNvPr>
            <p:cNvGrpSpPr/>
            <p:nvPr/>
          </p:nvGrpSpPr>
          <p:grpSpPr>
            <a:xfrm>
              <a:off x="2343277" y="1877208"/>
              <a:ext cx="7505446" cy="1551792"/>
              <a:chOff x="2412535" y="4346445"/>
              <a:chExt cx="7505446" cy="1551792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BCBA9E2-43F3-4A7A-A5A4-71CE0ADC51F7}"/>
                  </a:ext>
                </a:extLst>
              </p:cNvPr>
              <p:cNvSpPr/>
              <p:nvPr/>
            </p:nvSpPr>
            <p:spPr>
              <a:xfrm>
                <a:off x="5256294" y="4346446"/>
                <a:ext cx="1958085" cy="1551791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Relax</a:t>
                </a: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9BF4252-E932-4819-91DF-70CF39FDBCB6}"/>
                  </a:ext>
                </a:extLst>
              </p:cNvPr>
              <p:cNvSpPr/>
              <p:nvPr/>
            </p:nvSpPr>
            <p:spPr>
              <a:xfrm>
                <a:off x="7818434" y="4346445"/>
                <a:ext cx="2099547" cy="1551791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err="1">
                    <a:solidFill>
                      <a:schemeClr val="tx1"/>
                    </a:solidFill>
                  </a:rPr>
                  <a:t>Axpy</a:t>
                </a:r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33A6D7D-4789-4555-9337-74ED8C3FD4EF}"/>
                  </a:ext>
                </a:extLst>
              </p:cNvPr>
              <p:cNvSpPr/>
              <p:nvPr/>
            </p:nvSpPr>
            <p:spPr>
              <a:xfrm>
                <a:off x="2412535" y="4346446"/>
                <a:ext cx="2239704" cy="1551791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err="1">
                    <a:solidFill>
                      <a:schemeClr val="tx1"/>
                    </a:solidFill>
                  </a:rPr>
                  <a:t>Matvec</a:t>
                </a:r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536AEA8F-3D5D-449E-9E94-9771B930BA46}"/>
                </a:ext>
              </a:extLst>
            </p:cNvPr>
            <p:cNvCxnSpPr>
              <a:cxnSpLocks/>
              <a:stCxn id="5" idx="3"/>
              <a:endCxn id="6" idx="1"/>
            </p:cNvCxnSpPr>
            <p:nvPr/>
          </p:nvCxnSpPr>
          <p:spPr>
            <a:xfrm flipV="1">
              <a:off x="7145121" y="2653104"/>
              <a:ext cx="604055" cy="1"/>
            </a:xfrm>
            <a:prstGeom prst="straightConnector1">
              <a:avLst/>
            </a:prstGeom>
            <a:ln w="508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76015156-5DF9-40DB-8705-343741C4CC2B}"/>
                </a:ext>
              </a:extLst>
            </p:cNvPr>
            <p:cNvCxnSpPr>
              <a:cxnSpLocks/>
              <a:stCxn id="7" idx="3"/>
              <a:endCxn id="5" idx="1"/>
            </p:cNvCxnSpPr>
            <p:nvPr/>
          </p:nvCxnSpPr>
          <p:spPr>
            <a:xfrm>
              <a:off x="4582981" y="2653105"/>
              <a:ext cx="604055" cy="0"/>
            </a:xfrm>
            <a:prstGeom prst="straightConnector1">
              <a:avLst/>
            </a:prstGeom>
            <a:ln w="508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D571409C-FD49-487D-821E-8DB8C7B4FA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56254"/>
              </p:ext>
            </p:extLst>
          </p:nvPr>
        </p:nvGraphicFramePr>
        <p:xfrm>
          <a:off x="1077674" y="4146691"/>
          <a:ext cx="4414518" cy="25908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71506">
                  <a:extLst>
                    <a:ext uri="{9D8B030D-6E8A-4147-A177-3AD203B41FA5}">
                      <a16:colId xmlns:a16="http://schemas.microsoft.com/office/drawing/2014/main" val="975772665"/>
                    </a:ext>
                  </a:extLst>
                </a:gridCol>
                <a:gridCol w="1471506">
                  <a:extLst>
                    <a:ext uri="{9D8B030D-6E8A-4147-A177-3AD203B41FA5}">
                      <a16:colId xmlns:a16="http://schemas.microsoft.com/office/drawing/2014/main" val="1425179919"/>
                    </a:ext>
                  </a:extLst>
                </a:gridCol>
                <a:gridCol w="1471506">
                  <a:extLst>
                    <a:ext uri="{9D8B030D-6E8A-4147-A177-3AD203B41FA5}">
                      <a16:colId xmlns:a16="http://schemas.microsoft.com/office/drawing/2014/main" val="23500880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200" dirty="0"/>
                        <a:t>Line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Parallelism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Serial </a:t>
                      </a:r>
                    </a:p>
                    <a:p>
                      <a:r>
                        <a:rPr lang="en-US" sz="2200" dirty="0"/>
                        <a:t>work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7833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11.62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20.47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803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relax.c:91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13.11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52.32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176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csr.c:172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10.56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21.43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510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relax.c:87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2.75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7250126"/>
                  </a:ext>
                </a:extLst>
              </a:tr>
            </a:tbl>
          </a:graphicData>
        </a:graphic>
      </p:graphicFrame>
      <p:pic>
        <p:nvPicPr>
          <p:cNvPr id="9" name="Content Placeholder 8" descr="Magnifying glass">
            <a:extLst>
              <a:ext uri="{FF2B5EF4-FFF2-40B4-BE49-F238E27FC236}">
                <a16:creationId xmlns:a16="http://schemas.microsoft.com/office/drawing/2014/main" id="{23EA80BA-F988-481C-B0B3-5DB9369F00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34885" y="2902547"/>
            <a:ext cx="914400" cy="914400"/>
          </a:xfr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70EF9789-DD2E-4E87-9998-EAE4A824C195}"/>
              </a:ext>
            </a:extLst>
          </p:cNvPr>
          <p:cNvSpPr txBox="1"/>
          <p:nvPr/>
        </p:nvSpPr>
        <p:spPr>
          <a:xfrm>
            <a:off x="6360884" y="3615519"/>
            <a:ext cx="40175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Optimized parallelism profile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3DC07EC-1DE1-4918-A872-7277FD49F495}"/>
              </a:ext>
            </a:extLst>
          </p:cNvPr>
          <p:cNvSpPr txBox="1"/>
          <p:nvPr/>
        </p:nvSpPr>
        <p:spPr>
          <a:xfrm>
            <a:off x="2021609" y="3666638"/>
            <a:ext cx="3214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What-if profile</a:t>
            </a:r>
          </a:p>
        </p:txBody>
      </p:sp>
      <p:pic>
        <p:nvPicPr>
          <p:cNvPr id="16" name="Content Placeholder 8" descr="Magnifying glass">
            <a:extLst>
              <a:ext uri="{FF2B5EF4-FFF2-40B4-BE49-F238E27FC236}">
                <a16:creationId xmlns:a16="http://schemas.microsoft.com/office/drawing/2014/main" id="{8B2BD534-D1AE-40C5-80D5-85F7217410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30614" y="2983071"/>
            <a:ext cx="914400" cy="9144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6FF6FAB7-1431-4B51-8C6D-7CE0C03496B6}"/>
              </a:ext>
            </a:extLst>
          </p:cNvPr>
          <p:cNvSpPr txBox="1"/>
          <p:nvPr/>
        </p:nvSpPr>
        <p:spPr>
          <a:xfrm>
            <a:off x="267862" y="2804698"/>
            <a:ext cx="341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Optimized speedup: </a:t>
            </a:r>
            <a:r>
              <a:rPr lang="en-US" sz="2800" b="1" dirty="0"/>
              <a:t>9.1x</a:t>
            </a:r>
          </a:p>
        </p:txBody>
      </p:sp>
      <p:pic>
        <p:nvPicPr>
          <p:cNvPr id="8" name="Graphic 7" descr="Gauge">
            <a:extLst>
              <a:ext uri="{FF2B5EF4-FFF2-40B4-BE49-F238E27FC236}">
                <a16:creationId xmlns:a16="http://schemas.microsoft.com/office/drawing/2014/main" id="{A603BB3B-CD62-4F02-A4F8-A754C588C4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961380" y="3004604"/>
            <a:ext cx="914400" cy="914400"/>
          </a:xfrm>
          <a:prstGeom prst="rect">
            <a:avLst/>
          </a:prstGeom>
        </p:spPr>
      </p:pic>
      <p:pic>
        <p:nvPicPr>
          <p:cNvPr id="23" name="Graphic 22" descr="Gauge">
            <a:extLst>
              <a:ext uri="{FF2B5EF4-FFF2-40B4-BE49-F238E27FC236}">
                <a16:creationId xmlns:a16="http://schemas.microsoft.com/office/drawing/2014/main" id="{6CC1470F-517F-4B9D-AEFB-96DC9AC387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247965" y="2955010"/>
            <a:ext cx="914400" cy="91440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D12EF597-A41A-42FF-99A3-452BB41CD231}"/>
              </a:ext>
            </a:extLst>
          </p:cNvPr>
          <p:cNvSpPr txBox="1"/>
          <p:nvPr/>
        </p:nvSpPr>
        <p:spPr>
          <a:xfrm>
            <a:off x="342840" y="1832203"/>
            <a:ext cx="32148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Initial speedup: </a:t>
            </a:r>
          </a:p>
          <a:p>
            <a:r>
              <a:rPr lang="en-US" sz="2800" dirty="0"/>
              <a:t>5.4x</a:t>
            </a:r>
          </a:p>
        </p:txBody>
      </p:sp>
    </p:spTree>
    <p:extLst>
      <p:ext uri="{BB962C8B-B14F-4D97-AF65-F5344CB8AC3E}">
        <p14:creationId xmlns:p14="http://schemas.microsoft.com/office/powerpoint/2010/main" val="1293899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84528-FAE5-4CB1-A6A9-C4C284A66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Was it Practical to Use?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22757-8202-4E52-B928-DD18DAE74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62% average profiling overhead compared to parallel execution</a:t>
            </a:r>
          </a:p>
          <a:p>
            <a:endParaRPr lang="en-US" sz="3200" dirty="0"/>
          </a:p>
          <a:p>
            <a:r>
              <a:rPr lang="en-US" sz="3200" dirty="0"/>
              <a:t>28% average memory overhead</a:t>
            </a:r>
          </a:p>
          <a:p>
            <a:pPr lvl="1"/>
            <a:r>
              <a:rPr lang="en-US" sz="2800" dirty="0"/>
              <a:t>Only a small fraction of OSPG will be in memory</a:t>
            </a:r>
          </a:p>
          <a:p>
            <a:endParaRPr lang="en-US" sz="3200" dirty="0"/>
          </a:p>
          <a:p>
            <a:r>
              <a:rPr lang="en-US" sz="3200" dirty="0"/>
              <a:t>One-the-fly profiling mode to analyze long running programs</a:t>
            </a:r>
          </a:p>
          <a:p>
            <a:pPr lvl="1"/>
            <a:r>
              <a:rPr lang="en-US" sz="2800" dirty="0"/>
              <a:t>Eliminates the need for logs and offline analysis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BD3D67-5DA7-4354-B5FB-E31B56CC9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31</a:t>
            </a:fld>
            <a:endParaRPr lang="en-US"/>
          </a:p>
        </p:txBody>
      </p:sp>
      <p:pic>
        <p:nvPicPr>
          <p:cNvPr id="6" name="Shape 39">
            <a:extLst>
              <a:ext uri="{FF2B5EF4-FFF2-40B4-BE49-F238E27FC236}">
                <a16:creationId xmlns:a16="http://schemas.microsoft.com/office/drawing/2014/main" id="{7CFF0970-C1F7-4355-A0CC-3F4FE600B3CF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371475"/>
            <a:ext cx="1481140" cy="493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5802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E29D4-782B-4603-B395-6E668C63D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B42C0-1439-4CDE-BA90-AB94E19AE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C25BF8-C6B4-49D2-A92A-6E435C9D4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32</a:t>
            </a:fld>
            <a:endParaRPr lang="en-US"/>
          </a:p>
        </p:txBody>
      </p:sp>
      <p:pic>
        <p:nvPicPr>
          <p:cNvPr id="14" name="Picture 4" descr="hpctoolkit">
            <a:extLst>
              <a:ext uri="{FF2B5EF4-FFF2-40B4-BE49-F238E27FC236}">
                <a16:creationId xmlns:a16="http://schemas.microsoft.com/office/drawing/2014/main" id="{090205CB-7F2B-4595-BF58-9D3CE94B1F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4254" b="-10627"/>
          <a:stretch/>
        </p:blipFill>
        <p:spPr bwMode="auto">
          <a:xfrm>
            <a:off x="2605728" y="5277736"/>
            <a:ext cx="2932446" cy="748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intel parallel studio">
            <a:extLst>
              <a:ext uri="{FF2B5EF4-FFF2-40B4-BE49-F238E27FC236}">
                <a16:creationId xmlns:a16="http://schemas.microsoft.com/office/drawing/2014/main" id="{14CAE206-C14A-4CF4-8713-7477687C30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1470" y="2764117"/>
            <a:ext cx="1823098" cy="2294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C17A056-528D-4420-A82B-841577F0C2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4173" y="2632757"/>
            <a:ext cx="1634305" cy="149910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124B641-757B-4C95-A3A2-2B3FFD445980}"/>
              </a:ext>
            </a:extLst>
          </p:cNvPr>
          <p:cNvSpPr/>
          <p:nvPr/>
        </p:nvSpPr>
        <p:spPr>
          <a:xfrm>
            <a:off x="1565842" y="1741234"/>
            <a:ext cx="93507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https://www.openmp.org/resources/openmp-compilers-tools/</a:t>
            </a:r>
          </a:p>
        </p:txBody>
      </p:sp>
      <p:pic>
        <p:nvPicPr>
          <p:cNvPr id="1026" name="Picture 2" descr="Text: arm DDT (logo).">
            <a:extLst>
              <a:ext uri="{FF2B5EF4-FFF2-40B4-BE49-F238E27FC236}">
                <a16:creationId xmlns:a16="http://schemas.microsoft.com/office/drawing/2014/main" id="{D5CE10DC-6700-4239-85B5-28B1282417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700" y="2881312"/>
            <a:ext cx="1819275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mage result for bsc paraver">
            <a:extLst>
              <a:ext uri="{FF2B5EF4-FFF2-40B4-BE49-F238E27FC236}">
                <a16:creationId xmlns:a16="http://schemas.microsoft.com/office/drawing/2014/main" id="{A5EA70CA-9014-4A89-B283-58D7D2F95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99" y="4376775"/>
            <a:ext cx="1688473" cy="1688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icture">
            <a:extLst>
              <a:ext uri="{FF2B5EF4-FFF2-40B4-BE49-F238E27FC236}">
                <a16:creationId xmlns:a16="http://schemas.microsoft.com/office/drawing/2014/main" id="{42E5C5F1-C2C8-484C-960F-B0E7132FE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7655" y="5169244"/>
            <a:ext cx="2886145" cy="1134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i2.wp.com/www.appentra.com/wp-content/uploads/2018/06/parallelwre-trainer-lg-01.png?fit=300%2C135&amp;ssl=1">
            <a:extLst>
              <a:ext uri="{FF2B5EF4-FFF2-40B4-BE49-F238E27FC236}">
                <a16:creationId xmlns:a16="http://schemas.microsoft.com/office/drawing/2014/main" id="{A8D9E689-8BCF-4B6E-9C20-C6A066B0A0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6782" y="3020167"/>
            <a:ext cx="2003818" cy="901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totalview rogue wave">
            <a:extLst>
              <a:ext uri="{FF2B5EF4-FFF2-40B4-BE49-F238E27FC236}">
                <a16:creationId xmlns:a16="http://schemas.microsoft.com/office/drawing/2014/main" id="{1048A592-D8B3-4556-8ACE-81866E0B87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8154" y="4898732"/>
            <a:ext cx="2932446" cy="163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Logo Scalasca">
            <a:extLst>
              <a:ext uri="{FF2B5EF4-FFF2-40B4-BE49-F238E27FC236}">
                <a16:creationId xmlns:a16="http://schemas.microsoft.com/office/drawing/2014/main" id="{79D919C6-5616-4BB4-815E-677AE95EEB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3132" y="4323172"/>
            <a:ext cx="2457949" cy="430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9ED73EA-F3CB-4F97-B099-E66407C2987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875156" y="4008378"/>
            <a:ext cx="3502144" cy="99788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653F018-0A90-4CF0-A052-155DC87AD51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721315" y="2726246"/>
            <a:ext cx="2521769" cy="118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7182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E992A-F265-4D86-B00A-BBFBD5CAE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and 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1F898-7C0E-4818-B5D5-62C0AC49AE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novel performance model to identify serialization bottlenecks</a:t>
            </a:r>
          </a:p>
          <a:p>
            <a:r>
              <a:rPr lang="en-US" dirty="0"/>
              <a:t>What-if analyses to estimate performance improvements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Our first step to characterize performance of OpenMP programs </a:t>
            </a:r>
          </a:p>
          <a:p>
            <a:pPr marL="0" indent="0">
              <a:buNone/>
            </a:pPr>
            <a:r>
              <a:rPr lang="en-US" dirty="0"/>
              <a:t>   In future work:</a:t>
            </a:r>
          </a:p>
          <a:p>
            <a:pPr lvl="1"/>
            <a:r>
              <a:rPr lang="en-US" dirty="0"/>
              <a:t>Identify the right amount of parallelism </a:t>
            </a:r>
          </a:p>
          <a:p>
            <a:pPr lvl="1"/>
            <a:r>
              <a:rPr lang="en-US" dirty="0"/>
              <a:t>Offloading support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A08324-E1B3-425F-818D-297DBC02E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895D9-1F5B-4191-8B83-8AB5B0DFE553}" type="slidenum">
              <a:rPr lang="en-US" smtClean="0"/>
              <a:t>33</a:t>
            </a:fld>
            <a:endParaRPr lang="en-US"/>
          </a:p>
        </p:txBody>
      </p:sp>
      <p:pic>
        <p:nvPicPr>
          <p:cNvPr id="6" name="Shape 39">
            <a:extLst>
              <a:ext uri="{FF2B5EF4-FFF2-40B4-BE49-F238E27FC236}">
                <a16:creationId xmlns:a16="http://schemas.microsoft.com/office/drawing/2014/main" id="{DFD6A00D-4401-46E2-9B77-D590A861F3D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371475"/>
            <a:ext cx="1481140" cy="493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46879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27132-AF55-4978-AF8E-15E2D9CC0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8FC30-1B29-4974-A8E9-F0CA6415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85A87C-9C57-4959-BB04-AD4344DB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34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573C22-988F-423A-8667-0880E7A2338F}"/>
              </a:ext>
            </a:extLst>
          </p:cNvPr>
          <p:cNvSpPr txBox="1"/>
          <p:nvPr/>
        </p:nvSpPr>
        <p:spPr>
          <a:xfrm>
            <a:off x="2980443" y="3178022"/>
            <a:ext cx="71222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OMP-WHIP is available online</a:t>
            </a:r>
          </a:p>
          <a:p>
            <a:pPr algn="ctr"/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https://github.com/rutgers-apl/omp-whip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31938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2DC9D-7B20-4420-B6AE-C81D2645B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OpenMP Program Performance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6A319-8709-4949-8B89-D74F4113A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499FF1-3036-4E71-A3C7-E5C816769A3A}"/>
              </a:ext>
            </a:extLst>
          </p:cNvPr>
          <p:cNvSpPr/>
          <p:nvPr/>
        </p:nvSpPr>
        <p:spPr>
          <a:xfrm>
            <a:off x="1169176" y="2020137"/>
            <a:ext cx="7138585" cy="1005840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$ ./</a:t>
            </a:r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prog_ser</a:t>
            </a:r>
            <a:endParaRPr lang="en-US" sz="2800" dirty="0">
              <a:solidFill>
                <a:schemeClr val="tx1"/>
              </a:solidFill>
              <a:latin typeface="Courier New" panose="02070309020205020404" pitchFamily="49" charset="0"/>
              <a:ea typeface="Courier" charset="0"/>
              <a:cs typeface="Courier New" panose="02070309020205020404" pitchFamily="49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Running time</a:t>
            </a:r>
            <a:r>
              <a:rPr lang="en-US" sz="2800" dirty="0">
                <a:solidFill>
                  <a:srgbClr val="C00000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: </a:t>
            </a:r>
            <a:r>
              <a:rPr lang="en-US" sz="2800" dirty="0">
                <a:solidFill>
                  <a:srgbClr val="FF0000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120s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7B24AF-BDBA-492C-AF42-A594E3467AE1}"/>
              </a:ext>
            </a:extLst>
          </p:cNvPr>
          <p:cNvSpPr txBox="1"/>
          <p:nvPr/>
        </p:nvSpPr>
        <p:spPr>
          <a:xfrm>
            <a:off x="1149082" y="1471450"/>
            <a:ext cx="2244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Serial Execution: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87217E-9B51-4C32-A6AA-B760089B6EE5}"/>
              </a:ext>
            </a:extLst>
          </p:cNvPr>
          <p:cNvSpPr/>
          <p:nvPr/>
        </p:nvSpPr>
        <p:spPr>
          <a:xfrm>
            <a:off x="1149082" y="3721154"/>
            <a:ext cx="7138585" cy="1005840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$ ./</a:t>
            </a:r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prog_omp</a:t>
            </a:r>
            <a:endParaRPr lang="en-US" sz="2800" dirty="0">
              <a:solidFill>
                <a:schemeClr val="tx1"/>
              </a:solidFill>
              <a:latin typeface="Courier New" panose="02070309020205020404" pitchFamily="49" charset="0"/>
              <a:ea typeface="Courier" charset="0"/>
              <a:cs typeface="Courier New" panose="02070309020205020404" pitchFamily="49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Running time</a:t>
            </a:r>
            <a:r>
              <a:rPr lang="en-US" sz="2800" dirty="0">
                <a:solidFill>
                  <a:srgbClr val="C00000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: </a:t>
            </a:r>
            <a:r>
              <a:rPr lang="en-US" sz="2800" dirty="0">
                <a:solidFill>
                  <a:srgbClr val="FF0000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65s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8436D8-AAC9-408F-9AB8-60F1EC3539F6}"/>
              </a:ext>
            </a:extLst>
          </p:cNvPr>
          <p:cNvSpPr txBox="1"/>
          <p:nvPr/>
        </p:nvSpPr>
        <p:spPr>
          <a:xfrm>
            <a:off x="1149082" y="3147742"/>
            <a:ext cx="36387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Parallel Execution (2-cores):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5127DE-7B08-4651-BA0F-297469FBE5B7}"/>
              </a:ext>
            </a:extLst>
          </p:cNvPr>
          <p:cNvSpPr txBox="1"/>
          <p:nvPr/>
        </p:nvSpPr>
        <p:spPr>
          <a:xfrm>
            <a:off x="8598549" y="3772887"/>
            <a:ext cx="3213238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1.8x Speedup on </a:t>
            </a:r>
          </a:p>
          <a:p>
            <a:pPr algn="ctr"/>
            <a:r>
              <a:rPr lang="en-US" sz="2800" dirty="0"/>
              <a:t>2-Core System</a:t>
            </a:r>
          </a:p>
        </p:txBody>
      </p:sp>
      <p:pic>
        <p:nvPicPr>
          <p:cNvPr id="10" name="Shape 39">
            <a:extLst>
              <a:ext uri="{FF2B5EF4-FFF2-40B4-BE49-F238E27FC236}">
                <a16:creationId xmlns:a16="http://schemas.microsoft.com/office/drawing/2014/main" id="{22ECACBF-BA9F-4712-A745-C1AB2E249C18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371475"/>
            <a:ext cx="1481140" cy="49372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ED77A7C-702A-4778-8195-BFCCE747D7FF}"/>
              </a:ext>
            </a:extLst>
          </p:cNvPr>
          <p:cNvSpPr/>
          <p:nvPr/>
        </p:nvSpPr>
        <p:spPr>
          <a:xfrm>
            <a:off x="1149082" y="5375440"/>
            <a:ext cx="7138585" cy="1005840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$ ./</a:t>
            </a:r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prog_omp</a:t>
            </a:r>
            <a:endParaRPr lang="en-US" sz="2800" dirty="0">
              <a:solidFill>
                <a:schemeClr val="tx1"/>
              </a:solidFill>
              <a:latin typeface="Courier New" panose="02070309020205020404" pitchFamily="49" charset="0"/>
              <a:ea typeface="Courier" charset="0"/>
              <a:cs typeface="Courier New" panose="02070309020205020404" pitchFamily="49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Running time</a:t>
            </a:r>
            <a:r>
              <a:rPr lang="en-US" sz="2800" dirty="0">
                <a:solidFill>
                  <a:srgbClr val="C00000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: </a:t>
            </a:r>
            <a:r>
              <a:rPr lang="en-US" sz="2800" dirty="0">
                <a:solidFill>
                  <a:srgbClr val="FF0000"/>
                </a:solidFill>
                <a:latin typeface="Courier New" panose="02070309020205020404" pitchFamily="49" charset="0"/>
                <a:ea typeface="Courier" charset="0"/>
                <a:cs typeface="Courier New" panose="02070309020205020404" pitchFamily="49" charset="0"/>
              </a:rPr>
              <a:t>50s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A1A4008-BFD0-4E4B-B03C-0FF6E287FDB7}"/>
              </a:ext>
            </a:extLst>
          </p:cNvPr>
          <p:cNvSpPr txBox="1"/>
          <p:nvPr/>
        </p:nvSpPr>
        <p:spPr>
          <a:xfrm>
            <a:off x="1149082" y="4840649"/>
            <a:ext cx="3794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Parallel Execution (16-cores):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2611423-427C-4E5D-8B7B-0AC0BC715658}"/>
              </a:ext>
            </a:extLst>
          </p:cNvPr>
          <p:cNvSpPr txBox="1"/>
          <p:nvPr/>
        </p:nvSpPr>
        <p:spPr>
          <a:xfrm>
            <a:off x="8598549" y="5428956"/>
            <a:ext cx="3213239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2.4x Speedup on </a:t>
            </a:r>
          </a:p>
          <a:p>
            <a:pPr algn="ctr"/>
            <a:r>
              <a:rPr lang="en-US" sz="2800" dirty="0"/>
              <a:t>16-Core System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FAFCB022-3161-488D-BE0C-59DA2DCA2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4</a:t>
            </a:fld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8F9DE70-EA91-4439-A741-61E7BE403D0F}"/>
              </a:ext>
            </a:extLst>
          </p:cNvPr>
          <p:cNvSpPr/>
          <p:nvPr/>
        </p:nvSpPr>
        <p:spPr>
          <a:xfrm>
            <a:off x="1690122" y="2926835"/>
            <a:ext cx="9241465" cy="1608028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Why is a program not performance portable?</a:t>
            </a:r>
          </a:p>
        </p:txBody>
      </p:sp>
    </p:spTree>
    <p:extLst>
      <p:ext uri="{BB962C8B-B14F-4D97-AF65-F5344CB8AC3E}">
        <p14:creationId xmlns:p14="http://schemas.microsoft.com/office/powerpoint/2010/main" val="1152977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8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1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/>
      <p:bldP spid="7" grpId="0" animBg="1"/>
      <p:bldP spid="8" grpId="0"/>
      <p:bldP spid="9" grpId="0" animBg="1"/>
      <p:bldP spid="14" grpId="0" animBg="1"/>
      <p:bldP spid="15" grpId="0"/>
      <p:bldP spid="16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A298C-87B5-42D3-BD11-D4C330056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a Program Not Performance Portable?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BCA51A-467C-4C50-B844-FC93274B1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5</a:t>
            </a:fld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84B5F9C-7B0F-47BC-8248-CA776C1839FF}"/>
              </a:ext>
            </a:extLst>
          </p:cNvPr>
          <p:cNvSpPr/>
          <p:nvPr/>
        </p:nvSpPr>
        <p:spPr>
          <a:xfrm>
            <a:off x="1382547" y="2290211"/>
            <a:ext cx="2222717" cy="150792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Lack of work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0DE4749-1FA6-4BD9-A3A1-8B7E0DB5E381}"/>
              </a:ext>
            </a:extLst>
          </p:cNvPr>
          <p:cNvSpPr/>
          <p:nvPr/>
        </p:nvSpPr>
        <p:spPr>
          <a:xfrm>
            <a:off x="3815863" y="2290484"/>
            <a:ext cx="2222717" cy="150792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Serialization Bottlenecks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3EE8076-7F1E-454A-B3AA-982F7113F909}"/>
              </a:ext>
            </a:extLst>
          </p:cNvPr>
          <p:cNvSpPr/>
          <p:nvPr/>
        </p:nvSpPr>
        <p:spPr>
          <a:xfrm>
            <a:off x="6339766" y="2290484"/>
            <a:ext cx="2222717" cy="150792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Secondary effects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50978B1-5802-4F2B-AE2A-A3D6695E2988}"/>
              </a:ext>
            </a:extLst>
          </p:cNvPr>
          <p:cNvSpPr/>
          <p:nvPr/>
        </p:nvSpPr>
        <p:spPr>
          <a:xfrm>
            <a:off x="8822725" y="2290484"/>
            <a:ext cx="2222717" cy="150792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Runtime overhead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F67B484-B858-4395-965F-325A4EA66C76}"/>
              </a:ext>
            </a:extLst>
          </p:cNvPr>
          <p:cNvSpPr/>
          <p:nvPr/>
        </p:nvSpPr>
        <p:spPr>
          <a:xfrm>
            <a:off x="1243693" y="4208206"/>
            <a:ext cx="10288379" cy="18948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Identify regions that are responsible for serialization bottlenecks</a:t>
            </a:r>
          </a:p>
        </p:txBody>
      </p:sp>
      <p:sp>
        <p:nvSpPr>
          <p:cNvPr id="10" name="Speech Bubble: Oval 9">
            <a:extLst>
              <a:ext uri="{FF2B5EF4-FFF2-40B4-BE49-F238E27FC236}">
                <a16:creationId xmlns:a16="http://schemas.microsoft.com/office/drawing/2014/main" id="{FC89DF77-4199-448C-AB79-9CDA9B43ECA2}"/>
              </a:ext>
            </a:extLst>
          </p:cNvPr>
          <p:cNvSpPr/>
          <p:nvPr/>
        </p:nvSpPr>
        <p:spPr>
          <a:xfrm>
            <a:off x="6429173" y="2189559"/>
            <a:ext cx="3706942" cy="1765322"/>
          </a:xfrm>
          <a:prstGeom prst="wedgeEllipseCallout">
            <a:avLst>
              <a:gd name="adj1" fmla="val -31614"/>
              <a:gd name="adj2" fmla="val 65571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Focus of our talk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41A3E5C-4A9A-4F07-AAB5-3D7BE8100AC5}"/>
              </a:ext>
            </a:extLst>
          </p:cNvPr>
          <p:cNvSpPr/>
          <p:nvPr/>
        </p:nvSpPr>
        <p:spPr>
          <a:xfrm>
            <a:off x="1178969" y="2133469"/>
            <a:ext cx="5039605" cy="1821412"/>
          </a:xfrm>
          <a:prstGeom prst="roundRect">
            <a:avLst/>
          </a:prstGeom>
          <a:noFill/>
          <a:ln w="317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Shape 39">
            <a:extLst>
              <a:ext uri="{FF2B5EF4-FFF2-40B4-BE49-F238E27FC236}">
                <a16:creationId xmlns:a16="http://schemas.microsoft.com/office/drawing/2014/main" id="{61A3658D-C198-4DD3-9B81-E72D8A1479BB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371475"/>
            <a:ext cx="1481140" cy="493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52991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7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0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7" grpId="1" animBg="1"/>
      <p:bldP spid="8" grpId="0" animBg="1"/>
      <p:bldP spid="8" grpId="1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9893A-ACC1-4CC4-9F85-30DEB3605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16EF2D-4093-4D5F-8E94-1117FD1D6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novel performance model to identify serialization bottlenecks</a:t>
            </a:r>
          </a:p>
          <a:p>
            <a:pPr lvl="1"/>
            <a:r>
              <a:rPr lang="en-US" dirty="0"/>
              <a:t>Capture logical series-parallel relationship + fine-grained measurements</a:t>
            </a:r>
          </a:p>
          <a:p>
            <a:pPr lvl="1"/>
            <a:r>
              <a:rPr lang="en-US" dirty="0"/>
              <a:t>Novel OpenMP series-parallel graph</a:t>
            </a:r>
          </a:p>
          <a:p>
            <a:endParaRPr lang="en-US" dirty="0"/>
          </a:p>
          <a:p>
            <a:r>
              <a:rPr lang="en-US" dirty="0"/>
              <a:t>What-if analyses to estimate performance improvements</a:t>
            </a:r>
          </a:p>
          <a:p>
            <a:pPr lvl="1"/>
            <a:r>
              <a:rPr lang="en-US" dirty="0"/>
              <a:t>Before designing concrete optimizations</a:t>
            </a:r>
          </a:p>
          <a:p>
            <a:pPr lvl="1"/>
            <a:r>
              <a:rPr lang="en-US" dirty="0"/>
              <a:t>Effective in identifying bottlenecks that have to be optimized first</a:t>
            </a:r>
          </a:p>
          <a:p>
            <a:endParaRPr lang="en-US" dirty="0"/>
          </a:p>
          <a:p>
            <a:r>
              <a:rPr lang="en-US" dirty="0"/>
              <a:t>Surprising effective in identifying bottlenecks</a:t>
            </a:r>
          </a:p>
          <a:p>
            <a:pPr lvl="1"/>
            <a:r>
              <a:rPr lang="en-US" dirty="0"/>
              <a:t>Open source: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https://github.com/rutgers-apl/omp-whip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745F4F-514F-47D6-8EDB-04089D26C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089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81D22-AB5B-4B8D-9823-1F0C05458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Performance Model for what-if analyses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60CA38-EF75-48E8-BDC7-F19AE203B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878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CD614-6EB3-4F81-8EA8-2A415FE1F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Model Overview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8B6593-D69A-47A0-BD4D-2A1B7B200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57E858-222D-4C96-B7B1-45583A2A161D}"/>
              </a:ext>
            </a:extLst>
          </p:cNvPr>
          <p:cNvSpPr txBox="1"/>
          <p:nvPr/>
        </p:nvSpPr>
        <p:spPr>
          <a:xfrm>
            <a:off x="907774" y="1831528"/>
            <a:ext cx="10098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Capture the logical series-parallel relation between different fragments of an OpenMP program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91B1AF-720B-426F-ABE3-C2E22FE78202}"/>
              </a:ext>
            </a:extLst>
          </p:cNvPr>
          <p:cNvSpPr txBox="1"/>
          <p:nvPr/>
        </p:nvSpPr>
        <p:spPr>
          <a:xfrm>
            <a:off x="907774" y="2935211"/>
            <a:ext cx="10098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OpenMP Series-Parallel graph (OSPG) captures these relations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Schedule independent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8D6CDC-FE10-49B2-AA65-F07E0EA79E80}"/>
              </a:ext>
            </a:extLst>
          </p:cNvPr>
          <p:cNvSpPr txBox="1"/>
          <p:nvPr/>
        </p:nvSpPr>
        <p:spPr>
          <a:xfrm>
            <a:off x="3310925" y="6016331"/>
            <a:ext cx="1209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OSPG</a:t>
            </a:r>
            <a:endParaRPr lang="en-US" sz="3200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6FF2873-868A-436F-9D42-61C6714D9957}"/>
              </a:ext>
            </a:extLst>
          </p:cNvPr>
          <p:cNvGrpSpPr>
            <a:grpSpLocks noChangeAspect="1"/>
          </p:cNvGrpSpPr>
          <p:nvPr/>
        </p:nvGrpSpPr>
        <p:grpSpPr>
          <a:xfrm>
            <a:off x="2966884" y="4282442"/>
            <a:ext cx="2345587" cy="1662313"/>
            <a:chOff x="1478151" y="1453514"/>
            <a:chExt cx="4255069" cy="301556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6F6DDCB-C90E-4C41-A8E0-2A2C5B8A4E4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78151" y="2489571"/>
              <a:ext cx="939429" cy="939429"/>
            </a:xfrm>
            <a:prstGeom prst="ellipse">
              <a:avLst/>
            </a:prstGeom>
            <a:solidFill>
              <a:srgbClr val="92D05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2B6A465-E4AD-45A3-B6F0-76D10B56723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610032" y="1453514"/>
              <a:ext cx="939429" cy="939429"/>
            </a:xfrm>
            <a:prstGeom prst="ellipse">
              <a:avLst/>
            </a:prstGeom>
            <a:solidFill>
              <a:srgbClr val="00B0F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/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4E3FCCE3-E5E1-4386-B0F3-C72F46C32B31}"/>
                </a:ext>
              </a:extLst>
            </p:cNvPr>
            <p:cNvCxnSpPr>
              <a:cxnSpLocks/>
              <a:stCxn id="12" idx="3"/>
              <a:endCxn id="11" idx="7"/>
            </p:cNvCxnSpPr>
            <p:nvPr/>
          </p:nvCxnSpPr>
          <p:spPr>
            <a:xfrm flipH="1">
              <a:off x="2280004" y="2255367"/>
              <a:ext cx="467604" cy="371780"/>
            </a:xfrm>
            <a:prstGeom prst="straightConnector1">
              <a:avLst/>
            </a:prstGeom>
            <a:ln w="254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3C193BE-9F75-4C9B-ADC1-EAC586772C9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704422" y="2489571"/>
              <a:ext cx="939429" cy="939429"/>
            </a:xfrm>
            <a:prstGeom prst="ellipse">
              <a:avLst/>
            </a:prstGeom>
            <a:solidFill>
              <a:srgbClr val="00B0F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D188F3C-E1A4-4C05-B16D-7360B3587E42}"/>
                </a:ext>
              </a:extLst>
            </p:cNvPr>
            <p:cNvCxnSpPr>
              <a:cxnSpLocks/>
              <a:stCxn id="12" idx="5"/>
              <a:endCxn id="14" idx="1"/>
            </p:cNvCxnSpPr>
            <p:nvPr/>
          </p:nvCxnSpPr>
          <p:spPr>
            <a:xfrm>
              <a:off x="3411885" y="2255367"/>
              <a:ext cx="430113" cy="371780"/>
            </a:xfrm>
            <a:prstGeom prst="straightConnector1">
              <a:avLst/>
            </a:prstGeom>
            <a:ln w="254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D4417CF-3080-46E7-ACE2-B00137D133B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67520" y="3529646"/>
              <a:ext cx="939429" cy="939429"/>
            </a:xfrm>
            <a:prstGeom prst="ellipse">
              <a:avLst/>
            </a:prstGeom>
            <a:solidFill>
              <a:srgbClr val="FFC00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/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65669DFE-89A6-41E5-A7E4-1C4B144B9B53}"/>
                </a:ext>
              </a:extLst>
            </p:cNvPr>
            <p:cNvCxnSpPr>
              <a:cxnSpLocks/>
              <a:stCxn id="14" idx="3"/>
              <a:endCxn id="16" idx="7"/>
            </p:cNvCxnSpPr>
            <p:nvPr/>
          </p:nvCxnSpPr>
          <p:spPr>
            <a:xfrm flipH="1">
              <a:off x="3369373" y="3291424"/>
              <a:ext cx="472625" cy="375798"/>
            </a:xfrm>
            <a:prstGeom prst="straightConnector1">
              <a:avLst/>
            </a:prstGeom>
            <a:ln w="254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2818253C-AFF0-4FAB-B1C2-8DC0CCB3C8C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93791" y="3529646"/>
              <a:ext cx="939429" cy="939429"/>
            </a:xfrm>
            <a:prstGeom prst="ellipse">
              <a:avLst/>
            </a:prstGeom>
            <a:solidFill>
              <a:srgbClr val="FFC000"/>
            </a:solidFill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9669" tIns="34834" rIns="69669" bIns="348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1" dirty="0"/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C7143AD6-B499-43C7-9060-7041B6CB9E94}"/>
                </a:ext>
              </a:extLst>
            </p:cNvPr>
            <p:cNvCxnSpPr>
              <a:cxnSpLocks/>
              <a:stCxn id="14" idx="5"/>
              <a:endCxn id="18" idx="1"/>
            </p:cNvCxnSpPr>
            <p:nvPr/>
          </p:nvCxnSpPr>
          <p:spPr>
            <a:xfrm>
              <a:off x="4506275" y="3291424"/>
              <a:ext cx="425092" cy="375798"/>
            </a:xfrm>
            <a:prstGeom prst="straightConnector1">
              <a:avLst/>
            </a:prstGeom>
            <a:ln w="254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Cross 20">
            <a:extLst>
              <a:ext uri="{FF2B5EF4-FFF2-40B4-BE49-F238E27FC236}">
                <a16:creationId xmlns:a16="http://schemas.microsoft.com/office/drawing/2014/main" id="{3C2BBC77-678A-4A51-A615-FD089493E5C1}"/>
              </a:ext>
            </a:extLst>
          </p:cNvPr>
          <p:cNvSpPr>
            <a:spLocks noChangeAspect="1"/>
          </p:cNvSpPr>
          <p:nvPr/>
        </p:nvSpPr>
        <p:spPr>
          <a:xfrm>
            <a:off x="5773194" y="4893984"/>
            <a:ext cx="523028" cy="526298"/>
          </a:xfrm>
          <a:prstGeom prst="plus">
            <a:avLst>
              <a:gd name="adj" fmla="val 34502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8ED16F5-A747-4BDE-9E68-AC2736513E89}"/>
              </a:ext>
            </a:extLst>
          </p:cNvPr>
          <p:cNvSpPr/>
          <p:nvPr/>
        </p:nvSpPr>
        <p:spPr>
          <a:xfrm>
            <a:off x="6151131" y="6025891"/>
            <a:ext cx="4397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r>
              <a:rPr lang="en-US" sz="2800" dirty="0"/>
              <a:t>Fine-grained measurements </a:t>
            </a:r>
            <a:endParaRPr lang="en-US" dirty="0"/>
          </a:p>
        </p:txBody>
      </p:sp>
      <p:pic>
        <p:nvPicPr>
          <p:cNvPr id="24" name="Graphic 23" descr="Stopwatch">
            <a:extLst>
              <a:ext uri="{FF2B5EF4-FFF2-40B4-BE49-F238E27FC236}">
                <a16:creationId xmlns:a16="http://schemas.microsoft.com/office/drawing/2014/main" id="{EC8ADAF3-63E9-40BA-AEB2-050853370E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04456" y="5456903"/>
            <a:ext cx="585039" cy="585039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C93CA9F9-CB81-4534-92F9-F62D608AAFFD}"/>
              </a:ext>
            </a:extLst>
          </p:cNvPr>
          <p:cNvGrpSpPr>
            <a:grpSpLocks noChangeAspect="1"/>
          </p:cNvGrpSpPr>
          <p:nvPr/>
        </p:nvGrpSpPr>
        <p:grpSpPr>
          <a:xfrm>
            <a:off x="6714565" y="4719222"/>
            <a:ext cx="3175277" cy="858999"/>
            <a:chOff x="480440" y="2386626"/>
            <a:chExt cx="11509584" cy="2686274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D012EBCC-5B34-4AE2-9CCF-0C2A46D89706}"/>
                </a:ext>
              </a:extLst>
            </p:cNvPr>
            <p:cNvSpPr/>
            <p:nvPr/>
          </p:nvSpPr>
          <p:spPr>
            <a:xfrm>
              <a:off x="480440" y="3316357"/>
              <a:ext cx="2895600" cy="77628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9BA55FB-41E9-499F-87BB-1D6BA4FC513E}"/>
                </a:ext>
              </a:extLst>
            </p:cNvPr>
            <p:cNvSpPr/>
            <p:nvPr/>
          </p:nvSpPr>
          <p:spPr>
            <a:xfrm>
              <a:off x="8911386" y="3323949"/>
              <a:ext cx="3078638" cy="77628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B14D8D76-2DFE-4BFF-8503-043219617829}"/>
                </a:ext>
              </a:extLst>
            </p:cNvPr>
            <p:cNvSpPr/>
            <p:nvPr/>
          </p:nvSpPr>
          <p:spPr>
            <a:xfrm rot="1951965">
              <a:off x="7668755" y="2928632"/>
              <a:ext cx="1675711" cy="31909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FF43F7-7DE5-4A80-A08F-65EFF4521455}"/>
                </a:ext>
              </a:extLst>
            </p:cNvPr>
            <p:cNvSpPr/>
            <p:nvPr/>
          </p:nvSpPr>
          <p:spPr>
            <a:xfrm rot="19754100">
              <a:off x="7738242" y="4146301"/>
              <a:ext cx="1675711" cy="31909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2892458-59E3-417D-9F75-168A5C4C161C}"/>
                </a:ext>
              </a:extLst>
            </p:cNvPr>
            <p:cNvSpPr/>
            <p:nvPr/>
          </p:nvSpPr>
          <p:spPr>
            <a:xfrm rot="19525190">
              <a:off x="3035341" y="2914506"/>
              <a:ext cx="1675711" cy="31909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3F1993C5-6C33-47C0-A73D-AB6D76A3CBE6}"/>
                </a:ext>
              </a:extLst>
            </p:cNvPr>
            <p:cNvSpPr/>
            <p:nvPr/>
          </p:nvSpPr>
          <p:spPr>
            <a:xfrm>
              <a:off x="590343" y="3389244"/>
              <a:ext cx="1552074" cy="617757"/>
            </a:xfrm>
            <a:prstGeom prst="roundRect">
              <a:avLst/>
            </a:prstGeom>
            <a:solidFill>
              <a:srgbClr val="C00000"/>
            </a:solid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F472BA1-03A5-4976-A879-97F520B41133}"/>
                </a:ext>
              </a:extLst>
            </p:cNvPr>
            <p:cNvSpPr/>
            <p:nvPr/>
          </p:nvSpPr>
          <p:spPr>
            <a:xfrm rot="1916935">
              <a:off x="3050317" y="4197773"/>
              <a:ext cx="1675711" cy="31909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45C5A569-1454-4EFE-A8C7-DF29F6989E66}"/>
                </a:ext>
              </a:extLst>
            </p:cNvPr>
            <p:cNvSpPr/>
            <p:nvPr/>
          </p:nvSpPr>
          <p:spPr>
            <a:xfrm>
              <a:off x="2197465" y="3395622"/>
              <a:ext cx="1081799" cy="617757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20B5DEF-B026-44BB-988E-D2D19D0A2121}"/>
                </a:ext>
              </a:extLst>
            </p:cNvPr>
            <p:cNvSpPr/>
            <p:nvPr/>
          </p:nvSpPr>
          <p:spPr>
            <a:xfrm>
              <a:off x="4289567" y="2386626"/>
              <a:ext cx="3699416" cy="77628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24EAD0C-976D-4F9C-A293-21F56E4C1392}"/>
                </a:ext>
              </a:extLst>
            </p:cNvPr>
            <p:cNvSpPr/>
            <p:nvPr/>
          </p:nvSpPr>
          <p:spPr>
            <a:xfrm>
              <a:off x="4289567" y="4296612"/>
              <a:ext cx="3699416" cy="77628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EEB0C9E3-0434-472A-A40E-5B7FB7F84C07}"/>
                </a:ext>
              </a:extLst>
            </p:cNvPr>
            <p:cNvSpPr/>
            <p:nvPr/>
          </p:nvSpPr>
          <p:spPr>
            <a:xfrm>
              <a:off x="4400305" y="4386724"/>
              <a:ext cx="1178575" cy="617757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: Rounded Corners 37">
              <a:extLst>
                <a:ext uri="{FF2B5EF4-FFF2-40B4-BE49-F238E27FC236}">
                  <a16:creationId xmlns:a16="http://schemas.microsoft.com/office/drawing/2014/main" id="{8C1E40F3-4692-46CB-B246-EBB59BFE9969}"/>
                </a:ext>
              </a:extLst>
            </p:cNvPr>
            <p:cNvSpPr/>
            <p:nvPr/>
          </p:nvSpPr>
          <p:spPr>
            <a:xfrm>
              <a:off x="5678178" y="4386724"/>
              <a:ext cx="2187975" cy="617757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97AA709F-5EB2-46C6-A771-646786D0FDDF}"/>
                </a:ext>
              </a:extLst>
            </p:cNvPr>
            <p:cNvSpPr/>
            <p:nvPr/>
          </p:nvSpPr>
          <p:spPr>
            <a:xfrm>
              <a:off x="4400306" y="2465891"/>
              <a:ext cx="917130" cy="617757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587B500D-52DF-436F-B3CC-20C39DFF91B1}"/>
                </a:ext>
              </a:extLst>
            </p:cNvPr>
            <p:cNvSpPr/>
            <p:nvPr/>
          </p:nvSpPr>
          <p:spPr>
            <a:xfrm>
              <a:off x="5428174" y="2465891"/>
              <a:ext cx="1340373" cy="617757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5595255D-11E3-4603-BD63-A30B78F8B75A}"/>
                </a:ext>
              </a:extLst>
            </p:cNvPr>
            <p:cNvSpPr/>
            <p:nvPr/>
          </p:nvSpPr>
          <p:spPr>
            <a:xfrm>
              <a:off x="6857409" y="2487890"/>
              <a:ext cx="917130" cy="617757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ED2B6C89-5D17-407B-B294-1B666766F92E}"/>
                </a:ext>
              </a:extLst>
            </p:cNvPr>
            <p:cNvSpPr/>
            <p:nvPr/>
          </p:nvSpPr>
          <p:spPr>
            <a:xfrm>
              <a:off x="10342524" y="3395622"/>
              <a:ext cx="1552074" cy="617757"/>
            </a:xfrm>
            <a:prstGeom prst="roundRect">
              <a:avLst/>
            </a:prstGeom>
            <a:solidFill>
              <a:srgbClr val="C00000"/>
            </a:solid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5EA6E9B5-50E4-4506-85A4-92219E56C3A5}"/>
                </a:ext>
              </a:extLst>
            </p:cNvPr>
            <p:cNvSpPr/>
            <p:nvPr/>
          </p:nvSpPr>
          <p:spPr>
            <a:xfrm>
              <a:off x="9203145" y="3389243"/>
              <a:ext cx="1081799" cy="617757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181B0A4-BFF8-41F7-BFCA-D4E349E41579}"/>
                </a:ext>
              </a:extLst>
            </p:cNvPr>
            <p:cNvSpPr/>
            <p:nvPr/>
          </p:nvSpPr>
          <p:spPr>
            <a:xfrm>
              <a:off x="5909712" y="366462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C7C4165D-ED80-4D1E-A729-787A606DDBD4}"/>
                </a:ext>
              </a:extLst>
            </p:cNvPr>
            <p:cNvSpPr/>
            <p:nvPr/>
          </p:nvSpPr>
          <p:spPr>
            <a:xfrm>
              <a:off x="6094269" y="3667104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9560666B-4EAD-418B-8207-BBD8199BB499}"/>
                </a:ext>
              </a:extLst>
            </p:cNvPr>
            <p:cNvSpPr/>
            <p:nvPr/>
          </p:nvSpPr>
          <p:spPr>
            <a:xfrm>
              <a:off x="6278826" y="367018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pic>
        <p:nvPicPr>
          <p:cNvPr id="49" name="Shape 39">
            <a:extLst>
              <a:ext uri="{FF2B5EF4-FFF2-40B4-BE49-F238E27FC236}">
                <a16:creationId xmlns:a16="http://schemas.microsoft.com/office/drawing/2014/main" id="{FCF66B00-80C3-4CCF-BB8A-88BC094400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6371475"/>
            <a:ext cx="1481140" cy="493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8446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21" grpId="0" animBg="1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312A7-5657-41E8-A6A3-00D51325A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Fragments in OpenMP Programs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DE2738-5714-4F6E-98AD-D1A381807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3508-70AD-4D76-9052-F7F24B3DDCC8}" type="slidenum">
              <a:rPr lang="en-US" smtClean="0"/>
              <a:t>9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6A0F0A4-9EE9-40DC-9180-06C9D225E2F5}"/>
              </a:ext>
            </a:extLst>
          </p:cNvPr>
          <p:cNvGrpSpPr/>
          <p:nvPr/>
        </p:nvGrpSpPr>
        <p:grpSpPr>
          <a:xfrm>
            <a:off x="501262" y="2490826"/>
            <a:ext cx="3914555" cy="2680309"/>
            <a:chOff x="838199" y="3050639"/>
            <a:chExt cx="3914555" cy="2680309"/>
          </a:xfrm>
        </p:grpSpPr>
        <p:sp>
          <p:nvSpPr>
            <p:cNvPr id="6" name="Flowchart: Document 5">
              <a:extLst>
                <a:ext uri="{FF2B5EF4-FFF2-40B4-BE49-F238E27FC236}">
                  <a16:creationId xmlns:a16="http://schemas.microsoft.com/office/drawing/2014/main" id="{C0EB6955-773E-4DF2-9F96-80A673F8D41D}"/>
                </a:ext>
              </a:extLst>
            </p:cNvPr>
            <p:cNvSpPr/>
            <p:nvPr/>
          </p:nvSpPr>
          <p:spPr>
            <a:xfrm>
              <a:off x="838199" y="3050639"/>
              <a:ext cx="3914554" cy="2680309"/>
            </a:xfrm>
            <a:prstGeom prst="flowChartDocumen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D4B53E9-45D3-402F-BFE3-788EB34039F3}"/>
                </a:ext>
              </a:extLst>
            </p:cNvPr>
            <p:cNvSpPr txBox="1"/>
            <p:nvPr/>
          </p:nvSpPr>
          <p:spPr>
            <a:xfrm>
              <a:off x="914398" y="3099390"/>
              <a:ext cx="3838356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…</a:t>
              </a:r>
            </a:p>
            <a:p>
              <a:r>
                <a:rPr lang="en-US" sz="2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a();</a:t>
              </a:r>
            </a:p>
            <a:p>
              <a:r>
                <a:rPr lang="en-US" sz="2400" dirty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#pragma </a:t>
              </a:r>
              <a:r>
                <a:rPr lang="en-US" sz="2400" dirty="0" err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omp</a:t>
              </a:r>
              <a:r>
                <a:rPr lang="en-US" sz="2400" dirty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24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parallel</a:t>
              </a:r>
            </a:p>
            <a:p>
              <a:r>
                <a:rPr lang="en-US" sz="2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b();</a:t>
              </a:r>
            </a:p>
            <a:p>
              <a:r>
                <a:rPr lang="en-US" sz="2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c();</a:t>
              </a:r>
            </a:p>
            <a:p>
              <a:r>
                <a:rPr lang="en-US" sz="2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…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6CA5BA5A-FEA2-4BE7-8219-72AE4E3EA77D}"/>
              </a:ext>
            </a:extLst>
          </p:cNvPr>
          <p:cNvSpPr txBox="1"/>
          <p:nvPr/>
        </p:nvSpPr>
        <p:spPr>
          <a:xfrm>
            <a:off x="838200" y="1828809"/>
            <a:ext cx="3499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OpenMP code snippet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A95D965-28AA-4533-9126-7034AB6A6D8C}"/>
              </a:ext>
            </a:extLst>
          </p:cNvPr>
          <p:cNvCxnSpPr>
            <a:cxnSpLocks/>
          </p:cNvCxnSpPr>
          <p:nvPr/>
        </p:nvCxnSpPr>
        <p:spPr>
          <a:xfrm>
            <a:off x="6428783" y="3733504"/>
            <a:ext cx="103523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B179A75-71AE-48BD-921A-158C24408A82}"/>
              </a:ext>
            </a:extLst>
          </p:cNvPr>
          <p:cNvCxnSpPr>
            <a:cxnSpLocks/>
          </p:cNvCxnSpPr>
          <p:nvPr/>
        </p:nvCxnSpPr>
        <p:spPr>
          <a:xfrm flipH="1" flipV="1">
            <a:off x="9346681" y="3741262"/>
            <a:ext cx="329901" cy="83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0EF3D1B9-2861-4A48-91BB-4A2536BF7E6C}"/>
              </a:ext>
            </a:extLst>
          </p:cNvPr>
          <p:cNvSpPr/>
          <p:nvPr/>
        </p:nvSpPr>
        <p:spPr>
          <a:xfrm>
            <a:off x="9659250" y="3536590"/>
            <a:ext cx="872247" cy="393826"/>
          </a:xfrm>
          <a:prstGeom prst="round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C946499C-A3B0-4B7A-AB23-84632DAECB00}"/>
              </a:ext>
            </a:extLst>
          </p:cNvPr>
          <p:cNvSpPr/>
          <p:nvPr/>
        </p:nvSpPr>
        <p:spPr>
          <a:xfrm>
            <a:off x="6340369" y="3544349"/>
            <a:ext cx="872247" cy="393826"/>
          </a:xfrm>
          <a:prstGeom prst="roundRect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a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F0BAFB2-A93A-45AF-AE7C-16975B3D4C8E}"/>
              </a:ext>
            </a:extLst>
          </p:cNvPr>
          <p:cNvGrpSpPr/>
          <p:nvPr/>
        </p:nvGrpSpPr>
        <p:grpSpPr>
          <a:xfrm>
            <a:off x="7440040" y="3067585"/>
            <a:ext cx="3564662" cy="1352043"/>
            <a:chOff x="6389688" y="3666233"/>
            <a:chExt cx="3786546" cy="1352043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0206AD7-1710-444F-8BFC-5909B801E2D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684869" y="4350543"/>
              <a:ext cx="49136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055D8D8D-59DC-42F4-B014-6C0686ABB71D}"/>
                </a:ext>
              </a:extLst>
            </p:cNvPr>
            <p:cNvGrpSpPr/>
            <p:nvPr/>
          </p:nvGrpSpPr>
          <p:grpSpPr>
            <a:xfrm>
              <a:off x="6389688" y="3666233"/>
              <a:ext cx="2017616" cy="1352043"/>
              <a:chOff x="6496731" y="2883655"/>
              <a:chExt cx="2017616" cy="1840567"/>
            </a:xfrm>
          </p:grpSpPr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750C9506-F811-498D-A831-C386D3AFD2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96731" y="2884487"/>
                <a:ext cx="463270" cy="918325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EF411389-963C-4B20-B579-787B10FF91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96731" y="3802809"/>
                <a:ext cx="463270" cy="91832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EB1520E1-BD53-4723-8073-D4167E8FD95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60001" y="2888409"/>
                <a:ext cx="109967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F0903A4B-29EB-4BA7-9E46-1674FF3595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60001" y="4721132"/>
                <a:ext cx="109967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78A8F4CA-8C68-4624-A4F6-9E41CF77138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043372" y="3801975"/>
                <a:ext cx="470975" cy="922247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CA18475-A69F-4D34-8A01-B29F02684F10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>
                <a:off x="8051077" y="2883655"/>
                <a:ext cx="463270" cy="91832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43E4B07C-6156-4A86-96D7-D44618D41607}"/>
              </a:ext>
            </a:extLst>
          </p:cNvPr>
          <p:cNvSpPr/>
          <p:nvPr/>
        </p:nvSpPr>
        <p:spPr>
          <a:xfrm>
            <a:off x="7957821" y="4207835"/>
            <a:ext cx="872247" cy="39382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06868169-5516-431C-9F6A-10B4FF20233A}"/>
              </a:ext>
            </a:extLst>
          </p:cNvPr>
          <p:cNvSpPr/>
          <p:nvPr/>
        </p:nvSpPr>
        <p:spPr>
          <a:xfrm>
            <a:off x="7957654" y="2851650"/>
            <a:ext cx="872247" cy="39382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b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FB2F50F-EF40-4B27-B633-A06D27A8D1AD}"/>
              </a:ext>
            </a:extLst>
          </p:cNvPr>
          <p:cNvCxnSpPr>
            <a:cxnSpLocks/>
          </p:cNvCxnSpPr>
          <p:nvPr/>
        </p:nvCxnSpPr>
        <p:spPr>
          <a:xfrm flipH="1" flipV="1">
            <a:off x="5874895" y="3742093"/>
            <a:ext cx="470776" cy="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D4F7280C-7FA4-4E26-AC03-EC5F940E9641}"/>
              </a:ext>
            </a:extLst>
          </p:cNvPr>
          <p:cNvSpPr txBox="1"/>
          <p:nvPr/>
        </p:nvSpPr>
        <p:spPr>
          <a:xfrm>
            <a:off x="6984211" y="1822917"/>
            <a:ext cx="2997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Execution structure</a:t>
            </a:r>
          </a:p>
        </p:txBody>
      </p:sp>
      <p:sp>
        <p:nvSpPr>
          <p:cNvPr id="112" name="Arrow: Right 111">
            <a:extLst>
              <a:ext uri="{FF2B5EF4-FFF2-40B4-BE49-F238E27FC236}">
                <a16:creationId xmlns:a16="http://schemas.microsoft.com/office/drawing/2014/main" id="{175CE83B-5598-4B70-8D10-4531772D0B5B}"/>
              </a:ext>
            </a:extLst>
          </p:cNvPr>
          <p:cNvSpPr/>
          <p:nvPr/>
        </p:nvSpPr>
        <p:spPr>
          <a:xfrm>
            <a:off x="4914240" y="3544373"/>
            <a:ext cx="571214" cy="39380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7DD45C3-3295-4E84-BABB-42CB2BF8B1A5}"/>
              </a:ext>
            </a:extLst>
          </p:cNvPr>
          <p:cNvSpPr txBox="1"/>
          <p:nvPr/>
        </p:nvSpPr>
        <p:spPr>
          <a:xfrm>
            <a:off x="1101300" y="5682385"/>
            <a:ext cx="95471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 code fragment is the longest sequence of instructions in the dynamic execution before encountering an OpenMP construct</a:t>
            </a:r>
          </a:p>
        </p:txBody>
      </p:sp>
    </p:spTree>
    <p:extLst>
      <p:ext uri="{BB962C8B-B14F-4D97-AF65-F5344CB8AC3E}">
        <p14:creationId xmlns:p14="http://schemas.microsoft.com/office/powerpoint/2010/main" val="3380146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11670</TotalTime>
  <Words>1620</Words>
  <Application>Microsoft Office PowerPoint</Application>
  <PresentationFormat>Widescreen</PresentationFormat>
  <Paragraphs>657</Paragraphs>
  <Slides>34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Calibri Light</vt:lpstr>
      <vt:lpstr>Courier</vt:lpstr>
      <vt:lpstr>Courier New</vt:lpstr>
      <vt:lpstr>Office Theme</vt:lpstr>
      <vt:lpstr>A Parallelism Profiler with What-If Analyses for OpenMP Programs</vt:lpstr>
      <vt:lpstr>PowerPoint Presentation</vt:lpstr>
      <vt:lpstr>OpenMP Program Performance Analysis</vt:lpstr>
      <vt:lpstr>OpenMP Program Performance Analysis</vt:lpstr>
      <vt:lpstr>Why is a Program Not Performance Portable?</vt:lpstr>
      <vt:lpstr>Contributions</vt:lpstr>
      <vt:lpstr>Performance Model for what-if analyses</vt:lpstr>
      <vt:lpstr>Performance Model Overview</vt:lpstr>
      <vt:lpstr>Code Fragments in OpenMP Programs</vt:lpstr>
      <vt:lpstr>W-Nodes in OSPG</vt:lpstr>
      <vt:lpstr>Capturing Series-Parallel Relation</vt:lpstr>
      <vt:lpstr>Capturing Series-Parallel Relation</vt:lpstr>
      <vt:lpstr>Capturing Series-Parallel Relation</vt:lpstr>
      <vt:lpstr>Illustrative Example</vt:lpstr>
      <vt:lpstr>OSPG Construction</vt:lpstr>
      <vt:lpstr>OSPG Construction</vt:lpstr>
      <vt:lpstr>Parallelism Computation Using OSPG</vt:lpstr>
      <vt:lpstr>Compute Parallelism</vt:lpstr>
      <vt:lpstr>Compute Serial Work</vt:lpstr>
      <vt:lpstr>Compute Serial Work</vt:lpstr>
      <vt:lpstr>Parallelism Profile</vt:lpstr>
      <vt:lpstr>Parallelism Profile</vt:lpstr>
      <vt:lpstr>PowerPoint Presentation</vt:lpstr>
      <vt:lpstr>Example: What-if Analyses</vt:lpstr>
      <vt:lpstr>Compute What-if Profile</vt:lpstr>
      <vt:lpstr>Prototype</vt:lpstr>
      <vt:lpstr>Evaluation</vt:lpstr>
      <vt:lpstr>Was it Effective?</vt:lpstr>
      <vt:lpstr>Use case: AMGmk</vt:lpstr>
      <vt:lpstr>Use case: AMGmk</vt:lpstr>
      <vt:lpstr>Was it Practical to Use?</vt:lpstr>
      <vt:lpstr>Related Work</vt:lpstr>
      <vt:lpstr>Conclusion and Future Work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Nader Boushehrinejad Morad</dc:creator>
  <cp:lastModifiedBy>Nader Boushehrinejad Morad</cp:lastModifiedBy>
  <cp:revision>483</cp:revision>
  <dcterms:created xsi:type="dcterms:W3CDTF">2018-11-03T21:11:07Z</dcterms:created>
  <dcterms:modified xsi:type="dcterms:W3CDTF">2018-11-20T17:38:41Z</dcterms:modified>
</cp:coreProperties>
</file>