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48" r:id="rId2"/>
    <p:sldMasterId id="2147483658" r:id="rId3"/>
  </p:sldMasterIdLst>
  <p:notesMasterIdLst>
    <p:notesMasterId r:id="rId32"/>
  </p:notesMasterIdLst>
  <p:handoutMasterIdLst>
    <p:handoutMasterId r:id="rId33"/>
  </p:handoutMasterIdLst>
  <p:sldIdLst>
    <p:sldId id="556" r:id="rId4"/>
    <p:sldId id="547" r:id="rId5"/>
    <p:sldId id="517" r:id="rId6"/>
    <p:sldId id="524" r:id="rId7"/>
    <p:sldId id="533" r:id="rId8"/>
    <p:sldId id="511" r:id="rId9"/>
    <p:sldId id="518" r:id="rId10"/>
    <p:sldId id="550" r:id="rId11"/>
    <p:sldId id="565" r:id="rId12"/>
    <p:sldId id="574" r:id="rId13"/>
    <p:sldId id="573" r:id="rId14"/>
    <p:sldId id="576" r:id="rId15"/>
    <p:sldId id="548" r:id="rId16"/>
    <p:sldId id="566" r:id="rId17"/>
    <p:sldId id="521" r:id="rId18"/>
    <p:sldId id="557" r:id="rId19"/>
    <p:sldId id="558" r:id="rId20"/>
    <p:sldId id="567" r:id="rId21"/>
    <p:sldId id="559" r:id="rId22"/>
    <p:sldId id="560" r:id="rId23"/>
    <p:sldId id="561" r:id="rId24"/>
    <p:sldId id="562" r:id="rId25"/>
    <p:sldId id="564" r:id="rId26"/>
    <p:sldId id="570" r:id="rId27"/>
    <p:sldId id="568" r:id="rId28"/>
    <p:sldId id="569" r:id="rId29"/>
    <p:sldId id="513" r:id="rId30"/>
    <p:sldId id="512" r:id="rId31"/>
  </p:sldIdLst>
  <p:sldSz cx="12192000" cy="6858000"/>
  <p:notesSz cx="7315200" cy="9601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98" userDrawn="1">
          <p15:clr>
            <a:srgbClr val="A4A3A4"/>
          </p15:clr>
        </p15:guide>
        <p15:guide id="2" pos="36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E5B7B3"/>
    <a:srgbClr val="FBE09D"/>
    <a:srgbClr val="CCFF99"/>
    <a:srgbClr val="FFCC00"/>
    <a:srgbClr val="00FF00"/>
    <a:srgbClr val="F80000"/>
    <a:srgbClr val="5C5B60"/>
    <a:srgbClr val="969E89"/>
    <a:srgbClr val="FCF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5" autoAdjust="0"/>
    <p:restoredTop sz="95634" autoAdjust="0"/>
  </p:normalViewPr>
  <p:slideViewPr>
    <p:cSldViewPr snapToGrid="0" snapToObjects="1">
      <p:cViewPr varScale="1">
        <p:scale>
          <a:sx n="156" d="100"/>
          <a:sy n="156" d="100"/>
        </p:scale>
        <p:origin x="2862" y="132"/>
      </p:cViewPr>
      <p:guideLst>
        <p:guide orient="horz" pos="3498"/>
        <p:guide pos="36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3120" y="-8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aseline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aseline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aseline="0"/>
            </a:lvl1pPr>
          </a:lstStyle>
          <a:p>
            <a:fld id="{032AD0FA-0D89-454A-BC5F-92D9E8BDF0F7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56479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aseline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aseline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aseline="0"/>
            </a:lvl1pPr>
          </a:lstStyle>
          <a:p>
            <a:fld id="{681CBDF4-B8DB-4B34-90BA-BBB260CCCF12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8312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0699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07264"/>
            <a:ext cx="9144000" cy="3105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0F58F-59BC-44DB-B049-C22EA7814F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8" y="165385"/>
            <a:ext cx="1251114" cy="4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4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3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90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59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72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83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7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09600" y="1143000"/>
            <a:ext cx="10972800" cy="5303520"/>
          </a:xfrm>
        </p:spPr>
        <p:txBody>
          <a:bodyPr/>
          <a:lstStyle>
            <a:lvl1pPr>
              <a:defRPr sz="2800"/>
            </a:lvl1pPr>
            <a:lvl2pPr>
              <a:defRPr sz="2400" baseline="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288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09601" y="1143000"/>
            <a:ext cx="5309003" cy="530352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461760" y="1143000"/>
            <a:ext cx="5303520" cy="530352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91668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899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9BDA55-C827-4965-B389-1C81A7B87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8" y="165385"/>
            <a:ext cx="1251114" cy="4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3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4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0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8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9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50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649819" y="10658"/>
            <a:ext cx="1086375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de-DE" noProof="0" dirty="0"/>
          </a:p>
        </p:txBody>
      </p:sp>
      <p:sp>
        <p:nvSpPr>
          <p:cNvPr id="102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97" y="1140855"/>
            <a:ext cx="10972800" cy="530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 dirty="0" err="1"/>
              <a:t>Textmasterformate</a:t>
            </a:r>
            <a:r>
              <a:rPr lang="en-US" altLang="de-DE" noProof="0" dirty="0"/>
              <a:t> </a:t>
            </a:r>
            <a:r>
              <a:rPr lang="en-US" altLang="de-DE" noProof="0" dirty="0" err="1"/>
              <a:t>durch</a:t>
            </a:r>
            <a:r>
              <a:rPr lang="en-US" altLang="de-DE" noProof="0" dirty="0"/>
              <a:t> </a:t>
            </a:r>
            <a:r>
              <a:rPr lang="en-US" altLang="de-DE" noProof="0" dirty="0" err="1"/>
              <a:t>Klicken</a:t>
            </a:r>
            <a:r>
              <a:rPr lang="en-US" altLang="de-DE" noProof="0" dirty="0"/>
              <a:t> </a:t>
            </a:r>
            <a:r>
              <a:rPr lang="en-US" altLang="de-DE" noProof="0" dirty="0" err="1"/>
              <a:t>bearbeiten</a:t>
            </a:r>
            <a:endParaRPr lang="en-US" altLang="de-DE" noProof="0" dirty="0"/>
          </a:p>
          <a:p>
            <a:pPr lvl="1"/>
            <a:r>
              <a:rPr lang="en-US" altLang="de-DE" noProof="0" dirty="0" err="1"/>
              <a:t>Zweite</a:t>
            </a:r>
            <a:r>
              <a:rPr lang="en-US" altLang="de-DE" noProof="0" dirty="0"/>
              <a:t> </a:t>
            </a:r>
            <a:r>
              <a:rPr lang="en-US" altLang="de-DE" noProof="0" dirty="0" err="1"/>
              <a:t>Ebene</a:t>
            </a:r>
            <a:endParaRPr lang="en-US" altLang="de-DE" noProof="0" dirty="0"/>
          </a:p>
          <a:p>
            <a:pPr lvl="2"/>
            <a:r>
              <a:rPr lang="en-US" altLang="de-DE" noProof="0" dirty="0" err="1"/>
              <a:t>Dritte</a:t>
            </a:r>
            <a:r>
              <a:rPr lang="en-US" altLang="de-DE" noProof="0" dirty="0"/>
              <a:t> </a:t>
            </a:r>
            <a:r>
              <a:rPr lang="en-US" altLang="de-DE" noProof="0" dirty="0" err="1"/>
              <a:t>Ebene</a:t>
            </a:r>
            <a:endParaRPr lang="en-US" altLang="de-DE" noProof="0" dirty="0"/>
          </a:p>
          <a:p>
            <a:pPr lvl="3"/>
            <a:r>
              <a:rPr lang="en-US" altLang="de-DE" noProof="0" dirty="0" err="1"/>
              <a:t>Vierte</a:t>
            </a:r>
            <a:r>
              <a:rPr lang="en-US" altLang="de-DE" noProof="0" dirty="0"/>
              <a:t> </a:t>
            </a:r>
            <a:r>
              <a:rPr lang="en-US" altLang="de-DE" noProof="0" dirty="0" err="1"/>
              <a:t>Ebene</a:t>
            </a:r>
            <a:endParaRPr lang="en-US" altLang="de-DE" noProof="0" dirty="0"/>
          </a:p>
        </p:txBody>
      </p:sp>
      <p:sp>
        <p:nvSpPr>
          <p:cNvPr id="1029" name="Text Box 46"/>
          <p:cNvSpPr txBox="1">
            <a:spLocks noChangeArrowheads="1"/>
          </p:cNvSpPr>
          <p:nvPr/>
        </p:nvSpPr>
        <p:spPr bwMode="auto">
          <a:xfrm>
            <a:off x="5674786" y="6348413"/>
            <a:ext cx="18393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e-AT" sz="1200" b="1" baseline="0">
              <a:latin typeface="Arial" charset="0"/>
            </a:endParaRPr>
          </a:p>
        </p:txBody>
      </p:sp>
      <p:sp>
        <p:nvSpPr>
          <p:cNvPr id="1031" name="Line 22"/>
          <p:cNvSpPr>
            <a:spLocks noChangeShapeType="1"/>
          </p:cNvSpPr>
          <p:nvPr/>
        </p:nvSpPr>
        <p:spPr bwMode="auto">
          <a:xfrm>
            <a:off x="1189704" y="759961"/>
            <a:ext cx="10314029" cy="3087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1033" name="Text Box 47"/>
          <p:cNvSpPr txBox="1">
            <a:spLocks noChangeArrowheads="1"/>
          </p:cNvSpPr>
          <p:nvPr/>
        </p:nvSpPr>
        <p:spPr bwMode="auto">
          <a:xfrm>
            <a:off x="11287433" y="6586486"/>
            <a:ext cx="6971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B1EF3E6A-6F1E-491F-8B68-E3DB9EEEC451}" type="slidenum">
              <a:rPr lang="de-DE" sz="1200" b="1" baseline="0" smtClean="0">
                <a:solidFill>
                  <a:schemeClr val="tx1"/>
                </a:solidFill>
                <a:latin typeface="Arial" charset="0"/>
              </a:rPr>
              <a:t>‹#›</a:t>
            </a:fld>
            <a:endParaRPr lang="de-DE" sz="1200" b="1" baseline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7" name="Line 59"/>
          <p:cNvSpPr>
            <a:spLocks noChangeShapeType="1"/>
          </p:cNvSpPr>
          <p:nvPr userDrawn="1"/>
        </p:nvSpPr>
        <p:spPr bwMode="auto">
          <a:xfrm>
            <a:off x="0" y="6559193"/>
            <a:ext cx="121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16" name="Text Box 47"/>
          <p:cNvSpPr txBox="1">
            <a:spLocks noChangeArrowheads="1"/>
          </p:cNvSpPr>
          <p:nvPr userDrawn="1"/>
        </p:nvSpPr>
        <p:spPr bwMode="auto">
          <a:xfrm>
            <a:off x="261034" y="6575681"/>
            <a:ext cx="34358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de-DE" sz="1200" b="1" baseline="0" dirty="0">
                <a:solidFill>
                  <a:schemeClr val="tx1"/>
                </a:solidFill>
                <a:latin typeface="Arial" charset="0"/>
              </a:rPr>
              <a:t>Martin Winter</a:t>
            </a:r>
          </a:p>
        </p:txBody>
      </p:sp>
      <p:sp>
        <p:nvSpPr>
          <p:cNvPr id="17" name="Text Box 47"/>
          <p:cNvSpPr txBox="1">
            <a:spLocks noChangeArrowheads="1"/>
          </p:cNvSpPr>
          <p:nvPr userDrawn="1"/>
        </p:nvSpPr>
        <p:spPr bwMode="auto">
          <a:xfrm>
            <a:off x="4662607" y="6575681"/>
            <a:ext cx="2371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200" b="1" baseline="0" dirty="0">
                <a:solidFill>
                  <a:schemeClr val="tx1"/>
                </a:solidFill>
                <a:latin typeface="Arial" charset="0"/>
              </a:rPr>
              <a:t>November 14th,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B843-B2A0-44C6-A847-AFE6B78493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8" y="165385"/>
            <a:ext cx="1251114" cy="4559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6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B43A5C-7EEB-4832-8BEE-EC0FE0B292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Fully-dynamic</a:t>
            </a:r>
            <a:r>
              <a:rPr lang="de-AT" dirty="0"/>
              <a:t> aimGraph</a:t>
            </a:r>
            <a:endParaRPr lang="LID4096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B830E40-8D4D-4F2F-A9F1-0706D8B44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93765"/>
          </a:xfrm>
        </p:spPr>
        <p:txBody>
          <a:bodyPr/>
          <a:lstStyle/>
          <a:p>
            <a:r>
              <a:rPr lang="en-GB" dirty="0"/>
              <a:t>Efficient Memory Management and Algorithmic Validation</a:t>
            </a:r>
          </a:p>
          <a:p>
            <a:r>
              <a:rPr lang="en-GB" dirty="0"/>
              <a:t>of a Dynamic Graph Framework on GPUs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1600" dirty="0"/>
              <a:t>Martin Winter</a:t>
            </a:r>
          </a:p>
        </p:txBody>
      </p:sp>
    </p:spTree>
    <p:extLst>
      <p:ext uri="{BB962C8B-B14F-4D97-AF65-F5344CB8AC3E}">
        <p14:creationId xmlns:p14="http://schemas.microsoft.com/office/powerpoint/2010/main" val="947862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68D94A-636B-4984-B3EA-4A243989F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Sorted Vertex Centric Edge Updates</a:t>
            </a:r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5DD61-447E-41B0-9C9B-C8B05823B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Sort Updates </a:t>
            </a:r>
            <a:r>
              <a:rPr lang="en-GB" dirty="0"/>
              <a:t>according to source/destination</a:t>
            </a:r>
          </a:p>
          <a:p>
            <a:r>
              <a:rPr lang="en-GB" dirty="0"/>
              <a:t>Construct </a:t>
            </a:r>
            <a:r>
              <a:rPr lang="en-GB" b="1" dirty="0"/>
              <a:t>offset scheme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8210EC-BA8A-4C04-949E-757919D8E859}"/>
              </a:ext>
            </a:extLst>
          </p:cNvPr>
          <p:cNvGrpSpPr/>
          <p:nvPr/>
        </p:nvGrpSpPr>
        <p:grpSpPr>
          <a:xfrm>
            <a:off x="718643" y="2740178"/>
            <a:ext cx="10863757" cy="1367603"/>
            <a:chOff x="649819" y="5035640"/>
            <a:chExt cx="10863757" cy="136760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4E5EAF9-0D51-4E2A-A1AD-D25251D3EF3C}"/>
                </a:ext>
              </a:extLst>
            </p:cNvPr>
            <p:cNvSpPr/>
            <p:nvPr/>
          </p:nvSpPr>
          <p:spPr bwMode="auto">
            <a:xfrm>
              <a:off x="649819" y="5035640"/>
              <a:ext cx="10863757" cy="103674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5A2B1C-C4C3-472F-BA30-125A059F95A5}"/>
                </a:ext>
              </a:extLst>
            </p:cNvPr>
            <p:cNvSpPr txBox="1"/>
            <p:nvPr/>
          </p:nvSpPr>
          <p:spPr>
            <a:xfrm>
              <a:off x="5242368" y="6064689"/>
              <a:ext cx="9925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2400" b="1" dirty="0"/>
                <a:t>Updates</a:t>
              </a:r>
              <a:endParaRPr lang="LID4096" sz="2400" b="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5DC81F-197C-490E-B67B-DEBA7F443292}"/>
              </a:ext>
            </a:extLst>
          </p:cNvPr>
          <p:cNvGrpSpPr/>
          <p:nvPr/>
        </p:nvGrpSpPr>
        <p:grpSpPr>
          <a:xfrm>
            <a:off x="1049420" y="2766990"/>
            <a:ext cx="968795" cy="908908"/>
            <a:chOff x="915419" y="5047571"/>
            <a:chExt cx="1309657" cy="90890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C25F242-8663-4AB5-BE19-A57086B94FAD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rgbClr val="FF993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4CDAD0-EDC9-4E10-85DE-1F17938F866C}"/>
                </a:ext>
              </a:extLst>
            </p:cNvPr>
            <p:cNvSpPr txBox="1"/>
            <p:nvPr/>
          </p:nvSpPr>
          <p:spPr>
            <a:xfrm>
              <a:off x="1167183" y="5047571"/>
              <a:ext cx="8043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3600" dirty="0" err="1"/>
                <a:t>src</a:t>
              </a:r>
              <a:endParaRPr lang="de-AT" sz="3600" dirty="0"/>
            </a:p>
            <a:p>
              <a:r>
                <a:rPr lang="de-AT" sz="3600" dirty="0" err="1"/>
                <a:t>dst</a:t>
              </a:r>
              <a:endParaRPr lang="LID4096" sz="36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24267E-698F-44E9-991F-EB03673EB7BE}"/>
              </a:ext>
            </a:extLst>
          </p:cNvPr>
          <p:cNvGrpSpPr/>
          <p:nvPr/>
        </p:nvGrpSpPr>
        <p:grpSpPr>
          <a:xfrm>
            <a:off x="2170615" y="2766990"/>
            <a:ext cx="968795" cy="908908"/>
            <a:chOff x="915419" y="5047571"/>
            <a:chExt cx="1309657" cy="90890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B991822-1E94-4146-9256-11B042F39951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rgbClr val="FBE09D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F464D0-84E2-4147-B374-DF873D86BBFA}"/>
                </a:ext>
              </a:extLst>
            </p:cNvPr>
            <p:cNvSpPr txBox="1"/>
            <p:nvPr/>
          </p:nvSpPr>
          <p:spPr>
            <a:xfrm>
              <a:off x="1212690" y="5047571"/>
              <a:ext cx="7133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3600" dirty="0"/>
                <a:t>08</a:t>
              </a:r>
            </a:p>
            <a:p>
              <a:pPr algn="ctr"/>
              <a:r>
                <a:rPr lang="de-AT" sz="3600" dirty="0"/>
                <a:t>17</a:t>
              </a:r>
              <a:endParaRPr lang="LID4096" sz="36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75BB00-06BC-422D-A3B9-7EF3DB3877E4}"/>
              </a:ext>
            </a:extLst>
          </p:cNvPr>
          <p:cNvGrpSpPr/>
          <p:nvPr/>
        </p:nvGrpSpPr>
        <p:grpSpPr>
          <a:xfrm>
            <a:off x="7942829" y="2762121"/>
            <a:ext cx="968795" cy="908908"/>
            <a:chOff x="915419" y="5047571"/>
            <a:chExt cx="1309657" cy="90890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2ADAD10-3962-4DE0-9671-486C4A322B1E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rgbClr val="FBE09D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21E470-A66A-4018-BD93-D94B01EEFDF0}"/>
                </a:ext>
              </a:extLst>
            </p:cNvPr>
            <p:cNvSpPr txBox="1"/>
            <p:nvPr/>
          </p:nvSpPr>
          <p:spPr>
            <a:xfrm>
              <a:off x="1212690" y="5047571"/>
              <a:ext cx="7133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3600" dirty="0"/>
                <a:t>08</a:t>
              </a:r>
            </a:p>
            <a:p>
              <a:pPr algn="ctr"/>
              <a:r>
                <a:rPr lang="de-AT" sz="3600" dirty="0"/>
                <a:t>17</a:t>
              </a:r>
              <a:endParaRPr lang="LID4096" sz="36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BFD618-84DF-4DF9-9F92-FBF726020900}"/>
              </a:ext>
            </a:extLst>
          </p:cNvPr>
          <p:cNvGrpSpPr/>
          <p:nvPr/>
        </p:nvGrpSpPr>
        <p:grpSpPr>
          <a:xfrm>
            <a:off x="4477821" y="2764643"/>
            <a:ext cx="968795" cy="908908"/>
            <a:chOff x="915419" y="5047571"/>
            <a:chExt cx="1309657" cy="90890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3F66475-6EE6-4860-8DA2-10C686CCA23C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rgbClr val="FBE09D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5B7B00-1BEB-49DD-8C0B-AD91BBF5C2F5}"/>
                </a:ext>
              </a:extLst>
            </p:cNvPr>
            <p:cNvSpPr txBox="1"/>
            <p:nvPr/>
          </p:nvSpPr>
          <p:spPr>
            <a:xfrm>
              <a:off x="1096756" y="5047571"/>
              <a:ext cx="9452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3600" dirty="0"/>
                <a:t>08</a:t>
              </a:r>
            </a:p>
            <a:p>
              <a:pPr algn="ctr"/>
              <a:r>
                <a:rPr lang="de-AT" sz="3600" dirty="0"/>
                <a:t>101</a:t>
              </a:r>
              <a:endParaRPr lang="LID4096" sz="36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9B9E58-01E1-40F1-B477-5984E4019A49}"/>
              </a:ext>
            </a:extLst>
          </p:cNvPr>
          <p:cNvGrpSpPr/>
          <p:nvPr/>
        </p:nvGrpSpPr>
        <p:grpSpPr>
          <a:xfrm>
            <a:off x="5635354" y="2766990"/>
            <a:ext cx="968795" cy="908908"/>
            <a:chOff x="915419" y="5047571"/>
            <a:chExt cx="1309657" cy="90890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69868D3-702B-4B21-9F01-EF3888BA61A9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rgbClr val="FBE09D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2E45CF-EAA3-4569-A41C-9528540C9A2F}"/>
                </a:ext>
              </a:extLst>
            </p:cNvPr>
            <p:cNvSpPr txBox="1"/>
            <p:nvPr/>
          </p:nvSpPr>
          <p:spPr>
            <a:xfrm>
              <a:off x="1096756" y="5047571"/>
              <a:ext cx="9452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3600" dirty="0"/>
                <a:t>08</a:t>
              </a:r>
            </a:p>
            <a:p>
              <a:pPr algn="ctr"/>
              <a:r>
                <a:rPr lang="de-AT" sz="3600" dirty="0"/>
                <a:t>153</a:t>
              </a:r>
              <a:endParaRPr lang="LID4096" sz="36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D7C19D-E7A7-44A7-A8F5-0EACE3D7ABA1}"/>
              </a:ext>
            </a:extLst>
          </p:cNvPr>
          <p:cNvGrpSpPr/>
          <p:nvPr/>
        </p:nvGrpSpPr>
        <p:grpSpPr>
          <a:xfrm>
            <a:off x="3319005" y="2766990"/>
            <a:ext cx="968795" cy="908908"/>
            <a:chOff x="915419" y="5047571"/>
            <a:chExt cx="1309657" cy="90890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6F88187-3566-4B1C-B8C5-55FEA5031365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rgbClr val="E5B7B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745876-0475-471C-B5E2-56432ECB23FB}"/>
                </a:ext>
              </a:extLst>
            </p:cNvPr>
            <p:cNvSpPr txBox="1"/>
            <p:nvPr/>
          </p:nvSpPr>
          <p:spPr>
            <a:xfrm>
              <a:off x="1167183" y="5047571"/>
              <a:ext cx="7133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3600" dirty="0"/>
                <a:t>12</a:t>
              </a:r>
            </a:p>
            <a:p>
              <a:r>
                <a:rPr lang="de-AT" sz="3600" dirty="0"/>
                <a:t>06</a:t>
              </a:r>
              <a:endParaRPr lang="LID4096" sz="36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B3D6C5-D1CF-4A62-A081-407DE1E52C7A}"/>
              </a:ext>
            </a:extLst>
          </p:cNvPr>
          <p:cNvGrpSpPr/>
          <p:nvPr/>
        </p:nvGrpSpPr>
        <p:grpSpPr>
          <a:xfrm>
            <a:off x="9100362" y="2762121"/>
            <a:ext cx="968795" cy="920840"/>
            <a:chOff x="915419" y="5035639"/>
            <a:chExt cx="1309657" cy="92084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9901752-08F2-4955-8C34-E69FDB84626D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A7396C-6263-4F58-8005-6760E237189C}"/>
                </a:ext>
              </a:extLst>
            </p:cNvPr>
            <p:cNvSpPr txBox="1"/>
            <p:nvPr/>
          </p:nvSpPr>
          <p:spPr>
            <a:xfrm>
              <a:off x="1072698" y="5035639"/>
              <a:ext cx="9452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3600" dirty="0"/>
                <a:t>36</a:t>
              </a:r>
            </a:p>
            <a:p>
              <a:pPr algn="ctr"/>
              <a:r>
                <a:rPr lang="de-AT" sz="3600" dirty="0"/>
                <a:t>178</a:t>
              </a:r>
              <a:endParaRPr lang="LID4096" sz="36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0A57FE3-7B3C-4616-8C5A-DE3429FC7FB8}"/>
              </a:ext>
            </a:extLst>
          </p:cNvPr>
          <p:cNvGrpSpPr/>
          <p:nvPr/>
        </p:nvGrpSpPr>
        <p:grpSpPr>
          <a:xfrm>
            <a:off x="6788929" y="2780409"/>
            <a:ext cx="968795" cy="908908"/>
            <a:chOff x="915419" y="5047571"/>
            <a:chExt cx="1309657" cy="908908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457CB30-1F25-4475-AB4B-00E45682A22B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6AA5A2-AD2A-44B9-8209-EAF11784923A}"/>
                </a:ext>
              </a:extLst>
            </p:cNvPr>
            <p:cNvSpPr txBox="1"/>
            <p:nvPr/>
          </p:nvSpPr>
          <p:spPr>
            <a:xfrm>
              <a:off x="1212690" y="5047571"/>
              <a:ext cx="7133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3600" dirty="0"/>
                <a:t>52</a:t>
              </a:r>
            </a:p>
            <a:p>
              <a:pPr algn="ctr"/>
              <a:r>
                <a:rPr lang="de-AT" sz="3600" dirty="0"/>
                <a:t>53</a:t>
              </a:r>
              <a:endParaRPr lang="LID4096" sz="360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4E1635B-D205-40AF-BF6F-541BF9B3D0A2}"/>
              </a:ext>
            </a:extLst>
          </p:cNvPr>
          <p:cNvGrpSpPr/>
          <p:nvPr/>
        </p:nvGrpSpPr>
        <p:grpSpPr>
          <a:xfrm>
            <a:off x="10245170" y="2780409"/>
            <a:ext cx="968795" cy="908908"/>
            <a:chOff x="915419" y="5047571"/>
            <a:chExt cx="1309657" cy="908908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D44D32F-54F9-48F4-BC50-B2CDA7B0E1F4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F8F98DE-BAFD-409F-8BFC-16317B7E29DC}"/>
                </a:ext>
              </a:extLst>
            </p:cNvPr>
            <p:cNvSpPr txBox="1"/>
            <p:nvPr/>
          </p:nvSpPr>
          <p:spPr>
            <a:xfrm>
              <a:off x="1212690" y="5047571"/>
              <a:ext cx="7133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3600" dirty="0"/>
                <a:t>52</a:t>
              </a:r>
            </a:p>
            <a:p>
              <a:pPr algn="ctr"/>
              <a:r>
                <a:rPr lang="de-AT" sz="3600" dirty="0"/>
                <a:t>68</a:t>
              </a:r>
              <a:endParaRPr lang="LID4096" sz="3600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7B70CBE-4F34-437C-9DA1-CE525D0A6DC7}"/>
              </a:ext>
            </a:extLst>
          </p:cNvPr>
          <p:cNvSpPr txBox="1"/>
          <p:nvPr/>
        </p:nvSpPr>
        <p:spPr>
          <a:xfrm>
            <a:off x="656905" y="2888827"/>
            <a:ext cx="458780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/>
              <a:t>…</a:t>
            </a:r>
            <a:endParaRPr lang="LID4096" sz="32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43D4C2-D31B-4673-B9FA-99700830C7C5}"/>
              </a:ext>
            </a:extLst>
          </p:cNvPr>
          <p:cNvSpPr txBox="1"/>
          <p:nvPr/>
        </p:nvSpPr>
        <p:spPr>
          <a:xfrm>
            <a:off x="11168793" y="2884388"/>
            <a:ext cx="458780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/>
              <a:t>…</a:t>
            </a:r>
            <a:endParaRPr lang="LID4096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E51B578-41EF-455B-A2D5-11B510ED63D8}"/>
              </a:ext>
            </a:extLst>
          </p:cNvPr>
          <p:cNvGrpSpPr/>
          <p:nvPr/>
        </p:nvGrpSpPr>
        <p:grpSpPr>
          <a:xfrm>
            <a:off x="2843750" y="4622167"/>
            <a:ext cx="6256612" cy="1327421"/>
            <a:chOff x="649819" y="5035640"/>
            <a:chExt cx="10863757" cy="1327421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B9E3912-8782-44D6-9502-BF4FAD9F5373}"/>
                </a:ext>
              </a:extLst>
            </p:cNvPr>
            <p:cNvSpPr/>
            <p:nvPr/>
          </p:nvSpPr>
          <p:spPr bwMode="auto">
            <a:xfrm>
              <a:off x="649819" y="5035640"/>
              <a:ext cx="10863757" cy="103674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0F4B5CD-F383-4AE5-AA93-CFB39D248890}"/>
                </a:ext>
              </a:extLst>
            </p:cNvPr>
            <p:cNvSpPr txBox="1"/>
            <p:nvPr/>
          </p:nvSpPr>
          <p:spPr>
            <a:xfrm>
              <a:off x="4462639" y="6024507"/>
              <a:ext cx="34006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400" b="1" dirty="0"/>
                <a:t>Offset </a:t>
              </a:r>
              <a:r>
                <a:rPr lang="de-AT" sz="2400" b="1" dirty="0" err="1"/>
                <a:t>scheme</a:t>
              </a:r>
              <a:endParaRPr lang="LID4096" sz="2400" b="1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7D46E2F-A15F-401A-A7D3-EB03DD531D61}"/>
              </a:ext>
            </a:extLst>
          </p:cNvPr>
          <p:cNvGrpSpPr/>
          <p:nvPr/>
        </p:nvGrpSpPr>
        <p:grpSpPr>
          <a:xfrm>
            <a:off x="4297890" y="4662398"/>
            <a:ext cx="968795" cy="908908"/>
            <a:chOff x="915419" y="5047571"/>
            <a:chExt cx="1309657" cy="90890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2202194-1B9C-4435-B6F3-5B1DC7FBA5DF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rgbClr val="FBE09D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F456523-181A-41CC-9197-1DBD3802F6FF}"/>
                </a:ext>
              </a:extLst>
            </p:cNvPr>
            <p:cNvSpPr txBox="1"/>
            <p:nvPr/>
          </p:nvSpPr>
          <p:spPr>
            <a:xfrm>
              <a:off x="1212690" y="5047571"/>
              <a:ext cx="7133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3600" dirty="0"/>
                <a:t>08</a:t>
              </a:r>
            </a:p>
            <a:p>
              <a:pPr algn="ctr"/>
              <a:r>
                <a:rPr lang="de-AT" sz="3600" dirty="0"/>
                <a:t>0</a:t>
              </a:r>
              <a:endParaRPr lang="LID4096" sz="36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AD456DF-7AAA-4111-AB3B-9A6D8AF72489}"/>
              </a:ext>
            </a:extLst>
          </p:cNvPr>
          <p:cNvGrpSpPr/>
          <p:nvPr/>
        </p:nvGrpSpPr>
        <p:grpSpPr>
          <a:xfrm>
            <a:off x="5448311" y="4646632"/>
            <a:ext cx="968795" cy="908908"/>
            <a:chOff x="915419" y="5047571"/>
            <a:chExt cx="1309657" cy="908908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98B19EF-27A1-42EB-BE78-8BEC2CFD546A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rgbClr val="E5B7B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564F8FE-022F-4FA7-8245-389238CA8E58}"/>
                </a:ext>
              </a:extLst>
            </p:cNvPr>
            <p:cNvSpPr txBox="1"/>
            <p:nvPr/>
          </p:nvSpPr>
          <p:spPr>
            <a:xfrm>
              <a:off x="1212690" y="5047571"/>
              <a:ext cx="7133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3600" dirty="0"/>
                <a:t>12</a:t>
              </a:r>
            </a:p>
            <a:p>
              <a:pPr algn="ctr"/>
              <a:r>
                <a:rPr lang="de-AT" sz="3600" dirty="0"/>
                <a:t>04</a:t>
              </a:r>
              <a:endParaRPr lang="LID4096" sz="36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EE612BD-C5EB-443F-BEE0-37516D5DFFEE}"/>
              </a:ext>
            </a:extLst>
          </p:cNvPr>
          <p:cNvGrpSpPr/>
          <p:nvPr/>
        </p:nvGrpSpPr>
        <p:grpSpPr>
          <a:xfrm>
            <a:off x="6605844" y="4648979"/>
            <a:ext cx="968795" cy="908908"/>
            <a:chOff x="915419" y="5047571"/>
            <a:chExt cx="1309657" cy="90890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41D660D-8545-489C-AD7D-27675F7AAB69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DE780FC-DE21-4098-ACB3-DEA9292EB277}"/>
                </a:ext>
              </a:extLst>
            </p:cNvPr>
            <p:cNvSpPr txBox="1"/>
            <p:nvPr/>
          </p:nvSpPr>
          <p:spPr>
            <a:xfrm>
              <a:off x="1212690" y="5047571"/>
              <a:ext cx="7133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3600" dirty="0"/>
                <a:t>36</a:t>
              </a:r>
            </a:p>
            <a:p>
              <a:pPr algn="ctr"/>
              <a:r>
                <a:rPr lang="de-AT" sz="3600" dirty="0"/>
                <a:t>05</a:t>
              </a:r>
              <a:endParaRPr lang="LID4096" sz="36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7AEEA22-E36E-4125-ACD3-CA14137D355D}"/>
              </a:ext>
            </a:extLst>
          </p:cNvPr>
          <p:cNvGrpSpPr/>
          <p:nvPr/>
        </p:nvGrpSpPr>
        <p:grpSpPr>
          <a:xfrm>
            <a:off x="7760224" y="4648979"/>
            <a:ext cx="968795" cy="908908"/>
            <a:chOff x="915419" y="5047571"/>
            <a:chExt cx="1309657" cy="908908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9E916B03-530F-416E-8F01-F3B208857216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9A7ED8F-A49B-424D-8927-381129FDE13A}"/>
                </a:ext>
              </a:extLst>
            </p:cNvPr>
            <p:cNvSpPr txBox="1"/>
            <p:nvPr/>
          </p:nvSpPr>
          <p:spPr>
            <a:xfrm>
              <a:off x="1167183" y="5047571"/>
              <a:ext cx="7133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3600" dirty="0"/>
                <a:t>52</a:t>
              </a:r>
            </a:p>
            <a:p>
              <a:r>
                <a:rPr lang="de-AT" sz="3600" dirty="0"/>
                <a:t>06</a:t>
              </a:r>
              <a:endParaRPr lang="LID4096" sz="3600" dirty="0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41A6CFA-5958-4C99-8A80-0B2CD86F545E}"/>
              </a:ext>
            </a:extLst>
          </p:cNvPr>
          <p:cNvGrpSpPr/>
          <p:nvPr/>
        </p:nvGrpSpPr>
        <p:grpSpPr>
          <a:xfrm>
            <a:off x="3143183" y="4622167"/>
            <a:ext cx="968795" cy="949139"/>
            <a:chOff x="915419" y="5007340"/>
            <a:chExt cx="1309657" cy="94913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B2386CC8-C61F-4866-A421-23F55BB0CE76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rgbClr val="FF993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4D9DE4C-B3C2-4693-A989-AD4CB011A622}"/>
                </a:ext>
              </a:extLst>
            </p:cNvPr>
            <p:cNvSpPr txBox="1"/>
            <p:nvPr/>
          </p:nvSpPr>
          <p:spPr>
            <a:xfrm>
              <a:off x="941035" y="5007340"/>
              <a:ext cx="12584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3600" dirty="0" err="1"/>
                <a:t>src</a:t>
              </a:r>
              <a:endParaRPr lang="de-AT" sz="3600" dirty="0"/>
            </a:p>
            <a:p>
              <a:pPr algn="ctr"/>
              <a:r>
                <a:rPr lang="de-AT" sz="3600" dirty="0" err="1"/>
                <a:t>offset</a:t>
              </a:r>
              <a:endParaRPr lang="LID4096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5087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37956 -0.001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28463 0.0018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18894 -0.0002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-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09492 -0.0009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3B908D4-2EC1-4F19-AA2C-2634ACFA7E0B}"/>
              </a:ext>
            </a:extLst>
          </p:cNvPr>
          <p:cNvGrpSpPr/>
          <p:nvPr/>
        </p:nvGrpSpPr>
        <p:grpSpPr>
          <a:xfrm>
            <a:off x="649819" y="4707233"/>
            <a:ext cx="10863757" cy="1327421"/>
            <a:chOff x="649819" y="5035640"/>
            <a:chExt cx="10863757" cy="132742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55C62E6-C143-411B-83AE-EB1B6A67D906}"/>
                </a:ext>
              </a:extLst>
            </p:cNvPr>
            <p:cNvSpPr/>
            <p:nvPr/>
          </p:nvSpPr>
          <p:spPr bwMode="auto">
            <a:xfrm>
              <a:off x="649819" y="5035640"/>
              <a:ext cx="10863757" cy="103674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6F2EE7-4B39-4E3F-8C90-DA4754FB8C56}"/>
                </a:ext>
              </a:extLst>
            </p:cNvPr>
            <p:cNvSpPr txBox="1"/>
            <p:nvPr/>
          </p:nvSpPr>
          <p:spPr>
            <a:xfrm>
              <a:off x="4919336" y="6024507"/>
              <a:ext cx="24080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2400" b="1" dirty="0" err="1"/>
                <a:t>Adjacency</a:t>
              </a:r>
              <a:r>
                <a:rPr lang="de-AT" sz="2400" b="1" dirty="0"/>
                <a:t> of </a:t>
              </a:r>
              <a:r>
                <a:rPr lang="de-AT" sz="2400" b="1" dirty="0" err="1"/>
                <a:t>vertex</a:t>
              </a:r>
              <a:r>
                <a:rPr lang="de-AT" sz="2400" b="1" dirty="0"/>
                <a:t> 08</a:t>
              </a:r>
              <a:endParaRPr lang="LID4096" sz="2400" b="1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25E9D0FF-B6BE-4D61-B6CD-E3EB3B23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Sorted Vertex Centric Edge Updates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2E5C64-132B-490A-AC4E-92A295AF9732}"/>
              </a:ext>
            </a:extLst>
          </p:cNvPr>
          <p:cNvSpPr/>
          <p:nvPr/>
        </p:nvSpPr>
        <p:spPr bwMode="auto">
          <a:xfrm>
            <a:off x="5400396" y="4823141"/>
            <a:ext cx="1309657" cy="804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AB7C9E-0D00-4FD0-9B66-2F8420585026}"/>
              </a:ext>
            </a:extLst>
          </p:cNvPr>
          <p:cNvSpPr/>
          <p:nvPr/>
        </p:nvSpPr>
        <p:spPr bwMode="auto">
          <a:xfrm>
            <a:off x="6910952" y="4823143"/>
            <a:ext cx="1309657" cy="804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869B10F-C918-4E74-AFE5-4CF2BD5FD296}"/>
              </a:ext>
            </a:extLst>
          </p:cNvPr>
          <p:cNvSpPr/>
          <p:nvPr/>
        </p:nvSpPr>
        <p:spPr bwMode="auto">
          <a:xfrm>
            <a:off x="8432545" y="4823142"/>
            <a:ext cx="1309657" cy="804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DF12B4B-40CB-4AA0-8827-D58AF60BB88C}"/>
              </a:ext>
            </a:extLst>
          </p:cNvPr>
          <p:cNvGrpSpPr/>
          <p:nvPr/>
        </p:nvGrpSpPr>
        <p:grpSpPr>
          <a:xfrm>
            <a:off x="9934425" y="4823143"/>
            <a:ext cx="1309657" cy="804929"/>
            <a:chOff x="9934425" y="5151550"/>
            <a:chExt cx="1309657" cy="8049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5FC5557-5050-47DF-8184-947B4313A80D}"/>
                </a:ext>
              </a:extLst>
            </p:cNvPr>
            <p:cNvSpPr/>
            <p:nvPr/>
          </p:nvSpPr>
          <p:spPr bwMode="auto">
            <a:xfrm>
              <a:off x="9934425" y="5151550"/>
              <a:ext cx="1309657" cy="804929"/>
            </a:xfrm>
            <a:prstGeom prst="roundRect">
              <a:avLst/>
            </a:prstGeom>
            <a:solidFill>
              <a:schemeClr val="accent5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792023-5257-431E-8E48-1382C924FBF8}"/>
                </a:ext>
              </a:extLst>
            </p:cNvPr>
            <p:cNvSpPr txBox="1"/>
            <p:nvPr/>
          </p:nvSpPr>
          <p:spPr>
            <a:xfrm>
              <a:off x="10075286" y="5286778"/>
              <a:ext cx="10160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next</a:t>
              </a:r>
              <a:r>
                <a:rPr lang="de-AT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AT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page</a:t>
              </a:r>
              <a:endParaRPr lang="LID4096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27327B2-0015-4AFE-979E-CC85BD5A73E1}"/>
              </a:ext>
            </a:extLst>
          </p:cNvPr>
          <p:cNvGrpSpPr/>
          <p:nvPr/>
        </p:nvGrpSpPr>
        <p:grpSpPr>
          <a:xfrm>
            <a:off x="915419" y="4801818"/>
            <a:ext cx="1309657" cy="826254"/>
            <a:chOff x="915419" y="5130225"/>
            <a:chExt cx="1309657" cy="82625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AC25CE8-D0AE-4663-A581-5B00AECD6EAD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rgbClr val="CCFF9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EF9541-6CD9-4F90-B1B1-5F877EC3C6FA}"/>
                </a:ext>
              </a:extLst>
            </p:cNvPr>
            <p:cNvSpPr txBox="1"/>
            <p:nvPr/>
          </p:nvSpPr>
          <p:spPr>
            <a:xfrm>
              <a:off x="1244295" y="513022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4800" dirty="0"/>
                <a:t>06</a:t>
              </a:r>
              <a:endParaRPr lang="LID4096" sz="48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409027-E743-4F9C-B78A-F68DD0D37F43}"/>
              </a:ext>
            </a:extLst>
          </p:cNvPr>
          <p:cNvGrpSpPr/>
          <p:nvPr/>
        </p:nvGrpSpPr>
        <p:grpSpPr>
          <a:xfrm>
            <a:off x="2413988" y="4801818"/>
            <a:ext cx="1309657" cy="845430"/>
            <a:chOff x="2413988" y="5130225"/>
            <a:chExt cx="1309657" cy="84543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A9D6890-9E76-415A-99F7-7295020FE7F7}"/>
                </a:ext>
              </a:extLst>
            </p:cNvPr>
            <p:cNvSpPr/>
            <p:nvPr/>
          </p:nvSpPr>
          <p:spPr bwMode="auto">
            <a:xfrm>
              <a:off x="2413988" y="5170726"/>
              <a:ext cx="1309657" cy="804929"/>
            </a:xfrm>
            <a:prstGeom prst="roundRect">
              <a:avLst/>
            </a:prstGeom>
            <a:solidFill>
              <a:srgbClr val="CCFF9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A82B20-7C6F-4491-A02E-EC0293E89E80}"/>
                </a:ext>
              </a:extLst>
            </p:cNvPr>
            <p:cNvSpPr txBox="1"/>
            <p:nvPr/>
          </p:nvSpPr>
          <p:spPr>
            <a:xfrm>
              <a:off x="2762024" y="513022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4800" dirty="0"/>
                <a:t>22</a:t>
              </a:r>
              <a:endParaRPr lang="LID4096" sz="4800" dirty="0"/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ACD95C0-1A18-4EFF-B51C-C78A81926A7C}"/>
              </a:ext>
            </a:extLst>
          </p:cNvPr>
          <p:cNvSpPr/>
          <p:nvPr/>
        </p:nvSpPr>
        <p:spPr bwMode="auto">
          <a:xfrm>
            <a:off x="3921327" y="4846683"/>
            <a:ext cx="1309657" cy="804929"/>
          </a:xfrm>
          <a:prstGeom prst="roundRect">
            <a:avLst/>
          </a:prstGeom>
          <a:solidFill>
            <a:srgbClr val="CC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ED813C-6A57-44FF-8803-F6039B980623}"/>
              </a:ext>
            </a:extLst>
          </p:cNvPr>
          <p:cNvSpPr txBox="1"/>
          <p:nvPr/>
        </p:nvSpPr>
        <p:spPr>
          <a:xfrm>
            <a:off x="4155550" y="4806182"/>
            <a:ext cx="867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4800" dirty="0"/>
              <a:t>106</a:t>
            </a:r>
            <a:endParaRPr lang="LID4096" sz="4800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23C1F28-7103-47B2-941E-370505CAAE83}"/>
              </a:ext>
            </a:extLst>
          </p:cNvPr>
          <p:cNvSpPr/>
          <p:nvPr/>
        </p:nvSpPr>
        <p:spPr bwMode="auto">
          <a:xfrm>
            <a:off x="2878428" y="3082364"/>
            <a:ext cx="6278451" cy="10367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A89304-0DF8-4345-BF80-D0EBD7E6AC1E}"/>
              </a:ext>
            </a:extLst>
          </p:cNvPr>
          <p:cNvSpPr txBox="1"/>
          <p:nvPr/>
        </p:nvSpPr>
        <p:spPr>
          <a:xfrm>
            <a:off x="4919336" y="4074619"/>
            <a:ext cx="2271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/>
              <a:t>Updates </a:t>
            </a:r>
            <a:r>
              <a:rPr lang="de-AT" sz="2400" b="1" dirty="0" err="1"/>
              <a:t>for</a:t>
            </a:r>
            <a:r>
              <a:rPr lang="de-AT" sz="2400" b="1" dirty="0"/>
              <a:t> </a:t>
            </a:r>
            <a:r>
              <a:rPr lang="de-AT" sz="2400" b="1" dirty="0" err="1"/>
              <a:t>vertex</a:t>
            </a:r>
            <a:r>
              <a:rPr lang="de-AT" sz="2400" b="1" dirty="0"/>
              <a:t> 08</a:t>
            </a:r>
            <a:endParaRPr lang="LID4096" sz="2400" b="1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378180C-AB26-4621-9CAE-B842D6645BEE}"/>
              </a:ext>
            </a:extLst>
          </p:cNvPr>
          <p:cNvGrpSpPr/>
          <p:nvPr/>
        </p:nvGrpSpPr>
        <p:grpSpPr>
          <a:xfrm>
            <a:off x="4632594" y="3176950"/>
            <a:ext cx="1309657" cy="826254"/>
            <a:chOff x="915419" y="5130225"/>
            <a:chExt cx="1309657" cy="826254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953DBBF5-4AA4-4C32-A190-E375FC171DB2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rgbClr val="FBE09D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7795DCA-B9C8-4744-8541-CC3AEFCE9F6B}"/>
                </a:ext>
              </a:extLst>
            </p:cNvPr>
            <p:cNvSpPr txBox="1"/>
            <p:nvPr/>
          </p:nvSpPr>
          <p:spPr>
            <a:xfrm>
              <a:off x="1244295" y="513022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4800" dirty="0"/>
                <a:t>17</a:t>
              </a:r>
              <a:endParaRPr lang="LID4096" sz="48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3DE2D76-63A0-4045-97F4-BB7D776EFA98}"/>
              </a:ext>
            </a:extLst>
          </p:cNvPr>
          <p:cNvGrpSpPr/>
          <p:nvPr/>
        </p:nvGrpSpPr>
        <p:grpSpPr>
          <a:xfrm>
            <a:off x="6120776" y="3194111"/>
            <a:ext cx="1309657" cy="811099"/>
            <a:chOff x="915419" y="5145380"/>
            <a:chExt cx="1309657" cy="811099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60C6FAEF-D7C3-458F-8AAB-B5A13594D884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rgbClr val="FBE09D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C078235-E438-4003-B1CF-22746BC82718}"/>
                </a:ext>
              </a:extLst>
            </p:cNvPr>
            <p:cNvSpPr txBox="1"/>
            <p:nvPr/>
          </p:nvSpPr>
          <p:spPr>
            <a:xfrm>
              <a:off x="1158325" y="5145380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4800" dirty="0"/>
                <a:t>101</a:t>
              </a:r>
              <a:endParaRPr lang="LID4096" sz="48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C96AAFF-E770-4B6D-B478-349EC770C04D}"/>
              </a:ext>
            </a:extLst>
          </p:cNvPr>
          <p:cNvGrpSpPr/>
          <p:nvPr/>
        </p:nvGrpSpPr>
        <p:grpSpPr>
          <a:xfrm>
            <a:off x="7606258" y="3183996"/>
            <a:ext cx="1309657" cy="819208"/>
            <a:chOff x="915419" y="5137271"/>
            <a:chExt cx="1309657" cy="81920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2E4D76E1-F9C2-4CB8-AD09-483EC471CC17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rgbClr val="FBE09D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5D25DD7-E63D-4BB8-97C2-FED21F72D719}"/>
                </a:ext>
              </a:extLst>
            </p:cNvPr>
            <p:cNvSpPr txBox="1"/>
            <p:nvPr/>
          </p:nvSpPr>
          <p:spPr>
            <a:xfrm>
              <a:off x="1136474" y="5137271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4800" dirty="0"/>
                <a:t>153</a:t>
              </a:r>
              <a:endParaRPr lang="LID4096" sz="48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AD6C21B-D39C-458D-92E2-3A066A4B7810}"/>
              </a:ext>
            </a:extLst>
          </p:cNvPr>
          <p:cNvGrpSpPr/>
          <p:nvPr/>
        </p:nvGrpSpPr>
        <p:grpSpPr>
          <a:xfrm>
            <a:off x="3144412" y="3198275"/>
            <a:ext cx="1309657" cy="826254"/>
            <a:chOff x="915419" y="5130225"/>
            <a:chExt cx="1309657" cy="826254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45C2B576-2984-499B-A7ED-9D1B761F5CCD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rgbClr val="FBE09D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1E2DF24-AC4E-4831-B2AB-C75BC8E58EB3}"/>
                </a:ext>
              </a:extLst>
            </p:cNvPr>
            <p:cNvSpPr txBox="1"/>
            <p:nvPr/>
          </p:nvSpPr>
          <p:spPr>
            <a:xfrm>
              <a:off x="1244295" y="513022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4800" dirty="0"/>
                <a:t>17</a:t>
              </a:r>
              <a:endParaRPr lang="LID4096" sz="480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97AF2BF-32BB-40F8-BC55-7DFD887A7BA7}"/>
              </a:ext>
            </a:extLst>
          </p:cNvPr>
          <p:cNvGrpSpPr/>
          <p:nvPr/>
        </p:nvGrpSpPr>
        <p:grpSpPr>
          <a:xfrm>
            <a:off x="649818" y="1409289"/>
            <a:ext cx="10863757" cy="1327421"/>
            <a:chOff x="649819" y="5035640"/>
            <a:chExt cx="10863757" cy="1327421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07104F1-1FF9-4A6F-BAB2-31BC5BFE6C65}"/>
                </a:ext>
              </a:extLst>
            </p:cNvPr>
            <p:cNvSpPr/>
            <p:nvPr/>
          </p:nvSpPr>
          <p:spPr bwMode="auto">
            <a:xfrm>
              <a:off x="649819" y="5035640"/>
              <a:ext cx="10863757" cy="103674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C5884FD-C9B2-4512-B625-6DF7FF2A9FAA}"/>
                </a:ext>
              </a:extLst>
            </p:cNvPr>
            <p:cNvSpPr txBox="1"/>
            <p:nvPr/>
          </p:nvSpPr>
          <p:spPr>
            <a:xfrm>
              <a:off x="4919336" y="6024507"/>
              <a:ext cx="21900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2400" b="1" dirty="0" err="1"/>
                <a:t>Sorted</a:t>
              </a:r>
              <a:r>
                <a:rPr lang="de-AT" sz="2400" b="1" dirty="0"/>
                <a:t> Update </a:t>
              </a:r>
              <a:r>
                <a:rPr lang="de-AT" sz="2400" b="1" dirty="0" err="1"/>
                <a:t>batch</a:t>
              </a:r>
              <a:endParaRPr lang="LID4096" sz="2400" b="1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713B043-458A-4A58-BC1B-91028E52B379}"/>
              </a:ext>
            </a:extLst>
          </p:cNvPr>
          <p:cNvGrpSpPr/>
          <p:nvPr/>
        </p:nvGrpSpPr>
        <p:grpSpPr>
          <a:xfrm>
            <a:off x="980595" y="1436101"/>
            <a:ext cx="968795" cy="908908"/>
            <a:chOff x="915419" y="5047571"/>
            <a:chExt cx="1309657" cy="90890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CD0A487A-827A-4C22-9DF8-9A9E1C7F21A8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rgbClr val="FF993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4745F8E-BC0B-4A8E-ABC0-42A21EB521C7}"/>
                </a:ext>
              </a:extLst>
            </p:cNvPr>
            <p:cNvSpPr txBox="1"/>
            <p:nvPr/>
          </p:nvSpPr>
          <p:spPr>
            <a:xfrm>
              <a:off x="1167183" y="5047571"/>
              <a:ext cx="8043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3600" dirty="0" err="1"/>
                <a:t>src</a:t>
              </a:r>
              <a:endParaRPr lang="de-AT" sz="3600" dirty="0"/>
            </a:p>
            <a:p>
              <a:r>
                <a:rPr lang="de-AT" sz="3600" dirty="0" err="1"/>
                <a:t>dst</a:t>
              </a:r>
              <a:endParaRPr lang="LID4096" sz="3600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DD87F7B-D292-4E80-B3A6-FF1674AD41F2}"/>
              </a:ext>
            </a:extLst>
          </p:cNvPr>
          <p:cNvGrpSpPr/>
          <p:nvPr/>
        </p:nvGrpSpPr>
        <p:grpSpPr>
          <a:xfrm>
            <a:off x="2101790" y="1436101"/>
            <a:ext cx="968795" cy="908908"/>
            <a:chOff x="915419" y="5047571"/>
            <a:chExt cx="1309657" cy="908908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32FDD7AA-2493-4C64-A835-F7FF85282893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rgbClr val="FBE09D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3225976-DA2B-4B7C-BF9C-1C906FE8CBE0}"/>
                </a:ext>
              </a:extLst>
            </p:cNvPr>
            <p:cNvSpPr txBox="1"/>
            <p:nvPr/>
          </p:nvSpPr>
          <p:spPr>
            <a:xfrm>
              <a:off x="1212690" y="5047571"/>
              <a:ext cx="7133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3600" dirty="0"/>
                <a:t>08</a:t>
              </a:r>
            </a:p>
            <a:p>
              <a:pPr algn="ctr"/>
              <a:r>
                <a:rPr lang="de-AT" sz="3600" dirty="0"/>
                <a:t>17</a:t>
              </a:r>
              <a:endParaRPr lang="LID4096" sz="3600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9FC6D67-98FF-4E06-99D9-6C62C192CEF0}"/>
              </a:ext>
            </a:extLst>
          </p:cNvPr>
          <p:cNvGrpSpPr/>
          <p:nvPr/>
        </p:nvGrpSpPr>
        <p:grpSpPr>
          <a:xfrm>
            <a:off x="3258575" y="1449520"/>
            <a:ext cx="968795" cy="908908"/>
            <a:chOff x="915419" y="5047571"/>
            <a:chExt cx="1309657" cy="908908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B2DAA671-6BC1-424D-A3B8-B3E856945C3B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rgbClr val="FBE09D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7E5E162-AC88-45BF-9FB1-6B4270DA048D}"/>
                </a:ext>
              </a:extLst>
            </p:cNvPr>
            <p:cNvSpPr txBox="1"/>
            <p:nvPr/>
          </p:nvSpPr>
          <p:spPr>
            <a:xfrm>
              <a:off x="1212690" y="5047571"/>
              <a:ext cx="7133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3600" dirty="0"/>
                <a:t>08</a:t>
              </a:r>
            </a:p>
            <a:p>
              <a:pPr algn="ctr"/>
              <a:r>
                <a:rPr lang="de-AT" sz="3600" dirty="0"/>
                <a:t>17</a:t>
              </a:r>
              <a:endParaRPr lang="LID4096" sz="3600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6EB558C-3AC4-4B3B-B05A-F73D6BE60596}"/>
              </a:ext>
            </a:extLst>
          </p:cNvPr>
          <p:cNvGrpSpPr/>
          <p:nvPr/>
        </p:nvGrpSpPr>
        <p:grpSpPr>
          <a:xfrm>
            <a:off x="4408996" y="1433754"/>
            <a:ext cx="968795" cy="908908"/>
            <a:chOff x="915419" y="5047571"/>
            <a:chExt cx="1309657" cy="908908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D4167893-3EC5-40A6-AF82-392F8B9C57E5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rgbClr val="FBE09D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20EEDE-2A21-4C2D-BC57-1C18F4F0C2C4}"/>
                </a:ext>
              </a:extLst>
            </p:cNvPr>
            <p:cNvSpPr txBox="1"/>
            <p:nvPr/>
          </p:nvSpPr>
          <p:spPr>
            <a:xfrm>
              <a:off x="1096756" y="5047571"/>
              <a:ext cx="9452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3600" dirty="0"/>
                <a:t>08</a:t>
              </a:r>
            </a:p>
            <a:p>
              <a:pPr algn="ctr"/>
              <a:r>
                <a:rPr lang="de-AT" sz="3600" dirty="0"/>
                <a:t>101</a:t>
              </a:r>
              <a:endParaRPr lang="LID4096" sz="3600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0C45BDC-DE9C-4C2C-A65C-F76787CCF81E}"/>
              </a:ext>
            </a:extLst>
          </p:cNvPr>
          <p:cNvGrpSpPr/>
          <p:nvPr/>
        </p:nvGrpSpPr>
        <p:grpSpPr>
          <a:xfrm>
            <a:off x="5566529" y="1436101"/>
            <a:ext cx="968795" cy="908908"/>
            <a:chOff x="915419" y="5047571"/>
            <a:chExt cx="1309657" cy="908908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A170B436-D96B-47E5-B104-DECD6CD3DA09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rgbClr val="FBE09D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D2193D8-2801-4933-8F89-0D4B8729D01D}"/>
                </a:ext>
              </a:extLst>
            </p:cNvPr>
            <p:cNvSpPr txBox="1"/>
            <p:nvPr/>
          </p:nvSpPr>
          <p:spPr>
            <a:xfrm>
              <a:off x="1096756" y="5047571"/>
              <a:ext cx="9452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3600" dirty="0"/>
                <a:t>08</a:t>
              </a:r>
            </a:p>
            <a:p>
              <a:pPr algn="ctr"/>
              <a:r>
                <a:rPr lang="de-AT" sz="3600" dirty="0"/>
                <a:t>153</a:t>
              </a:r>
              <a:endParaRPr lang="LID4096" sz="3600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2C329FC-1D04-4386-AB99-BCF886145BC3}"/>
              </a:ext>
            </a:extLst>
          </p:cNvPr>
          <p:cNvGrpSpPr/>
          <p:nvPr/>
        </p:nvGrpSpPr>
        <p:grpSpPr>
          <a:xfrm>
            <a:off x="6720909" y="1436101"/>
            <a:ext cx="968795" cy="908908"/>
            <a:chOff x="915419" y="5047571"/>
            <a:chExt cx="1309657" cy="908908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1678E0D7-948F-434A-A980-EC9FFB7478AF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rgbClr val="E5B7B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DFABD71-9007-48FF-B2AF-FD554DEFC728}"/>
                </a:ext>
              </a:extLst>
            </p:cNvPr>
            <p:cNvSpPr txBox="1"/>
            <p:nvPr/>
          </p:nvSpPr>
          <p:spPr>
            <a:xfrm>
              <a:off x="1167183" y="5047571"/>
              <a:ext cx="7133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3600" dirty="0"/>
                <a:t>12</a:t>
              </a:r>
            </a:p>
            <a:p>
              <a:r>
                <a:rPr lang="de-AT" sz="3600" dirty="0"/>
                <a:t>06</a:t>
              </a:r>
              <a:endParaRPr lang="LID4096" sz="3600" dirty="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6FD3234-E918-43D7-85F2-C37EA3083DF5}"/>
              </a:ext>
            </a:extLst>
          </p:cNvPr>
          <p:cNvGrpSpPr/>
          <p:nvPr/>
        </p:nvGrpSpPr>
        <p:grpSpPr>
          <a:xfrm>
            <a:off x="7874005" y="1424169"/>
            <a:ext cx="968795" cy="920840"/>
            <a:chOff x="915419" y="5035639"/>
            <a:chExt cx="1309657" cy="920840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B7A457A5-4296-421C-8FF8-CAC50179FC39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91F02E3-406E-49C5-A3B0-E0FEC28AF63C}"/>
                </a:ext>
              </a:extLst>
            </p:cNvPr>
            <p:cNvSpPr txBox="1"/>
            <p:nvPr/>
          </p:nvSpPr>
          <p:spPr>
            <a:xfrm>
              <a:off x="1072698" y="5035639"/>
              <a:ext cx="9452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3600" dirty="0"/>
                <a:t>36</a:t>
              </a:r>
            </a:p>
            <a:p>
              <a:pPr algn="ctr"/>
              <a:r>
                <a:rPr lang="de-AT" sz="3600" dirty="0"/>
                <a:t>178</a:t>
              </a:r>
              <a:endParaRPr lang="LID4096" sz="3600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52E5B80-D0AE-4954-98D8-B0D895B35077}"/>
              </a:ext>
            </a:extLst>
          </p:cNvPr>
          <p:cNvGrpSpPr/>
          <p:nvPr/>
        </p:nvGrpSpPr>
        <p:grpSpPr>
          <a:xfrm>
            <a:off x="9025817" y="1433754"/>
            <a:ext cx="968795" cy="908908"/>
            <a:chOff x="915419" y="5047571"/>
            <a:chExt cx="1309657" cy="908908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7EC0E4E3-C49B-40D8-90C9-0BD67C178695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472D4A0-0BCA-426E-80CC-68C66C1E1E9E}"/>
                </a:ext>
              </a:extLst>
            </p:cNvPr>
            <p:cNvSpPr txBox="1"/>
            <p:nvPr/>
          </p:nvSpPr>
          <p:spPr>
            <a:xfrm>
              <a:off x="1212690" y="5047571"/>
              <a:ext cx="7133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3600" dirty="0"/>
                <a:t>52</a:t>
              </a:r>
            </a:p>
            <a:p>
              <a:pPr algn="ctr"/>
              <a:r>
                <a:rPr lang="de-AT" sz="3600" dirty="0"/>
                <a:t>53</a:t>
              </a:r>
              <a:endParaRPr lang="LID4096" sz="3600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FDB2493-C519-452C-958E-853C555F2B9F}"/>
              </a:ext>
            </a:extLst>
          </p:cNvPr>
          <p:cNvGrpSpPr/>
          <p:nvPr/>
        </p:nvGrpSpPr>
        <p:grpSpPr>
          <a:xfrm>
            <a:off x="10176345" y="1449520"/>
            <a:ext cx="968795" cy="908908"/>
            <a:chOff x="915419" y="5047571"/>
            <a:chExt cx="1309657" cy="908908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0F00741C-B99D-48D0-A32D-43E531F278A5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7A29F54-0A48-46C4-97A2-22C0647E8D33}"/>
                </a:ext>
              </a:extLst>
            </p:cNvPr>
            <p:cNvSpPr txBox="1"/>
            <p:nvPr/>
          </p:nvSpPr>
          <p:spPr>
            <a:xfrm>
              <a:off x="1212690" y="5047571"/>
              <a:ext cx="7133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3600" dirty="0"/>
                <a:t>52</a:t>
              </a:r>
            </a:p>
            <a:p>
              <a:pPr algn="ctr"/>
              <a:r>
                <a:rPr lang="de-AT" sz="3600" dirty="0"/>
                <a:t>68</a:t>
              </a:r>
              <a:endParaRPr lang="LID4096" sz="3600" dirty="0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E027E185-DC3C-4B36-B352-6146BE54CADF}"/>
              </a:ext>
            </a:extLst>
          </p:cNvPr>
          <p:cNvSpPr txBox="1"/>
          <p:nvPr/>
        </p:nvSpPr>
        <p:spPr>
          <a:xfrm>
            <a:off x="588080" y="1557938"/>
            <a:ext cx="458780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/>
              <a:t>…</a:t>
            </a:r>
            <a:endParaRPr lang="LID4096" sz="32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9AC3CD7-ADE8-48E6-8307-F6633DA4A4E4}"/>
              </a:ext>
            </a:extLst>
          </p:cNvPr>
          <p:cNvSpPr txBox="1"/>
          <p:nvPr/>
        </p:nvSpPr>
        <p:spPr>
          <a:xfrm>
            <a:off x="11099968" y="1553499"/>
            <a:ext cx="458780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/>
              <a:t>…</a:t>
            </a:r>
            <a:endParaRPr lang="LID4096" sz="3200" b="1" dirty="0"/>
          </a:p>
        </p:txBody>
      </p:sp>
    </p:spTree>
    <p:extLst>
      <p:ext uri="{BB962C8B-B14F-4D97-AF65-F5344CB8AC3E}">
        <p14:creationId xmlns:p14="http://schemas.microsoft.com/office/powerpoint/2010/main" val="138420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8" grpId="0" animBg="1"/>
      <p:bldP spid="29" grpId="0"/>
      <p:bldP spid="31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9297DEF-57FD-408A-A13B-FC711E2E7B81}"/>
              </a:ext>
            </a:extLst>
          </p:cNvPr>
          <p:cNvSpPr/>
          <p:nvPr/>
        </p:nvSpPr>
        <p:spPr bwMode="auto">
          <a:xfrm>
            <a:off x="2878428" y="2889850"/>
            <a:ext cx="6278451" cy="10367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B8AAE8-6AAA-4058-992B-D15E0AB37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Sorted Vertex Centric Edge Updates</a:t>
            </a:r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3275C0-ECCB-454E-9028-BCA84DBB2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Remove duplicates</a:t>
            </a:r>
          </a:p>
          <a:p>
            <a:r>
              <a:rPr lang="en-GB" dirty="0"/>
              <a:t>Inserted new updates, keeping sort-order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0E06D9-CA99-4DF5-9322-7D12BF5310E6}"/>
              </a:ext>
            </a:extLst>
          </p:cNvPr>
          <p:cNvGrpSpPr/>
          <p:nvPr/>
        </p:nvGrpSpPr>
        <p:grpSpPr>
          <a:xfrm>
            <a:off x="649819" y="4939723"/>
            <a:ext cx="10863757" cy="1327421"/>
            <a:chOff x="649819" y="5035640"/>
            <a:chExt cx="10863757" cy="132742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ECAEDCB-A0AC-45BC-B6F2-9F5BCADB44BA}"/>
                </a:ext>
              </a:extLst>
            </p:cNvPr>
            <p:cNvSpPr/>
            <p:nvPr/>
          </p:nvSpPr>
          <p:spPr bwMode="auto">
            <a:xfrm>
              <a:off x="649819" y="5035640"/>
              <a:ext cx="10863757" cy="103674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114762-BA1A-4132-8C8D-E7A9B11063A8}"/>
                </a:ext>
              </a:extLst>
            </p:cNvPr>
            <p:cNvSpPr txBox="1"/>
            <p:nvPr/>
          </p:nvSpPr>
          <p:spPr>
            <a:xfrm>
              <a:off x="4919336" y="6024507"/>
              <a:ext cx="24080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2400" b="1" dirty="0" err="1"/>
                <a:t>Adjacency</a:t>
              </a:r>
              <a:r>
                <a:rPr lang="de-AT" sz="2400" b="1" dirty="0"/>
                <a:t> of </a:t>
              </a:r>
              <a:r>
                <a:rPr lang="de-AT" sz="2400" b="1" dirty="0" err="1"/>
                <a:t>vertex</a:t>
              </a:r>
              <a:r>
                <a:rPr lang="de-AT" sz="2400" b="1" dirty="0"/>
                <a:t> 08</a:t>
              </a:r>
              <a:endParaRPr lang="LID4096" sz="2400" b="1" dirty="0"/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8CF265-3FAF-45E5-A465-DA0256D0BE59}"/>
              </a:ext>
            </a:extLst>
          </p:cNvPr>
          <p:cNvSpPr/>
          <p:nvPr/>
        </p:nvSpPr>
        <p:spPr bwMode="auto">
          <a:xfrm>
            <a:off x="5400396" y="5055631"/>
            <a:ext cx="1309657" cy="804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36E6209-F16C-4752-B302-24DD6261437A}"/>
              </a:ext>
            </a:extLst>
          </p:cNvPr>
          <p:cNvSpPr/>
          <p:nvPr/>
        </p:nvSpPr>
        <p:spPr bwMode="auto">
          <a:xfrm>
            <a:off x="6910952" y="5055633"/>
            <a:ext cx="1309657" cy="804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2798D7-68C5-43C2-BBE6-C644F6DCEA9B}"/>
              </a:ext>
            </a:extLst>
          </p:cNvPr>
          <p:cNvSpPr/>
          <p:nvPr/>
        </p:nvSpPr>
        <p:spPr bwMode="auto">
          <a:xfrm>
            <a:off x="8432545" y="5055632"/>
            <a:ext cx="1309657" cy="804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019A626-28FC-4C00-8366-9D53F69CBBE5}"/>
              </a:ext>
            </a:extLst>
          </p:cNvPr>
          <p:cNvGrpSpPr/>
          <p:nvPr/>
        </p:nvGrpSpPr>
        <p:grpSpPr>
          <a:xfrm>
            <a:off x="9934425" y="5055633"/>
            <a:ext cx="1309657" cy="804929"/>
            <a:chOff x="9934425" y="5151550"/>
            <a:chExt cx="1309657" cy="8049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BDA51E1-6986-48E7-9540-8FA928C27300}"/>
                </a:ext>
              </a:extLst>
            </p:cNvPr>
            <p:cNvSpPr/>
            <p:nvPr/>
          </p:nvSpPr>
          <p:spPr bwMode="auto">
            <a:xfrm>
              <a:off x="9934425" y="5151550"/>
              <a:ext cx="1309657" cy="804929"/>
            </a:xfrm>
            <a:prstGeom prst="roundRect">
              <a:avLst/>
            </a:prstGeom>
            <a:solidFill>
              <a:schemeClr val="accent5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FB51CF-C5BA-40DA-8AD6-12C342BDBE70}"/>
                </a:ext>
              </a:extLst>
            </p:cNvPr>
            <p:cNvSpPr txBox="1"/>
            <p:nvPr/>
          </p:nvSpPr>
          <p:spPr>
            <a:xfrm>
              <a:off x="10075286" y="5286778"/>
              <a:ext cx="10160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next</a:t>
              </a:r>
              <a:r>
                <a:rPr lang="de-AT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AT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page</a:t>
              </a:r>
              <a:endParaRPr lang="LID4096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398EAD-97C1-43CB-8744-6DB7E6C623AF}"/>
              </a:ext>
            </a:extLst>
          </p:cNvPr>
          <p:cNvGrpSpPr/>
          <p:nvPr/>
        </p:nvGrpSpPr>
        <p:grpSpPr>
          <a:xfrm>
            <a:off x="915419" y="5034308"/>
            <a:ext cx="1309657" cy="826254"/>
            <a:chOff x="915419" y="5130225"/>
            <a:chExt cx="1309657" cy="82625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5362A18-B5D8-4077-BDE5-8DF1594E3537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rgbClr val="CCFF9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E60FFF0-4965-4511-9BC8-DF8F479D7EAA}"/>
                </a:ext>
              </a:extLst>
            </p:cNvPr>
            <p:cNvSpPr txBox="1"/>
            <p:nvPr/>
          </p:nvSpPr>
          <p:spPr>
            <a:xfrm>
              <a:off x="1244295" y="513022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4800" dirty="0"/>
                <a:t>06</a:t>
              </a:r>
              <a:endParaRPr lang="LID4096" sz="48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08742F5-E090-4BED-8014-F32912FC9C36}"/>
              </a:ext>
            </a:extLst>
          </p:cNvPr>
          <p:cNvGrpSpPr/>
          <p:nvPr/>
        </p:nvGrpSpPr>
        <p:grpSpPr>
          <a:xfrm>
            <a:off x="2413988" y="5034308"/>
            <a:ext cx="1309657" cy="845430"/>
            <a:chOff x="2413988" y="5130225"/>
            <a:chExt cx="1309657" cy="84543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0430081-2836-4D2E-9135-6062A62BF8D1}"/>
                </a:ext>
              </a:extLst>
            </p:cNvPr>
            <p:cNvSpPr/>
            <p:nvPr/>
          </p:nvSpPr>
          <p:spPr bwMode="auto">
            <a:xfrm>
              <a:off x="2413988" y="5170726"/>
              <a:ext cx="1309657" cy="804929"/>
            </a:xfrm>
            <a:prstGeom prst="roundRect">
              <a:avLst/>
            </a:prstGeom>
            <a:solidFill>
              <a:srgbClr val="CCFF9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339AD4-5FDA-45F6-ADE6-EBE615FCACE9}"/>
                </a:ext>
              </a:extLst>
            </p:cNvPr>
            <p:cNvSpPr txBox="1"/>
            <p:nvPr/>
          </p:nvSpPr>
          <p:spPr>
            <a:xfrm>
              <a:off x="2762024" y="513022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4800" dirty="0"/>
                <a:t>22</a:t>
              </a:r>
              <a:endParaRPr lang="LID4096" sz="48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B38496D-03C8-4F26-92CA-43D01469BA74}"/>
              </a:ext>
            </a:extLst>
          </p:cNvPr>
          <p:cNvGrpSpPr/>
          <p:nvPr/>
        </p:nvGrpSpPr>
        <p:grpSpPr>
          <a:xfrm>
            <a:off x="3921327" y="5038672"/>
            <a:ext cx="1309657" cy="845430"/>
            <a:chOff x="3921327" y="5038672"/>
            <a:chExt cx="1309657" cy="84543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CD8DFDF-10D5-4E88-B2EC-9B92E0968124}"/>
                </a:ext>
              </a:extLst>
            </p:cNvPr>
            <p:cNvSpPr/>
            <p:nvPr/>
          </p:nvSpPr>
          <p:spPr bwMode="auto">
            <a:xfrm>
              <a:off x="3921327" y="5079173"/>
              <a:ext cx="1309657" cy="804929"/>
            </a:xfrm>
            <a:prstGeom prst="roundRect">
              <a:avLst/>
            </a:prstGeom>
            <a:solidFill>
              <a:srgbClr val="CCFF9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5A275B-86A4-4127-B53D-43965A2329EA}"/>
                </a:ext>
              </a:extLst>
            </p:cNvPr>
            <p:cNvSpPr txBox="1"/>
            <p:nvPr/>
          </p:nvSpPr>
          <p:spPr>
            <a:xfrm>
              <a:off x="4155550" y="5038672"/>
              <a:ext cx="8675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4800" dirty="0"/>
                <a:t>106</a:t>
              </a:r>
              <a:endParaRPr lang="LID4096" sz="480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F1734AA-5CD5-4E0C-A2A6-C534A50F9F75}"/>
              </a:ext>
            </a:extLst>
          </p:cNvPr>
          <p:cNvSpPr txBox="1"/>
          <p:nvPr/>
        </p:nvSpPr>
        <p:spPr>
          <a:xfrm>
            <a:off x="4919336" y="3882105"/>
            <a:ext cx="2271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/>
              <a:t>Updates </a:t>
            </a:r>
            <a:r>
              <a:rPr lang="de-AT" sz="2400" b="1" dirty="0" err="1"/>
              <a:t>for</a:t>
            </a:r>
            <a:r>
              <a:rPr lang="de-AT" sz="2400" b="1" dirty="0"/>
              <a:t> </a:t>
            </a:r>
            <a:r>
              <a:rPr lang="de-AT" sz="2400" b="1" dirty="0" err="1"/>
              <a:t>vertex</a:t>
            </a:r>
            <a:r>
              <a:rPr lang="de-AT" sz="2400" b="1" dirty="0"/>
              <a:t> 08</a:t>
            </a:r>
            <a:endParaRPr lang="LID4096" sz="24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FE8828-52B8-4943-BCA0-00C53A72CD52}"/>
              </a:ext>
            </a:extLst>
          </p:cNvPr>
          <p:cNvGrpSpPr/>
          <p:nvPr/>
        </p:nvGrpSpPr>
        <p:grpSpPr>
          <a:xfrm>
            <a:off x="4632594" y="2984436"/>
            <a:ext cx="1309657" cy="826254"/>
            <a:chOff x="915419" y="5130225"/>
            <a:chExt cx="1309657" cy="82625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B1C4C7C-67A4-4F7C-AABC-02929B2DE689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rgbClr val="FBE09D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98586B-D39E-4D19-AD18-FB290642397D}"/>
                </a:ext>
              </a:extLst>
            </p:cNvPr>
            <p:cNvSpPr txBox="1"/>
            <p:nvPr/>
          </p:nvSpPr>
          <p:spPr>
            <a:xfrm>
              <a:off x="1244295" y="513022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4800" dirty="0"/>
                <a:t>17</a:t>
              </a:r>
              <a:endParaRPr lang="LID4096" sz="48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AD0D421-1BBF-429A-80D6-FCC8ECF2DE98}"/>
              </a:ext>
            </a:extLst>
          </p:cNvPr>
          <p:cNvGrpSpPr/>
          <p:nvPr/>
        </p:nvGrpSpPr>
        <p:grpSpPr>
          <a:xfrm>
            <a:off x="6120776" y="3001597"/>
            <a:ext cx="1309657" cy="811099"/>
            <a:chOff x="915419" y="5145380"/>
            <a:chExt cx="1309657" cy="811099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B047DC6-33DB-4D3D-9819-2EF7F4761F85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rgbClr val="FBE09D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41E7BCA-A641-4468-B1E8-5B4B5CB9E636}"/>
                </a:ext>
              </a:extLst>
            </p:cNvPr>
            <p:cNvSpPr txBox="1"/>
            <p:nvPr/>
          </p:nvSpPr>
          <p:spPr>
            <a:xfrm>
              <a:off x="1158325" y="5145380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4800" dirty="0"/>
                <a:t>101</a:t>
              </a:r>
              <a:endParaRPr lang="LID4096" sz="48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48B545-5ED6-4625-ADDE-D7AB3F9F5A5B}"/>
              </a:ext>
            </a:extLst>
          </p:cNvPr>
          <p:cNvGrpSpPr/>
          <p:nvPr/>
        </p:nvGrpSpPr>
        <p:grpSpPr>
          <a:xfrm>
            <a:off x="7606258" y="2991482"/>
            <a:ext cx="1309657" cy="819208"/>
            <a:chOff x="915419" y="5137271"/>
            <a:chExt cx="1309657" cy="819208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34AC0E8-3518-4907-B26A-20CE094CB1BF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rgbClr val="FBE09D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A7C349C-FE6C-4262-89C0-D2353C14B71D}"/>
                </a:ext>
              </a:extLst>
            </p:cNvPr>
            <p:cNvSpPr txBox="1"/>
            <p:nvPr/>
          </p:nvSpPr>
          <p:spPr>
            <a:xfrm>
              <a:off x="1136474" y="5137271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4800" dirty="0"/>
                <a:t>153</a:t>
              </a:r>
              <a:endParaRPr lang="LID4096" sz="48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744E51-FCBB-4817-B058-A02A3F6DE5B4}"/>
              </a:ext>
            </a:extLst>
          </p:cNvPr>
          <p:cNvGrpSpPr/>
          <p:nvPr/>
        </p:nvGrpSpPr>
        <p:grpSpPr>
          <a:xfrm>
            <a:off x="3144412" y="3005761"/>
            <a:ext cx="1309657" cy="826254"/>
            <a:chOff x="915419" y="5130225"/>
            <a:chExt cx="1309657" cy="826254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D1751F73-64AD-4CDE-89FA-39BB43156857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rgbClr val="FBE09D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78A5A4C-3C53-4FC3-A8F6-0749B3842806}"/>
                </a:ext>
              </a:extLst>
            </p:cNvPr>
            <p:cNvSpPr txBox="1"/>
            <p:nvPr/>
          </p:nvSpPr>
          <p:spPr>
            <a:xfrm>
              <a:off x="1244295" y="513022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4800" dirty="0"/>
                <a:t>17</a:t>
              </a:r>
              <a:endParaRPr lang="LID4096" sz="4800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3B6A6E4-EFF2-4A2E-B9AD-DD9552D77D4F}"/>
              </a:ext>
            </a:extLst>
          </p:cNvPr>
          <p:cNvGrpSpPr/>
          <p:nvPr/>
        </p:nvGrpSpPr>
        <p:grpSpPr>
          <a:xfrm>
            <a:off x="3144412" y="2961834"/>
            <a:ext cx="1309657" cy="870181"/>
            <a:chOff x="915419" y="5086298"/>
            <a:chExt cx="1309657" cy="870181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B6C5B650-BF3A-4D7E-80F8-CFA33661158D}"/>
                </a:ext>
              </a:extLst>
            </p:cNvPr>
            <p:cNvSpPr/>
            <p:nvPr/>
          </p:nvSpPr>
          <p:spPr bwMode="auto">
            <a:xfrm>
              <a:off x="915419" y="5151550"/>
              <a:ext cx="1309657" cy="804929"/>
            </a:xfrm>
            <a:prstGeom prst="roundRect">
              <a:avLst/>
            </a:prstGeom>
            <a:solidFill>
              <a:srgbClr val="FF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ID4096" sz="12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5203ABF-EA49-481F-8B3C-EDE3DC99A2DC}"/>
                </a:ext>
              </a:extLst>
            </p:cNvPr>
            <p:cNvSpPr txBox="1"/>
            <p:nvPr/>
          </p:nvSpPr>
          <p:spPr>
            <a:xfrm>
              <a:off x="1387352" y="5086298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4800" dirty="0"/>
                <a:t>x</a:t>
              </a:r>
              <a:endParaRPr lang="LID4096" sz="4800" dirty="0"/>
            </a:p>
          </p:txBody>
        </p:sp>
      </p:grp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B23F354D-B0D1-48FB-8816-7241D0C4841E}"/>
              </a:ext>
            </a:extLst>
          </p:cNvPr>
          <p:cNvSpPr/>
          <p:nvPr/>
        </p:nvSpPr>
        <p:spPr bwMode="auto">
          <a:xfrm rot="5400000">
            <a:off x="1410074" y="4482184"/>
            <a:ext cx="342190" cy="341068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BCB76B9E-8D29-413D-9A30-DBC985A5E0BE}"/>
              </a:ext>
            </a:extLst>
          </p:cNvPr>
          <p:cNvSpPr/>
          <p:nvPr/>
        </p:nvSpPr>
        <p:spPr bwMode="auto">
          <a:xfrm rot="5400000">
            <a:off x="3615794" y="2472621"/>
            <a:ext cx="342170" cy="341068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85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12304 0.0004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233 -0.0041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18151 -0.3025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-151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-0.1819 0.3002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2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3 -0.00417 L 0.24531 -0.0041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0.05833 -0.3009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-1516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51 -0.30254 L 0.12357 0.0006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12214 -0.00139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6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4 -0.30324 L 0.18047 -0.2995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31 -0.00417 L 0.36484 -0.0041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04 0.00046 L 0.44049 0.00185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6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53 -0.0037 L -0.05899 0.2990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497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47 -0.29954 L 0.24531 -0.0048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1472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0.06823 0.29792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1488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84 -0.00417 L 0.81471 -0.0009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8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FEFF3-8D11-40BB-975E-1DBF4762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Vertex Updates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F0AC15-7E08-4496-BF6E-2C42DEE53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820" y="3111417"/>
            <a:ext cx="5313132" cy="3335105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/>
              <a:t>Insertion</a:t>
            </a:r>
            <a:br>
              <a:rPr lang="en-GB" b="1" dirty="0"/>
            </a:br>
            <a:endParaRPr lang="en-GB" b="1" dirty="0"/>
          </a:p>
          <a:p>
            <a:r>
              <a:rPr lang="en-GB" sz="2400" dirty="0"/>
              <a:t>Insertion trivial</a:t>
            </a:r>
          </a:p>
          <a:p>
            <a:pPr lvl="1"/>
            <a:r>
              <a:rPr lang="en-GB" sz="2000" dirty="0"/>
              <a:t>Get new vertex index </a:t>
            </a:r>
          </a:p>
          <a:p>
            <a:pPr lvl="1"/>
            <a:r>
              <a:rPr lang="en-GB" sz="2000" dirty="0"/>
              <a:t>Get new page for edges</a:t>
            </a:r>
          </a:p>
          <a:p>
            <a:r>
              <a:rPr lang="en-GB" sz="2400" dirty="0"/>
              <a:t>Duplicate checking complex</a:t>
            </a:r>
          </a:p>
          <a:p>
            <a:pPr lvl="1"/>
            <a:r>
              <a:rPr lang="en-GB" sz="2000" dirty="0"/>
              <a:t>Reverse duplicate checking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D18029-FEDE-4F66-BE74-DC6B289CD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3111414"/>
            <a:ext cx="5143256" cy="3335106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/>
              <a:t>Deletion</a:t>
            </a:r>
            <a:br>
              <a:rPr lang="en-GB" b="1" dirty="0"/>
            </a:br>
            <a:endParaRPr lang="en-GB" b="1" dirty="0"/>
          </a:p>
          <a:p>
            <a:r>
              <a:rPr lang="en-GB" sz="2400" dirty="0"/>
              <a:t>Modifies both vertex and edge data</a:t>
            </a:r>
          </a:p>
          <a:p>
            <a:r>
              <a:rPr lang="en-GB" sz="2400" dirty="0"/>
              <a:t>Deletion trivial</a:t>
            </a:r>
          </a:p>
          <a:p>
            <a:pPr lvl="1"/>
            <a:r>
              <a:rPr lang="en-GB" sz="2000" dirty="0"/>
              <a:t>Return vertex index and pages to memory manager</a:t>
            </a:r>
          </a:p>
          <a:p>
            <a:r>
              <a:rPr lang="en-GB" sz="2400" dirty="0"/>
              <a:t>Delete references to vertices</a:t>
            </a:r>
          </a:p>
          <a:p>
            <a:pPr lvl="1"/>
            <a:r>
              <a:rPr lang="en-GB" sz="2000" dirty="0"/>
              <a:t>Reverse deletion</a:t>
            </a:r>
            <a:endParaRPr lang="en-GB" sz="1800" dirty="0"/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09A7DFDA-5EDE-4737-A5B8-4A0BE181B548}"/>
              </a:ext>
            </a:extLst>
          </p:cNvPr>
          <p:cNvSpPr txBox="1">
            <a:spLocks/>
          </p:cNvSpPr>
          <p:nvPr/>
        </p:nvSpPr>
        <p:spPr bwMode="auto">
          <a:xfrm>
            <a:off x="649820" y="1141466"/>
            <a:ext cx="10863756" cy="179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baseline="0" dirty="0"/>
              <a:t>Vertex updates require </a:t>
            </a:r>
            <a:r>
              <a:rPr lang="en-GB" b="1" kern="0" baseline="0" dirty="0">
                <a:solidFill>
                  <a:srgbClr val="FF0000"/>
                </a:solidFill>
              </a:rPr>
              <a:t>initial mapping </a:t>
            </a:r>
            <a:r>
              <a:rPr lang="en-GB" kern="0" baseline="0" dirty="0"/>
              <a:t>step</a:t>
            </a:r>
          </a:p>
          <a:p>
            <a:pPr lvl="1"/>
            <a:r>
              <a:rPr lang="en-GB" kern="0" baseline="0" dirty="0"/>
              <a:t>Host Identifier         Device identifier</a:t>
            </a:r>
          </a:p>
          <a:p>
            <a:pPr lvl="2"/>
            <a:r>
              <a:rPr lang="en-GB" kern="0" baseline="0" dirty="0"/>
              <a:t>SIM Identifier             Memory Location on Device</a:t>
            </a:r>
          </a:p>
          <a:p>
            <a:r>
              <a:rPr lang="en-GB" kern="0" baseline="0" dirty="0"/>
              <a:t>Mapping reported to host after insertion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85AD4619-32C3-4B76-9208-E2EB1C48FD8E}"/>
              </a:ext>
            </a:extLst>
          </p:cNvPr>
          <p:cNvSpPr/>
          <p:nvPr/>
        </p:nvSpPr>
        <p:spPr bwMode="auto">
          <a:xfrm>
            <a:off x="3884428" y="1788400"/>
            <a:ext cx="515500" cy="2945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7" name="Pfeil: nach rechts 5">
            <a:extLst>
              <a:ext uri="{FF2B5EF4-FFF2-40B4-BE49-F238E27FC236}">
                <a16:creationId xmlns:a16="http://schemas.microsoft.com/office/drawing/2014/main" id="{3DB9B5F3-D520-47A3-8A13-1BB4C3FB90D9}"/>
              </a:ext>
            </a:extLst>
          </p:cNvPr>
          <p:cNvSpPr/>
          <p:nvPr/>
        </p:nvSpPr>
        <p:spPr bwMode="auto">
          <a:xfrm>
            <a:off x="3553973" y="2209765"/>
            <a:ext cx="515500" cy="2945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06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C6558E-01B2-43DD-95AA-EF142BD5E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implementation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C3A5F-028E-499A-8111-B6D0E95A1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PageRank</a:t>
            </a:r>
            <a:r>
              <a:rPr lang="en-GB" b="1" dirty="0"/>
              <a:t> </a:t>
            </a:r>
            <a:r>
              <a:rPr lang="en-GB" dirty="0"/>
              <a:t>and </a:t>
            </a:r>
            <a:r>
              <a:rPr lang="en-GB" b="1" dirty="0">
                <a:solidFill>
                  <a:srgbClr val="FF0000"/>
                </a:solidFill>
              </a:rPr>
              <a:t>STC</a:t>
            </a:r>
            <a:r>
              <a:rPr lang="en-GB" dirty="0"/>
              <a:t> (Static Triangle Counting)</a:t>
            </a:r>
          </a:p>
          <a:p>
            <a:pPr lvl="1"/>
            <a:r>
              <a:rPr lang="en-GB" dirty="0"/>
              <a:t>Straight-forward implementations</a:t>
            </a:r>
          </a:p>
          <a:p>
            <a:pPr lvl="1"/>
            <a:endParaRPr lang="en-GB" dirty="0"/>
          </a:p>
          <a:p>
            <a:r>
              <a:rPr lang="en-GB" dirty="0"/>
              <a:t>Framework offers </a:t>
            </a:r>
            <a:r>
              <a:rPr lang="en-GB" b="1" dirty="0">
                <a:solidFill>
                  <a:srgbClr val="FF0000"/>
                </a:solidFill>
              </a:rPr>
              <a:t>Work Balancing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/>
              <a:t>Compute offset scheme based on pages in memory</a:t>
            </a:r>
          </a:p>
          <a:p>
            <a:pPr lvl="1"/>
            <a:r>
              <a:rPr lang="en-GB" dirty="0"/>
              <a:t>Start operation </a:t>
            </a:r>
            <a:r>
              <a:rPr lang="en-GB" b="1" dirty="0">
                <a:solidFill>
                  <a:srgbClr val="FF0000"/>
                </a:solidFill>
              </a:rPr>
              <a:t>per page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instead of </a:t>
            </a:r>
            <a:r>
              <a:rPr lang="en-GB" b="1" dirty="0">
                <a:solidFill>
                  <a:srgbClr val="FF0000"/>
                </a:solidFill>
              </a:rPr>
              <a:t>per adjacency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endParaRPr lang="en-GB" dirty="0"/>
          </a:p>
          <a:p>
            <a:r>
              <a:rPr lang="en-GB" dirty="0"/>
              <a:t>Framework performs well even for </a:t>
            </a:r>
            <a:r>
              <a:rPr lang="en-GB" b="1" dirty="0">
                <a:solidFill>
                  <a:srgbClr val="FF0000"/>
                </a:solidFill>
              </a:rPr>
              <a:t>memory-intensive</a:t>
            </a:r>
            <a:r>
              <a:rPr lang="en-GB" dirty="0"/>
              <a:t> algorithms</a:t>
            </a:r>
          </a:p>
          <a:p>
            <a:pPr lvl="1"/>
            <a:r>
              <a:rPr lang="en-GB" dirty="0"/>
              <a:t>Page-based balancing beneficial for imbalanced or denser graphs</a:t>
            </a:r>
          </a:p>
          <a:p>
            <a:pPr lvl="1"/>
            <a:r>
              <a:rPr lang="en-GB" dirty="0"/>
              <a:t>Random adjacency access is slower compared to array-based approach</a:t>
            </a:r>
          </a:p>
        </p:txBody>
      </p:sp>
    </p:spTree>
    <p:extLst>
      <p:ext uri="{BB962C8B-B14F-4D97-AF65-F5344CB8AC3E}">
        <p14:creationId xmlns:p14="http://schemas.microsoft.com/office/powerpoint/2010/main" val="280749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cuSTINGER</a:t>
            </a:r>
            <a:r>
              <a:rPr lang="en-US" sz="1400" dirty="0"/>
              <a:t>[1] </a:t>
            </a:r>
            <a:r>
              <a:rPr lang="en-US" dirty="0"/>
              <a:t>– HPEC’16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 dynamic graph data structure on GPU</a:t>
            </a:r>
          </a:p>
          <a:p>
            <a:r>
              <a:rPr lang="en-GB" dirty="0"/>
              <a:t>GPU implementation of STINGER</a:t>
            </a:r>
            <a:r>
              <a:rPr lang="en-US" sz="1400" dirty="0">
                <a:solidFill>
                  <a:srgbClr val="808080"/>
                </a:solidFill>
                <a:ea typeface="+mj-ea"/>
                <a:cs typeface="+mj-cs"/>
              </a:rPr>
              <a:t> </a:t>
            </a:r>
            <a:r>
              <a:rPr lang="en-US" sz="1400" dirty="0">
                <a:ea typeface="+mj-ea"/>
                <a:cs typeface="+mj-cs"/>
              </a:rPr>
              <a:t>[2]</a:t>
            </a:r>
            <a:r>
              <a:rPr lang="en-US" sz="1400" dirty="0">
                <a:solidFill>
                  <a:srgbClr val="808080"/>
                </a:solidFill>
                <a:ea typeface="+mj-ea"/>
                <a:cs typeface="+mj-cs"/>
              </a:rPr>
              <a:t> </a:t>
            </a:r>
            <a:endParaRPr lang="en-GB" dirty="0"/>
          </a:p>
          <a:p>
            <a:endParaRPr lang="en-GB" dirty="0"/>
          </a:p>
          <a:p>
            <a:r>
              <a:rPr lang="en-GB" dirty="0"/>
              <a:t>Partially dynamic (only edge updates)</a:t>
            </a:r>
          </a:p>
          <a:p>
            <a:r>
              <a:rPr lang="en-GB" dirty="0"/>
              <a:t>Aligned edge data arrays (similar to CSR)</a:t>
            </a:r>
          </a:p>
          <a:p>
            <a:r>
              <a:rPr lang="en-GB" dirty="0"/>
              <a:t>Enables high update rates</a:t>
            </a:r>
          </a:p>
          <a:p>
            <a:r>
              <a:rPr lang="en-GB" dirty="0"/>
              <a:t>Memory allocation flags set on </a:t>
            </a:r>
            <a:r>
              <a:rPr lang="en-GB" b="1" dirty="0">
                <a:solidFill>
                  <a:srgbClr val="FF0000"/>
                </a:solidFill>
              </a:rPr>
              <a:t>GPU</a:t>
            </a:r>
            <a:r>
              <a:rPr lang="en-GB" dirty="0"/>
              <a:t>, but actual allocation &amp; management done on the </a:t>
            </a:r>
            <a:r>
              <a:rPr lang="en-GB" b="1" dirty="0">
                <a:solidFill>
                  <a:srgbClr val="FF0000"/>
                </a:solidFill>
              </a:rPr>
              <a:t>CPU</a:t>
            </a:r>
          </a:p>
          <a:p>
            <a:pPr lvl="1"/>
            <a:r>
              <a:rPr lang="en-GB" dirty="0"/>
              <a:t>Overallocation is used to minimize this effect</a:t>
            </a:r>
          </a:p>
          <a:p>
            <a:pPr lvl="1"/>
            <a:r>
              <a:rPr lang="en-GB" dirty="0"/>
              <a:t>Reallocation is a major factor for performance</a:t>
            </a:r>
          </a:p>
        </p:txBody>
      </p:sp>
    </p:spTree>
    <p:extLst>
      <p:ext uri="{BB962C8B-B14F-4D97-AF65-F5344CB8AC3E}">
        <p14:creationId xmlns:p14="http://schemas.microsoft.com/office/powerpoint/2010/main" val="4135187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Hornet</a:t>
            </a:r>
            <a:r>
              <a:rPr lang="en-US" sz="1400" dirty="0"/>
              <a:t>[3] </a:t>
            </a:r>
            <a:r>
              <a:rPr lang="en-US" dirty="0"/>
              <a:t>– HPEC’18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Update on cuSTINGER</a:t>
            </a:r>
          </a:p>
          <a:p>
            <a:r>
              <a:rPr lang="en-GB" dirty="0"/>
              <a:t>Faster &amp; more stable in all regards</a:t>
            </a:r>
          </a:p>
          <a:p>
            <a:endParaRPr lang="en-GB" dirty="0"/>
          </a:p>
          <a:p>
            <a:r>
              <a:rPr lang="en-GB" dirty="0"/>
              <a:t>Partially dynamic </a:t>
            </a:r>
            <a:br>
              <a:rPr lang="en-GB" dirty="0"/>
            </a:br>
            <a:r>
              <a:rPr lang="en-GB" dirty="0"/>
              <a:t>(over-allocated for vertex insertion)</a:t>
            </a:r>
          </a:p>
          <a:p>
            <a:r>
              <a:rPr lang="en-GB" dirty="0"/>
              <a:t>Efficient block-array structure</a:t>
            </a:r>
          </a:p>
          <a:p>
            <a:r>
              <a:rPr lang="en-GB" dirty="0"/>
              <a:t>CSR-like adjacency</a:t>
            </a:r>
          </a:p>
          <a:p>
            <a:r>
              <a:rPr lang="en-GB" dirty="0"/>
              <a:t>Memory Management done on </a:t>
            </a:r>
            <a:r>
              <a:rPr lang="en-GB" b="1" dirty="0">
                <a:solidFill>
                  <a:srgbClr val="FF0000"/>
                </a:solidFill>
              </a:rPr>
              <a:t>CPU</a:t>
            </a:r>
          </a:p>
          <a:p>
            <a:pPr lvl="1"/>
            <a:r>
              <a:rPr lang="en-GB" dirty="0"/>
              <a:t>Elaborate management structure</a:t>
            </a:r>
            <a:br>
              <a:rPr lang="en-GB" dirty="0"/>
            </a:br>
            <a:r>
              <a:rPr lang="en-GB" dirty="0"/>
              <a:t>introduces overhead</a:t>
            </a:r>
          </a:p>
          <a:p>
            <a:pPr lvl="1"/>
            <a:r>
              <a:rPr lang="en-GB" dirty="0"/>
              <a:t>Smaller impact compared to cuSTINGER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8DFC9A-C6AB-4595-ADA2-C75A5E2266A5}"/>
              </a:ext>
            </a:extLst>
          </p:cNvPr>
          <p:cNvGrpSpPr/>
          <p:nvPr/>
        </p:nvGrpSpPr>
        <p:grpSpPr>
          <a:xfrm>
            <a:off x="6749422" y="2955917"/>
            <a:ext cx="4832978" cy="3367493"/>
            <a:chOff x="6749422" y="3129826"/>
            <a:chExt cx="4832978" cy="33674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EC17D48-9EB3-4B78-8955-B9454074C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49422" y="3129826"/>
              <a:ext cx="4832978" cy="290582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19DE7E0-9D58-472F-B9E7-1E77CE0F5F17}"/>
                </a:ext>
              </a:extLst>
            </p:cNvPr>
            <p:cNvSpPr txBox="1"/>
            <p:nvPr/>
          </p:nvSpPr>
          <p:spPr>
            <a:xfrm>
              <a:off x="6848795" y="6035654"/>
              <a:ext cx="45965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F. </a:t>
              </a:r>
              <a:r>
                <a:rPr lang="en-GB" dirty="0" err="1"/>
                <a:t>Busato</a:t>
              </a:r>
              <a:r>
                <a:rPr lang="en-GB" dirty="0"/>
                <a:t> et. al. „Hornet: An Efficient Data Structure for Dynamic Sparse Graphs and Matrices on GPUs“. In: Conference Paper, HPEC‘18, Georgia Institute of Technology, 2018</a:t>
              </a:r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426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GPMA</a:t>
            </a:r>
            <a:r>
              <a:rPr lang="en-US" sz="1400" dirty="0">
                <a:solidFill>
                  <a:srgbClr val="808080"/>
                </a:solidFill>
              </a:rPr>
              <a:t> [4] </a:t>
            </a:r>
            <a:r>
              <a:rPr lang="en-US" dirty="0"/>
              <a:t>– VLDB’18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Modified Packed-Memory-Array (</a:t>
            </a:r>
            <a:r>
              <a:rPr lang="en-GB" b="1" dirty="0"/>
              <a:t>PMA</a:t>
            </a:r>
            <a:r>
              <a:rPr lang="en-GB" dirty="0"/>
              <a:t>) storage structure</a:t>
            </a:r>
          </a:p>
          <a:p>
            <a:pPr lvl="1"/>
            <a:r>
              <a:rPr lang="en-GB" dirty="0"/>
              <a:t>Implicitly sorted adjacency</a:t>
            </a:r>
          </a:p>
          <a:p>
            <a:pPr lvl="1"/>
            <a:r>
              <a:rPr lang="en-GB" dirty="0"/>
              <a:t>Adapted for concurrent updating per tree-level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Fully dynamic (in theory)</a:t>
            </a:r>
          </a:p>
          <a:p>
            <a:r>
              <a:rPr lang="en-GB" dirty="0"/>
              <a:t>Efficient memory management </a:t>
            </a:r>
            <a:br>
              <a:rPr lang="en-GB" dirty="0"/>
            </a:br>
            <a:r>
              <a:rPr lang="en-GB" dirty="0"/>
              <a:t>for very sparse graphs</a:t>
            </a:r>
          </a:p>
          <a:p>
            <a:pPr lvl="1"/>
            <a:r>
              <a:rPr lang="en-GB" dirty="0"/>
              <a:t>Less efficient for denser graphs</a:t>
            </a:r>
          </a:p>
          <a:p>
            <a:r>
              <a:rPr lang="en-GB" dirty="0"/>
              <a:t>Traversal prone to divergence </a:t>
            </a:r>
            <a:br>
              <a:rPr lang="en-GB" dirty="0"/>
            </a:br>
            <a:r>
              <a:rPr lang="en-GB" dirty="0"/>
              <a:t>due to empty space</a:t>
            </a:r>
          </a:p>
          <a:p>
            <a:pPr lvl="1"/>
            <a:r>
              <a:rPr lang="en-GB" dirty="0"/>
              <a:t>Also memory overhead</a:t>
            </a:r>
          </a:p>
          <a:p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072CE0-2341-43B9-A7AD-5014DB6A7355}"/>
              </a:ext>
            </a:extLst>
          </p:cNvPr>
          <p:cNvGrpSpPr/>
          <p:nvPr/>
        </p:nvGrpSpPr>
        <p:grpSpPr>
          <a:xfrm>
            <a:off x="6236898" y="3381929"/>
            <a:ext cx="5345502" cy="3064592"/>
            <a:chOff x="6901060" y="865064"/>
            <a:chExt cx="3096884" cy="17754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912477D-A363-413F-A6B9-7D70731C1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1984"/>
            <a:stretch/>
          </p:blipFill>
          <p:spPr>
            <a:xfrm>
              <a:off x="6901061" y="865064"/>
              <a:ext cx="3096883" cy="120868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674A09-6FBC-4055-BFDE-7CDE0B4FEFD2}"/>
                </a:ext>
              </a:extLst>
            </p:cNvPr>
            <p:cNvSpPr txBox="1"/>
            <p:nvPr/>
          </p:nvSpPr>
          <p:spPr>
            <a:xfrm>
              <a:off x="6901060" y="2178852"/>
              <a:ext cx="3010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M. Sha et. al. „Accelerating dynamic graph analytics on GPUs“. In: Proceedings of the VLDB Endowment 2018, National University of Singapore,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6040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721F8E-AC16-43C0-8CF6-2130011F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Graphs used for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231FDE20-0C94-4419-A0AD-5BD93F09D8E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81771063"/>
                  </p:ext>
                </p:extLst>
              </p:nvPr>
            </p:nvGraphicFramePr>
            <p:xfrm>
              <a:off x="609600" y="1143000"/>
              <a:ext cx="10863756" cy="5192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177062">
                      <a:extLst>
                        <a:ext uri="{9D8B030D-6E8A-4147-A177-3AD203B41FA5}">
                          <a16:colId xmlns:a16="http://schemas.microsoft.com/office/drawing/2014/main" val="838127739"/>
                        </a:ext>
                      </a:extLst>
                    </a:gridCol>
                    <a:gridCol w="2374978">
                      <a:extLst>
                        <a:ext uri="{9D8B030D-6E8A-4147-A177-3AD203B41FA5}">
                          <a16:colId xmlns:a16="http://schemas.microsoft.com/office/drawing/2014/main" val="505666591"/>
                        </a:ext>
                      </a:extLst>
                    </a:gridCol>
                    <a:gridCol w="1966214">
                      <a:extLst>
                        <a:ext uri="{9D8B030D-6E8A-4147-A177-3AD203B41FA5}">
                          <a16:colId xmlns:a16="http://schemas.microsoft.com/office/drawing/2014/main" val="2962757214"/>
                        </a:ext>
                      </a:extLst>
                    </a:gridCol>
                    <a:gridCol w="2172751">
                      <a:extLst>
                        <a:ext uri="{9D8B030D-6E8A-4147-A177-3AD203B41FA5}">
                          <a16:colId xmlns:a16="http://schemas.microsoft.com/office/drawing/2014/main" val="3252916019"/>
                        </a:ext>
                      </a:extLst>
                    </a:gridCol>
                    <a:gridCol w="2172751">
                      <a:extLst>
                        <a:ext uri="{9D8B030D-6E8A-4147-A177-3AD203B41FA5}">
                          <a16:colId xmlns:a16="http://schemas.microsoft.com/office/drawing/2014/main" val="8987971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Graphs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Type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#v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A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A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AT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de-AT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</m:oMath>
                          </a14:m>
                          <a:r>
                            <a:rPr lang="de-AT" dirty="0"/>
                            <a:t>)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#e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A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A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AT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de-AT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</m:oMath>
                          </a14:m>
                          <a:r>
                            <a:rPr lang="de-AT" dirty="0"/>
                            <a:t>)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#e / #v</a:t>
                          </a:r>
                          <a:endParaRPr lang="LID4096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2321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/>
                            <a:t>luxembourg_osm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Street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0.12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0.24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2.0</a:t>
                          </a:r>
                          <a:endParaRPr lang="LID4096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47569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/>
                            <a:t>coAuthorsCiteseer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/>
                            <a:t>Citation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0.23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0.82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3.56</a:t>
                          </a:r>
                          <a:endParaRPr lang="LID4096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74021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/>
                            <a:t>coAuthorsDBLP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/>
                            <a:t>Citation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0.29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1.95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6.72</a:t>
                          </a:r>
                          <a:endParaRPr lang="LID4096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29742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delaunay_n20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Triangulation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1.04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3.14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3.02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05734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delaunay_n23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dirty="0"/>
                            <a:t>Triangulation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8.38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25.16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3.0</a:t>
                          </a:r>
                          <a:endParaRPr lang="LID4096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22959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rgg_n_2_20_s0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Random </a:t>
                          </a:r>
                          <a:r>
                            <a:rPr lang="de-AT" dirty="0" err="1"/>
                            <a:t>Geometric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1.04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6.89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6.63</a:t>
                          </a:r>
                          <a:endParaRPr lang="LID4096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3342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hugetric-00000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/>
                            <a:t>Numerical</a:t>
                          </a:r>
                          <a:r>
                            <a:rPr lang="de-AT" dirty="0"/>
                            <a:t> Simulation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5.82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8.73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1.5</a:t>
                          </a:r>
                          <a:endParaRPr lang="LID4096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1902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/>
                            <a:t>germany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Street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12.0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24.74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2.06</a:t>
                          </a:r>
                          <a:endParaRPr lang="LID4096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56489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/>
                            <a:t>ldoor</a:t>
                          </a:r>
                          <a:endParaRPr lang="de-A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/>
                            <a:t>Sparse</a:t>
                          </a:r>
                          <a:r>
                            <a:rPr lang="de-AT" dirty="0"/>
                            <a:t> Matrix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0.95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45.57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47.97</a:t>
                          </a:r>
                          <a:endParaRPr lang="LID4096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56534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audikw1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dirty="0" err="1"/>
                            <a:t>Sparse</a:t>
                          </a:r>
                          <a:r>
                            <a:rPr lang="de-AT" dirty="0"/>
                            <a:t> Matrix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0.94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76.71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81.60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8858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nlpkkt_120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dirty="0" err="1"/>
                            <a:t>Sparse</a:t>
                          </a:r>
                          <a:r>
                            <a:rPr lang="de-AT" dirty="0"/>
                            <a:t> Matrix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3.5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93.3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26.66</a:t>
                          </a:r>
                          <a:endParaRPr lang="LID4096" dirty="0"/>
                        </a:p>
                      </a:txBody>
                      <a:tcPr>
                        <a:solidFill>
                          <a:srgbClr val="FFCC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73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nlpkkt_240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dirty="0" err="1"/>
                            <a:t>Sparse</a:t>
                          </a:r>
                          <a:r>
                            <a:rPr lang="de-AT" dirty="0"/>
                            <a:t> Matrix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27.99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746.4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26.63</a:t>
                          </a:r>
                          <a:endParaRPr lang="LID4096" dirty="0"/>
                        </a:p>
                      </a:txBody>
                      <a:tcPr>
                        <a:solidFill>
                          <a:srgbClr val="FFCC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4352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/>
                            <a:t>europe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Street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50.91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108.1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2.12</a:t>
                          </a:r>
                          <a:endParaRPr lang="LID4096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8435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231FDE20-0C94-4419-A0AD-5BD93F09D8E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81771063"/>
                  </p:ext>
                </p:extLst>
              </p:nvPr>
            </p:nvGraphicFramePr>
            <p:xfrm>
              <a:off x="609600" y="1143000"/>
              <a:ext cx="10863756" cy="5192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177062">
                      <a:extLst>
                        <a:ext uri="{9D8B030D-6E8A-4147-A177-3AD203B41FA5}">
                          <a16:colId xmlns:a16="http://schemas.microsoft.com/office/drawing/2014/main" val="838127739"/>
                        </a:ext>
                      </a:extLst>
                    </a:gridCol>
                    <a:gridCol w="2374978">
                      <a:extLst>
                        <a:ext uri="{9D8B030D-6E8A-4147-A177-3AD203B41FA5}">
                          <a16:colId xmlns:a16="http://schemas.microsoft.com/office/drawing/2014/main" val="505666591"/>
                        </a:ext>
                      </a:extLst>
                    </a:gridCol>
                    <a:gridCol w="1966214">
                      <a:extLst>
                        <a:ext uri="{9D8B030D-6E8A-4147-A177-3AD203B41FA5}">
                          <a16:colId xmlns:a16="http://schemas.microsoft.com/office/drawing/2014/main" val="2962757214"/>
                        </a:ext>
                      </a:extLst>
                    </a:gridCol>
                    <a:gridCol w="2172751">
                      <a:extLst>
                        <a:ext uri="{9D8B030D-6E8A-4147-A177-3AD203B41FA5}">
                          <a16:colId xmlns:a16="http://schemas.microsoft.com/office/drawing/2014/main" val="3252916019"/>
                        </a:ext>
                      </a:extLst>
                    </a:gridCol>
                    <a:gridCol w="2172751">
                      <a:extLst>
                        <a:ext uri="{9D8B030D-6E8A-4147-A177-3AD203B41FA5}">
                          <a16:colId xmlns:a16="http://schemas.microsoft.com/office/drawing/2014/main" val="898797180"/>
                        </a:ext>
                      </a:extLst>
                    </a:gridCol>
                  </a:tblGrid>
                  <a:tr h="37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Graphs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Type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2"/>
                          <a:stretch>
                            <a:fillRect l="-231889" t="-8197" r="-221981" b="-1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2"/>
                          <a:stretch>
                            <a:fillRect l="-301124" t="-8197" r="-101404" b="-1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#e / #v</a:t>
                          </a:r>
                          <a:endParaRPr lang="LID4096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2321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/>
                            <a:t>luxembourg_osm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Street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0.12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0.24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2.0</a:t>
                          </a:r>
                          <a:endParaRPr lang="LID4096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47569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/>
                            <a:t>coAuthorsCiteseer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/>
                            <a:t>Citation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0.23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0.82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3.56</a:t>
                          </a:r>
                          <a:endParaRPr lang="LID4096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74021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/>
                            <a:t>coAuthorsDBLP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/>
                            <a:t>Citation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0.29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1.95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6.72</a:t>
                          </a:r>
                          <a:endParaRPr lang="LID4096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29742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delaunay_n20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Triangulation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1.04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3.14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3.02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05734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delaunay_n23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dirty="0"/>
                            <a:t>Triangulation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8.38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25.16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3.0</a:t>
                          </a:r>
                          <a:endParaRPr lang="LID4096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22959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rgg_n_2_20_s0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Random </a:t>
                          </a:r>
                          <a:r>
                            <a:rPr lang="de-AT" dirty="0" err="1"/>
                            <a:t>Geometric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1.04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6.89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6.63</a:t>
                          </a:r>
                          <a:endParaRPr lang="LID4096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3342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hugetric-00000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/>
                            <a:t>Numerical</a:t>
                          </a:r>
                          <a:r>
                            <a:rPr lang="de-AT" dirty="0"/>
                            <a:t> Simulation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5.82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8.73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1.5</a:t>
                          </a:r>
                          <a:endParaRPr lang="LID4096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1902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/>
                            <a:t>germany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Street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12.0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24.74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2.06</a:t>
                          </a:r>
                          <a:endParaRPr lang="LID4096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56489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/>
                            <a:t>ldoor</a:t>
                          </a:r>
                          <a:endParaRPr lang="de-A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/>
                            <a:t>Sparse</a:t>
                          </a:r>
                          <a:r>
                            <a:rPr lang="de-AT" dirty="0"/>
                            <a:t> Matrix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0.95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45.57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47.97</a:t>
                          </a:r>
                          <a:endParaRPr lang="LID4096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56534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audikw1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dirty="0" err="1"/>
                            <a:t>Sparse</a:t>
                          </a:r>
                          <a:r>
                            <a:rPr lang="de-AT" dirty="0"/>
                            <a:t> Matrix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0.94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76.71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81.60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8858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nlpkkt_120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dirty="0" err="1"/>
                            <a:t>Sparse</a:t>
                          </a:r>
                          <a:r>
                            <a:rPr lang="de-AT" dirty="0"/>
                            <a:t> Matrix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3.5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93.3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26.66</a:t>
                          </a:r>
                          <a:endParaRPr lang="LID4096" dirty="0"/>
                        </a:p>
                      </a:txBody>
                      <a:tcPr>
                        <a:solidFill>
                          <a:srgbClr val="FFCC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73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nlpkkt_240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dirty="0" err="1"/>
                            <a:t>Sparse</a:t>
                          </a:r>
                          <a:r>
                            <a:rPr lang="de-AT" dirty="0"/>
                            <a:t> Matrix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27.99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746.4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26.63</a:t>
                          </a:r>
                          <a:endParaRPr lang="LID4096" dirty="0"/>
                        </a:p>
                      </a:txBody>
                      <a:tcPr>
                        <a:solidFill>
                          <a:srgbClr val="FFCC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4352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 err="1"/>
                            <a:t>europe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Street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50.91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108.1</a:t>
                          </a:r>
                          <a:endParaRPr lang="LID4096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dirty="0"/>
                            <a:t>2.12</a:t>
                          </a:r>
                          <a:endParaRPr lang="LID4096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8435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3A59B32-BE95-4E93-AC80-FE38545990B7}"/>
              </a:ext>
            </a:extLst>
          </p:cNvPr>
          <p:cNvSpPr/>
          <p:nvPr/>
        </p:nvSpPr>
        <p:spPr bwMode="auto">
          <a:xfrm>
            <a:off x="718644" y="5191828"/>
            <a:ext cx="8474451" cy="81521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6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C60ED0-843A-417B-8BDD-F412C32E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| Initialization (</a:t>
            </a:r>
            <a:r>
              <a:rPr lang="en-GB" dirty="0" err="1"/>
              <a:t>ms</a:t>
            </a:r>
            <a:r>
              <a:rPr lang="en-GB" dirty="0"/>
              <a:t>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BF45ED-EF8E-4133-B260-18BF5EF88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0" y="1297334"/>
            <a:ext cx="10863755" cy="4709385"/>
          </a:xfr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1B3DBB-388B-4760-B571-E350448F2596}"/>
              </a:ext>
            </a:extLst>
          </p:cNvPr>
          <p:cNvSpPr/>
          <p:nvPr/>
        </p:nvSpPr>
        <p:spPr bwMode="auto">
          <a:xfrm>
            <a:off x="9754264" y="1509681"/>
            <a:ext cx="653139" cy="302450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1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89472B8-DC1C-4AD8-AB82-3758B751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B0AAB26-CA24-4DFA-B15E-BEC75529F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Motivation &amp; Goals</a:t>
            </a:r>
          </a:p>
          <a:p>
            <a:r>
              <a:rPr lang="en-GB" dirty="0"/>
              <a:t>faimGraph</a:t>
            </a:r>
          </a:p>
          <a:p>
            <a:pPr lvl="1"/>
            <a:r>
              <a:rPr lang="en-GB" dirty="0"/>
              <a:t>Memory Layout</a:t>
            </a:r>
          </a:p>
          <a:p>
            <a:pPr lvl="1"/>
            <a:r>
              <a:rPr lang="en-GB" dirty="0"/>
              <a:t>Updates</a:t>
            </a:r>
          </a:p>
          <a:p>
            <a:pPr lvl="2"/>
            <a:r>
              <a:rPr lang="en-GB" dirty="0"/>
              <a:t>Edge Updates (Insertion &amp; Deletion)</a:t>
            </a:r>
          </a:p>
          <a:p>
            <a:pPr lvl="3"/>
            <a:r>
              <a:rPr lang="en-GB" dirty="0"/>
              <a:t>Sequential &amp; Concurrent</a:t>
            </a:r>
          </a:p>
          <a:p>
            <a:pPr lvl="2"/>
            <a:r>
              <a:rPr lang="en-GB" dirty="0"/>
              <a:t>Vertex Updates (Insertion &amp; Deletion)</a:t>
            </a:r>
          </a:p>
          <a:p>
            <a:pPr lvl="1"/>
            <a:r>
              <a:rPr lang="en-GB" dirty="0"/>
              <a:t>Algorithms</a:t>
            </a:r>
          </a:p>
          <a:p>
            <a:pPr lvl="2"/>
            <a:r>
              <a:rPr lang="en-GB" dirty="0"/>
              <a:t>STC (Static Triangle Counting)</a:t>
            </a:r>
          </a:p>
          <a:p>
            <a:pPr lvl="2"/>
            <a:r>
              <a:rPr lang="en-GB" dirty="0"/>
              <a:t>PageRank</a:t>
            </a:r>
          </a:p>
          <a:p>
            <a:r>
              <a:rPr lang="en-GB" dirty="0"/>
              <a:t>Comparison to cuSTINGER, Hornet &amp; GPMA</a:t>
            </a:r>
          </a:p>
          <a:p>
            <a:r>
              <a:rPr lang="en-GB" dirty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07803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C60ED0-843A-417B-8BDD-F412C32E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| Initialization (MB)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BF45ED-EF8E-4133-B260-18BF5EF88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0" y="1297334"/>
            <a:ext cx="10863755" cy="4709385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BDCEA0-04E9-41B8-8DD4-BCE07806E7A8}"/>
              </a:ext>
            </a:extLst>
          </p:cNvPr>
          <p:cNvSpPr/>
          <p:nvPr/>
        </p:nvSpPr>
        <p:spPr bwMode="auto">
          <a:xfrm>
            <a:off x="8985002" y="2282932"/>
            <a:ext cx="653139" cy="226333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3B6399-AD2D-451A-9111-5CFC91489F6A}"/>
              </a:ext>
            </a:extLst>
          </p:cNvPr>
          <p:cNvSpPr/>
          <p:nvPr/>
        </p:nvSpPr>
        <p:spPr bwMode="auto">
          <a:xfrm>
            <a:off x="5790527" y="2681831"/>
            <a:ext cx="653139" cy="186443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7C4D6D4-992F-4AB0-A500-7167F8D33E70}"/>
              </a:ext>
            </a:extLst>
          </p:cNvPr>
          <p:cNvSpPr/>
          <p:nvPr/>
        </p:nvSpPr>
        <p:spPr bwMode="auto">
          <a:xfrm>
            <a:off x="8184849" y="2411807"/>
            <a:ext cx="653139" cy="213446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7C35F2-C84A-42FD-AFE7-1B0969803EB3}"/>
              </a:ext>
            </a:extLst>
          </p:cNvPr>
          <p:cNvSpPr/>
          <p:nvPr/>
        </p:nvSpPr>
        <p:spPr bwMode="auto">
          <a:xfrm>
            <a:off x="2598490" y="3203468"/>
            <a:ext cx="653139" cy="134775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45C9C6-C348-4E07-8AB9-0FE9CCC14E5C}"/>
              </a:ext>
            </a:extLst>
          </p:cNvPr>
          <p:cNvSpPr/>
          <p:nvPr/>
        </p:nvSpPr>
        <p:spPr bwMode="auto">
          <a:xfrm>
            <a:off x="3400240" y="3154373"/>
            <a:ext cx="653139" cy="139684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9BAE24-AB45-471B-9FFB-0052961DDC40}"/>
              </a:ext>
            </a:extLst>
          </p:cNvPr>
          <p:cNvSpPr/>
          <p:nvPr/>
        </p:nvSpPr>
        <p:spPr bwMode="auto">
          <a:xfrm>
            <a:off x="1791287" y="3429000"/>
            <a:ext cx="653139" cy="1122218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8B2585-5AE6-4EE7-96AA-9E069DA50413}"/>
              </a:ext>
            </a:extLst>
          </p:cNvPr>
          <p:cNvSpPr/>
          <p:nvPr/>
        </p:nvSpPr>
        <p:spPr bwMode="auto">
          <a:xfrm>
            <a:off x="7384696" y="1994497"/>
            <a:ext cx="653139" cy="2556721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8D7E11D-EB69-441A-83F9-476CC4B8879C}"/>
              </a:ext>
            </a:extLst>
          </p:cNvPr>
          <p:cNvSpPr/>
          <p:nvPr/>
        </p:nvSpPr>
        <p:spPr bwMode="auto">
          <a:xfrm>
            <a:off x="10585308" y="1589461"/>
            <a:ext cx="653139" cy="2956810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73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C60ED0-843A-417B-8BDD-F412C32E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| Edge Insertion | Uniform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BF45ED-EF8E-4133-B260-18BF5EF88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1" y="1297334"/>
            <a:ext cx="10863753" cy="4709385"/>
          </a:xfrm>
        </p:spPr>
      </p:pic>
    </p:spTree>
    <p:extLst>
      <p:ext uri="{BB962C8B-B14F-4D97-AF65-F5344CB8AC3E}">
        <p14:creationId xmlns:p14="http://schemas.microsoft.com/office/powerpoint/2010/main" val="3792681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C60ED0-843A-417B-8BDD-F412C32E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| Edge Deletion | Uniform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BF45ED-EF8E-4133-B260-18BF5EF88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1" y="1297334"/>
            <a:ext cx="10863753" cy="4709384"/>
          </a:xfrm>
        </p:spPr>
      </p:pic>
    </p:spTree>
    <p:extLst>
      <p:ext uri="{BB962C8B-B14F-4D97-AF65-F5344CB8AC3E}">
        <p14:creationId xmlns:p14="http://schemas.microsoft.com/office/powerpoint/2010/main" val="3574023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C60ED0-843A-417B-8BDD-F412C32E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| Edge Insertion | Pressure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BF45ED-EF8E-4133-B260-18BF5EF88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19" y="1017827"/>
            <a:ext cx="10863757" cy="4988891"/>
          </a:xfrm>
        </p:spPr>
      </p:pic>
    </p:spTree>
    <p:extLst>
      <p:ext uri="{BB962C8B-B14F-4D97-AF65-F5344CB8AC3E}">
        <p14:creationId xmlns:p14="http://schemas.microsoft.com/office/powerpoint/2010/main" val="2089859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C60ED0-843A-417B-8BDD-F412C32E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| Edge Deletion | Pressure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BF45ED-EF8E-4133-B260-18BF5EF88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2" y="1297334"/>
            <a:ext cx="10863751" cy="4709384"/>
          </a:xfrm>
        </p:spPr>
      </p:pic>
    </p:spTree>
    <p:extLst>
      <p:ext uri="{BB962C8B-B14F-4D97-AF65-F5344CB8AC3E}">
        <p14:creationId xmlns:p14="http://schemas.microsoft.com/office/powerpoint/2010/main" val="3221183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C60ED0-843A-417B-8BDD-F412C32E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| STC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BF45ED-EF8E-4133-B260-18BF5EF88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2" y="1297334"/>
            <a:ext cx="10863751" cy="4709384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8127D2-1E8A-4453-9067-3FC1B839BCC8}"/>
              </a:ext>
            </a:extLst>
          </p:cNvPr>
          <p:cNvSpPr/>
          <p:nvPr/>
        </p:nvSpPr>
        <p:spPr bwMode="auto">
          <a:xfrm>
            <a:off x="2046604" y="3550722"/>
            <a:ext cx="653139" cy="1000496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EB44EF-5BE6-49BA-B6F6-FC8B69EAF81B}"/>
              </a:ext>
            </a:extLst>
          </p:cNvPr>
          <p:cNvSpPr/>
          <p:nvPr/>
        </p:nvSpPr>
        <p:spPr bwMode="auto">
          <a:xfrm>
            <a:off x="4201669" y="2775397"/>
            <a:ext cx="653139" cy="1775821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3624FE-5EB7-4074-BB8D-7732E1041DFE}"/>
              </a:ext>
            </a:extLst>
          </p:cNvPr>
          <p:cNvSpPr/>
          <p:nvPr/>
        </p:nvSpPr>
        <p:spPr bwMode="auto">
          <a:xfrm>
            <a:off x="4914302" y="2253804"/>
            <a:ext cx="653139" cy="2297414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47C789-B94F-46D5-A228-2E2A4B5936B9}"/>
              </a:ext>
            </a:extLst>
          </p:cNvPr>
          <p:cNvSpPr/>
          <p:nvPr/>
        </p:nvSpPr>
        <p:spPr bwMode="auto">
          <a:xfrm>
            <a:off x="5630093" y="2543579"/>
            <a:ext cx="653139" cy="2001932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2FD125-F9F9-4159-B1F0-FEE439B730C2}"/>
              </a:ext>
            </a:extLst>
          </p:cNvPr>
          <p:cNvSpPr/>
          <p:nvPr/>
        </p:nvSpPr>
        <p:spPr bwMode="auto">
          <a:xfrm>
            <a:off x="6337417" y="2491592"/>
            <a:ext cx="653139" cy="2059626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3B3D06C-5DA6-4B06-919C-0176C53FFA8E}"/>
              </a:ext>
            </a:extLst>
          </p:cNvPr>
          <p:cNvSpPr/>
          <p:nvPr/>
        </p:nvSpPr>
        <p:spPr bwMode="auto">
          <a:xfrm>
            <a:off x="7053208" y="2382593"/>
            <a:ext cx="653139" cy="2162918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1FCC52F-BC5C-4F58-A6BC-01A6E8CE7867}"/>
              </a:ext>
            </a:extLst>
          </p:cNvPr>
          <p:cNvSpPr/>
          <p:nvPr/>
        </p:nvSpPr>
        <p:spPr bwMode="auto">
          <a:xfrm>
            <a:off x="10608336" y="2034862"/>
            <a:ext cx="653139" cy="2516356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67AA76-7AA5-4CC9-9D7A-DFBDD52E616C}"/>
              </a:ext>
            </a:extLst>
          </p:cNvPr>
          <p:cNvSpPr/>
          <p:nvPr/>
        </p:nvSpPr>
        <p:spPr bwMode="auto">
          <a:xfrm>
            <a:off x="1709351" y="5609171"/>
            <a:ext cx="2386131" cy="446052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E29F646-4E63-4E8E-9195-FCCCE42292A0}"/>
              </a:ext>
            </a:extLst>
          </p:cNvPr>
          <p:cNvSpPr/>
          <p:nvPr/>
        </p:nvSpPr>
        <p:spPr bwMode="auto">
          <a:xfrm>
            <a:off x="2766279" y="2923504"/>
            <a:ext cx="653139" cy="163219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EEC6D15-6907-4206-8A6D-A4A87C717875}"/>
              </a:ext>
            </a:extLst>
          </p:cNvPr>
          <p:cNvSpPr/>
          <p:nvPr/>
        </p:nvSpPr>
        <p:spPr bwMode="auto">
          <a:xfrm>
            <a:off x="3478281" y="2913320"/>
            <a:ext cx="653139" cy="163219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7537434-645F-4374-A162-D32D7D4357A1}"/>
              </a:ext>
            </a:extLst>
          </p:cNvPr>
          <p:cNvSpPr/>
          <p:nvPr/>
        </p:nvSpPr>
        <p:spPr bwMode="auto">
          <a:xfrm>
            <a:off x="7768280" y="2137893"/>
            <a:ext cx="653139" cy="240547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7A70C77-CEF6-44DA-A97F-E8DEF9496DD3}"/>
              </a:ext>
            </a:extLst>
          </p:cNvPr>
          <p:cNvSpPr/>
          <p:nvPr/>
        </p:nvSpPr>
        <p:spPr bwMode="auto">
          <a:xfrm>
            <a:off x="8476323" y="1822361"/>
            <a:ext cx="653139" cy="272100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5A399AA-5C2E-48D3-B08B-9A7E44503B92}"/>
              </a:ext>
            </a:extLst>
          </p:cNvPr>
          <p:cNvSpPr/>
          <p:nvPr/>
        </p:nvSpPr>
        <p:spPr bwMode="auto">
          <a:xfrm>
            <a:off x="9184366" y="2034863"/>
            <a:ext cx="653139" cy="250850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58B28EF-FCA4-4C5A-8B1D-141AB2D22999}"/>
              </a:ext>
            </a:extLst>
          </p:cNvPr>
          <p:cNvSpPr/>
          <p:nvPr/>
        </p:nvSpPr>
        <p:spPr bwMode="auto">
          <a:xfrm>
            <a:off x="9893075" y="1500389"/>
            <a:ext cx="653139" cy="304297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FF2D459-90C9-42EC-851B-FF6AA5751976}"/>
              </a:ext>
            </a:extLst>
          </p:cNvPr>
          <p:cNvSpPr/>
          <p:nvPr/>
        </p:nvSpPr>
        <p:spPr bwMode="auto">
          <a:xfrm>
            <a:off x="4956300" y="5599301"/>
            <a:ext cx="2899813" cy="44605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C60ED0-843A-417B-8BDD-F412C32E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| </a:t>
            </a:r>
            <a:r>
              <a:rPr lang="en-GB" dirty="0" err="1"/>
              <a:t>Pagerank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BF45ED-EF8E-4133-B260-18BF5EF88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2" y="1297334"/>
            <a:ext cx="10863751" cy="4709383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E6C0FB-8924-482E-B870-84587F7DB317}"/>
              </a:ext>
            </a:extLst>
          </p:cNvPr>
          <p:cNvSpPr/>
          <p:nvPr/>
        </p:nvSpPr>
        <p:spPr bwMode="auto">
          <a:xfrm>
            <a:off x="2046604" y="3550722"/>
            <a:ext cx="653139" cy="1000496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32901D-AFAE-42F0-B23B-CA964798FA0C}"/>
              </a:ext>
            </a:extLst>
          </p:cNvPr>
          <p:cNvSpPr/>
          <p:nvPr/>
        </p:nvSpPr>
        <p:spPr bwMode="auto">
          <a:xfrm>
            <a:off x="1670970" y="5560666"/>
            <a:ext cx="2476027" cy="537480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1C76CA-E502-4648-B134-2A68A6070412}"/>
              </a:ext>
            </a:extLst>
          </p:cNvPr>
          <p:cNvSpPr/>
          <p:nvPr/>
        </p:nvSpPr>
        <p:spPr bwMode="auto">
          <a:xfrm>
            <a:off x="2766279" y="3367825"/>
            <a:ext cx="653139" cy="118787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91F53-4111-4D47-9644-0C921DFA2B04}"/>
              </a:ext>
            </a:extLst>
          </p:cNvPr>
          <p:cNvSpPr/>
          <p:nvPr/>
        </p:nvSpPr>
        <p:spPr bwMode="auto">
          <a:xfrm>
            <a:off x="3487419" y="3561638"/>
            <a:ext cx="653139" cy="100049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91BE221-D59A-4A59-AF54-6E6EB762611E}"/>
              </a:ext>
            </a:extLst>
          </p:cNvPr>
          <p:cNvSpPr/>
          <p:nvPr/>
        </p:nvSpPr>
        <p:spPr bwMode="auto">
          <a:xfrm>
            <a:off x="4200655" y="3429000"/>
            <a:ext cx="653139" cy="113161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046237D-CD5E-4279-BF0F-9B25DE574BAF}"/>
              </a:ext>
            </a:extLst>
          </p:cNvPr>
          <p:cNvSpPr/>
          <p:nvPr/>
        </p:nvSpPr>
        <p:spPr bwMode="auto">
          <a:xfrm>
            <a:off x="4915356" y="2640169"/>
            <a:ext cx="653139" cy="192196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6F1874-1192-4312-8B28-7E4E5D04E607}"/>
              </a:ext>
            </a:extLst>
          </p:cNvPr>
          <p:cNvSpPr/>
          <p:nvPr/>
        </p:nvSpPr>
        <p:spPr bwMode="auto">
          <a:xfrm>
            <a:off x="5628592" y="3097369"/>
            <a:ext cx="653139" cy="146968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842CC60-E9E4-4A17-9C53-8CBF8A0A66EA}"/>
              </a:ext>
            </a:extLst>
          </p:cNvPr>
          <p:cNvSpPr/>
          <p:nvPr/>
        </p:nvSpPr>
        <p:spPr bwMode="auto">
          <a:xfrm>
            <a:off x="6341828" y="2878428"/>
            <a:ext cx="653139" cy="167575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C99B5EC-AFBA-49F8-97CC-2EDA3C9E3EC2}"/>
              </a:ext>
            </a:extLst>
          </p:cNvPr>
          <p:cNvSpPr/>
          <p:nvPr/>
        </p:nvSpPr>
        <p:spPr bwMode="auto">
          <a:xfrm>
            <a:off x="7051555" y="2717442"/>
            <a:ext cx="653139" cy="183673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3CC1E09-964F-4125-A332-4EDACC9012A9}"/>
              </a:ext>
            </a:extLst>
          </p:cNvPr>
          <p:cNvSpPr/>
          <p:nvPr/>
        </p:nvSpPr>
        <p:spPr bwMode="auto">
          <a:xfrm>
            <a:off x="7752953" y="2401910"/>
            <a:ext cx="653139" cy="215226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ED91C73-ABFC-4A4A-834B-A8F86BCB8A5C}"/>
              </a:ext>
            </a:extLst>
          </p:cNvPr>
          <p:cNvSpPr/>
          <p:nvPr/>
        </p:nvSpPr>
        <p:spPr bwMode="auto">
          <a:xfrm>
            <a:off x="8459750" y="2054180"/>
            <a:ext cx="653139" cy="250643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BE0ED4D-00B3-44E9-8F67-D030A3A268D1}"/>
              </a:ext>
            </a:extLst>
          </p:cNvPr>
          <p:cNvSpPr/>
          <p:nvPr/>
        </p:nvSpPr>
        <p:spPr bwMode="auto">
          <a:xfrm>
            <a:off x="9172986" y="2331076"/>
            <a:ext cx="653139" cy="221862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8327CCC-AAC1-447D-8F31-71F19F71AF53}"/>
              </a:ext>
            </a:extLst>
          </p:cNvPr>
          <p:cNvSpPr/>
          <p:nvPr/>
        </p:nvSpPr>
        <p:spPr bwMode="auto">
          <a:xfrm>
            <a:off x="9882713" y="1506828"/>
            <a:ext cx="653139" cy="306022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F161A-514B-4A97-97B3-4E9FB4897747}"/>
              </a:ext>
            </a:extLst>
          </p:cNvPr>
          <p:cNvSpPr/>
          <p:nvPr/>
        </p:nvSpPr>
        <p:spPr bwMode="auto">
          <a:xfrm>
            <a:off x="10603428" y="2163651"/>
            <a:ext cx="653139" cy="241476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2984482-B749-4EA3-A344-86483EF891F7}"/>
              </a:ext>
            </a:extLst>
          </p:cNvPr>
          <p:cNvSpPr/>
          <p:nvPr/>
        </p:nvSpPr>
        <p:spPr bwMode="auto">
          <a:xfrm>
            <a:off x="4915356" y="5560666"/>
            <a:ext cx="2934317" cy="53748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sz="12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17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Conclusion</a:t>
            </a:r>
            <a:r>
              <a:rPr lang="de-AT" dirty="0"/>
              <a:t> &amp; Future Work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Offers a dynamic graph framework with</a:t>
            </a:r>
          </a:p>
          <a:p>
            <a:pPr lvl="1"/>
            <a:r>
              <a:rPr lang="en-GB" dirty="0"/>
              <a:t>Low memory footprint &amp; flexible memory layout</a:t>
            </a:r>
          </a:p>
          <a:p>
            <a:pPr lvl="1"/>
            <a:r>
              <a:rPr lang="en-GB" dirty="0"/>
              <a:t>Efficient memory management using queuing</a:t>
            </a:r>
          </a:p>
          <a:p>
            <a:pPr lvl="1"/>
            <a:r>
              <a:rPr lang="en-GB" dirty="0"/>
              <a:t>Fully dynamic (Edge &amp; Vertex updates)</a:t>
            </a:r>
          </a:p>
          <a:p>
            <a:pPr lvl="1"/>
            <a:r>
              <a:rPr lang="en-GB" dirty="0"/>
              <a:t>PageRank &amp; STC implementations</a:t>
            </a:r>
          </a:p>
          <a:p>
            <a:endParaRPr lang="en-GB" sz="2000" dirty="0"/>
          </a:p>
          <a:p>
            <a:r>
              <a:rPr lang="en-GB" dirty="0"/>
              <a:t>Ongoing research</a:t>
            </a:r>
          </a:p>
          <a:p>
            <a:pPr lvl="1"/>
            <a:r>
              <a:rPr lang="en-GB" dirty="0"/>
              <a:t>Multi-GPU approach</a:t>
            </a:r>
          </a:p>
          <a:p>
            <a:pPr lvl="1"/>
            <a:r>
              <a:rPr lang="en-GB" dirty="0"/>
              <a:t>Out-of-Core Graphs</a:t>
            </a:r>
          </a:p>
          <a:p>
            <a:pPr lvl="1"/>
            <a:r>
              <a:rPr lang="en-GB" dirty="0"/>
              <a:t>Task scheduling</a:t>
            </a:r>
          </a:p>
          <a:p>
            <a:pPr lvl="2"/>
            <a:r>
              <a:rPr lang="en-GB" dirty="0" err="1"/>
              <a:t>MegaKernel</a:t>
            </a:r>
            <a:r>
              <a:rPr lang="en-GB" dirty="0"/>
              <a:t> / Dynamic Parallelism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219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/>
              <a:t>Thank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your</a:t>
            </a:r>
            <a:r>
              <a:rPr lang="de-AT" dirty="0"/>
              <a:t> </a:t>
            </a:r>
            <a:r>
              <a:rPr lang="de-AT" dirty="0" err="1"/>
              <a:t>attention</a:t>
            </a:r>
            <a:r>
              <a:rPr lang="de-AT" dirty="0"/>
              <a:t>!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524000" y="3429001"/>
            <a:ext cx="9144000" cy="3173680"/>
          </a:xfrm>
        </p:spPr>
        <p:txBody>
          <a:bodyPr>
            <a:normAutofit/>
          </a:bodyPr>
          <a:lstStyle/>
          <a:p>
            <a:r>
              <a:rPr lang="de-AT" dirty="0" err="1"/>
              <a:t>Questions</a:t>
            </a:r>
            <a:r>
              <a:rPr lang="de-AT" dirty="0"/>
              <a:t>?</a:t>
            </a:r>
          </a:p>
          <a:p>
            <a:endParaRPr lang="de-AT" dirty="0"/>
          </a:p>
          <a:p>
            <a:pPr algn="l"/>
            <a:r>
              <a:rPr lang="de-AT" sz="1200" dirty="0"/>
              <a:t>[1] O. Green </a:t>
            </a:r>
            <a:r>
              <a:rPr lang="de-AT" sz="1200" dirty="0" err="1"/>
              <a:t>and</a:t>
            </a:r>
            <a:r>
              <a:rPr lang="de-AT" sz="1200" dirty="0"/>
              <a:t> D. Bader. „</a:t>
            </a:r>
            <a:r>
              <a:rPr lang="de-AT" sz="1200" dirty="0" err="1"/>
              <a:t>cuSTINGER</a:t>
            </a:r>
            <a:r>
              <a:rPr lang="de-AT" sz="1200" dirty="0"/>
              <a:t>: </a:t>
            </a:r>
            <a:r>
              <a:rPr lang="de-AT" sz="1200" dirty="0" err="1"/>
              <a:t>Supporting</a:t>
            </a:r>
            <a:r>
              <a:rPr lang="de-AT" sz="1200" dirty="0"/>
              <a:t> </a:t>
            </a:r>
            <a:r>
              <a:rPr lang="de-AT" sz="1200" dirty="0" err="1"/>
              <a:t>dynamic</a:t>
            </a:r>
            <a:r>
              <a:rPr lang="de-AT" sz="1200" dirty="0"/>
              <a:t> </a:t>
            </a:r>
            <a:r>
              <a:rPr lang="de-AT" sz="1200" dirty="0" err="1"/>
              <a:t>graph</a:t>
            </a:r>
            <a:r>
              <a:rPr lang="de-AT" sz="1200" dirty="0"/>
              <a:t> </a:t>
            </a:r>
            <a:r>
              <a:rPr lang="de-AT" sz="1200" dirty="0" err="1"/>
              <a:t>algorithms</a:t>
            </a:r>
            <a:r>
              <a:rPr lang="de-AT" sz="1200" dirty="0"/>
              <a:t> </a:t>
            </a:r>
            <a:r>
              <a:rPr lang="de-AT" sz="1200" dirty="0" err="1"/>
              <a:t>for</a:t>
            </a:r>
            <a:r>
              <a:rPr lang="de-AT" sz="1200" dirty="0"/>
              <a:t> GPUs“. In: Conference Paper, HPEC‘16, Georgia Institute of Technology, 2016</a:t>
            </a:r>
          </a:p>
          <a:p>
            <a:pPr algn="l"/>
            <a:r>
              <a:rPr lang="de-AT" sz="1200" dirty="0"/>
              <a:t>[2] D. Bader et. al. „STINGER: </a:t>
            </a:r>
            <a:r>
              <a:rPr lang="de-AT" sz="1200" dirty="0" err="1"/>
              <a:t>Spatio</a:t>
            </a:r>
            <a:r>
              <a:rPr lang="de-AT" sz="1200" dirty="0"/>
              <a:t>-Temporal Interaction Networks </a:t>
            </a:r>
            <a:r>
              <a:rPr lang="de-AT" sz="1200" dirty="0" err="1"/>
              <a:t>and</a:t>
            </a:r>
            <a:r>
              <a:rPr lang="de-AT" sz="1200" dirty="0"/>
              <a:t> Graphs (STING) Extensible </a:t>
            </a:r>
            <a:r>
              <a:rPr lang="de-AT" sz="1200" dirty="0" err="1"/>
              <a:t>Representation</a:t>
            </a:r>
            <a:r>
              <a:rPr lang="de-AT" sz="1200" dirty="0"/>
              <a:t>“. In: Technical Report, Georgia Institute </a:t>
            </a:r>
            <a:r>
              <a:rPr lang="de-AT" sz="1200" dirty="0" err="1"/>
              <a:t>of</a:t>
            </a:r>
            <a:r>
              <a:rPr lang="de-AT" sz="1200" dirty="0"/>
              <a:t> Technology, 2009</a:t>
            </a:r>
          </a:p>
          <a:p>
            <a:pPr algn="l"/>
            <a:r>
              <a:rPr lang="de-AT" sz="1200" dirty="0"/>
              <a:t>[3] F. </a:t>
            </a:r>
            <a:r>
              <a:rPr lang="de-AT" sz="1200" dirty="0" err="1"/>
              <a:t>Busato</a:t>
            </a:r>
            <a:r>
              <a:rPr lang="de-AT" sz="1200" dirty="0"/>
              <a:t> et. al. „Hornet: An </a:t>
            </a:r>
            <a:r>
              <a:rPr lang="de-AT" sz="1200" dirty="0" err="1"/>
              <a:t>Efficient</a:t>
            </a:r>
            <a:r>
              <a:rPr lang="de-AT" sz="1200" dirty="0"/>
              <a:t> Data </a:t>
            </a:r>
            <a:r>
              <a:rPr lang="de-AT" sz="1200" dirty="0" err="1"/>
              <a:t>Structure</a:t>
            </a:r>
            <a:r>
              <a:rPr lang="de-AT" sz="1200" dirty="0"/>
              <a:t> </a:t>
            </a:r>
            <a:r>
              <a:rPr lang="de-AT" sz="1200" dirty="0" err="1"/>
              <a:t>for</a:t>
            </a:r>
            <a:r>
              <a:rPr lang="de-AT" sz="1200" dirty="0"/>
              <a:t> Dynamic </a:t>
            </a:r>
            <a:r>
              <a:rPr lang="de-AT" sz="1200" dirty="0" err="1"/>
              <a:t>Sparse</a:t>
            </a:r>
            <a:r>
              <a:rPr lang="de-AT" sz="1200" dirty="0"/>
              <a:t> Graphs and Matrices on GPUs“. In: Conference Paper, HPEC‘18, Georgia Institute of Technology, 2018</a:t>
            </a:r>
          </a:p>
          <a:p>
            <a:pPr algn="l"/>
            <a:r>
              <a:rPr lang="de-AT" sz="1200" dirty="0"/>
              <a:t>[4] M. Sha et. al. „</a:t>
            </a:r>
            <a:r>
              <a:rPr lang="de-AT" sz="1200" dirty="0" err="1"/>
              <a:t>Accelerating</a:t>
            </a:r>
            <a:r>
              <a:rPr lang="de-AT" sz="1200" dirty="0"/>
              <a:t> </a:t>
            </a:r>
            <a:r>
              <a:rPr lang="de-AT" sz="1200" dirty="0" err="1"/>
              <a:t>dynamic</a:t>
            </a:r>
            <a:r>
              <a:rPr lang="de-AT" sz="1200" dirty="0"/>
              <a:t> </a:t>
            </a:r>
            <a:r>
              <a:rPr lang="de-AT" sz="1200" dirty="0" err="1"/>
              <a:t>graph</a:t>
            </a:r>
            <a:r>
              <a:rPr lang="de-AT" sz="1200" dirty="0"/>
              <a:t> </a:t>
            </a:r>
            <a:r>
              <a:rPr lang="de-AT" sz="1200" dirty="0" err="1"/>
              <a:t>analytics</a:t>
            </a:r>
            <a:r>
              <a:rPr lang="de-AT" sz="1200" dirty="0"/>
              <a:t> on GPUs“. In: Proceedings of </a:t>
            </a:r>
            <a:r>
              <a:rPr lang="de-AT" sz="1200" dirty="0" err="1"/>
              <a:t>the</a:t>
            </a:r>
            <a:r>
              <a:rPr lang="de-AT" sz="1200" dirty="0"/>
              <a:t> VLDB </a:t>
            </a:r>
            <a:r>
              <a:rPr lang="de-AT" sz="1200" dirty="0" err="1"/>
              <a:t>Endowment</a:t>
            </a:r>
            <a:r>
              <a:rPr lang="de-AT" sz="1200" dirty="0"/>
              <a:t> 2018, National University of Singapore, 2018</a:t>
            </a:r>
          </a:p>
          <a:p>
            <a:pPr algn="l"/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270147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Motivation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Dynamic graphs can represent various </a:t>
            </a:r>
            <a:br>
              <a:rPr lang="en-GB" dirty="0"/>
            </a:br>
            <a:r>
              <a:rPr lang="en-GB" dirty="0"/>
              <a:t>problem domains including</a:t>
            </a:r>
          </a:p>
          <a:p>
            <a:pPr lvl="1"/>
            <a:r>
              <a:rPr lang="en-GB" dirty="0"/>
              <a:t>Communication networks</a:t>
            </a:r>
          </a:p>
          <a:p>
            <a:pPr lvl="1"/>
            <a:r>
              <a:rPr lang="en-GB" dirty="0"/>
              <a:t>Social media networks</a:t>
            </a:r>
          </a:p>
          <a:p>
            <a:pPr lvl="1"/>
            <a:r>
              <a:rPr lang="en-GB" dirty="0"/>
              <a:t>Biological networks</a:t>
            </a:r>
          </a:p>
          <a:p>
            <a:pPr lvl="1"/>
            <a:r>
              <a:rPr lang="en-GB" dirty="0"/>
              <a:t>…</a:t>
            </a:r>
          </a:p>
          <a:p>
            <a:endParaRPr lang="en-GB" dirty="0"/>
          </a:p>
          <a:p>
            <a:r>
              <a:rPr lang="en-GB" dirty="0"/>
              <a:t>Massively parallel architectures are beneficial when dealing with large dynamic graphs, but</a:t>
            </a:r>
          </a:p>
          <a:p>
            <a:pPr lvl="1" eaLnBrk="1" hangingPunct="1"/>
            <a:r>
              <a:rPr lang="en-US" altLang="de-DE" dirty="0"/>
              <a:t>Difficult to handle on the GPU</a:t>
            </a:r>
          </a:p>
          <a:p>
            <a:pPr lvl="2" eaLnBrk="1" hangingPunct="1"/>
            <a:r>
              <a:rPr lang="en-US" altLang="de-DE" dirty="0"/>
              <a:t>Dynamic memory handling &amp; memory locality</a:t>
            </a:r>
          </a:p>
          <a:p>
            <a:pPr lvl="2" eaLnBrk="1" hangingPunct="1"/>
            <a:r>
              <a:rPr lang="en-US" altLang="de-DE" dirty="0"/>
              <a:t>Thread divergence</a:t>
            </a:r>
          </a:p>
          <a:p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69" y="932698"/>
            <a:ext cx="3557108" cy="356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Goal 1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i="1" dirty="0">
                <a:solidFill>
                  <a:srgbClr val="FF0000"/>
                </a:solidFill>
              </a:rPr>
              <a:t>Focus on dynamic properties</a:t>
            </a:r>
          </a:p>
          <a:p>
            <a:endParaRPr lang="en-GB" sz="2400" dirty="0"/>
          </a:p>
          <a:p>
            <a:r>
              <a:rPr lang="en-GB" dirty="0"/>
              <a:t>Large number of updates</a:t>
            </a:r>
          </a:p>
          <a:p>
            <a:pPr lvl="1"/>
            <a:r>
              <a:rPr lang="en-GB" dirty="0"/>
              <a:t>Different update implementations targeting graph properties, updating graph structure should be fast</a:t>
            </a:r>
            <a:br>
              <a:rPr lang="en-GB" dirty="0"/>
            </a:br>
            <a:endParaRPr lang="en-GB" dirty="0"/>
          </a:p>
          <a:p>
            <a:r>
              <a:rPr lang="en-GB" dirty="0"/>
              <a:t>Structure grows/shrinks dynamically</a:t>
            </a:r>
          </a:p>
          <a:p>
            <a:pPr lvl="1"/>
            <a:r>
              <a:rPr lang="en-GB" dirty="0"/>
              <a:t>Memory layout should be malleable enough to accommodate such changes</a:t>
            </a:r>
          </a:p>
          <a:p>
            <a:pPr marL="0" indent="0">
              <a:buNone/>
            </a:pPr>
            <a:r>
              <a:rPr lang="en-GB" sz="2400" dirty="0"/>
              <a:t>	</a:t>
            </a:r>
          </a:p>
          <a:p>
            <a:r>
              <a:rPr lang="en-GB" dirty="0"/>
              <a:t>Framework fully dynamic</a:t>
            </a:r>
          </a:p>
          <a:p>
            <a:pPr lvl="1"/>
            <a:r>
              <a:rPr lang="en-GB" dirty="0"/>
              <a:t>Support both vertex and edge updates</a:t>
            </a:r>
          </a:p>
        </p:txBody>
      </p:sp>
    </p:spTree>
    <p:extLst>
      <p:ext uri="{BB962C8B-B14F-4D97-AF65-F5344CB8AC3E}">
        <p14:creationId xmlns:p14="http://schemas.microsoft.com/office/powerpoint/2010/main" val="372108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Goal 2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i="1" dirty="0">
                <a:solidFill>
                  <a:srgbClr val="FF0000"/>
                </a:solidFill>
              </a:rPr>
              <a:t>Focus on efficient memory management</a:t>
            </a:r>
          </a:p>
          <a:p>
            <a:endParaRPr lang="en-GB" dirty="0"/>
          </a:p>
          <a:p>
            <a:r>
              <a:rPr lang="en-GB" dirty="0"/>
              <a:t>Comparatively small amount of memory</a:t>
            </a:r>
          </a:p>
          <a:p>
            <a:pPr lvl="1"/>
            <a:r>
              <a:rPr lang="en-GB" dirty="0"/>
              <a:t>Even compute cards don’t offer storage capabilities close to host-based systems</a:t>
            </a:r>
          </a:p>
          <a:p>
            <a:pPr lvl="1"/>
            <a:r>
              <a:rPr lang="en-GB" dirty="0"/>
              <a:t>Using less memory allows for bigger graphs in memory</a:t>
            </a:r>
            <a:br>
              <a:rPr lang="en-GB" dirty="0"/>
            </a:br>
            <a:endParaRPr lang="en-GB" dirty="0"/>
          </a:p>
          <a:p>
            <a:r>
              <a:rPr lang="en-GB" dirty="0"/>
              <a:t>Return unused memory to memory manager</a:t>
            </a:r>
          </a:p>
          <a:p>
            <a:pPr lvl="1"/>
            <a:r>
              <a:rPr lang="en-GB" dirty="0"/>
              <a:t>Both pages and vertex indices can be reused</a:t>
            </a:r>
          </a:p>
        </p:txBody>
      </p:sp>
    </p:spTree>
    <p:extLst>
      <p:ext uri="{BB962C8B-B14F-4D97-AF65-F5344CB8AC3E}">
        <p14:creationId xmlns:p14="http://schemas.microsoft.com/office/powerpoint/2010/main" val="130304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faimGraph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GPU solution for dynamic graphs</a:t>
                </a:r>
              </a:p>
              <a:p>
                <a:pPr marL="0" indent="0">
                  <a:buNone/>
                </a:pPr>
                <a:endParaRPr lang="en-GB" sz="2000" dirty="0"/>
              </a:p>
              <a:p>
                <a:r>
                  <a:rPr lang="en-GB" dirty="0"/>
                  <a:t>Memory management performed </a:t>
                </a:r>
                <a:r>
                  <a:rPr lang="en-GB" b="1" dirty="0">
                    <a:solidFill>
                      <a:srgbClr val="FF0000"/>
                    </a:solidFill>
                  </a:rPr>
                  <a:t>independently</a:t>
                </a:r>
                <a:r>
                  <a:rPr lang="en-GB" b="1" dirty="0"/>
                  <a:t> </a:t>
                </a:r>
                <a:r>
                  <a:rPr lang="en-GB" b="1" dirty="0">
                    <a:solidFill>
                      <a:srgbClr val="FF0000"/>
                    </a:solidFill>
                  </a:rPr>
                  <a:t>on the GPU</a:t>
                </a:r>
              </a:p>
              <a:p>
                <a:pPr lvl="1"/>
                <a:r>
                  <a:rPr lang="en-GB" dirty="0"/>
                  <a:t>Page-based memory allocation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de-AT" b="0" dirty="0"/>
              </a:p>
              <a:p>
                <a:pPr lvl="1"/>
                <a:r>
                  <a:rPr lang="en-GB" dirty="0"/>
                  <a:t>Memory Reuse using queueing approach</a:t>
                </a:r>
              </a:p>
              <a:p>
                <a:pPr lvl="1"/>
                <a:r>
                  <a:rPr lang="en-GB" dirty="0"/>
                  <a:t>Fast Re-Initialization</a:t>
                </a:r>
              </a:p>
              <a:p>
                <a:endParaRPr lang="en-GB" sz="2000" dirty="0"/>
              </a:p>
              <a:p>
                <a:r>
                  <a:rPr lang="en-GB" dirty="0"/>
                  <a:t>Offers</a:t>
                </a:r>
              </a:p>
              <a:p>
                <a:pPr lvl="1"/>
                <a:r>
                  <a:rPr lang="en-GB" dirty="0"/>
                  <a:t>Edge insertions &amp; deletions (optimized for pressure &amp; sorted updates)</a:t>
                </a:r>
              </a:p>
              <a:p>
                <a:pPr lvl="1"/>
                <a:r>
                  <a:rPr lang="en-GB" dirty="0"/>
                  <a:t>Vertex insertions &amp; deletions</a:t>
                </a:r>
              </a:p>
              <a:p>
                <a:pPr lvl="1"/>
                <a:r>
                  <a:rPr lang="en-GB" dirty="0"/>
                  <a:t>Locking data structure for exclusive adjacency access (parallel updates)</a:t>
                </a:r>
              </a:p>
              <a:p>
                <a:pPr lvl="1"/>
                <a:r>
                  <a:rPr lang="en-GB" dirty="0"/>
                  <a:t>Two algorithm implementations (PageRank, STC)</a:t>
                </a:r>
              </a:p>
              <a:p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Inhalts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7" t="-1264"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26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Memory Layout &amp; Setup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Memory Manager</a:t>
            </a:r>
          </a:p>
          <a:p>
            <a:pPr lvl="1"/>
            <a:r>
              <a:rPr lang="en-GB" dirty="0"/>
              <a:t>Holds pointers to memory areas</a:t>
            </a:r>
          </a:p>
          <a:p>
            <a:pPr lvl="1"/>
            <a:r>
              <a:rPr lang="en-GB" dirty="0"/>
              <a:t>Contains graph information (number vertices, …)</a:t>
            </a:r>
          </a:p>
          <a:p>
            <a:r>
              <a:rPr lang="en-GB" dirty="0"/>
              <a:t>Vertex Management Data</a:t>
            </a:r>
          </a:p>
          <a:p>
            <a:pPr lvl="1"/>
            <a:r>
              <a:rPr lang="en-GB" dirty="0"/>
              <a:t>AOS approach</a:t>
            </a:r>
          </a:p>
          <a:p>
            <a:r>
              <a:rPr lang="en-GB" dirty="0"/>
              <a:t>Edge Data</a:t>
            </a:r>
          </a:p>
          <a:p>
            <a:pPr lvl="1"/>
            <a:r>
              <a:rPr lang="en-GB" dirty="0"/>
              <a:t>AOS/SOA approach, stored on pages, linked with indices</a:t>
            </a:r>
          </a:p>
          <a:p>
            <a:r>
              <a:rPr lang="en-GB" dirty="0"/>
              <a:t>Temporary Data</a:t>
            </a:r>
          </a:p>
          <a:p>
            <a:pPr lvl="1"/>
            <a:r>
              <a:rPr lang="en-GB" sz="2000" dirty="0"/>
              <a:t>Stack (</a:t>
            </a:r>
            <a:r>
              <a:rPr lang="en-GB" sz="2000" b="1" dirty="0"/>
              <a:t>optional</a:t>
            </a:r>
            <a:r>
              <a:rPr lang="en-GB" sz="2000" dirty="0"/>
              <a:t>)</a:t>
            </a:r>
            <a:endParaRPr lang="en-GB" sz="1800" dirty="0"/>
          </a:p>
          <a:p>
            <a:pPr lvl="1"/>
            <a:r>
              <a:rPr lang="en-GB" sz="2000" dirty="0"/>
              <a:t>After vertex data (if vertex data static in call)</a:t>
            </a:r>
            <a:endParaRPr lang="en-GB" dirty="0"/>
          </a:p>
          <a:p>
            <a:r>
              <a:rPr lang="en-GB" dirty="0"/>
              <a:t>Index Queues</a:t>
            </a:r>
          </a:p>
          <a:p>
            <a:pPr lvl="1"/>
            <a:r>
              <a:rPr lang="en-GB" sz="2000" dirty="0"/>
              <a:t>Hold free page/vertex indices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EA6F32-CD3A-401B-A3AF-E11C06AA3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775" y="1143000"/>
            <a:ext cx="2079801" cy="5060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2168F2-D44A-4BCC-8496-B83FF9483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25" y="1139570"/>
            <a:ext cx="2079800" cy="50602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A2EF57-8444-450A-B519-3360B1F8DF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670" y="1139085"/>
            <a:ext cx="2079800" cy="50602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0E4663-A8A2-49D2-8560-CFB09EDCBE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184" y="1138594"/>
            <a:ext cx="2079799" cy="50602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79CDEC-E2C4-4736-806B-CD76D46887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699" y="1138103"/>
            <a:ext cx="2079799" cy="50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5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8BA6AFD-33D2-46F3-897B-6269E3AAD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Memory Layout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2F029A-A302-4DAF-BF7C-15CA5A3B9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19" y="1089435"/>
            <a:ext cx="10863756" cy="4806914"/>
          </a:xfr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54D66AAC-86CC-4DF6-AB3D-AD7AC642A8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819" y="1091731"/>
            <a:ext cx="10899747" cy="479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13F36218-F882-4DE8-B7D9-59CEFE353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878" y="1092347"/>
            <a:ext cx="10898903" cy="479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E335ACF8-45C1-45A5-8AFE-B2C75F32A4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217" y="1091956"/>
            <a:ext cx="10893618" cy="479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31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85F3F6-8202-45E0-9738-AD6C11B59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Edge Updates | Three modes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7DCD1-92F3-4423-91C9-FE01E3FAD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 </a:t>
            </a:r>
            <a:r>
              <a:rPr lang="en-GB" b="1" dirty="0">
                <a:solidFill>
                  <a:srgbClr val="FF0000"/>
                </a:solidFill>
              </a:rPr>
              <a:t>Update</a:t>
            </a:r>
            <a:r>
              <a:rPr lang="en-GB" dirty="0"/>
              <a:t> Centric </a:t>
            </a:r>
          </a:p>
          <a:p>
            <a:pPr lvl="1"/>
            <a:r>
              <a:rPr lang="en-GB" dirty="0"/>
              <a:t>Thread-/Warp-/Block-based | Locking possible</a:t>
            </a:r>
          </a:p>
          <a:p>
            <a:pPr lvl="1"/>
            <a:r>
              <a:rPr lang="en-GB" dirty="0"/>
              <a:t>Works best with close to uniformly distributed updates / sparse graphs</a:t>
            </a:r>
          </a:p>
          <a:p>
            <a:endParaRPr lang="en-GB" b="1" dirty="0"/>
          </a:p>
          <a:p>
            <a:r>
              <a:rPr lang="en-GB" b="1" dirty="0"/>
              <a:t> </a:t>
            </a:r>
            <a:r>
              <a:rPr lang="en-GB" b="1" dirty="0">
                <a:solidFill>
                  <a:srgbClr val="FF0000"/>
                </a:solidFill>
              </a:rPr>
              <a:t>Vertex</a:t>
            </a:r>
            <a:r>
              <a:rPr lang="en-GB" dirty="0"/>
              <a:t> Centric </a:t>
            </a:r>
          </a:p>
          <a:p>
            <a:pPr lvl="1"/>
            <a:r>
              <a:rPr lang="en-GB" dirty="0"/>
              <a:t>Thread-based</a:t>
            </a:r>
          </a:p>
          <a:p>
            <a:pPr lvl="1"/>
            <a:r>
              <a:rPr lang="en-GB" dirty="0"/>
              <a:t>Ideal for all scenarios </a:t>
            </a:r>
          </a:p>
          <a:p>
            <a:pPr lvl="1"/>
            <a:endParaRPr lang="en-GB" b="1" dirty="0"/>
          </a:p>
          <a:p>
            <a:r>
              <a:rPr lang="en-GB" b="1" dirty="0"/>
              <a:t> </a:t>
            </a:r>
            <a:r>
              <a:rPr lang="en-GB" b="1" dirty="0">
                <a:solidFill>
                  <a:srgbClr val="FF0000"/>
                </a:solidFill>
              </a:rPr>
              <a:t>Sorted Vertex </a:t>
            </a:r>
            <a:r>
              <a:rPr lang="en-GB" dirty="0"/>
              <a:t>Centric </a:t>
            </a:r>
          </a:p>
          <a:p>
            <a:pPr lvl="1"/>
            <a:r>
              <a:rPr lang="en-GB" dirty="0"/>
              <a:t>Thread-based</a:t>
            </a:r>
          </a:p>
          <a:p>
            <a:pPr lvl="1"/>
            <a:r>
              <a:rPr lang="en-GB" dirty="0"/>
              <a:t>Ideal for all scenarios (except very dense graphs)</a:t>
            </a:r>
          </a:p>
        </p:txBody>
      </p:sp>
    </p:spTree>
    <p:extLst>
      <p:ext uri="{BB962C8B-B14F-4D97-AF65-F5344CB8AC3E}">
        <p14:creationId xmlns:p14="http://schemas.microsoft.com/office/powerpoint/2010/main" val="365971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design">
  <a:themeElements>
    <a:clrScheme name="Standard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6969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ver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1037</Words>
  <Application>Microsoft Office PowerPoint</Application>
  <PresentationFormat>Widescreen</PresentationFormat>
  <Paragraphs>329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Cover Slide</vt:lpstr>
      <vt:lpstr>Standarddesign</vt:lpstr>
      <vt:lpstr>1_Cover Slide</vt:lpstr>
      <vt:lpstr>Fully-dynamic aimGraph</vt:lpstr>
      <vt:lpstr>Outline</vt:lpstr>
      <vt:lpstr>Motivation</vt:lpstr>
      <vt:lpstr>Goal 1</vt:lpstr>
      <vt:lpstr>Goal 2</vt:lpstr>
      <vt:lpstr>faimGraph</vt:lpstr>
      <vt:lpstr>Memory Layout &amp; Setup</vt:lpstr>
      <vt:lpstr>Memory Layout</vt:lpstr>
      <vt:lpstr>Edge Updates | Three modes</vt:lpstr>
      <vt:lpstr>Sorted Vertex Centric Edge Updates</vt:lpstr>
      <vt:lpstr>Sorted Vertex Centric Edge Updates</vt:lpstr>
      <vt:lpstr>Sorted Vertex Centric Edge Updates</vt:lpstr>
      <vt:lpstr>Vertex Updates</vt:lpstr>
      <vt:lpstr>Algorithm implementation</vt:lpstr>
      <vt:lpstr>cuSTINGER[1] – HPEC’16</vt:lpstr>
      <vt:lpstr>Hornet[3] – HPEC’18</vt:lpstr>
      <vt:lpstr>GPMA [4] – VLDB’18</vt:lpstr>
      <vt:lpstr>Graphs used for Performance</vt:lpstr>
      <vt:lpstr>Performance | Initialization (ms)</vt:lpstr>
      <vt:lpstr>Performance | Initialization (MB)</vt:lpstr>
      <vt:lpstr>Performance | Edge Insertion | Uniform</vt:lpstr>
      <vt:lpstr>Performance | Edge Deletion | Uniform</vt:lpstr>
      <vt:lpstr>Performance | Edge Insertion | Pressure</vt:lpstr>
      <vt:lpstr>Performance | Edge Deletion | Pressure</vt:lpstr>
      <vt:lpstr>Performance | STC</vt:lpstr>
      <vt:lpstr>Performance | Pagerank</vt:lpstr>
      <vt:lpstr>Conclusion &amp; Future Work</vt:lpstr>
      <vt:lpstr>Thank you for your attention!</vt:lpstr>
    </vt:vector>
  </TitlesOfParts>
  <Company>tug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/>
  <cp:lastModifiedBy>Winter, Martin</cp:lastModifiedBy>
  <cp:revision>1130</cp:revision>
  <dcterms:created xsi:type="dcterms:W3CDTF">2005-10-19T08:19:59Z</dcterms:created>
  <dcterms:modified xsi:type="dcterms:W3CDTF">2018-11-02T10:23:50Z</dcterms:modified>
</cp:coreProperties>
</file>