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4" r:id="rId4"/>
    <p:sldId id="266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8" r:id="rId27"/>
    <p:sldId id="299" r:id="rId28"/>
    <p:sldId id="300" r:id="rId29"/>
    <p:sldId id="304" r:id="rId30"/>
    <p:sldId id="305" r:id="rId31"/>
    <p:sldId id="306" r:id="rId32"/>
    <p:sldId id="307" r:id="rId33"/>
    <p:sldId id="308" r:id="rId34"/>
    <p:sldId id="312" r:id="rId35"/>
    <p:sldId id="313" r:id="rId36"/>
    <p:sldId id="314" r:id="rId37"/>
    <p:sldId id="315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17"/>
  </p:normalViewPr>
  <p:slideViewPr>
    <p:cSldViewPr snapToGrid="0" snapToObjects="1">
      <p:cViewPr>
        <p:scale>
          <a:sx n="60" d="100"/>
          <a:sy n="60" d="100"/>
        </p:scale>
        <p:origin x="18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683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4200"/>
            </a:lvl1pPr>
            <a:lvl2pPr marL="0" indent="0">
              <a:spcBef>
                <a:spcPts val="0"/>
              </a:spcBef>
              <a:buSzTx/>
              <a:buFontTx/>
              <a:buNone/>
              <a:defRPr sz="4200"/>
            </a:lvl2pPr>
            <a:lvl3pPr marL="0" indent="0">
              <a:spcBef>
                <a:spcPts val="0"/>
              </a:spcBef>
              <a:buSzTx/>
              <a:buFontTx/>
              <a:buNone/>
              <a:defRPr sz="4200"/>
            </a:lvl3pPr>
            <a:lvl4pPr marL="0" indent="0">
              <a:spcBef>
                <a:spcPts val="0"/>
              </a:spcBef>
              <a:buSzTx/>
              <a:buFontTx/>
              <a:buNone/>
              <a:defRPr sz="4200"/>
            </a:lvl4pPr>
            <a:lvl5pPr marL="0" indent="0">
              <a:spcBef>
                <a:spcPts val="0"/>
              </a:spcBef>
              <a:buSzTx/>
              <a:buFont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  <a:defRPr sz="3400"/>
            </a:lvl2pPr>
            <a:lvl3pPr>
              <a:spcBef>
                <a:spcPts val="2400"/>
              </a:spcBef>
              <a:defRPr sz="3400"/>
            </a:lvl3pPr>
            <a:lvl4pPr>
              <a:spcBef>
                <a:spcPts val="2400"/>
              </a:spcBef>
              <a:defRPr sz="3400"/>
            </a:lvl4pPr>
            <a:lvl5pPr>
              <a:spcBef>
                <a:spcPts val="24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92100" y="7785100"/>
            <a:ext cx="69088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 marL="0" indent="0">
              <a:spcBef>
                <a:spcPts val="0"/>
              </a:spcBef>
              <a:buSzTx/>
              <a:buFontTx/>
              <a:buNone/>
            </a:lvl2pPr>
            <a:lvl3pPr marL="0" indent="0">
              <a:spcBef>
                <a:spcPts val="0"/>
              </a:spcBef>
              <a:buSzTx/>
              <a:buFontTx/>
              <a:buNone/>
            </a:lvl3pPr>
            <a:lvl4pPr marL="0" indent="0">
              <a:spcBef>
                <a:spcPts val="0"/>
              </a:spcBef>
              <a:buSzTx/>
              <a:buFontTx/>
              <a:buNone/>
            </a:lvl4pPr>
            <a:lvl5pPr marL="0" indent="0">
              <a:spcBef>
                <a:spcPts val="0"/>
              </a:spcBef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 marL="406400" indent="-406400">
              <a:buSzPct val="100000"/>
              <a:buChar char="‣"/>
              <a:defRPr sz="3200"/>
            </a:lvl1pPr>
            <a:lvl2pPr>
              <a:buFontTx/>
              <a:defRPr sz="3200"/>
            </a:lvl2pPr>
            <a:lvl3pPr>
              <a:buFontTx/>
              <a:defRPr sz="3200"/>
            </a:lvl3pPr>
            <a:lvl4pPr>
              <a:buFontTx/>
              <a:defRPr sz="3200"/>
            </a:lvl4pPr>
            <a:lvl5pPr>
              <a:buFontTx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850900" indent="-406400">
              <a:buSzPct val="100000"/>
              <a:buFont typeface="Lucida Grande"/>
              <a:buChar char="‣"/>
            </a:lvl2pPr>
            <a:lvl3pPr marL="1295400" indent="-406400">
              <a:buSzPct val="100000"/>
              <a:buFont typeface="Lucida Grande"/>
              <a:buChar char="‣"/>
            </a:lvl3pPr>
            <a:lvl4pPr marL="1739900" indent="-406400">
              <a:buSzPct val="100000"/>
              <a:buFont typeface="Lucida Grande"/>
              <a:buChar char="‣"/>
            </a:lvl4pPr>
            <a:lvl5pPr marL="2184400" indent="-406400">
              <a:buSzPct val="100000"/>
              <a:buFont typeface="Lucida Grande"/>
              <a:buChar char="‣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P-Cache: Load-balanced, Redundancy-free cluster caching with Selective Partition"/>
          <p:cNvSpPr txBox="1">
            <a:spLocks noGrp="1"/>
          </p:cNvSpPr>
          <p:nvPr>
            <p:ph type="ctrTitle"/>
          </p:nvPr>
        </p:nvSpPr>
        <p:spPr>
          <a:xfrm>
            <a:off x="571500" y="1308227"/>
            <a:ext cx="11861800" cy="3175001"/>
          </a:xfrm>
          <a:prstGeom prst="rect">
            <a:avLst/>
          </a:prstGeom>
        </p:spPr>
        <p:txBody>
          <a:bodyPr/>
          <a:lstStyle/>
          <a:p>
            <a:pPr>
              <a:defRPr sz="6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SP-Cache</a:t>
            </a:r>
            <a:r>
              <a:t>: </a:t>
            </a:r>
            <a:r>
              <a:rPr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Load-balanced</a:t>
            </a:r>
            <a:r>
              <a:rPr>
                <a:solidFill>
                  <a:srgbClr val="FF2600"/>
                </a:solidFill>
              </a:rPr>
              <a:t>,</a:t>
            </a:r>
            <a:r>
              <a:t> </a:t>
            </a:r>
            <a:r>
              <a:rPr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Redundancy-free</a:t>
            </a:r>
            <a:r>
              <a:t> cluster caching with </a:t>
            </a:r>
            <a:r>
              <a:rPr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Selective Partition</a:t>
            </a:r>
          </a:p>
        </p:txBody>
      </p:sp>
      <p:sp>
        <p:nvSpPr>
          <p:cNvPr id="106" name="Wei Wang…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altLang="zh-CN" sz="2800" b="1" dirty="0" smtClean="0">
                <a:solidFill>
                  <a:srgbClr val="002060"/>
                </a:solidFill>
              </a:rPr>
              <a:t>Yinghao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Yu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Renfei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Huang,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Wei </a:t>
            </a:r>
            <a:r>
              <a:rPr lang="en-US" altLang="zh-CN" sz="2800" dirty="0"/>
              <a:t>Wang, Jun Zhang, </a:t>
            </a:r>
            <a:r>
              <a:rPr lang="en-US" altLang="zh-CN" sz="2800" dirty="0" smtClean="0"/>
              <a:t>Khaled </a:t>
            </a:r>
            <a:r>
              <a:rPr lang="en-US" altLang="zh-CN" sz="2800" dirty="0"/>
              <a:t>Ben </a:t>
            </a:r>
            <a:r>
              <a:rPr lang="en-US" altLang="zh-CN" sz="2800" dirty="0" err="1" smtClean="0"/>
              <a:t>Letaief</a:t>
            </a:r>
            <a:endParaRPr lang="en-US" sz="4100" dirty="0"/>
          </a:p>
          <a:p>
            <a:pPr>
              <a:defRPr sz="4100"/>
            </a:pPr>
            <a:r>
              <a:rPr sz="2800" dirty="0" smtClean="0"/>
              <a:t>HKUST</a:t>
            </a:r>
            <a:endParaRPr sz="2800" dirty="0"/>
          </a:p>
        </p:txBody>
      </p:sp>
      <p:pic>
        <p:nvPicPr>
          <p:cNvPr id="107" name="HKUST_Logo.svg.png" descr="HKUST_Logo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4699" y="7877921"/>
            <a:ext cx="4411154" cy="1412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ache replicas of files based on their popular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Cache </a:t>
            </a: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replicas</a:t>
            </a:r>
            <a:r>
              <a:t> of files based on their </a:t>
            </a: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popularity</a:t>
            </a:r>
          </a:p>
          <a:p>
            <a:pPr lvl="1"/>
            <a:r>
              <a:t>more replicas for more popular files</a:t>
            </a:r>
          </a:p>
        </p:txBody>
      </p:sp>
      <p:sp>
        <p:nvSpPr>
          <p:cNvPr id="403" name="Selective re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Selective replication</a:t>
            </a:r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428" name="Group"/>
          <p:cNvGrpSpPr/>
          <p:nvPr/>
        </p:nvGrpSpPr>
        <p:grpSpPr>
          <a:xfrm>
            <a:off x="2956221" y="4965172"/>
            <a:ext cx="7014714" cy="3428353"/>
            <a:chOff x="0" y="0"/>
            <a:chExt cx="7014713" cy="3428352"/>
          </a:xfrm>
        </p:grpSpPr>
        <p:grpSp>
          <p:nvGrpSpPr>
            <p:cNvPr id="409" name="Group"/>
            <p:cNvGrpSpPr/>
            <p:nvPr/>
          </p:nvGrpSpPr>
          <p:grpSpPr>
            <a:xfrm>
              <a:off x="77644" y="1955686"/>
              <a:ext cx="6937070" cy="1472667"/>
              <a:chOff x="0" y="0"/>
              <a:chExt cx="6937069" cy="1472665"/>
            </a:xfrm>
          </p:grpSpPr>
          <p:pic>
            <p:nvPicPr>
              <p:cNvPr id="405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472666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6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811756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7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623512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8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464403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12" name="Group"/>
            <p:cNvGrpSpPr/>
            <p:nvPr/>
          </p:nvGrpSpPr>
          <p:grpSpPr>
            <a:xfrm>
              <a:off x="2365403" y="1671320"/>
              <a:ext cx="576319" cy="815125"/>
              <a:chOff x="0" y="0"/>
              <a:chExt cx="576318" cy="815123"/>
            </a:xfrm>
          </p:grpSpPr>
          <p:pic>
            <p:nvPicPr>
              <p:cNvPr id="410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1" name="B"/>
              <p:cNvSpPr txBox="1"/>
              <p:nvPr/>
            </p:nvSpPr>
            <p:spPr>
              <a:xfrm>
                <a:off x="53092" y="40676"/>
                <a:ext cx="470079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B</a:t>
                </a:r>
              </a:p>
            </p:txBody>
          </p:sp>
        </p:grpSp>
        <p:sp>
          <p:nvSpPr>
            <p:cNvPr id="413" name="Arrow"/>
            <p:cNvSpPr/>
            <p:nvPr/>
          </p:nvSpPr>
          <p:spPr>
            <a:xfrm rot="16200000">
              <a:off x="2260642" y="912459"/>
              <a:ext cx="785841" cy="390228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14" name="GET A"/>
            <p:cNvSpPr txBox="1"/>
            <p:nvPr/>
          </p:nvSpPr>
          <p:spPr>
            <a:xfrm>
              <a:off x="186359" y="2335"/>
              <a:ext cx="125140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GET A</a:t>
              </a:r>
            </a:p>
          </p:txBody>
        </p:sp>
        <p:sp>
          <p:nvSpPr>
            <p:cNvPr id="415" name="GET B"/>
            <p:cNvSpPr txBox="1"/>
            <p:nvPr/>
          </p:nvSpPr>
          <p:spPr>
            <a:xfrm>
              <a:off x="2020340" y="2335"/>
              <a:ext cx="1266445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GET B</a:t>
              </a:r>
            </a:p>
          </p:txBody>
        </p:sp>
        <p:sp>
          <p:nvSpPr>
            <p:cNvPr id="416" name="1x"/>
            <p:cNvSpPr txBox="1"/>
            <p:nvPr/>
          </p:nvSpPr>
          <p:spPr>
            <a:xfrm>
              <a:off x="1877694" y="802888"/>
              <a:ext cx="53573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1x</a:t>
              </a:r>
            </a:p>
          </p:txBody>
        </p:sp>
        <p:grpSp>
          <p:nvGrpSpPr>
            <p:cNvPr id="419" name="Group"/>
            <p:cNvGrpSpPr/>
            <p:nvPr/>
          </p:nvGrpSpPr>
          <p:grpSpPr>
            <a:xfrm>
              <a:off x="523903" y="1671320"/>
              <a:ext cx="576319" cy="815125"/>
              <a:chOff x="0" y="0"/>
              <a:chExt cx="576318" cy="815123"/>
            </a:xfrm>
          </p:grpSpPr>
          <p:pic>
            <p:nvPicPr>
              <p:cNvPr id="417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8" name="A"/>
              <p:cNvSpPr txBox="1"/>
              <p:nvPr/>
            </p:nvSpPr>
            <p:spPr>
              <a:xfrm>
                <a:off x="62960" y="40676"/>
                <a:ext cx="450343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A</a:t>
                </a:r>
              </a:p>
            </p:txBody>
          </p:sp>
        </p:grpSp>
        <p:sp>
          <p:nvSpPr>
            <p:cNvPr id="420" name="Arrow"/>
            <p:cNvSpPr/>
            <p:nvPr/>
          </p:nvSpPr>
          <p:spPr>
            <a:xfrm rot="16200000">
              <a:off x="382948" y="912459"/>
              <a:ext cx="785841" cy="390228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21" name="1x"/>
            <p:cNvSpPr txBox="1"/>
            <p:nvPr/>
          </p:nvSpPr>
          <p:spPr>
            <a:xfrm>
              <a:off x="0" y="802888"/>
              <a:ext cx="535737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1x</a:t>
              </a:r>
            </a:p>
          </p:txBody>
        </p:sp>
        <p:sp>
          <p:nvSpPr>
            <p:cNvPr id="422" name="GET A"/>
            <p:cNvSpPr txBox="1"/>
            <p:nvPr/>
          </p:nvSpPr>
          <p:spPr>
            <a:xfrm>
              <a:off x="3805408" y="0"/>
              <a:ext cx="1251408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GET A</a:t>
              </a:r>
            </a:p>
          </p:txBody>
        </p:sp>
        <p:grpSp>
          <p:nvGrpSpPr>
            <p:cNvPr id="425" name="Group"/>
            <p:cNvGrpSpPr/>
            <p:nvPr/>
          </p:nvGrpSpPr>
          <p:grpSpPr>
            <a:xfrm>
              <a:off x="4142952" y="1668985"/>
              <a:ext cx="576319" cy="815125"/>
              <a:chOff x="0" y="0"/>
              <a:chExt cx="576318" cy="815123"/>
            </a:xfrm>
          </p:grpSpPr>
          <p:pic>
            <p:nvPicPr>
              <p:cNvPr id="423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24" name="A"/>
              <p:cNvSpPr txBox="1"/>
              <p:nvPr/>
            </p:nvSpPr>
            <p:spPr>
              <a:xfrm>
                <a:off x="62960" y="40676"/>
                <a:ext cx="450343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A</a:t>
                </a:r>
              </a:p>
            </p:txBody>
          </p:sp>
        </p:grpSp>
        <p:sp>
          <p:nvSpPr>
            <p:cNvPr id="426" name="Arrow"/>
            <p:cNvSpPr/>
            <p:nvPr/>
          </p:nvSpPr>
          <p:spPr>
            <a:xfrm rot="16200000">
              <a:off x="4001996" y="910123"/>
              <a:ext cx="785842" cy="390229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27" name="1x"/>
            <p:cNvSpPr txBox="1"/>
            <p:nvPr/>
          </p:nvSpPr>
          <p:spPr>
            <a:xfrm>
              <a:off x="3619048" y="800553"/>
              <a:ext cx="53573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Drawback of selective re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6552"/>
            </a:lvl1pPr>
          </a:lstStyle>
          <a:p>
            <a:r>
              <a:t>Drawback of selective replication</a:t>
            </a:r>
          </a:p>
        </p:txBody>
      </p:sp>
      <p:sp>
        <p:nvSpPr>
          <p:cNvPr id="431" name="Replication is too costly in mem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Replication is </a:t>
            </a:r>
            <a:r>
              <a: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too costly in memory</a:t>
            </a:r>
          </a:p>
          <a:p>
            <a:pPr lvl="1">
              <a:spcBef>
                <a:spcPts val="2400"/>
              </a:spcBef>
            </a:pPr>
            <a:r>
              <a: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1x</a:t>
            </a:r>
            <a:r>
              <a:t> memory overhead per replica</a:t>
            </a:r>
          </a:p>
          <a:p>
            <a:pPr lvl="1">
              <a:spcBef>
                <a:spcPts val="2400"/>
              </a:spcBef>
            </a:pPr>
            <a:r>
              <a:t>hot files large in size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14" y="5018809"/>
            <a:ext cx="6286500" cy="3124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12</a:t>
            </a:fld>
            <a:endParaRPr/>
          </a:p>
        </p:txBody>
      </p:sp>
      <p:grpSp>
        <p:nvGrpSpPr>
          <p:cNvPr id="440" name="Group"/>
          <p:cNvGrpSpPr/>
          <p:nvPr/>
        </p:nvGrpSpPr>
        <p:grpSpPr>
          <a:xfrm>
            <a:off x="2858577" y="2176405"/>
            <a:ext cx="8578167" cy="6065620"/>
            <a:chOff x="-202122" y="-50799"/>
            <a:chExt cx="8578166" cy="6065618"/>
          </a:xfrm>
        </p:grpSpPr>
        <p:pic>
          <p:nvPicPr>
            <p:cNvPr id="43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-2898654" y="2645730"/>
              <a:ext cx="5798653" cy="405592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5609228"/>
              <a:ext cx="8337945" cy="405592"/>
            </a:xfrm>
            <a:prstGeom prst="rect">
              <a:avLst/>
            </a:prstGeom>
            <a:effectLst/>
          </p:spPr>
        </p:pic>
      </p:grpSp>
      <p:sp>
        <p:nvSpPr>
          <p:cNvPr id="441" name="Memory overhead"/>
          <p:cNvSpPr txBox="1"/>
          <p:nvPr/>
        </p:nvSpPr>
        <p:spPr>
          <a:xfrm>
            <a:off x="4932826" y="8260654"/>
            <a:ext cx="458099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Memory overhead</a:t>
            </a:r>
          </a:p>
        </p:txBody>
      </p:sp>
      <p:sp>
        <p:nvSpPr>
          <p:cNvPr id="442" name="Read performance…"/>
          <p:cNvSpPr txBox="1"/>
          <p:nvPr/>
        </p:nvSpPr>
        <p:spPr>
          <a:xfrm>
            <a:off x="635775" y="759117"/>
            <a:ext cx="4847692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Read performance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&amp; load balance</a:t>
            </a:r>
          </a:p>
        </p:txBody>
      </p:sp>
      <p:grpSp>
        <p:nvGrpSpPr>
          <p:cNvPr id="445" name="Group"/>
          <p:cNvGrpSpPr/>
          <p:nvPr/>
        </p:nvGrpSpPr>
        <p:grpSpPr>
          <a:xfrm>
            <a:off x="285241" y="6064530"/>
            <a:ext cx="2991360" cy="1205940"/>
            <a:chOff x="0" y="0"/>
            <a:chExt cx="2991358" cy="1205938"/>
          </a:xfrm>
        </p:grpSpPr>
        <p:sp>
          <p:nvSpPr>
            <p:cNvPr id="443" name="Circle"/>
            <p:cNvSpPr/>
            <p:nvPr/>
          </p:nvSpPr>
          <p:spPr>
            <a:xfrm>
              <a:off x="2557400" y="541579"/>
              <a:ext cx="433959" cy="433959"/>
            </a:xfrm>
            <a:prstGeom prst="ellipse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44" name="Single copy…"/>
            <p:cNvSpPr txBox="1"/>
            <p:nvPr/>
          </p:nvSpPr>
          <p:spPr>
            <a:xfrm>
              <a:off x="-1" y="0"/>
              <a:ext cx="2528317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Single copy</a:t>
              </a:r>
            </a:p>
            <a:p>
              <a:pPr>
                <a:defRPr sz="3600"/>
              </a:pPr>
              <a:r>
                <a:t>in memory</a:t>
              </a:r>
            </a:p>
          </p:txBody>
        </p:sp>
      </p:grpSp>
      <p:grpSp>
        <p:nvGrpSpPr>
          <p:cNvPr id="448" name="Group"/>
          <p:cNvGrpSpPr/>
          <p:nvPr/>
        </p:nvGrpSpPr>
        <p:grpSpPr>
          <a:xfrm>
            <a:off x="7833741" y="5559720"/>
            <a:ext cx="4625243" cy="647139"/>
            <a:chOff x="0" y="279400"/>
            <a:chExt cx="4625242" cy="647138"/>
          </a:xfrm>
        </p:grpSpPr>
        <p:sp>
          <p:nvSpPr>
            <p:cNvPr id="446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47" name="Selective replication"/>
            <p:cNvSpPr txBox="1"/>
            <p:nvPr/>
          </p:nvSpPr>
          <p:spPr>
            <a:xfrm>
              <a:off x="477925" y="279400"/>
              <a:ext cx="4147318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Selective replication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animBg="1" advAuto="0"/>
      <p:bldP spid="448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Erasure co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Erasure coding</a:t>
            </a:r>
          </a:p>
        </p:txBody>
      </p:sp>
      <p:sp>
        <p:nvSpPr>
          <p:cNvPr id="451" name="(k, n) code: split a file into k chunks and compute n-k parity chunk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k, n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t> code: split a file into </a:t>
            </a:r>
            <a:r>
              <a:rPr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</a:t>
            </a:r>
            <a:r>
              <a:t> chunks and compute 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n-k</a:t>
            </a:r>
            <a:r>
              <a:t> </a:t>
            </a:r>
            <a:r>
              <a:rPr>
                <a:solidFill>
                  <a:srgbClr val="0433FF"/>
                </a:solidFill>
              </a:rPr>
              <a:t>parity</a:t>
            </a:r>
            <a:r>
              <a:t> chunks</a:t>
            </a:r>
          </a:p>
          <a:p>
            <a:r>
              <a:rPr>
                <a:solidFill>
                  <a:srgbClr val="0433FF"/>
                </a:solidFill>
              </a:rPr>
              <a:t>Any</a:t>
            </a:r>
            <a:r>
              <a:t> 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</a:t>
            </a:r>
            <a:r>
              <a:t> of the 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</a:t>
            </a:r>
            <a:r>
              <a:t> chunks are able to decode the original file</a:t>
            </a:r>
          </a:p>
          <a:p>
            <a:pPr lvl="1"/>
            <a:r>
              <a:t>less memory overhead: </a:t>
            </a: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n-k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i="1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/k</a:t>
            </a:r>
          </a:p>
          <a:p>
            <a:r>
              <a:t>State-of-the-art goes to </a:t>
            </a:r>
            <a:r>
              <a:rPr>
                <a:latin typeface="Helvetica Neue Medium"/>
                <a:ea typeface="Helvetica Neue Medium"/>
                <a:cs typeface="Helvetica Neue Medium"/>
                <a:sym typeface="Helvetica Neue Medium"/>
              </a:rPr>
              <a:t>EC-Cache</a:t>
            </a:r>
            <a:r>
              <a:t> </a:t>
            </a:r>
            <a:r>
              <a:rPr>
                <a:latin typeface="Helvetica Neue Thin"/>
                <a:ea typeface="Helvetica Neue Thin"/>
                <a:cs typeface="Helvetica Neue Thin"/>
                <a:sym typeface="Helvetica Neue Thin"/>
              </a:rPr>
              <a:t>[Rashmi et al. OSDI’16]</a:t>
            </a:r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455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3387" y="1826728"/>
            <a:ext cx="576319" cy="815125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plit/Encode"/>
          <p:cNvSpPr/>
          <p:nvPr/>
        </p:nvSpPr>
        <p:spPr>
          <a:xfrm>
            <a:off x="5847302" y="3512891"/>
            <a:ext cx="3448489" cy="789725"/>
          </a:xfrm>
          <a:prstGeom prst="roundRect">
            <a:avLst>
              <a:gd name="adj" fmla="val 24122"/>
            </a:avLst>
          </a:prstGeom>
          <a:solidFill>
            <a:schemeClr val="accent1">
              <a:satOff val="-3355"/>
              <a:lumOff val="26614"/>
              <a:alpha val="58213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Split/Encode</a:t>
            </a:r>
          </a:p>
        </p:txBody>
      </p:sp>
      <p:sp>
        <p:nvSpPr>
          <p:cNvPr id="457" name="Arrow"/>
          <p:cNvSpPr/>
          <p:nvPr/>
        </p:nvSpPr>
        <p:spPr>
          <a:xfrm rot="5400000">
            <a:off x="7238866" y="2888573"/>
            <a:ext cx="665361" cy="349310"/>
          </a:xfrm>
          <a:prstGeom prst="rightArrow">
            <a:avLst>
              <a:gd name="adj1" fmla="val 48220"/>
              <a:gd name="adj2" fmla="val 99518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460" name="Group"/>
          <p:cNvGrpSpPr/>
          <p:nvPr/>
        </p:nvGrpSpPr>
        <p:grpSpPr>
          <a:xfrm>
            <a:off x="967791" y="3238746"/>
            <a:ext cx="3159962" cy="700673"/>
            <a:chOff x="0" y="0"/>
            <a:chExt cx="3159960" cy="700672"/>
          </a:xfrm>
        </p:grpSpPr>
        <p:sp>
          <p:nvSpPr>
            <p:cNvPr id="458" name="Rectangle"/>
            <p:cNvSpPr/>
            <p:nvPr/>
          </p:nvSpPr>
          <p:spPr>
            <a:xfrm>
              <a:off x="0" y="0"/>
              <a:ext cx="732185" cy="700673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59" name="Data chunk"/>
            <p:cNvSpPr txBox="1"/>
            <p:nvPr/>
          </p:nvSpPr>
          <p:spPr>
            <a:xfrm>
              <a:off x="1043328" y="57780"/>
              <a:ext cx="2116633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r>
                <a:t>Data chunk</a:t>
              </a:r>
            </a:p>
          </p:txBody>
        </p:sp>
      </p:grpSp>
      <p:grpSp>
        <p:nvGrpSpPr>
          <p:cNvPr id="463" name="Group"/>
          <p:cNvGrpSpPr/>
          <p:nvPr/>
        </p:nvGrpSpPr>
        <p:grpSpPr>
          <a:xfrm>
            <a:off x="966355" y="4305761"/>
            <a:ext cx="3329343" cy="700673"/>
            <a:chOff x="0" y="0"/>
            <a:chExt cx="3329341" cy="700672"/>
          </a:xfrm>
        </p:grpSpPr>
        <p:sp>
          <p:nvSpPr>
            <p:cNvPr id="461" name="Rectangle"/>
            <p:cNvSpPr/>
            <p:nvPr/>
          </p:nvSpPr>
          <p:spPr>
            <a:xfrm>
              <a:off x="0" y="0"/>
              <a:ext cx="732185" cy="700673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2" name="Parity chunk"/>
            <p:cNvSpPr txBox="1"/>
            <p:nvPr/>
          </p:nvSpPr>
          <p:spPr>
            <a:xfrm>
              <a:off x="1054619" y="57780"/>
              <a:ext cx="2274723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r>
                <a:t>Parity chunk</a:t>
              </a:r>
            </a:p>
          </p:txBody>
        </p:sp>
      </p:grpSp>
      <p:pic>
        <p:nvPicPr>
          <p:cNvPr id="464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1136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2892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4649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25540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(4, 6) code"/>
          <p:cNvSpPr txBox="1"/>
          <p:nvPr/>
        </p:nvSpPr>
        <p:spPr>
          <a:xfrm>
            <a:off x="1115439" y="489976"/>
            <a:ext cx="3907994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(4, 6) code</a:t>
            </a:r>
          </a:p>
        </p:txBody>
      </p:sp>
      <p:pic>
        <p:nvPicPr>
          <p:cNvPr id="469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9380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server-icon-44054.png" descr="server-icon-440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7624" y="6873359"/>
            <a:ext cx="1472667" cy="1472667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d1"/>
          <p:cNvSpPr/>
          <p:nvPr/>
        </p:nvSpPr>
        <p:spPr>
          <a:xfrm>
            <a:off x="4814125" y="5229609"/>
            <a:ext cx="732185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d1</a:t>
            </a:r>
          </a:p>
        </p:txBody>
      </p:sp>
      <p:sp>
        <p:nvSpPr>
          <p:cNvPr id="472" name="d2"/>
          <p:cNvSpPr/>
          <p:nvPr/>
        </p:nvSpPr>
        <p:spPr>
          <a:xfrm>
            <a:off x="5814137" y="5229609"/>
            <a:ext cx="732185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d2</a:t>
            </a:r>
          </a:p>
        </p:txBody>
      </p:sp>
      <p:sp>
        <p:nvSpPr>
          <p:cNvPr id="473" name="d3"/>
          <p:cNvSpPr/>
          <p:nvPr/>
        </p:nvSpPr>
        <p:spPr>
          <a:xfrm>
            <a:off x="6814149" y="5229609"/>
            <a:ext cx="732186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d3</a:t>
            </a:r>
          </a:p>
        </p:txBody>
      </p:sp>
      <p:sp>
        <p:nvSpPr>
          <p:cNvPr id="474" name="p1"/>
          <p:cNvSpPr/>
          <p:nvPr/>
        </p:nvSpPr>
        <p:spPr>
          <a:xfrm>
            <a:off x="8814174" y="5229609"/>
            <a:ext cx="732185" cy="70067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p1</a:t>
            </a:r>
          </a:p>
        </p:txBody>
      </p:sp>
      <p:sp>
        <p:nvSpPr>
          <p:cNvPr id="475" name="p2"/>
          <p:cNvSpPr/>
          <p:nvPr/>
        </p:nvSpPr>
        <p:spPr>
          <a:xfrm>
            <a:off x="9814186" y="5229609"/>
            <a:ext cx="732185" cy="700673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p2</a:t>
            </a:r>
          </a:p>
        </p:txBody>
      </p:sp>
      <p:sp>
        <p:nvSpPr>
          <p:cNvPr id="476" name="d4"/>
          <p:cNvSpPr/>
          <p:nvPr/>
        </p:nvSpPr>
        <p:spPr>
          <a:xfrm>
            <a:off x="7814161" y="5229609"/>
            <a:ext cx="732186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d4</a:t>
            </a:r>
          </a:p>
        </p:txBody>
      </p:sp>
      <p:grpSp>
        <p:nvGrpSpPr>
          <p:cNvPr id="483" name="Group"/>
          <p:cNvGrpSpPr/>
          <p:nvPr/>
        </p:nvGrpSpPr>
        <p:grpSpPr>
          <a:xfrm>
            <a:off x="5071010" y="4359147"/>
            <a:ext cx="5128283" cy="852484"/>
            <a:chOff x="0" y="0"/>
            <a:chExt cx="5128281" cy="852482"/>
          </a:xfrm>
        </p:grpSpPr>
        <p:sp>
          <p:nvSpPr>
            <p:cNvPr id="477" name="Line"/>
            <p:cNvSpPr/>
            <p:nvPr/>
          </p:nvSpPr>
          <p:spPr>
            <a:xfrm flipV="1">
              <a:off x="956468" y="46309"/>
              <a:ext cx="806144" cy="8061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8" name="Line"/>
            <p:cNvSpPr/>
            <p:nvPr/>
          </p:nvSpPr>
          <p:spPr>
            <a:xfrm flipV="1">
              <a:off x="1956479" y="41435"/>
              <a:ext cx="281736" cy="8110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9" name="Line"/>
            <p:cNvSpPr/>
            <p:nvPr/>
          </p:nvSpPr>
          <p:spPr>
            <a:xfrm flipH="1" flipV="1">
              <a:off x="3249831" y="46309"/>
              <a:ext cx="806145" cy="8061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0" name="Line"/>
            <p:cNvSpPr/>
            <p:nvPr/>
          </p:nvSpPr>
          <p:spPr>
            <a:xfrm flipH="1" flipV="1">
              <a:off x="2728873" y="41465"/>
              <a:ext cx="281736" cy="8110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1" name="Line"/>
            <p:cNvSpPr/>
            <p:nvPr/>
          </p:nvSpPr>
          <p:spPr>
            <a:xfrm flipH="1" flipV="1">
              <a:off x="3662173" y="0"/>
              <a:ext cx="1466109" cy="8080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2" name="Line"/>
            <p:cNvSpPr/>
            <p:nvPr/>
          </p:nvSpPr>
          <p:spPr>
            <a:xfrm flipV="1">
              <a:off x="-1" y="0"/>
              <a:ext cx="1466110" cy="8080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2993 0.159144" pathEditMode="relative">
                                      <p:cBhvr>
                                        <p:cTn id="53" dur="1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99461 0.159259" pathEditMode="relative">
                                      <p:cBhvr>
                                        <p:cTn id="56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8362 0.160450" pathEditMode="relative">
                                      <p:cBhvr>
                                        <p:cTn id="5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26340 0.159207" pathEditMode="relative">
                                      <p:cBhvr>
                                        <p:cTn id="62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87521 0.158747" pathEditMode="relative">
                                      <p:cBhvr>
                                        <p:cTn id="65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3214 0.158650" pathEditMode="relative">
                                      <p:cBhvr>
                                        <p:cTn id="6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1" animBg="1" advAuto="0"/>
      <p:bldP spid="456" grpId="3" animBg="1" advAuto="0"/>
      <p:bldP spid="457" grpId="2" animBg="1" advAuto="0"/>
      <p:bldP spid="460" grpId="11" animBg="1" advAuto="0"/>
      <p:bldP spid="463" grpId="12" animBg="1" advAuto="0"/>
      <p:bldP spid="471" grpId="5" animBg="1" advAuto="0"/>
      <p:bldP spid="472" grpId="6" animBg="1" advAuto="0"/>
      <p:bldP spid="473" grpId="7" animBg="1" advAuto="0"/>
      <p:bldP spid="474" grpId="9" animBg="1" advAuto="0"/>
      <p:bldP spid="475" grpId="10" animBg="1" advAuto="0"/>
      <p:bldP spid="476" grpId="8" animBg="1" advAuto="0"/>
      <p:bldP spid="483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roblem of EC-Ca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of EC-Cache</a:t>
            </a:r>
          </a:p>
        </p:txBody>
      </p:sp>
      <p:sp>
        <p:nvSpPr>
          <p:cNvPr id="549" name="High computational overhead due to encoding/decoding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computational overhead</a:t>
            </a:r>
            <a:r>
              <a:t> due to </a:t>
            </a:r>
            <a:r>
              <a:rPr>
                <a:solidFill>
                  <a:srgbClr val="0433FF"/>
                </a:solidFill>
              </a:rPr>
              <a:t>encoding/decoding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552" name="May delay read requests by up to 30%"/>
          <p:cNvSpPr txBox="1"/>
          <p:nvPr/>
        </p:nvSpPr>
        <p:spPr>
          <a:xfrm>
            <a:off x="2505557" y="7607859"/>
            <a:ext cx="7993686" cy="648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228600" algn="l">
              <a:spcBef>
                <a:spcPts val="3600"/>
              </a:spcBef>
              <a:defRPr sz="3600"/>
            </a:pPr>
            <a:r>
              <a:t>May delay read requests by up to </a:t>
            </a:r>
            <a:r>
              <a: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30%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0" y="3780076"/>
            <a:ext cx="5562600" cy="3086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559" name="Group"/>
          <p:cNvGrpSpPr/>
          <p:nvPr/>
        </p:nvGrpSpPr>
        <p:grpSpPr>
          <a:xfrm>
            <a:off x="2858577" y="2176405"/>
            <a:ext cx="8578167" cy="6065620"/>
            <a:chOff x="-202122" y="-50799"/>
            <a:chExt cx="8578166" cy="6065618"/>
          </a:xfrm>
        </p:grpSpPr>
        <p:pic>
          <p:nvPicPr>
            <p:cNvPr id="55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-2898654" y="2645730"/>
              <a:ext cx="5798653" cy="405592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5609228"/>
              <a:ext cx="8337945" cy="405592"/>
            </a:xfrm>
            <a:prstGeom prst="rect">
              <a:avLst/>
            </a:prstGeom>
            <a:effectLst/>
          </p:spPr>
        </p:pic>
      </p:grpSp>
      <p:sp>
        <p:nvSpPr>
          <p:cNvPr id="560" name="Memory overhead"/>
          <p:cNvSpPr txBox="1"/>
          <p:nvPr/>
        </p:nvSpPr>
        <p:spPr>
          <a:xfrm>
            <a:off x="4932826" y="8260654"/>
            <a:ext cx="458099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Memory overhead</a:t>
            </a:r>
          </a:p>
        </p:txBody>
      </p:sp>
      <p:sp>
        <p:nvSpPr>
          <p:cNvPr id="561" name="Read performance…"/>
          <p:cNvSpPr txBox="1"/>
          <p:nvPr/>
        </p:nvSpPr>
        <p:spPr>
          <a:xfrm>
            <a:off x="635775" y="759117"/>
            <a:ext cx="4847692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Read performance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&amp; load balance</a:t>
            </a:r>
          </a:p>
        </p:txBody>
      </p:sp>
      <p:grpSp>
        <p:nvGrpSpPr>
          <p:cNvPr id="564" name="Group"/>
          <p:cNvGrpSpPr/>
          <p:nvPr/>
        </p:nvGrpSpPr>
        <p:grpSpPr>
          <a:xfrm>
            <a:off x="285241" y="6064530"/>
            <a:ext cx="2991360" cy="1205940"/>
            <a:chOff x="0" y="0"/>
            <a:chExt cx="2991358" cy="1205938"/>
          </a:xfrm>
        </p:grpSpPr>
        <p:sp>
          <p:nvSpPr>
            <p:cNvPr id="562" name="Circle"/>
            <p:cNvSpPr/>
            <p:nvPr/>
          </p:nvSpPr>
          <p:spPr>
            <a:xfrm>
              <a:off x="2557400" y="541579"/>
              <a:ext cx="433959" cy="433959"/>
            </a:xfrm>
            <a:prstGeom prst="ellipse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63" name="Single copy…"/>
            <p:cNvSpPr txBox="1"/>
            <p:nvPr/>
          </p:nvSpPr>
          <p:spPr>
            <a:xfrm>
              <a:off x="-1" y="0"/>
              <a:ext cx="2528317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Single copy</a:t>
              </a:r>
            </a:p>
            <a:p>
              <a:pPr>
                <a:defRPr sz="3600"/>
              </a:pPr>
              <a:r>
                <a:t>in memory</a:t>
              </a:r>
            </a:p>
          </p:txBody>
        </p:sp>
      </p:grpSp>
      <p:grpSp>
        <p:nvGrpSpPr>
          <p:cNvPr id="567" name="Group"/>
          <p:cNvGrpSpPr/>
          <p:nvPr/>
        </p:nvGrpSpPr>
        <p:grpSpPr>
          <a:xfrm>
            <a:off x="7833741" y="5559720"/>
            <a:ext cx="4625243" cy="647139"/>
            <a:chOff x="0" y="279400"/>
            <a:chExt cx="4625242" cy="647138"/>
          </a:xfrm>
        </p:grpSpPr>
        <p:sp>
          <p:nvSpPr>
            <p:cNvPr id="565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66" name="Selective replication"/>
            <p:cNvSpPr txBox="1"/>
            <p:nvPr/>
          </p:nvSpPr>
          <p:spPr>
            <a:xfrm>
              <a:off x="477925" y="279400"/>
              <a:ext cx="4147318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Selective replication</a:t>
              </a:r>
            </a:p>
          </p:txBody>
        </p:sp>
      </p:grpSp>
      <p:grpSp>
        <p:nvGrpSpPr>
          <p:cNvPr id="570" name="Group"/>
          <p:cNvGrpSpPr/>
          <p:nvPr/>
        </p:nvGrpSpPr>
        <p:grpSpPr>
          <a:xfrm>
            <a:off x="4887341" y="4622134"/>
            <a:ext cx="3658337" cy="647139"/>
            <a:chOff x="0" y="279400"/>
            <a:chExt cx="3658335" cy="647138"/>
          </a:xfrm>
        </p:grpSpPr>
        <p:sp>
          <p:nvSpPr>
            <p:cNvPr id="568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69" name="Erasure coding"/>
            <p:cNvSpPr txBox="1"/>
            <p:nvPr/>
          </p:nvSpPr>
          <p:spPr>
            <a:xfrm>
              <a:off x="587780" y="279400"/>
              <a:ext cx="307055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Erasure coding</a:t>
              </a:r>
            </a:p>
          </p:txBody>
        </p:sp>
      </p:grpSp>
      <p:grpSp>
        <p:nvGrpSpPr>
          <p:cNvPr id="573" name="Group"/>
          <p:cNvGrpSpPr/>
          <p:nvPr/>
        </p:nvGrpSpPr>
        <p:grpSpPr>
          <a:xfrm>
            <a:off x="2842641" y="2778420"/>
            <a:ext cx="9036783" cy="1205939"/>
            <a:chOff x="0" y="0"/>
            <a:chExt cx="9036781" cy="1205938"/>
          </a:xfrm>
        </p:grpSpPr>
        <p:sp>
          <p:nvSpPr>
            <p:cNvPr id="571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72" name="no memory redundancy or encoding/decoding overhead?"/>
            <p:cNvSpPr txBox="1"/>
            <p:nvPr/>
          </p:nvSpPr>
          <p:spPr>
            <a:xfrm>
              <a:off x="579581" y="0"/>
              <a:ext cx="8457201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600">
                  <a:solidFill>
                    <a:srgbClr val="FF26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>
                <a:defRPr>
                  <a:solidFill>
                    <a:srgbClr val="0433FF"/>
                  </a:solidFill>
                </a:defRPr>
              </a:pPr>
              <a:r>
                <a:rPr>
                  <a:solidFill>
                    <a:srgbClr val="FF2600"/>
                  </a:solidFill>
                </a:rPr>
                <a:t>no memory redundancy or encoding/decoding overhead?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1" animBg="1" advAuto="0"/>
      <p:bldP spid="57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Outline of this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of this talk</a:t>
            </a:r>
          </a:p>
        </p:txBody>
      </p:sp>
      <p:sp>
        <p:nvSpPr>
          <p:cNvPr id="583" name="Prior ar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Prior arts</a:t>
            </a:r>
          </a:p>
          <a:p>
            <a:r>
              <a:rPr dirty="0" smtClean="0"/>
              <a:t>SP-Cache</a:t>
            </a:r>
            <a:endParaRPr baseline="31999" dirty="0">
              <a:solidFill>
                <a:srgbClr val="0433FF"/>
              </a:solidFill>
            </a:endParaRPr>
          </a:p>
          <a:p>
            <a:r>
              <a:rPr dirty="0"/>
              <a:t>Performance evaluation</a:t>
            </a:r>
          </a:p>
          <a:p>
            <a:r>
              <a:rPr dirty="0"/>
              <a:t>Summary</a:t>
            </a:r>
          </a:p>
        </p:txBody>
      </p:sp>
      <p:sp>
        <p:nvSpPr>
          <p:cNvPr id="5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585" name="Rounded Rectangle"/>
          <p:cNvSpPr/>
          <p:nvPr/>
        </p:nvSpPr>
        <p:spPr>
          <a:xfrm>
            <a:off x="499420" y="3447843"/>
            <a:ext cx="9642784" cy="817691"/>
          </a:xfrm>
          <a:prstGeom prst="roundRect">
            <a:avLst>
              <a:gd name="adj" fmla="val 23297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Mitigating hot spot w/ par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2516">
              <a:defRPr sz="7056"/>
            </a:pPr>
            <a:r>
              <a:t>Mitigating hot spot w/ </a:t>
            </a:r>
            <a:r>
              <a:rPr>
                <a:solidFill>
                  <a:srgbClr val="0433FF"/>
                </a:solidFill>
              </a:rPr>
              <a:t>partition</a:t>
            </a:r>
          </a:p>
        </p:txBody>
      </p:sp>
      <p:sp>
        <p:nvSpPr>
          <p:cNvPr id="589" name="Split files into multiple partitions, cached by servers uniformly at rando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Split files into </a:t>
            </a:r>
            <a:r>
              <a:rPr>
                <a:solidFill>
                  <a:srgbClr val="FF2600"/>
                </a:solidFill>
              </a:rPr>
              <a:t>multiple partitions,</a:t>
            </a:r>
            <a:r>
              <a:t> cached by servers </a:t>
            </a:r>
            <a:r>
              <a:rPr>
                <a:solidFill>
                  <a:srgbClr val="FF2600"/>
                </a:solidFill>
              </a:rPr>
              <a:t>uniformly</a:t>
            </a:r>
            <a:r>
              <a:t> at random</a:t>
            </a:r>
          </a:p>
        </p:txBody>
      </p:sp>
      <p:sp>
        <p:nvSpPr>
          <p:cNvPr id="5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595" name="Group"/>
          <p:cNvGrpSpPr/>
          <p:nvPr/>
        </p:nvGrpSpPr>
        <p:grpSpPr>
          <a:xfrm>
            <a:off x="3033865" y="6549020"/>
            <a:ext cx="6937070" cy="1472667"/>
            <a:chOff x="0" y="0"/>
            <a:chExt cx="6937069" cy="1472665"/>
          </a:xfrm>
        </p:grpSpPr>
        <p:pic>
          <p:nvPicPr>
            <p:cNvPr id="591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72666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2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11756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3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23512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4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64403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6" name="Arrow"/>
          <p:cNvSpPr/>
          <p:nvPr/>
        </p:nvSpPr>
        <p:spPr>
          <a:xfrm rot="16200000">
            <a:off x="3391530" y="5007219"/>
            <a:ext cx="785841" cy="1270001"/>
          </a:xfrm>
          <a:prstGeom prst="rightArrow">
            <a:avLst>
              <a:gd name="adj1" fmla="val 57699"/>
              <a:gd name="adj2" fmla="val 66541"/>
            </a:avLst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597" name="Arrow"/>
          <p:cNvSpPr/>
          <p:nvPr/>
        </p:nvSpPr>
        <p:spPr>
          <a:xfrm rot="16200000">
            <a:off x="5233030" y="5457292"/>
            <a:ext cx="785841" cy="390228"/>
          </a:xfrm>
          <a:prstGeom prst="rightArrow">
            <a:avLst>
              <a:gd name="adj1" fmla="val 24820"/>
              <a:gd name="adj2" fmla="val 136639"/>
            </a:avLst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598" name="400 Mbps"/>
          <p:cNvSpPr txBox="1"/>
          <p:nvPr/>
        </p:nvSpPr>
        <p:spPr>
          <a:xfrm>
            <a:off x="2817866" y="4584244"/>
            <a:ext cx="190083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FF2600"/>
                </a:solidFill>
              </a:defRPr>
            </a:lvl1pPr>
          </a:lstStyle>
          <a:p>
            <a:r>
              <a:t>400 Mbps</a:t>
            </a:r>
          </a:p>
        </p:txBody>
      </p:sp>
      <p:sp>
        <p:nvSpPr>
          <p:cNvPr id="599" name="50 Mbps"/>
          <p:cNvSpPr txBox="1"/>
          <p:nvPr/>
        </p:nvSpPr>
        <p:spPr>
          <a:xfrm>
            <a:off x="4772345" y="4584244"/>
            <a:ext cx="167487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50 Mbps</a:t>
            </a:r>
          </a:p>
        </p:txBody>
      </p:sp>
      <p:sp>
        <p:nvSpPr>
          <p:cNvPr id="600" name="A"/>
          <p:cNvSpPr/>
          <p:nvPr/>
        </p:nvSpPr>
        <p:spPr>
          <a:xfrm>
            <a:off x="3401063" y="6309688"/>
            <a:ext cx="766776" cy="789725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A</a:t>
            </a:r>
          </a:p>
        </p:txBody>
      </p:sp>
      <p:sp>
        <p:nvSpPr>
          <p:cNvPr id="601" name="B"/>
          <p:cNvSpPr/>
          <p:nvPr/>
        </p:nvSpPr>
        <p:spPr>
          <a:xfrm>
            <a:off x="5359331" y="6309688"/>
            <a:ext cx="500906" cy="789725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B</a:t>
            </a:r>
          </a:p>
        </p:txBody>
      </p:sp>
      <p:sp>
        <p:nvSpPr>
          <p:cNvPr id="602" name="Split A into 4 partitions"/>
          <p:cNvSpPr txBox="1"/>
          <p:nvPr/>
        </p:nvSpPr>
        <p:spPr>
          <a:xfrm rot="21000000">
            <a:off x="6828977" y="7848564"/>
            <a:ext cx="571660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FF2600"/>
                </a:solidFill>
              </a:rPr>
              <a:t>Split</a:t>
            </a:r>
            <a:r>
              <a:t> </a:t>
            </a:r>
            <a:r>
              <a:rPr>
                <a:solidFill>
                  <a:srgbClr val="0433FF"/>
                </a:solidFill>
              </a:rPr>
              <a:t>A</a:t>
            </a:r>
            <a:r>
              <a:t> </a:t>
            </a:r>
            <a:r>
              <a:rPr>
                <a:solidFill>
                  <a:srgbClr val="FF2600"/>
                </a:solidFill>
              </a:rPr>
              <a:t>into 4 partitions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Mitigating hot spot w/ par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2516">
              <a:defRPr sz="7056"/>
            </a:pPr>
            <a:r>
              <a:t>Mitigating hot spot w/ </a:t>
            </a:r>
            <a:r>
              <a:rPr>
                <a:solidFill>
                  <a:srgbClr val="0433FF"/>
                </a:solidFill>
              </a:rPr>
              <a:t>partition</a:t>
            </a:r>
          </a:p>
        </p:txBody>
      </p:sp>
      <p:sp>
        <p:nvSpPr>
          <p:cNvPr id="605" name="Split files into multiple partitions, cached by servers uniformly at random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Split files into </a:t>
            </a:r>
            <a:r>
              <a:rPr>
                <a:solidFill>
                  <a:srgbClr val="FF2600"/>
                </a:solidFill>
              </a:rPr>
              <a:t>multiple partitions,</a:t>
            </a:r>
            <a:r>
              <a:t> cached by servers </a:t>
            </a:r>
            <a:r>
              <a:rPr>
                <a:solidFill>
                  <a:srgbClr val="FF2600"/>
                </a:solidFill>
              </a:rPr>
              <a:t>uniformly</a:t>
            </a:r>
            <a:r>
              <a:t> at random</a:t>
            </a:r>
          </a:p>
        </p:txBody>
      </p:sp>
      <p:sp>
        <p:nvSpPr>
          <p:cNvPr id="6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611" name="Group"/>
          <p:cNvGrpSpPr/>
          <p:nvPr/>
        </p:nvGrpSpPr>
        <p:grpSpPr>
          <a:xfrm>
            <a:off x="3033865" y="6549020"/>
            <a:ext cx="6937070" cy="1472667"/>
            <a:chOff x="0" y="0"/>
            <a:chExt cx="6937069" cy="1472665"/>
          </a:xfrm>
        </p:grpSpPr>
        <p:pic>
          <p:nvPicPr>
            <p:cNvPr id="607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72666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8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11756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9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23512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0" name="server-icon-44054.png" descr="server-icon-4405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64403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2" name="Arrow"/>
          <p:cNvSpPr/>
          <p:nvPr/>
        </p:nvSpPr>
        <p:spPr>
          <a:xfrm rot="16200000">
            <a:off x="3375363" y="5497302"/>
            <a:ext cx="785842" cy="317501"/>
          </a:xfrm>
          <a:prstGeom prst="rightArrow">
            <a:avLst>
              <a:gd name="adj1" fmla="val 28580"/>
              <a:gd name="adj2" fmla="val 166883"/>
            </a:avLst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13" name="Arrow"/>
          <p:cNvSpPr/>
          <p:nvPr/>
        </p:nvSpPr>
        <p:spPr>
          <a:xfrm rot="16200000">
            <a:off x="5362365" y="5457292"/>
            <a:ext cx="785842" cy="390228"/>
          </a:xfrm>
          <a:prstGeom prst="rightArrow">
            <a:avLst>
              <a:gd name="adj1" fmla="val 24820"/>
              <a:gd name="adj2" fmla="val 136639"/>
            </a:avLst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14" name="100 Mbps"/>
          <p:cNvSpPr txBox="1"/>
          <p:nvPr/>
        </p:nvSpPr>
        <p:spPr>
          <a:xfrm>
            <a:off x="2817866" y="4584244"/>
            <a:ext cx="190083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100 Mbps</a:t>
            </a:r>
          </a:p>
        </p:txBody>
      </p:sp>
      <p:sp>
        <p:nvSpPr>
          <p:cNvPr id="615" name="Rectangle"/>
          <p:cNvSpPr/>
          <p:nvPr/>
        </p:nvSpPr>
        <p:spPr>
          <a:xfrm>
            <a:off x="3673033" y="6309688"/>
            <a:ext cx="190501" cy="789725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16" name="B"/>
          <p:cNvSpPr/>
          <p:nvPr/>
        </p:nvSpPr>
        <p:spPr>
          <a:xfrm>
            <a:off x="5504832" y="6309688"/>
            <a:ext cx="500907" cy="789725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B</a:t>
            </a:r>
          </a:p>
        </p:txBody>
      </p:sp>
      <p:sp>
        <p:nvSpPr>
          <p:cNvPr id="617" name="1/4"/>
          <p:cNvSpPr txBox="1"/>
          <p:nvPr/>
        </p:nvSpPr>
        <p:spPr>
          <a:xfrm>
            <a:off x="2865500" y="6250325"/>
            <a:ext cx="70154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r>
              <a:t>1/4</a:t>
            </a:r>
          </a:p>
        </p:txBody>
      </p:sp>
      <p:sp>
        <p:nvSpPr>
          <p:cNvPr id="618" name="Arrow"/>
          <p:cNvSpPr/>
          <p:nvPr/>
        </p:nvSpPr>
        <p:spPr>
          <a:xfrm rot="16200000">
            <a:off x="4957384" y="5497302"/>
            <a:ext cx="785841" cy="317501"/>
          </a:xfrm>
          <a:prstGeom prst="rightArrow">
            <a:avLst>
              <a:gd name="adj1" fmla="val 28580"/>
              <a:gd name="adj2" fmla="val 166883"/>
            </a:avLst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19" name="Rectangle"/>
          <p:cNvSpPr/>
          <p:nvPr/>
        </p:nvSpPr>
        <p:spPr>
          <a:xfrm>
            <a:off x="5255054" y="6309688"/>
            <a:ext cx="190501" cy="789725"/>
          </a:xfrm>
          <a:prstGeom prst="rect">
            <a:avLst/>
          </a:prstGeom>
          <a:solidFill>
            <a:schemeClr val="accent1">
              <a:satOff val="-3355"/>
              <a:lumOff val="26614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20" name="100+50"/>
          <p:cNvSpPr txBox="1"/>
          <p:nvPr/>
        </p:nvSpPr>
        <p:spPr>
          <a:xfrm>
            <a:off x="4782648" y="4584244"/>
            <a:ext cx="148793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100+50</a:t>
            </a:r>
          </a:p>
        </p:txBody>
      </p:sp>
      <p:grpSp>
        <p:nvGrpSpPr>
          <p:cNvPr id="624" name="Group"/>
          <p:cNvGrpSpPr/>
          <p:nvPr/>
        </p:nvGrpSpPr>
        <p:grpSpPr>
          <a:xfrm>
            <a:off x="7007411" y="4598075"/>
            <a:ext cx="792176" cy="2515170"/>
            <a:chOff x="554329" y="0"/>
            <a:chExt cx="792175" cy="2515168"/>
          </a:xfrm>
        </p:grpSpPr>
        <p:sp>
          <p:nvSpPr>
            <p:cNvPr id="621" name="Arrow"/>
            <p:cNvSpPr/>
            <p:nvPr/>
          </p:nvSpPr>
          <p:spPr>
            <a:xfrm rot="16200000">
              <a:off x="557496" y="913058"/>
              <a:ext cx="785842" cy="317501"/>
            </a:xfrm>
            <a:prstGeom prst="rightArrow">
              <a:avLst>
                <a:gd name="adj1" fmla="val 28580"/>
                <a:gd name="adj2" fmla="val 166883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22" name="100"/>
            <p:cNvSpPr txBox="1"/>
            <p:nvPr/>
          </p:nvSpPr>
          <p:spPr>
            <a:xfrm>
              <a:off x="554329" y="0"/>
              <a:ext cx="792176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100</a:t>
              </a:r>
            </a:p>
          </p:txBody>
        </p:sp>
        <p:sp>
          <p:nvSpPr>
            <p:cNvPr id="623" name="Rectangle"/>
            <p:cNvSpPr/>
            <p:nvPr/>
          </p:nvSpPr>
          <p:spPr>
            <a:xfrm>
              <a:off x="855167" y="1725444"/>
              <a:ext cx="190501" cy="789725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grpSp>
        <p:nvGrpSpPr>
          <p:cNvPr id="628" name="Group"/>
          <p:cNvGrpSpPr/>
          <p:nvPr/>
        </p:nvGrpSpPr>
        <p:grpSpPr>
          <a:xfrm>
            <a:off x="8848102" y="4598075"/>
            <a:ext cx="792176" cy="2515170"/>
            <a:chOff x="554329" y="0"/>
            <a:chExt cx="792175" cy="2515168"/>
          </a:xfrm>
        </p:grpSpPr>
        <p:sp>
          <p:nvSpPr>
            <p:cNvPr id="625" name="Arrow"/>
            <p:cNvSpPr/>
            <p:nvPr/>
          </p:nvSpPr>
          <p:spPr>
            <a:xfrm rot="16200000">
              <a:off x="557496" y="913058"/>
              <a:ext cx="785842" cy="317501"/>
            </a:xfrm>
            <a:prstGeom prst="rightArrow">
              <a:avLst>
                <a:gd name="adj1" fmla="val 28580"/>
                <a:gd name="adj2" fmla="val 166883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26" name="100"/>
            <p:cNvSpPr txBox="1"/>
            <p:nvPr/>
          </p:nvSpPr>
          <p:spPr>
            <a:xfrm>
              <a:off x="554329" y="0"/>
              <a:ext cx="792176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100</a:t>
              </a:r>
            </a:p>
          </p:txBody>
        </p:sp>
        <p:sp>
          <p:nvSpPr>
            <p:cNvPr id="627" name="Rectangle"/>
            <p:cNvSpPr/>
            <p:nvPr/>
          </p:nvSpPr>
          <p:spPr>
            <a:xfrm>
              <a:off x="855167" y="1725444"/>
              <a:ext cx="190501" cy="789725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629" name="1/4"/>
          <p:cNvSpPr txBox="1"/>
          <p:nvPr/>
        </p:nvSpPr>
        <p:spPr>
          <a:xfrm>
            <a:off x="4506927" y="6250325"/>
            <a:ext cx="70154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r>
              <a:t>1/4</a:t>
            </a:r>
          </a:p>
        </p:txBody>
      </p:sp>
      <p:sp>
        <p:nvSpPr>
          <p:cNvPr id="630" name="1/4"/>
          <p:cNvSpPr txBox="1"/>
          <p:nvPr/>
        </p:nvSpPr>
        <p:spPr>
          <a:xfrm>
            <a:off x="6533050" y="6250325"/>
            <a:ext cx="70154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r>
              <a:t>1/4</a:t>
            </a:r>
          </a:p>
        </p:txBody>
      </p:sp>
      <p:sp>
        <p:nvSpPr>
          <p:cNvPr id="631" name="1/4"/>
          <p:cNvSpPr txBox="1"/>
          <p:nvPr/>
        </p:nvSpPr>
        <p:spPr>
          <a:xfrm>
            <a:off x="8309393" y="6250325"/>
            <a:ext cx="70154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433FF"/>
                </a:solidFill>
              </a:defRPr>
            </a:lvl1pPr>
          </a:lstStyle>
          <a:p>
            <a:r>
              <a:t>1/4</a:t>
            </a:r>
          </a:p>
        </p:txBody>
      </p:sp>
      <p:sp>
        <p:nvSpPr>
          <p:cNvPr id="632" name="Split A into 4 partitions"/>
          <p:cNvSpPr txBox="1"/>
          <p:nvPr/>
        </p:nvSpPr>
        <p:spPr>
          <a:xfrm rot="21000000">
            <a:off x="6828977" y="7848564"/>
            <a:ext cx="5716601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FF2600"/>
                </a:solidFill>
              </a:rPr>
              <a:t>Split</a:t>
            </a:r>
            <a:r>
              <a:t> </a:t>
            </a:r>
            <a:r>
              <a:rPr>
                <a:solidFill>
                  <a:srgbClr val="0433FF"/>
                </a:solidFill>
              </a:rPr>
              <a:t>A</a:t>
            </a:r>
            <a:r>
              <a:t> </a:t>
            </a:r>
            <a:r>
              <a:rPr>
                <a:solidFill>
                  <a:srgbClr val="FF2600"/>
                </a:solidFill>
              </a:rPr>
              <a:t>into 4 partitions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he rise of cluster cac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rise of </a:t>
            </a:r>
            <a:r>
              <a:rPr>
                <a:solidFill>
                  <a:srgbClr val="0433FF"/>
                </a:solidFill>
              </a:rPr>
              <a:t>cluster caches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144" name="Group"/>
          <p:cNvGrpSpPr/>
          <p:nvPr/>
        </p:nvGrpSpPr>
        <p:grpSpPr>
          <a:xfrm>
            <a:off x="777411" y="6462204"/>
            <a:ext cx="11068486" cy="1515327"/>
            <a:chOff x="417918" y="0"/>
            <a:chExt cx="11068485" cy="1515326"/>
          </a:xfrm>
        </p:grpSpPr>
        <p:sp>
          <p:nvSpPr>
            <p:cNvPr id="134" name="Cluster storage HDFS, Azure Storage, S3"/>
            <p:cNvSpPr txBox="1"/>
            <p:nvPr/>
          </p:nvSpPr>
          <p:spPr>
            <a:xfrm>
              <a:off x="417918" y="203474"/>
              <a:ext cx="4293490" cy="11083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rPr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Cluster storage</a:t>
              </a:r>
              <a:r>
                <a:t/>
              </a:r>
              <a:br/>
              <a:r>
                <a:rPr sz="3000"/>
                <a:t>HDFS, Azure Storage, S3</a:t>
              </a:r>
            </a:p>
          </p:txBody>
        </p:sp>
        <p:grpSp>
          <p:nvGrpSpPr>
            <p:cNvPr id="143" name="Group"/>
            <p:cNvGrpSpPr/>
            <p:nvPr/>
          </p:nvGrpSpPr>
          <p:grpSpPr>
            <a:xfrm>
              <a:off x="5223320" y="0"/>
              <a:ext cx="6263084" cy="1515327"/>
              <a:chOff x="0" y="0"/>
              <a:chExt cx="6263083" cy="1515326"/>
            </a:xfrm>
          </p:grpSpPr>
          <p:sp>
            <p:nvSpPr>
              <p:cNvPr id="135" name="Rounded Rectangle"/>
              <p:cNvSpPr/>
              <p:nvPr/>
            </p:nvSpPr>
            <p:spPr>
              <a:xfrm>
                <a:off x="0" y="0"/>
                <a:ext cx="6263084" cy="1515327"/>
              </a:xfrm>
              <a:prstGeom prst="roundRect">
                <a:avLst>
                  <a:gd name="adj" fmla="val 12572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136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12196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7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155925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8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999654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9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843382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0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687110" y="351529"/>
                <a:ext cx="576320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1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4530840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2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374568" y="351529"/>
                <a:ext cx="576319" cy="8151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51" name="Group"/>
          <p:cNvGrpSpPr/>
          <p:nvPr/>
        </p:nvGrpSpPr>
        <p:grpSpPr>
          <a:xfrm>
            <a:off x="1393221" y="5111793"/>
            <a:ext cx="10610365" cy="1003215"/>
            <a:chOff x="0" y="0"/>
            <a:chExt cx="10610363" cy="1003214"/>
          </a:xfrm>
        </p:grpSpPr>
        <p:grpSp>
          <p:nvGrpSpPr>
            <p:cNvPr id="149" name="Group"/>
            <p:cNvGrpSpPr/>
            <p:nvPr/>
          </p:nvGrpSpPr>
          <p:grpSpPr>
            <a:xfrm>
              <a:off x="3769252" y="0"/>
              <a:ext cx="6841112" cy="1003215"/>
              <a:chOff x="0" y="0"/>
              <a:chExt cx="6841111" cy="1003214"/>
            </a:xfrm>
          </p:grpSpPr>
          <p:sp>
            <p:nvSpPr>
              <p:cNvPr id="145" name="TensorFlow"/>
              <p:cNvSpPr/>
              <p:nvPr/>
            </p:nvSpPr>
            <p:spPr>
              <a:xfrm>
                <a:off x="2285469" y="199064"/>
                <a:ext cx="2270174" cy="585112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effectLst>
                      <a:outerShdw blurRad="50800" dist="38100" dir="5400000" rotWithShape="0">
                        <a:srgbClr val="000000"/>
                      </a:outerShdw>
                    </a:effectLst>
                  </a:defRPr>
                </a:lvl1pPr>
              </a:lstStyle>
              <a:p>
                <a:r>
                  <a:t>TensorFlow</a:t>
                </a:r>
              </a:p>
            </p:txBody>
          </p:sp>
          <p:sp>
            <p:nvSpPr>
              <p:cNvPr id="146" name="Hadoop"/>
              <p:cNvSpPr/>
              <p:nvPr/>
            </p:nvSpPr>
            <p:spPr>
              <a:xfrm>
                <a:off x="4812643" y="202701"/>
                <a:ext cx="1786979" cy="597812"/>
              </a:xfrm>
              <a:prstGeom prst="rect">
                <a:avLst/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3200">
                    <a:effectLst>
                      <a:outerShdw blurRad="50800" dist="38100" dir="5400000" rotWithShape="0">
                        <a:srgbClr val="000000"/>
                      </a:outerShdw>
                    </a:effectLst>
                  </a:defRPr>
                </a:lvl1pPr>
              </a:lstStyle>
              <a:p>
                <a:r>
                  <a:t>Hadoop</a:t>
                </a:r>
              </a:p>
            </p:txBody>
          </p:sp>
          <p:sp>
            <p:nvSpPr>
              <p:cNvPr id="147" name="Spark"/>
              <p:cNvSpPr/>
              <p:nvPr/>
            </p:nvSpPr>
            <p:spPr>
              <a:xfrm>
                <a:off x="235140" y="209051"/>
                <a:ext cx="1799679" cy="585112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effectLst>
                      <a:outerShdw blurRad="50800" dist="38100" dir="5400000" rotWithShape="0">
                        <a:srgbClr val="000000"/>
                      </a:outerShdw>
                    </a:effectLst>
                  </a:defRPr>
                </a:lvl1pPr>
              </a:lstStyle>
              <a:p>
                <a:r>
                  <a:t>Spark</a:t>
                </a:r>
              </a:p>
            </p:txBody>
          </p:sp>
          <p:sp>
            <p:nvSpPr>
              <p:cNvPr id="148" name="Rounded Rectangle"/>
              <p:cNvSpPr/>
              <p:nvPr/>
            </p:nvSpPr>
            <p:spPr>
              <a:xfrm>
                <a:off x="0" y="0"/>
                <a:ext cx="6841112" cy="1003215"/>
              </a:xfrm>
              <a:prstGeom prst="roundRect">
                <a:avLst>
                  <a:gd name="adj" fmla="val 18989"/>
                </a:avLst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  <p:sp>
          <p:nvSpPr>
            <p:cNvPr id="150" name="Big data apps"/>
            <p:cNvSpPr txBox="1"/>
            <p:nvPr/>
          </p:nvSpPr>
          <p:spPr>
            <a:xfrm>
              <a:off x="0" y="178038"/>
              <a:ext cx="3061869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Big data apps</a:t>
              </a:r>
            </a:p>
          </p:txBody>
        </p:sp>
      </p:grpSp>
      <p:grpSp>
        <p:nvGrpSpPr>
          <p:cNvPr id="170" name="Group"/>
          <p:cNvGrpSpPr/>
          <p:nvPr/>
        </p:nvGrpSpPr>
        <p:grpSpPr>
          <a:xfrm>
            <a:off x="358813" y="3632633"/>
            <a:ext cx="10943452" cy="3122705"/>
            <a:chOff x="0" y="0"/>
            <a:chExt cx="10943451" cy="3122704"/>
          </a:xfrm>
        </p:grpSpPr>
        <p:grpSp>
          <p:nvGrpSpPr>
            <p:cNvPr id="157" name="Group"/>
            <p:cNvGrpSpPr/>
            <p:nvPr/>
          </p:nvGrpSpPr>
          <p:grpSpPr>
            <a:xfrm>
              <a:off x="0" y="636840"/>
              <a:ext cx="4657776" cy="1675657"/>
              <a:chOff x="0" y="0"/>
              <a:chExt cx="4657775" cy="1675655"/>
            </a:xfrm>
          </p:grpSpPr>
          <p:grpSp>
            <p:nvGrpSpPr>
              <p:cNvPr id="155" name="Group"/>
              <p:cNvGrpSpPr/>
              <p:nvPr/>
            </p:nvGrpSpPr>
            <p:grpSpPr>
              <a:xfrm>
                <a:off x="0" y="597306"/>
                <a:ext cx="4657776" cy="1078350"/>
                <a:chOff x="292100" y="12700"/>
                <a:chExt cx="4657775" cy="1078348"/>
              </a:xfrm>
            </p:grpSpPr>
            <p:pic>
              <p:nvPicPr>
                <p:cNvPr id="152" name="Memcached_Hostiso.png" descr="Memcached_Hostiso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292100" y="60502"/>
                  <a:ext cx="1622156" cy="103054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3" name="AAEAAQAAAAAAAAT5AAAAJGY1NGFhNjI1LTAzMjAtNGZiZC04OTUxLWU2M2I5MWVkZDBjMA.png" descr="AAEAAQAAAAAAAAT5AAAAJGY1NGFhNjI1LTAzMjAtNGZiZC04OTUxLWU2M2I5MWVkZDBjMA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4065315" y="12700"/>
                  <a:ext cx="884561" cy="8845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4" name="1200px-Redis_Logo.svg.png" descr="1200px-Redis_Logo.svg.pn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963279" y="280091"/>
                  <a:ext cx="1769681" cy="5913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56" name="Caching layer"/>
              <p:cNvSpPr txBox="1"/>
              <p:nvPr/>
            </p:nvSpPr>
            <p:spPr>
              <a:xfrm>
                <a:off x="1092181" y="0"/>
                <a:ext cx="3002890" cy="64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600">
                    <a:solidFill>
                      <a:srgbClr val="0433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Caching layer</a:t>
                </a:r>
              </a:p>
            </p:txBody>
          </p:sp>
        </p:grpSp>
        <p:grpSp>
          <p:nvGrpSpPr>
            <p:cNvPr id="164" name="Group"/>
            <p:cNvGrpSpPr/>
            <p:nvPr/>
          </p:nvGrpSpPr>
          <p:grpSpPr>
            <a:xfrm>
              <a:off x="5504981" y="1064260"/>
              <a:ext cx="5438471" cy="1108191"/>
              <a:chOff x="0" y="0"/>
              <a:chExt cx="5438469" cy="1108190"/>
            </a:xfrm>
          </p:grpSpPr>
          <p:grpSp>
            <p:nvGrpSpPr>
              <p:cNvPr id="162" name="Group"/>
              <p:cNvGrpSpPr/>
              <p:nvPr/>
            </p:nvGrpSpPr>
            <p:grpSpPr>
              <a:xfrm>
                <a:off x="336498" y="96531"/>
                <a:ext cx="4765474" cy="1011660"/>
                <a:chOff x="0" y="0"/>
                <a:chExt cx="4765473" cy="1011659"/>
              </a:xfrm>
            </p:grpSpPr>
            <p:pic>
              <p:nvPicPr>
                <p:cNvPr id="158" name="server-icon-44054.png" descr="server-icon-44054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011660" cy="10116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59" name="server-icon-44054.png" descr="server-icon-44054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244600" y="0"/>
                  <a:ext cx="1011660" cy="10116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0" name="server-icon-44054.png" descr="server-icon-44054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2489200" y="0"/>
                  <a:ext cx="1011660" cy="10116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1" name="server-icon-44054.png" descr="server-icon-44054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3753814" y="0"/>
                  <a:ext cx="1011660" cy="10116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3" name="Rounded Rectangle"/>
              <p:cNvSpPr/>
              <p:nvPr/>
            </p:nvSpPr>
            <p:spPr>
              <a:xfrm>
                <a:off x="0" y="0"/>
                <a:ext cx="5438470" cy="986260"/>
              </a:xfrm>
              <a:prstGeom prst="roundRect">
                <a:avLst>
                  <a:gd name="adj" fmla="val 19315"/>
                </a:avLst>
              </a:prstGeom>
              <a:noFill/>
              <a:ln w="38100" cap="flat">
                <a:solidFill>
                  <a:srgbClr val="FF26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  <p:pic>
          <p:nvPicPr>
            <p:cNvPr id="165" name="refresh-icon-614x460.png" descr="refresh-icon-614x46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269406" y="1692044"/>
              <a:ext cx="1909621" cy="1430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" name="Line"/>
            <p:cNvSpPr/>
            <p:nvPr/>
          </p:nvSpPr>
          <p:spPr>
            <a:xfrm>
              <a:off x="7914873" y="0"/>
              <a:ext cx="1" cy="10286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67" name="Line"/>
            <p:cNvSpPr/>
            <p:nvPr/>
          </p:nvSpPr>
          <p:spPr>
            <a:xfrm>
              <a:off x="8222045" y="0"/>
              <a:ext cx="1" cy="10286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68" name="PUT"/>
            <p:cNvSpPr txBox="1"/>
            <p:nvPr/>
          </p:nvSpPr>
          <p:spPr>
            <a:xfrm>
              <a:off x="6757903" y="274807"/>
              <a:ext cx="94721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PUT</a:t>
              </a:r>
            </a:p>
          </p:txBody>
        </p:sp>
        <p:sp>
          <p:nvSpPr>
            <p:cNvPr id="169" name="GET"/>
            <p:cNvSpPr txBox="1"/>
            <p:nvPr/>
          </p:nvSpPr>
          <p:spPr>
            <a:xfrm>
              <a:off x="8431007" y="274807"/>
              <a:ext cx="95748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GET</a:t>
              </a:r>
            </a:p>
          </p:txBody>
        </p:sp>
      </p:grpSp>
      <p:sp>
        <p:nvSpPr>
          <p:cNvPr id="171" name="10-100x faster than on-disk solutions"/>
          <p:cNvSpPr txBox="1"/>
          <p:nvPr/>
        </p:nvSpPr>
        <p:spPr>
          <a:xfrm>
            <a:off x="1962658" y="8324727"/>
            <a:ext cx="907948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10-100x faster than on-disk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671 -0.260563" pathEditMode="relative">
                                      <p:cBhvr>
                                        <p:cTn id="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otential benefits of par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Potential benefits of partition</a:t>
            </a:r>
          </a:p>
        </p:txBody>
      </p:sp>
      <p:sp>
        <p:nvSpPr>
          <p:cNvPr id="635" name="Spread the load of hot files to multiple serv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Spread the load of hot files to multiple servers</a:t>
            </a:r>
          </a:p>
          <a:p>
            <a:r>
              <a:rPr>
                <a:solidFill>
                  <a:srgbClr val="FF2600"/>
                </a:solidFill>
              </a:rPr>
              <a:t>No</a:t>
            </a:r>
            <a:r>
              <a:t> encoding/decoding overhead</a:t>
            </a:r>
          </a:p>
          <a:p>
            <a:r>
              <a:rPr>
                <a:solidFill>
                  <a:srgbClr val="FF2600"/>
                </a:solidFill>
              </a:rPr>
              <a:t>No</a:t>
            </a:r>
            <a:r>
              <a:t> redundancy w/ highest memory efficiency</a:t>
            </a:r>
          </a:p>
          <a:p>
            <a:r>
              <a:t>Increased read parallelism speeds up I/O</a:t>
            </a:r>
          </a:p>
        </p:txBody>
      </p:sp>
      <p:sp>
        <p:nvSpPr>
          <p:cNvPr id="6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However, reading partitions from multiple servers is susceptible to stragglers"/>
          <p:cNvSpPr txBox="1">
            <a:spLocks noGrp="1"/>
          </p:cNvSpPr>
          <p:nvPr>
            <p:ph type="title"/>
          </p:nvPr>
        </p:nvSpPr>
        <p:spPr>
          <a:xfrm>
            <a:off x="571500" y="1218698"/>
            <a:ext cx="11861800" cy="23368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6466">
              <a:defRPr sz="5256">
                <a:solidFill>
                  <a:srgbClr val="FF2600"/>
                </a:solidFill>
              </a:defRPr>
            </a:pPr>
            <a:r>
              <a:t>However, reading partitions from multiple servers is susceptible to </a:t>
            </a:r>
            <a:r>
              <a:rPr>
                <a:solidFill>
                  <a:srgbClr val="0433FF"/>
                </a:solidFill>
              </a:rPr>
              <a:t>stragglers</a:t>
            </a:r>
          </a:p>
        </p:txBody>
      </p:sp>
      <p:sp>
        <p:nvSpPr>
          <p:cNvPr id="6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641" name="30-node Alluxio cluster, w/ and w/o stragglers"/>
          <p:cNvSpPr txBox="1"/>
          <p:nvPr/>
        </p:nvSpPr>
        <p:spPr>
          <a:xfrm>
            <a:off x="1944115" y="7375507"/>
            <a:ext cx="9116571" cy="6471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/>
            </a:lvl1pPr>
          </a:lstStyle>
          <a:p>
            <a:r>
              <a:t>30-node Alluxio cluster, w/ and w/o stragglers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4062153"/>
            <a:ext cx="6324600" cy="2806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How many partitions should a file be split into?"/>
          <p:cNvSpPr txBox="1">
            <a:spLocks noGrp="1"/>
          </p:cNvSpPr>
          <p:nvPr>
            <p:ph type="title"/>
          </p:nvPr>
        </p:nvSpPr>
        <p:spPr>
          <a:xfrm>
            <a:off x="571500" y="2214448"/>
            <a:ext cx="11861800" cy="23368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How many</a:t>
            </a:r>
            <a:r>
              <a:t> partitions should a file be split into?</a:t>
            </a:r>
          </a:p>
        </p:txBody>
      </p:sp>
      <p:sp>
        <p:nvSpPr>
          <p:cNvPr id="6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646" name="Too few are unable to mitigate the load of hot spots…"/>
          <p:cNvSpPr txBox="1">
            <a:spLocks noGrp="1"/>
          </p:cNvSpPr>
          <p:nvPr>
            <p:ph type="body" sz="half" idx="4294967295"/>
          </p:nvPr>
        </p:nvSpPr>
        <p:spPr>
          <a:xfrm>
            <a:off x="571500" y="4856048"/>
            <a:ext cx="11861800" cy="2683104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2400"/>
              </a:spcBef>
            </a:pPr>
            <a:r>
              <a:t>Too few are unable to mitigate the load of hot spots</a:t>
            </a:r>
          </a:p>
          <a:p>
            <a:pPr lvl="1">
              <a:spcBef>
                <a:spcPts val="2400"/>
              </a:spcBef>
            </a:pPr>
            <a:r>
              <a:t>Too many are susceptible to stragglers</a:t>
            </a:r>
          </a:p>
        </p:txBody>
      </p:sp>
      <p:sp>
        <p:nvSpPr>
          <p:cNvPr id="647" name="Intuition: selectively split hot files"/>
          <p:cNvSpPr txBox="1"/>
          <p:nvPr/>
        </p:nvSpPr>
        <p:spPr>
          <a:xfrm rot="20700000">
            <a:off x="3726759" y="7371426"/>
            <a:ext cx="8267320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0433FF"/>
                </a:solidFill>
              </a:rPr>
              <a:t>Intuition:</a:t>
            </a:r>
            <a:r>
              <a:t> selectively split hot files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plit files into partitions based on their (expected) load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</a:lstStyle>
          <a:p>
            <a:r>
              <a:t>Split files into partitions based on their (expected) loads</a:t>
            </a:r>
          </a:p>
        </p:txBody>
      </p:sp>
      <p:sp>
        <p:nvSpPr>
          <p:cNvPr id="650" name="Selective par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Selective partition</a:t>
            </a:r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23</a:t>
            </a:fld>
            <a:endParaRPr/>
          </a:p>
        </p:txBody>
      </p:sp>
      <p:grpSp>
        <p:nvGrpSpPr>
          <p:cNvPr id="663" name="Group"/>
          <p:cNvGrpSpPr/>
          <p:nvPr/>
        </p:nvGrpSpPr>
        <p:grpSpPr>
          <a:xfrm>
            <a:off x="1644599" y="3779251"/>
            <a:ext cx="10003487" cy="3110325"/>
            <a:chOff x="0" y="584400"/>
            <a:chExt cx="10003486" cy="3110323"/>
          </a:xfrm>
        </p:grpSpPr>
        <p:sp>
          <p:nvSpPr>
            <p:cNvPr id="653" name="# partitions"/>
            <p:cNvSpPr txBox="1"/>
            <p:nvPr/>
          </p:nvSpPr>
          <p:spPr>
            <a:xfrm>
              <a:off x="0" y="1148209"/>
              <a:ext cx="2298802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# partitions</a:t>
              </a:r>
            </a:p>
          </p:txBody>
        </p:sp>
        <p:sp>
          <p:nvSpPr>
            <p:cNvPr id="654" name="Line"/>
            <p:cNvSpPr/>
            <p:nvPr/>
          </p:nvSpPr>
          <p:spPr>
            <a:xfrm flipH="1">
              <a:off x="2613386" y="698700"/>
              <a:ext cx="301855" cy="83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5" name="popularity"/>
            <p:cNvSpPr txBox="1"/>
            <p:nvPr/>
          </p:nvSpPr>
          <p:spPr>
            <a:xfrm>
              <a:off x="7967116" y="826973"/>
              <a:ext cx="203637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popularity</a:t>
              </a:r>
            </a:p>
          </p:txBody>
        </p:sp>
        <p:sp>
          <p:nvSpPr>
            <p:cNvPr id="656" name="size"/>
            <p:cNvSpPr txBox="1"/>
            <p:nvPr/>
          </p:nvSpPr>
          <p:spPr>
            <a:xfrm>
              <a:off x="7967218" y="1878459"/>
              <a:ext cx="86776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size</a:t>
              </a:r>
            </a:p>
          </p:txBody>
        </p:sp>
        <p:sp>
          <p:nvSpPr>
            <p:cNvPr id="657" name="Line"/>
            <p:cNvSpPr/>
            <p:nvPr/>
          </p:nvSpPr>
          <p:spPr>
            <a:xfrm>
              <a:off x="6309087" y="698700"/>
              <a:ext cx="1607704" cy="147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8" name="Line"/>
            <p:cNvSpPr/>
            <p:nvPr/>
          </p:nvSpPr>
          <p:spPr>
            <a:xfrm>
              <a:off x="6817087" y="698700"/>
              <a:ext cx="1080952" cy="57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59" name="scale factor"/>
            <p:cNvSpPr txBox="1"/>
            <p:nvPr/>
          </p:nvSpPr>
          <p:spPr>
            <a:xfrm>
              <a:off x="24994" y="2161397"/>
              <a:ext cx="258821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433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scale factor</a:t>
              </a:r>
            </a:p>
          </p:txBody>
        </p:sp>
        <p:sp>
          <p:nvSpPr>
            <p:cNvPr id="660" name="load"/>
            <p:cNvSpPr txBox="1"/>
            <p:nvPr/>
          </p:nvSpPr>
          <p:spPr>
            <a:xfrm>
              <a:off x="1638198" y="3047584"/>
              <a:ext cx="95280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load</a:t>
              </a:r>
            </a:p>
          </p:txBody>
        </p:sp>
        <p:sp>
          <p:nvSpPr>
            <p:cNvPr id="661" name="Line"/>
            <p:cNvSpPr/>
            <p:nvPr/>
          </p:nvSpPr>
          <p:spPr>
            <a:xfrm flipH="1">
              <a:off x="2866156" y="584400"/>
              <a:ext cx="1672435" cy="281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62" name="Line"/>
            <p:cNvSpPr/>
            <p:nvPr/>
          </p:nvSpPr>
          <p:spPr>
            <a:xfrm flipH="1">
              <a:off x="2864591" y="584400"/>
              <a:ext cx="1274248" cy="192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grpSp>
        <p:nvGrpSpPr>
          <p:cNvPr id="666" name="Group"/>
          <p:cNvGrpSpPr/>
          <p:nvPr/>
        </p:nvGrpSpPr>
        <p:grpSpPr>
          <a:xfrm>
            <a:off x="1069588" y="7492549"/>
            <a:ext cx="7742391" cy="1016001"/>
            <a:chOff x="-2942374" y="672414"/>
            <a:chExt cx="7742389" cy="1016000"/>
          </a:xfrm>
        </p:grpSpPr>
        <p:sp>
          <p:nvSpPr>
            <p:cNvPr id="664" name="Group"/>
            <p:cNvSpPr txBox="1"/>
            <p:nvPr/>
          </p:nvSpPr>
          <p:spPr>
            <a:xfrm>
              <a:off x="-2942375" y="856845"/>
              <a:ext cx="6077104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26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Equalized per-partition load:</a:t>
              </a:r>
            </a:p>
          </p:txBody>
        </p:sp>
        <p:pic>
          <p:nvPicPr>
            <p:cNvPr id="66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14115" y="672414"/>
              <a:ext cx="1485901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69" y="3130616"/>
            <a:ext cx="4763412" cy="762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1" animBg="1" advAuto="0"/>
      <p:bldP spid="666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plit files into partitions based on their (expected) loa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Split files into partitions based on their (expected) loads</a:t>
            </a:r>
          </a:p>
          <a:p>
            <a:pPr>
              <a:spcBef>
                <a:spcPts val="2400"/>
              </a:spcBef>
            </a:pPr>
            <a:endParaRPr>
              <a:solidFill>
                <a:srgbClr val="FF2600"/>
              </a:solidFill>
            </a:endParaRPr>
          </a:p>
          <a:p>
            <a:pPr>
              <a:spcBef>
                <a:spcPts val="2400"/>
              </a:spcBef>
            </a:pPr>
            <a:r>
              <a:rPr>
                <a:solidFill>
                  <a:srgbClr val="FF2600"/>
                </a:solidFill>
              </a:rPr>
              <a:t>Uniformly</a:t>
            </a:r>
            <a:r>
              <a:t> distribute partitions to cache servers </a:t>
            </a:r>
            <a:r>
              <a:rPr>
                <a:solidFill>
                  <a:srgbClr val="FF2600"/>
                </a:solidFill>
              </a:rPr>
              <a:t>at random</a:t>
            </a:r>
          </a:p>
          <a:p>
            <a:pPr lvl="1">
              <a:spcBef>
                <a:spcPts val="2400"/>
              </a:spcBef>
            </a:pPr>
            <a:r>
              <a:t>placements of partitions </a:t>
            </a:r>
            <a:r>
              <a:rPr i="1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irrelevant</a:t>
            </a:r>
            <a:r>
              <a:t> given </a:t>
            </a:r>
            <a:r>
              <a:rPr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equalized loads</a:t>
            </a:r>
          </a:p>
        </p:txBody>
      </p:sp>
      <p:sp>
        <p:nvSpPr>
          <p:cNvPr id="669" name="Selective par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Selective partition</a:t>
            </a:r>
          </a:p>
        </p:txBody>
      </p:sp>
      <p:sp>
        <p:nvSpPr>
          <p:cNvPr id="6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9" y="3130616"/>
            <a:ext cx="4763412" cy="762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52685" y="9194800"/>
            <a:ext cx="312014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674" name="server-icon-44054.png" descr="server-icon-440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3165" y="7342199"/>
            <a:ext cx="1472667" cy="1472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server-icon-44054.png" descr="server-icon-440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9525" y="7342199"/>
            <a:ext cx="1472667" cy="1472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server-icon-44054.png" descr="server-icon-440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9287" y="7342199"/>
            <a:ext cx="1472667" cy="1472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server-icon-44054.png" descr="server-icon-440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6804" y="7342199"/>
            <a:ext cx="1472667" cy="1472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server-icon-44054.png" descr="server-icon-440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042" y="7342199"/>
            <a:ext cx="1472667" cy="1472666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d1"/>
          <p:cNvSpPr/>
          <p:nvPr/>
        </p:nvSpPr>
        <p:spPr>
          <a:xfrm>
            <a:off x="1853357" y="5343545"/>
            <a:ext cx="732185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d1</a:t>
            </a:r>
          </a:p>
        </p:txBody>
      </p:sp>
      <p:sp>
        <p:nvSpPr>
          <p:cNvPr id="680" name="d2"/>
          <p:cNvSpPr/>
          <p:nvPr/>
        </p:nvSpPr>
        <p:spPr>
          <a:xfrm>
            <a:off x="2853369" y="5343545"/>
            <a:ext cx="732185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d2</a:t>
            </a:r>
          </a:p>
        </p:txBody>
      </p:sp>
      <p:sp>
        <p:nvSpPr>
          <p:cNvPr id="681" name="d3"/>
          <p:cNvSpPr/>
          <p:nvPr/>
        </p:nvSpPr>
        <p:spPr>
          <a:xfrm>
            <a:off x="3853381" y="5343545"/>
            <a:ext cx="732186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d3</a:t>
            </a:r>
          </a:p>
        </p:txBody>
      </p:sp>
      <p:sp>
        <p:nvSpPr>
          <p:cNvPr id="682" name="d4"/>
          <p:cNvSpPr/>
          <p:nvPr/>
        </p:nvSpPr>
        <p:spPr>
          <a:xfrm>
            <a:off x="4853393" y="5343545"/>
            <a:ext cx="732186" cy="700673"/>
          </a:xfrm>
          <a:prstGeom prst="rect">
            <a:avLst/>
          </a:prstGeom>
          <a:solidFill>
            <a:srgbClr val="DCDEE0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d4</a:t>
            </a:r>
          </a:p>
        </p:txBody>
      </p:sp>
      <p:sp>
        <p:nvSpPr>
          <p:cNvPr id="683" name="d1"/>
          <p:cNvSpPr/>
          <p:nvPr/>
        </p:nvSpPr>
        <p:spPr>
          <a:xfrm>
            <a:off x="5853405" y="5343545"/>
            <a:ext cx="732186" cy="700673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d1</a:t>
            </a:r>
          </a:p>
        </p:txBody>
      </p:sp>
      <p:sp>
        <p:nvSpPr>
          <p:cNvPr id="684" name="d2"/>
          <p:cNvSpPr/>
          <p:nvPr/>
        </p:nvSpPr>
        <p:spPr>
          <a:xfrm>
            <a:off x="6853417" y="5343545"/>
            <a:ext cx="732185" cy="700673"/>
          </a:xfrm>
          <a:prstGeom prst="rect">
            <a:avLst/>
          </a:prstGeom>
          <a:solidFill>
            <a:schemeClr val="accent4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r>
              <a:t>d2</a:t>
            </a:r>
          </a:p>
        </p:txBody>
      </p:sp>
      <p:grpSp>
        <p:nvGrpSpPr>
          <p:cNvPr id="687" name="Group"/>
          <p:cNvGrpSpPr/>
          <p:nvPr/>
        </p:nvGrpSpPr>
        <p:grpSpPr>
          <a:xfrm>
            <a:off x="9009911" y="5282695"/>
            <a:ext cx="576319" cy="815125"/>
            <a:chOff x="0" y="0"/>
            <a:chExt cx="576318" cy="815123"/>
          </a:xfrm>
        </p:grpSpPr>
        <p:sp>
          <p:nvSpPr>
            <p:cNvPr id="685" name="Rectangle"/>
            <p:cNvSpPr/>
            <p:nvPr/>
          </p:nvSpPr>
          <p:spPr>
            <a:xfrm>
              <a:off x="2381" y="1190"/>
              <a:ext cx="571501" cy="812801"/>
            </a:xfrm>
            <a:prstGeom prst="rect">
              <a:avLst/>
            </a:prstGeom>
            <a:solidFill>
              <a:srgbClr val="FFF7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pic>
          <p:nvPicPr>
            <p:cNvPr id="686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9" name="Group"/>
          <p:cNvGrpSpPr/>
          <p:nvPr/>
        </p:nvGrpSpPr>
        <p:grpSpPr>
          <a:xfrm>
            <a:off x="2489864" y="928245"/>
            <a:ext cx="8037769" cy="1771837"/>
            <a:chOff x="-757427" y="0"/>
            <a:chExt cx="8037768" cy="1771835"/>
          </a:xfrm>
        </p:grpSpPr>
        <p:grpSp>
          <p:nvGrpSpPr>
            <p:cNvPr id="690" name="Group"/>
            <p:cNvGrpSpPr/>
            <p:nvPr/>
          </p:nvGrpSpPr>
          <p:grpSpPr>
            <a:xfrm>
              <a:off x="183975" y="956712"/>
              <a:ext cx="576319" cy="815124"/>
              <a:chOff x="0" y="0"/>
              <a:chExt cx="576318" cy="815123"/>
            </a:xfrm>
          </p:grpSpPr>
          <p:sp>
            <p:nvSpPr>
              <p:cNvPr id="688" name="Rectangle"/>
              <p:cNvSpPr/>
              <p:nvPr/>
            </p:nvSpPr>
            <p:spPr>
              <a:xfrm>
                <a:off x="2409" y="1161"/>
                <a:ext cx="571501" cy="812801"/>
              </a:xfrm>
              <a:prstGeom prst="rect">
                <a:avLst/>
              </a:prstGeom>
              <a:solidFill>
                <a:srgbClr val="A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689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93" name="Group"/>
            <p:cNvGrpSpPr/>
            <p:nvPr/>
          </p:nvGrpSpPr>
          <p:grpSpPr>
            <a:xfrm>
              <a:off x="3161409" y="956712"/>
              <a:ext cx="576319" cy="815124"/>
              <a:chOff x="0" y="0"/>
              <a:chExt cx="576318" cy="815123"/>
            </a:xfrm>
          </p:grpSpPr>
          <p:sp>
            <p:nvSpPr>
              <p:cNvPr id="691" name="Rectangle"/>
              <p:cNvSpPr/>
              <p:nvPr/>
            </p:nvSpPr>
            <p:spPr>
              <a:xfrm>
                <a:off x="2409" y="1161"/>
                <a:ext cx="571501" cy="812801"/>
              </a:xfrm>
              <a:prstGeom prst="rect">
                <a:avLst/>
              </a:prstGeom>
              <a:solidFill>
                <a:srgbClr val="FF75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692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96" name="Group"/>
            <p:cNvGrpSpPr/>
            <p:nvPr/>
          </p:nvGrpSpPr>
          <p:grpSpPr>
            <a:xfrm>
              <a:off x="5762618" y="899289"/>
              <a:ext cx="576319" cy="815124"/>
              <a:chOff x="0" y="0"/>
              <a:chExt cx="576318" cy="815123"/>
            </a:xfrm>
          </p:grpSpPr>
          <p:sp>
            <p:nvSpPr>
              <p:cNvPr id="694" name="Rectangle"/>
              <p:cNvSpPr/>
              <p:nvPr/>
            </p:nvSpPr>
            <p:spPr>
              <a:xfrm>
                <a:off x="2381" y="1190"/>
                <a:ext cx="571501" cy="812801"/>
              </a:xfrm>
              <a:prstGeom prst="rect">
                <a:avLst/>
              </a:prstGeom>
              <a:solidFill>
                <a:srgbClr val="FFF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695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97" name="400 Mbps"/>
            <p:cNvSpPr txBox="1"/>
            <p:nvPr/>
          </p:nvSpPr>
          <p:spPr>
            <a:xfrm>
              <a:off x="-757428" y="-1"/>
              <a:ext cx="2459127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400 Mbps</a:t>
              </a:r>
            </a:p>
          </p:txBody>
        </p:sp>
        <p:sp>
          <p:nvSpPr>
            <p:cNvPr id="698" name="100 Mbps"/>
            <p:cNvSpPr txBox="1"/>
            <p:nvPr/>
          </p:nvSpPr>
          <p:spPr>
            <a:xfrm>
              <a:off x="4821213" y="-1"/>
              <a:ext cx="2459128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100 Mbps</a:t>
              </a:r>
            </a:p>
          </p:txBody>
        </p:sp>
      </p:grpSp>
      <p:grpSp>
        <p:nvGrpSpPr>
          <p:cNvPr id="712" name="Group"/>
          <p:cNvGrpSpPr/>
          <p:nvPr/>
        </p:nvGrpSpPr>
        <p:grpSpPr>
          <a:xfrm>
            <a:off x="1940076" y="2789000"/>
            <a:ext cx="9124648" cy="2553994"/>
            <a:chOff x="0" y="0"/>
            <a:chExt cx="9124646" cy="2553993"/>
          </a:xfrm>
        </p:grpSpPr>
        <p:sp>
          <p:nvSpPr>
            <p:cNvPr id="700" name="Selective partition"/>
            <p:cNvSpPr/>
            <p:nvPr/>
          </p:nvSpPr>
          <p:spPr>
            <a:xfrm>
              <a:off x="0" y="807525"/>
              <a:ext cx="9124647" cy="789725"/>
            </a:xfrm>
            <a:prstGeom prst="roundRect">
              <a:avLst>
                <a:gd name="adj" fmla="val 24122"/>
              </a:avLst>
            </a:prstGeom>
            <a:solidFill>
              <a:schemeClr val="accent1">
                <a:satOff val="-3355"/>
                <a:lumOff val="26614"/>
                <a:alpha val="58213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/>
              </a:lvl1pPr>
            </a:lstStyle>
            <a:p>
              <a:r>
                <a:t>Selective partition</a:t>
              </a:r>
            </a:p>
          </p:txBody>
        </p:sp>
        <p:sp>
          <p:nvSpPr>
            <p:cNvPr id="701" name="Arrow"/>
            <p:cNvSpPr/>
            <p:nvPr/>
          </p:nvSpPr>
          <p:spPr>
            <a:xfrm rot="5400000">
              <a:off x="1446670" y="158026"/>
              <a:ext cx="665362" cy="349309"/>
            </a:xfrm>
            <a:prstGeom prst="rightArrow">
              <a:avLst>
                <a:gd name="adj1" fmla="val 48220"/>
                <a:gd name="adj2" fmla="val 99518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grpSp>
          <p:nvGrpSpPr>
            <p:cNvPr id="706" name="Group"/>
            <p:cNvGrpSpPr/>
            <p:nvPr/>
          </p:nvGrpSpPr>
          <p:grpSpPr>
            <a:xfrm>
              <a:off x="229637" y="1711126"/>
              <a:ext cx="3099507" cy="811048"/>
              <a:chOff x="956468" y="41435"/>
              <a:chExt cx="3099506" cy="811047"/>
            </a:xfrm>
          </p:grpSpPr>
          <p:sp>
            <p:nvSpPr>
              <p:cNvPr id="702" name="Line"/>
              <p:cNvSpPr/>
              <p:nvPr/>
            </p:nvSpPr>
            <p:spPr>
              <a:xfrm flipV="1">
                <a:off x="956468" y="46309"/>
                <a:ext cx="806144" cy="806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703" name="Line"/>
              <p:cNvSpPr/>
              <p:nvPr/>
            </p:nvSpPr>
            <p:spPr>
              <a:xfrm flipV="1">
                <a:off x="1956479" y="41435"/>
                <a:ext cx="281736" cy="81101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704" name="Line"/>
              <p:cNvSpPr/>
              <p:nvPr/>
            </p:nvSpPr>
            <p:spPr>
              <a:xfrm flipH="1" flipV="1">
                <a:off x="3249831" y="46309"/>
                <a:ext cx="806145" cy="80614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705" name="Line"/>
              <p:cNvSpPr/>
              <p:nvPr/>
            </p:nvSpPr>
            <p:spPr>
              <a:xfrm flipH="1" flipV="1">
                <a:off x="2728873" y="41465"/>
                <a:ext cx="281736" cy="81101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  <p:sp>
          <p:nvSpPr>
            <p:cNvPr id="707" name="Arrow"/>
            <p:cNvSpPr/>
            <p:nvPr/>
          </p:nvSpPr>
          <p:spPr>
            <a:xfrm rot="5400000">
              <a:off x="4424104" y="158026"/>
              <a:ext cx="665361" cy="349309"/>
            </a:xfrm>
            <a:prstGeom prst="rightArrow">
              <a:avLst>
                <a:gd name="adj1" fmla="val 48220"/>
                <a:gd name="adj2" fmla="val 99518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08" name="Arrow"/>
            <p:cNvSpPr/>
            <p:nvPr/>
          </p:nvSpPr>
          <p:spPr>
            <a:xfrm rot="5400000">
              <a:off x="7025312" y="189845"/>
              <a:ext cx="665361" cy="349309"/>
            </a:xfrm>
            <a:prstGeom prst="rightArrow">
              <a:avLst>
                <a:gd name="adj1" fmla="val 48220"/>
                <a:gd name="adj2" fmla="val 99518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grpSp>
          <p:nvGrpSpPr>
            <p:cNvPr id="711" name="Group"/>
            <p:cNvGrpSpPr/>
            <p:nvPr/>
          </p:nvGrpSpPr>
          <p:grpSpPr>
            <a:xfrm>
              <a:off x="4229719" y="1742946"/>
              <a:ext cx="1054130" cy="811048"/>
              <a:chOff x="1956479" y="41435"/>
              <a:chExt cx="1054128" cy="811047"/>
            </a:xfrm>
          </p:grpSpPr>
          <p:sp>
            <p:nvSpPr>
              <p:cNvPr id="709" name="Line"/>
              <p:cNvSpPr/>
              <p:nvPr/>
            </p:nvSpPr>
            <p:spPr>
              <a:xfrm flipV="1">
                <a:off x="1956479" y="41435"/>
                <a:ext cx="281736" cy="81101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710" name="Line"/>
              <p:cNvSpPr/>
              <p:nvPr/>
            </p:nvSpPr>
            <p:spPr>
              <a:xfrm flipH="1" flipV="1">
                <a:off x="2728873" y="41465"/>
                <a:ext cx="281736" cy="81101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</p:grpSp>
      <p:sp>
        <p:nvSpPr>
          <p:cNvPr id="713" name="200 Mbps"/>
          <p:cNvSpPr txBox="1"/>
          <p:nvPr/>
        </p:nvSpPr>
        <p:spPr>
          <a:xfrm>
            <a:off x="5463301" y="942077"/>
            <a:ext cx="245912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200 Mbps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40481 0.195130" pathEditMode="relative">
                                      <p:cBhvr>
                                        <p:cTn id="39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05045 0.194404" pathEditMode="relative">
                                      <p:cBhvr>
                                        <p:cTn id="42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9699 0.195200" pathEditMode="relative">
                                      <p:cBhvr>
                                        <p:cTn id="45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13614 0.193329" pathEditMode="relative">
                                      <p:cBhvr>
                                        <p:cTn id="4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213 0.193853" pathEditMode="relative">
                                      <p:cBhvr>
                                        <p:cTn id="51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43598 0.117931" pathEditMode="relative">
                                      <p:cBhvr>
                                        <p:cTn id="54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72038 0.110362" pathEditMode="relative">
                                      <p:cBhvr>
                                        <p:cTn id="57" dur="1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" grpId="2" animBg="1" advAuto="0"/>
      <p:bldP spid="680" grpId="3" animBg="1" advAuto="0"/>
      <p:bldP spid="681" grpId="4" animBg="1" advAuto="0"/>
      <p:bldP spid="682" grpId="5" animBg="1" advAuto="0"/>
      <p:bldP spid="683" grpId="6" animBg="1" advAuto="0"/>
      <p:bldP spid="684" grpId="7" animBg="1" advAuto="0"/>
      <p:bldP spid="687" grpId="8" animBg="1" advAuto="0"/>
      <p:bldP spid="712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26</a:t>
            </a:fld>
            <a:endParaRPr/>
          </a:p>
        </p:txBody>
      </p:sp>
      <p:grpSp>
        <p:nvGrpSpPr>
          <p:cNvPr id="780" name="Group"/>
          <p:cNvGrpSpPr/>
          <p:nvPr/>
        </p:nvGrpSpPr>
        <p:grpSpPr>
          <a:xfrm>
            <a:off x="1644599" y="3213410"/>
            <a:ext cx="10003487" cy="3110324"/>
            <a:chOff x="0" y="584400"/>
            <a:chExt cx="10003486" cy="3110323"/>
          </a:xfrm>
        </p:grpSpPr>
        <p:sp>
          <p:nvSpPr>
            <p:cNvPr id="770" name="# partitions"/>
            <p:cNvSpPr txBox="1"/>
            <p:nvPr/>
          </p:nvSpPr>
          <p:spPr>
            <a:xfrm>
              <a:off x="0" y="1148209"/>
              <a:ext cx="2298802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# partitions</a:t>
              </a:r>
            </a:p>
          </p:txBody>
        </p:sp>
        <p:sp>
          <p:nvSpPr>
            <p:cNvPr id="771" name="Line"/>
            <p:cNvSpPr/>
            <p:nvPr/>
          </p:nvSpPr>
          <p:spPr>
            <a:xfrm flipH="1">
              <a:off x="2613386" y="698700"/>
              <a:ext cx="301855" cy="83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72" name="popularity"/>
            <p:cNvSpPr txBox="1"/>
            <p:nvPr/>
          </p:nvSpPr>
          <p:spPr>
            <a:xfrm>
              <a:off x="7967116" y="826973"/>
              <a:ext cx="203637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popularity</a:t>
              </a:r>
            </a:p>
          </p:txBody>
        </p:sp>
        <p:sp>
          <p:nvSpPr>
            <p:cNvPr id="773" name="size"/>
            <p:cNvSpPr txBox="1"/>
            <p:nvPr/>
          </p:nvSpPr>
          <p:spPr>
            <a:xfrm>
              <a:off x="7967218" y="1878459"/>
              <a:ext cx="86776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size</a:t>
              </a:r>
            </a:p>
          </p:txBody>
        </p:sp>
        <p:sp>
          <p:nvSpPr>
            <p:cNvPr id="774" name="Line"/>
            <p:cNvSpPr/>
            <p:nvPr/>
          </p:nvSpPr>
          <p:spPr>
            <a:xfrm>
              <a:off x="6309087" y="698700"/>
              <a:ext cx="1607704" cy="147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75" name="Line"/>
            <p:cNvSpPr/>
            <p:nvPr/>
          </p:nvSpPr>
          <p:spPr>
            <a:xfrm>
              <a:off x="6817087" y="698700"/>
              <a:ext cx="1080952" cy="575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76" name="scale factor"/>
            <p:cNvSpPr txBox="1"/>
            <p:nvPr/>
          </p:nvSpPr>
          <p:spPr>
            <a:xfrm>
              <a:off x="24994" y="2161397"/>
              <a:ext cx="258821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433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scale factor</a:t>
              </a:r>
            </a:p>
          </p:txBody>
        </p:sp>
        <p:sp>
          <p:nvSpPr>
            <p:cNvPr id="777" name="load"/>
            <p:cNvSpPr txBox="1"/>
            <p:nvPr/>
          </p:nvSpPr>
          <p:spPr>
            <a:xfrm>
              <a:off x="1638198" y="3047584"/>
              <a:ext cx="95280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load</a:t>
              </a:r>
            </a:p>
          </p:txBody>
        </p:sp>
        <p:sp>
          <p:nvSpPr>
            <p:cNvPr id="778" name="Line"/>
            <p:cNvSpPr/>
            <p:nvPr/>
          </p:nvSpPr>
          <p:spPr>
            <a:xfrm flipH="1">
              <a:off x="2866156" y="584400"/>
              <a:ext cx="1672435" cy="281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79" name="Line"/>
            <p:cNvSpPr/>
            <p:nvPr/>
          </p:nvSpPr>
          <p:spPr>
            <a:xfrm flipH="1">
              <a:off x="2864591" y="584400"/>
              <a:ext cx="1274248" cy="192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781" name="Scale factor controls # of partitions"/>
          <p:cNvSpPr txBox="1"/>
          <p:nvPr/>
        </p:nvSpPr>
        <p:spPr>
          <a:xfrm>
            <a:off x="561757" y="1583678"/>
            <a:ext cx="809823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Scale factor controls # of partitions</a:t>
            </a:r>
          </a:p>
        </p:txBody>
      </p:sp>
      <p:sp>
        <p:nvSpPr>
          <p:cNvPr id="782" name="How to judiciously determine scale factor?"/>
          <p:cNvSpPr txBox="1"/>
          <p:nvPr/>
        </p:nvSpPr>
        <p:spPr>
          <a:xfrm>
            <a:off x="1202728" y="6997252"/>
            <a:ext cx="10599345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How to judiciously determine scale factor?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03" y="2668976"/>
            <a:ext cx="4763412" cy="762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Model selective partition as a fork-join que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Model selective partition as a </a:t>
            </a:r>
            <a:r>
              <a:rPr>
                <a:solidFill>
                  <a:srgbClr val="0433FF"/>
                </a:solidFill>
              </a:rPr>
              <a:t>fork-join queue</a:t>
            </a:r>
          </a:p>
          <a:p>
            <a:r>
              <a:rPr>
                <a:solidFill>
                  <a:srgbClr val="0433FF"/>
                </a:solidFill>
              </a:rPr>
              <a:t>Upper-bound</a:t>
            </a:r>
            <a:r>
              <a:t> analysis for the </a:t>
            </a:r>
            <a:r>
              <a:rPr>
                <a:solidFill>
                  <a:srgbClr val="0433FF"/>
                </a:solidFill>
              </a:rPr>
              <a:t>mean read latency</a:t>
            </a:r>
          </a:p>
        </p:txBody>
      </p:sp>
      <p:sp>
        <p:nvSpPr>
          <p:cNvPr id="785" name="Determining scale fa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Determining scale factor</a:t>
            </a:r>
          </a:p>
        </p:txBody>
      </p:sp>
      <p:sp>
        <p:nvSpPr>
          <p:cNvPr id="7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7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9720" y="3457501"/>
            <a:ext cx="939801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17" y="5029200"/>
            <a:ext cx="6796034" cy="1843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50" y="4463254"/>
            <a:ext cx="7679460" cy="3317901"/>
          </a:xfrm>
          <a:prstGeom prst="rect">
            <a:avLst/>
          </a:prstGeom>
        </p:spPr>
      </p:pic>
      <p:sp>
        <p:nvSpPr>
          <p:cNvPr id="790" name="Model selective partition as a fork-join que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Model selective partition as a </a:t>
            </a:r>
            <a:r>
              <a:rPr dirty="0">
                <a:solidFill>
                  <a:srgbClr val="0433FF"/>
                </a:solidFill>
              </a:rPr>
              <a:t>fork-join queue</a:t>
            </a:r>
          </a:p>
          <a:p>
            <a:r>
              <a:rPr dirty="0">
                <a:solidFill>
                  <a:srgbClr val="0433FF"/>
                </a:solidFill>
              </a:rPr>
              <a:t>Upper-bound</a:t>
            </a:r>
            <a:r>
              <a:rPr dirty="0"/>
              <a:t> analysis for the </a:t>
            </a:r>
            <a:r>
              <a:rPr dirty="0">
                <a:solidFill>
                  <a:srgbClr val="0433FF"/>
                </a:solidFill>
              </a:rPr>
              <a:t>mean read latency</a:t>
            </a:r>
          </a:p>
        </p:txBody>
      </p:sp>
      <p:sp>
        <p:nvSpPr>
          <p:cNvPr id="791" name="Determining scale fa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Determining scale factor</a:t>
            </a:r>
          </a:p>
        </p:txBody>
      </p:sp>
      <p:sp>
        <p:nvSpPr>
          <p:cNvPr id="7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7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9720" y="3457501"/>
            <a:ext cx="9398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Just-enough # of partitions to achieve load balancing"/>
          <p:cNvSpPr txBox="1"/>
          <p:nvPr/>
        </p:nvSpPr>
        <p:spPr>
          <a:xfrm>
            <a:off x="829462" y="8463283"/>
            <a:ext cx="11345876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Just-enough # of partitions to achieve load balancing</a:t>
            </a:r>
          </a:p>
        </p:txBody>
      </p:sp>
      <p:grpSp>
        <p:nvGrpSpPr>
          <p:cNvPr id="798" name="Group"/>
          <p:cNvGrpSpPr/>
          <p:nvPr/>
        </p:nvGrpSpPr>
        <p:grpSpPr>
          <a:xfrm>
            <a:off x="4340336" y="4632774"/>
            <a:ext cx="2109552" cy="1674883"/>
            <a:chOff x="4336738" y="-1814224"/>
            <a:chExt cx="2109551" cy="1674882"/>
          </a:xfrm>
        </p:grpSpPr>
        <p:sp>
          <p:nvSpPr>
            <p:cNvPr id="796" name="Sweet spot…"/>
            <p:cNvSpPr txBox="1"/>
            <p:nvPr/>
          </p:nvSpPr>
          <p:spPr>
            <a:xfrm>
              <a:off x="4336738" y="-1814224"/>
              <a:ext cx="2109551" cy="1087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2600"/>
                  </a:solidFill>
                </a:defRPr>
              </a:pPr>
              <a:r>
                <a:rPr dirty="0">
                  <a:solidFill>
                    <a:srgbClr val="002060"/>
                  </a:solidFill>
                </a:rPr>
                <a:t>Sweet spot</a:t>
              </a:r>
            </a:p>
            <a:p>
              <a:pPr>
                <a:defRPr sz="3200">
                  <a:solidFill>
                    <a:srgbClr val="FF2600"/>
                  </a:solidFill>
                </a:defRPr>
              </a:pPr>
              <a:r>
                <a:rPr dirty="0">
                  <a:solidFill>
                    <a:srgbClr val="002060"/>
                  </a:solidFill>
                </a:rPr>
                <a:t>(knee)</a:t>
              </a:r>
            </a:p>
          </p:txBody>
        </p:sp>
        <p:sp>
          <p:nvSpPr>
            <p:cNvPr id="797" name="Line"/>
            <p:cNvSpPr/>
            <p:nvPr/>
          </p:nvSpPr>
          <p:spPr>
            <a:xfrm flipH="1">
              <a:off x="5098890" y="-751497"/>
              <a:ext cx="233838" cy="612155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2" animBg="1" advAuto="0"/>
      <p:bldP spid="798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Outline of this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of this talk</a:t>
            </a:r>
          </a:p>
        </p:txBody>
      </p:sp>
      <p:sp>
        <p:nvSpPr>
          <p:cNvPr id="837" name="Prior ar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Prior arts</a:t>
            </a:r>
          </a:p>
          <a:p>
            <a:r>
              <a:t>SP-Cache</a:t>
            </a:r>
          </a:p>
          <a:p>
            <a:r>
              <a:t>Performance evaluation</a:t>
            </a:r>
          </a:p>
          <a:p>
            <a:r>
              <a:t>Summary</a:t>
            </a:r>
          </a:p>
        </p:txBody>
      </p:sp>
      <p:sp>
        <p:nvSpPr>
          <p:cNvPr id="8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839" name="Rounded Rectangle"/>
          <p:cNvSpPr/>
          <p:nvPr/>
        </p:nvSpPr>
        <p:spPr>
          <a:xfrm>
            <a:off x="499420" y="4595693"/>
            <a:ext cx="9642784" cy="817690"/>
          </a:xfrm>
          <a:prstGeom prst="roundRect">
            <a:avLst>
              <a:gd name="adj" fmla="val 23297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However, load imbalances are prevalent in cluster caches"/>
          <p:cNvSpPr txBox="1">
            <a:spLocks noGrp="1"/>
          </p:cNvSpPr>
          <p:nvPr>
            <p:ph type="title"/>
          </p:nvPr>
        </p:nvSpPr>
        <p:spPr>
          <a:xfrm>
            <a:off x="512978" y="1480941"/>
            <a:ext cx="11861800" cy="2336801"/>
          </a:xfrm>
          <a:prstGeom prst="rect">
            <a:avLst/>
          </a:prstGeom>
        </p:spPr>
        <p:txBody>
          <a:bodyPr/>
          <a:lstStyle/>
          <a:p>
            <a:pPr defTabSz="578358">
              <a:defRPr sz="7128"/>
            </a:pPr>
            <a:r>
              <a:rPr dirty="0"/>
              <a:t>However, </a:t>
            </a:r>
            <a:r>
              <a:rPr dirty="0">
                <a:solidFill>
                  <a:srgbClr val="FF2600"/>
                </a:solidFill>
              </a:rPr>
              <a:t>load imbalances</a:t>
            </a:r>
            <a:r>
              <a:rPr dirty="0"/>
              <a:t> are prevalent in cluster caches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200" y="9194800"/>
            <a:ext cx="213157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4" name="Group"/>
          <p:cNvGrpSpPr/>
          <p:nvPr/>
        </p:nvGrpSpPr>
        <p:grpSpPr>
          <a:xfrm>
            <a:off x="3566444" y="7314684"/>
            <a:ext cx="5636282" cy="814229"/>
            <a:chOff x="0" y="0"/>
            <a:chExt cx="5636280" cy="814228"/>
          </a:xfrm>
        </p:grpSpPr>
        <p:sp>
          <p:nvSpPr>
            <p:cNvPr id="15" name="Rectangle"/>
            <p:cNvSpPr/>
            <p:nvPr/>
          </p:nvSpPr>
          <p:spPr>
            <a:xfrm>
              <a:off x="4218643" y="1428"/>
              <a:ext cx="571501" cy="812801"/>
            </a:xfrm>
            <a:prstGeom prst="rect">
              <a:avLst/>
            </a:prstGeom>
            <a:solidFill>
              <a:srgbClr val="CA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6" name="Rectangle"/>
            <p:cNvSpPr/>
            <p:nvPr/>
          </p:nvSpPr>
          <p:spPr>
            <a:xfrm>
              <a:off x="0" y="1428"/>
              <a:ext cx="571500" cy="812801"/>
            </a:xfrm>
            <a:prstGeom prst="rect">
              <a:avLst/>
            </a:prstGeom>
            <a:solidFill>
              <a:srgbClr val="FFF7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7" name="Rectangle"/>
            <p:cNvSpPr/>
            <p:nvPr/>
          </p:nvSpPr>
          <p:spPr>
            <a:xfrm>
              <a:off x="3372506" y="0"/>
              <a:ext cx="571501" cy="812800"/>
            </a:xfrm>
            <a:prstGeom prst="rect">
              <a:avLst/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8" name="Rectangle"/>
            <p:cNvSpPr/>
            <p:nvPr/>
          </p:nvSpPr>
          <p:spPr>
            <a:xfrm>
              <a:off x="5064780" y="1428"/>
              <a:ext cx="571501" cy="812801"/>
            </a:xfrm>
            <a:prstGeom prst="rect">
              <a:avLst/>
            </a:prstGeom>
            <a:solidFill>
              <a:srgbClr val="AF26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9" name="Rectangle"/>
            <p:cNvSpPr/>
            <p:nvPr/>
          </p:nvSpPr>
          <p:spPr>
            <a:xfrm>
              <a:off x="2526369" y="1428"/>
              <a:ext cx="571501" cy="812801"/>
            </a:xfrm>
            <a:prstGeom prst="rect">
              <a:avLst/>
            </a:prstGeom>
            <a:solidFill>
              <a:srgbClr val="FF75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1680232" y="0"/>
              <a:ext cx="571501" cy="812800"/>
            </a:xfrm>
            <a:prstGeom prst="rect">
              <a:avLst/>
            </a:prstGeom>
            <a:solidFill>
              <a:srgbClr val="FF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" name="Rectangle"/>
            <p:cNvSpPr/>
            <p:nvPr/>
          </p:nvSpPr>
          <p:spPr>
            <a:xfrm>
              <a:off x="834094" y="1428"/>
              <a:ext cx="571501" cy="812801"/>
            </a:xfrm>
            <a:prstGeom prst="rect">
              <a:avLst/>
            </a:prstGeom>
            <a:solidFill>
              <a:srgbClr val="FFD8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2" name="Rounded Rectangle"/>
          <p:cNvSpPr/>
          <p:nvPr/>
        </p:nvSpPr>
        <p:spPr>
          <a:xfrm>
            <a:off x="3253042" y="6964134"/>
            <a:ext cx="6263085" cy="1515328"/>
          </a:xfrm>
          <a:prstGeom prst="roundRect">
            <a:avLst>
              <a:gd name="adj" fmla="val 12572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grpSp>
        <p:nvGrpSpPr>
          <p:cNvPr id="24" name="Group"/>
          <p:cNvGrpSpPr/>
          <p:nvPr/>
        </p:nvGrpSpPr>
        <p:grpSpPr>
          <a:xfrm>
            <a:off x="3565239" y="7314236"/>
            <a:ext cx="5638691" cy="815124"/>
            <a:chOff x="0" y="0"/>
            <a:chExt cx="5638689" cy="815123"/>
          </a:xfrm>
        </p:grpSpPr>
        <p:pic>
          <p:nvPicPr>
            <p:cNvPr id="25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43728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87457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31185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74914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18643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editor_document_file_empty-512.png" descr="editor_document_file_empty-51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5062371" y="0"/>
              <a:ext cx="576319" cy="81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" name="Group"/>
          <p:cNvGrpSpPr/>
          <p:nvPr/>
        </p:nvGrpSpPr>
        <p:grpSpPr>
          <a:xfrm>
            <a:off x="3285636" y="8547661"/>
            <a:ext cx="6125846" cy="647139"/>
            <a:chOff x="0" y="0"/>
            <a:chExt cx="6125845" cy="647138"/>
          </a:xfrm>
        </p:grpSpPr>
        <p:sp>
          <p:nvSpPr>
            <p:cNvPr id="33" name="Cold"/>
            <p:cNvSpPr txBox="1"/>
            <p:nvPr/>
          </p:nvSpPr>
          <p:spPr>
            <a:xfrm>
              <a:off x="-1" y="0"/>
              <a:ext cx="1037388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Cold</a:t>
              </a:r>
            </a:p>
          </p:txBody>
        </p:sp>
        <p:sp>
          <p:nvSpPr>
            <p:cNvPr id="34" name="Hot"/>
            <p:cNvSpPr txBox="1"/>
            <p:nvPr/>
          </p:nvSpPr>
          <p:spPr>
            <a:xfrm>
              <a:off x="5300141" y="0"/>
              <a:ext cx="825705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Hot</a:t>
              </a:r>
            </a:p>
          </p:txBody>
        </p:sp>
      </p:grpSp>
      <p:grpSp>
        <p:nvGrpSpPr>
          <p:cNvPr id="35" name="Group"/>
          <p:cNvGrpSpPr/>
          <p:nvPr/>
        </p:nvGrpSpPr>
        <p:grpSpPr>
          <a:xfrm>
            <a:off x="2916050" y="4782034"/>
            <a:ext cx="6937070" cy="1472667"/>
            <a:chOff x="0" y="0"/>
            <a:chExt cx="6937069" cy="1472665"/>
          </a:xfrm>
        </p:grpSpPr>
        <p:pic>
          <p:nvPicPr>
            <p:cNvPr id="36" name="server-icon-44054.png" descr="server-icon-4405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72666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server-icon-44054.png" descr="server-icon-4405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11756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server-icon-44054.png" descr="server-icon-4405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23512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server-icon-44054.png" descr="server-icon-4405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64403" y="0"/>
              <a:ext cx="1472667" cy="14726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" name="Group"/>
          <p:cNvGrpSpPr/>
          <p:nvPr/>
        </p:nvGrpSpPr>
        <p:grpSpPr>
          <a:xfrm>
            <a:off x="2902300" y="4128457"/>
            <a:ext cx="6400182" cy="796560"/>
            <a:chOff x="-129335" y="-531"/>
            <a:chExt cx="6400181" cy="796559"/>
          </a:xfrm>
        </p:grpSpPr>
        <p:sp>
          <p:nvSpPr>
            <p:cNvPr id="41" name="Arrow"/>
            <p:cNvSpPr/>
            <p:nvPr/>
          </p:nvSpPr>
          <p:spPr>
            <a:xfrm rot="16200000">
              <a:off x="236806" y="-366674"/>
              <a:ext cx="785841" cy="1518125"/>
            </a:xfrm>
            <a:prstGeom prst="rightArrow">
              <a:avLst>
                <a:gd name="adj1" fmla="val 24820"/>
                <a:gd name="adj2" fmla="val 67851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2" name="Arrow"/>
            <p:cNvSpPr/>
            <p:nvPr/>
          </p:nvSpPr>
          <p:spPr>
            <a:xfrm rot="16200000">
              <a:off x="2083579" y="207993"/>
              <a:ext cx="785842" cy="390228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3" name="Arrow"/>
            <p:cNvSpPr/>
            <p:nvPr/>
          </p:nvSpPr>
          <p:spPr>
            <a:xfrm rot="16200000">
              <a:off x="3883195" y="-26959"/>
              <a:ext cx="785842" cy="843644"/>
            </a:xfrm>
            <a:prstGeom prst="rightArrow">
              <a:avLst>
                <a:gd name="adj1" fmla="val 24820"/>
                <a:gd name="adj2" fmla="val 67851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4" name="Arrow"/>
            <p:cNvSpPr/>
            <p:nvPr/>
          </p:nvSpPr>
          <p:spPr>
            <a:xfrm rot="16200000">
              <a:off x="5682812" y="207993"/>
              <a:ext cx="785841" cy="390228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grpSp>
        <p:nvGrpSpPr>
          <p:cNvPr id="45" name="Group"/>
          <p:cNvGrpSpPr/>
          <p:nvPr/>
        </p:nvGrpSpPr>
        <p:grpSpPr>
          <a:xfrm>
            <a:off x="3375049" y="4965436"/>
            <a:ext cx="6019072" cy="815573"/>
            <a:chOff x="0" y="0"/>
            <a:chExt cx="6019071" cy="815571"/>
          </a:xfrm>
        </p:grpSpPr>
        <p:grpSp>
          <p:nvGrpSpPr>
            <p:cNvPr id="46" name="Group"/>
            <p:cNvGrpSpPr/>
            <p:nvPr/>
          </p:nvGrpSpPr>
          <p:grpSpPr>
            <a:xfrm>
              <a:off x="0" y="0"/>
              <a:ext cx="576319" cy="815124"/>
              <a:chOff x="0" y="0"/>
              <a:chExt cx="576318" cy="815123"/>
            </a:xfrm>
          </p:grpSpPr>
          <p:sp>
            <p:nvSpPr>
              <p:cNvPr id="56" name="Rectangle"/>
              <p:cNvSpPr/>
              <p:nvPr/>
            </p:nvSpPr>
            <p:spPr>
              <a:xfrm>
                <a:off x="2409" y="1161"/>
                <a:ext cx="571501" cy="812801"/>
              </a:xfrm>
              <a:prstGeom prst="rect">
                <a:avLst/>
              </a:prstGeom>
              <a:solidFill>
                <a:srgbClr val="AF2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57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7" name="Group"/>
            <p:cNvGrpSpPr/>
            <p:nvPr/>
          </p:nvGrpSpPr>
          <p:grpSpPr>
            <a:xfrm>
              <a:off x="3634806" y="448"/>
              <a:ext cx="576319" cy="815124"/>
              <a:chOff x="0" y="0"/>
              <a:chExt cx="576318" cy="815123"/>
            </a:xfrm>
          </p:grpSpPr>
          <p:sp>
            <p:nvSpPr>
              <p:cNvPr id="54" name="Rectangle"/>
              <p:cNvSpPr/>
              <p:nvPr/>
            </p:nvSpPr>
            <p:spPr>
              <a:xfrm>
                <a:off x="2409" y="1161"/>
                <a:ext cx="571501" cy="812801"/>
              </a:xfrm>
              <a:prstGeom prst="rect">
                <a:avLst/>
              </a:prstGeom>
              <a:solidFill>
                <a:srgbClr val="FF75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55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8" name="Group"/>
            <p:cNvGrpSpPr/>
            <p:nvPr/>
          </p:nvGrpSpPr>
          <p:grpSpPr>
            <a:xfrm>
              <a:off x="1826859" y="0"/>
              <a:ext cx="576319" cy="815124"/>
              <a:chOff x="0" y="0"/>
              <a:chExt cx="576318" cy="815123"/>
            </a:xfrm>
          </p:grpSpPr>
          <p:sp>
            <p:nvSpPr>
              <p:cNvPr id="52" name="Rectangle"/>
              <p:cNvSpPr/>
              <p:nvPr/>
            </p:nvSpPr>
            <p:spPr>
              <a:xfrm>
                <a:off x="2381" y="1190"/>
                <a:ext cx="571501" cy="812801"/>
              </a:xfrm>
              <a:prstGeom prst="rect">
                <a:avLst/>
              </a:prstGeom>
              <a:solidFill>
                <a:srgbClr val="FFF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53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9" name="Group"/>
            <p:cNvGrpSpPr/>
            <p:nvPr/>
          </p:nvGrpSpPr>
          <p:grpSpPr>
            <a:xfrm>
              <a:off x="5442753" y="448"/>
              <a:ext cx="576319" cy="815124"/>
              <a:chOff x="0" y="0"/>
              <a:chExt cx="576318" cy="815123"/>
            </a:xfrm>
          </p:grpSpPr>
          <p:sp>
            <p:nvSpPr>
              <p:cNvPr id="50" name="Rectangle"/>
              <p:cNvSpPr/>
              <p:nvPr/>
            </p:nvSpPr>
            <p:spPr>
              <a:xfrm>
                <a:off x="2381" y="1190"/>
                <a:ext cx="571501" cy="812801"/>
              </a:xfrm>
              <a:prstGeom prst="rect">
                <a:avLst/>
              </a:prstGeom>
              <a:solidFill>
                <a:srgbClr val="FFF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pic>
            <p:nvPicPr>
              <p:cNvPr id="51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EC2 deploy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EC2 deployment</a:t>
            </a:r>
          </a:p>
        </p:txBody>
      </p:sp>
      <p:sp>
        <p:nvSpPr>
          <p:cNvPr id="842" name="51 r3.2xlarge instances: 1 master, 30 servers, and 20 clie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51 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r3.2xlarge</a:t>
            </a:r>
            <a:r>
              <a:t> instances: 1 master, 30 servers, and 20 clients</a:t>
            </a:r>
          </a:p>
          <a:p>
            <a:r>
              <a:t>File popularity follows Zipf distribution w/ exponent parameter 1.05 (high skewness)</a:t>
            </a:r>
          </a:p>
          <a:p>
            <a:r>
              <a:t>Two baselines w/ the same memory overhead</a:t>
            </a:r>
          </a:p>
          <a:p>
            <a:pPr lvl="1"/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EC-Cache:</a:t>
            </a:r>
            <a:r>
              <a:t> </a:t>
            </a:r>
            <a:r>
              <a:rPr>
                <a:solidFill>
                  <a:srgbClr val="0433FF"/>
                </a:solidFill>
              </a:rPr>
              <a:t>(10, 14)</a:t>
            </a:r>
            <a:r>
              <a:t> coding scheme </a:t>
            </a:r>
            <a:r>
              <a:rPr>
                <a:latin typeface="Helvetica Neue Thin"/>
                <a:ea typeface="Helvetica Neue Thin"/>
                <a:cs typeface="Helvetica Neue Thin"/>
                <a:sym typeface="Helvetica Neue Thin"/>
              </a:rPr>
              <a:t>[Rashmi et al. OSDI’16]</a:t>
            </a:r>
          </a:p>
          <a:p>
            <a:pPr lvl="1"/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Selective replication:</a:t>
            </a:r>
            <a:r>
              <a:t> copy top </a:t>
            </a:r>
            <a:r>
              <a:rPr>
                <a:solidFill>
                  <a:srgbClr val="0433FF"/>
                </a:solidFill>
              </a:rPr>
              <a:t>10%</a:t>
            </a:r>
            <a:r>
              <a:t> popular files to </a:t>
            </a:r>
            <a:r>
              <a:rPr>
                <a:solidFill>
                  <a:srgbClr val="0433FF"/>
                </a:solidFill>
              </a:rPr>
              <a:t>4</a:t>
            </a:r>
            <a:r>
              <a:t> replicas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Load balanc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Load balancing</a:t>
            </a:r>
          </a:p>
        </p:txBody>
      </p:sp>
      <p:sp>
        <p:nvSpPr>
          <p:cNvPr id="8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5" y="2743200"/>
            <a:ext cx="8894590" cy="57225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Read lat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Read latency</a:t>
            </a:r>
          </a:p>
        </p:txBody>
      </p:sp>
      <p:sp>
        <p:nvSpPr>
          <p:cNvPr id="8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852" name="29-50% improvement over EC-Cache"/>
          <p:cNvSpPr txBox="1">
            <a:spLocks noGrp="1"/>
          </p:cNvSpPr>
          <p:nvPr>
            <p:ph type="body" sz="quarter" idx="4294967295"/>
          </p:nvPr>
        </p:nvSpPr>
        <p:spPr>
          <a:xfrm>
            <a:off x="7361594" y="3309275"/>
            <a:ext cx="5217714" cy="159496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433FF"/>
                </a:solidFill>
              </a:rPr>
              <a:t>29-50%</a:t>
            </a:r>
            <a:r>
              <a:t> improvement over EC-Cache</a:t>
            </a:r>
          </a:p>
        </p:txBody>
      </p:sp>
      <p:sp>
        <p:nvSpPr>
          <p:cNvPr id="853" name="22-55% improvement over EC-Cache"/>
          <p:cNvSpPr txBox="1"/>
          <p:nvPr/>
        </p:nvSpPr>
        <p:spPr>
          <a:xfrm>
            <a:off x="7361594" y="6252037"/>
            <a:ext cx="5217714" cy="159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spcBef>
                <a:spcPts val="3600"/>
              </a:spcBef>
              <a:defRPr sz="3600"/>
            </a:pPr>
            <a:r>
              <a:rPr dirty="0">
                <a:solidFill>
                  <a:srgbClr val="0433FF"/>
                </a:solidFill>
              </a:rPr>
              <a:t>22-55%</a:t>
            </a:r>
            <a:r>
              <a:rPr dirty="0"/>
              <a:t> improvement over EC-Cache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2048391"/>
            <a:ext cx="4502728" cy="388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910347"/>
            <a:ext cx="4664364" cy="3843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Read latency w/ straggl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Read latency w/ straggler</a:t>
            </a:r>
          </a:p>
        </p:txBody>
      </p:sp>
      <p:sp>
        <p:nvSpPr>
          <p:cNvPr id="856" name="Manually inject stragglers…"/>
          <p:cNvSpPr txBox="1">
            <a:spLocks noGrp="1"/>
          </p:cNvSpPr>
          <p:nvPr>
            <p:ph type="body" sz="half" idx="1"/>
          </p:nvPr>
        </p:nvSpPr>
        <p:spPr>
          <a:xfrm>
            <a:off x="571500" y="2324100"/>
            <a:ext cx="5217713" cy="6565900"/>
          </a:xfrm>
          <a:prstGeom prst="rect">
            <a:avLst/>
          </a:prstGeom>
        </p:spPr>
        <p:txBody>
          <a:bodyPr/>
          <a:lstStyle/>
          <a:p>
            <a:r>
              <a:t>Manually inject stragglers</a:t>
            </a:r>
          </a:p>
          <a:p>
            <a:pPr lvl="1"/>
            <a:r>
              <a:t>Bing cluster trace</a:t>
            </a:r>
          </a:p>
          <a:p>
            <a:r>
              <a:t>Resilient to stragglers</a:t>
            </a:r>
          </a:p>
          <a:p>
            <a:pPr lvl="1"/>
            <a:r>
              <a:t>up to </a:t>
            </a:r>
            <a:r>
              <a:rPr>
                <a:solidFill>
                  <a:srgbClr val="FF2600"/>
                </a:solidFill>
              </a:rPr>
              <a:t>40%</a:t>
            </a:r>
            <a:r>
              <a:t> improvement in latency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64" y="2076203"/>
            <a:ext cx="4522047" cy="3876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4" y="5952242"/>
            <a:ext cx="4627740" cy="38013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Outline of this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of this talk</a:t>
            </a:r>
          </a:p>
        </p:txBody>
      </p:sp>
      <p:sp>
        <p:nvSpPr>
          <p:cNvPr id="874" name="Prior ar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Prior arts</a:t>
            </a:r>
          </a:p>
          <a:p>
            <a:r>
              <a:t>SP-Cache</a:t>
            </a:r>
          </a:p>
          <a:p>
            <a:r>
              <a:t>Performance evaluation</a:t>
            </a:r>
          </a:p>
          <a:p>
            <a:r>
              <a:t>Summary</a:t>
            </a:r>
          </a:p>
        </p:txBody>
      </p:sp>
      <p:sp>
        <p:nvSpPr>
          <p:cNvPr id="8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876" name="Rounded Rectangle"/>
          <p:cNvSpPr/>
          <p:nvPr/>
        </p:nvSpPr>
        <p:spPr>
          <a:xfrm>
            <a:off x="483253" y="5743542"/>
            <a:ext cx="9642784" cy="817690"/>
          </a:xfrm>
          <a:prstGeom prst="roundRect">
            <a:avLst>
              <a:gd name="adj" fmla="val 23297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Revisiting this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 smtClean="0"/>
              <a:t>Summary</a:t>
            </a:r>
            <a:endParaRPr dirty="0"/>
          </a:p>
        </p:txBody>
      </p:sp>
      <p:sp>
        <p:nvSpPr>
          <p:cNvPr id="879" name="Load-balancing cluster caches with selective parti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Load-balancing cluster caches with </a:t>
            </a:r>
            <a:r>
              <a:rPr dirty="0"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selective partition</a:t>
            </a:r>
          </a:p>
          <a:p>
            <a:pPr lvl="1"/>
            <a:r>
              <a:rPr dirty="0"/>
              <a:t>split files into partitions based on their popularity</a:t>
            </a:r>
          </a:p>
          <a:p>
            <a:pPr lvl="1"/>
            <a:r>
              <a:rPr dirty="0"/>
              <a:t>redundancy-free</a:t>
            </a:r>
          </a:p>
          <a:p>
            <a:pPr lvl="1"/>
            <a:r>
              <a:rPr dirty="0"/>
              <a:t>no encoding/decoding overhead</a:t>
            </a:r>
          </a:p>
          <a:p>
            <a:r>
              <a:rPr dirty="0"/>
              <a:t>Split files into </a:t>
            </a:r>
            <a:r>
              <a:rPr dirty="0">
                <a:solidFill>
                  <a:srgbClr val="FF2600"/>
                </a:solidFill>
              </a:rPr>
              <a:t>just enough</a:t>
            </a:r>
            <a:r>
              <a:rPr dirty="0"/>
              <a:t> # of partitions for load balancing</a:t>
            </a:r>
          </a:p>
        </p:txBody>
      </p:sp>
      <p:sp>
        <p:nvSpPr>
          <p:cNvPr id="8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887" name="Group"/>
          <p:cNvGrpSpPr/>
          <p:nvPr/>
        </p:nvGrpSpPr>
        <p:grpSpPr>
          <a:xfrm>
            <a:off x="2858577" y="2176405"/>
            <a:ext cx="8578167" cy="6065620"/>
            <a:chOff x="-202122" y="-50799"/>
            <a:chExt cx="8578166" cy="6065618"/>
          </a:xfrm>
        </p:grpSpPr>
        <p:pic>
          <p:nvPicPr>
            <p:cNvPr id="88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-2898654" y="2645730"/>
              <a:ext cx="5798653" cy="405592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100" y="5609228"/>
              <a:ext cx="8337945" cy="405592"/>
            </a:xfrm>
            <a:prstGeom prst="rect">
              <a:avLst/>
            </a:prstGeom>
            <a:effectLst/>
          </p:spPr>
        </p:pic>
      </p:grpSp>
      <p:sp>
        <p:nvSpPr>
          <p:cNvPr id="888" name="Memory overhead"/>
          <p:cNvSpPr txBox="1"/>
          <p:nvPr/>
        </p:nvSpPr>
        <p:spPr>
          <a:xfrm>
            <a:off x="4932826" y="8260654"/>
            <a:ext cx="4580992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Memory overhead</a:t>
            </a:r>
          </a:p>
        </p:txBody>
      </p:sp>
      <p:sp>
        <p:nvSpPr>
          <p:cNvPr id="889" name="Read performance…"/>
          <p:cNvSpPr txBox="1"/>
          <p:nvPr/>
        </p:nvSpPr>
        <p:spPr>
          <a:xfrm>
            <a:off x="635775" y="759117"/>
            <a:ext cx="4847692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Read performance</a:t>
            </a:r>
          </a:p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&amp; load balance</a:t>
            </a:r>
          </a:p>
        </p:txBody>
      </p:sp>
      <p:grpSp>
        <p:nvGrpSpPr>
          <p:cNvPr id="892" name="Group"/>
          <p:cNvGrpSpPr/>
          <p:nvPr/>
        </p:nvGrpSpPr>
        <p:grpSpPr>
          <a:xfrm>
            <a:off x="285241" y="6064530"/>
            <a:ext cx="2991360" cy="1205940"/>
            <a:chOff x="0" y="0"/>
            <a:chExt cx="2991358" cy="1205938"/>
          </a:xfrm>
        </p:grpSpPr>
        <p:sp>
          <p:nvSpPr>
            <p:cNvPr id="890" name="Circle"/>
            <p:cNvSpPr/>
            <p:nvPr/>
          </p:nvSpPr>
          <p:spPr>
            <a:xfrm>
              <a:off x="2557400" y="541579"/>
              <a:ext cx="433959" cy="433959"/>
            </a:xfrm>
            <a:prstGeom prst="ellipse">
              <a:avLst/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91" name="Single copy…"/>
            <p:cNvSpPr txBox="1"/>
            <p:nvPr/>
          </p:nvSpPr>
          <p:spPr>
            <a:xfrm>
              <a:off x="-1" y="0"/>
              <a:ext cx="2528317" cy="1205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Single copy</a:t>
              </a:r>
            </a:p>
            <a:p>
              <a:pPr>
                <a:defRPr sz="3600"/>
              </a:pPr>
              <a:r>
                <a:t>in memory</a:t>
              </a:r>
            </a:p>
          </p:txBody>
        </p:sp>
      </p:grpSp>
      <p:grpSp>
        <p:nvGrpSpPr>
          <p:cNvPr id="895" name="Group"/>
          <p:cNvGrpSpPr/>
          <p:nvPr/>
        </p:nvGrpSpPr>
        <p:grpSpPr>
          <a:xfrm>
            <a:off x="7833741" y="5559720"/>
            <a:ext cx="4625243" cy="647139"/>
            <a:chOff x="0" y="279400"/>
            <a:chExt cx="4625242" cy="647138"/>
          </a:xfrm>
        </p:grpSpPr>
        <p:sp>
          <p:nvSpPr>
            <p:cNvPr id="893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94" name="Selective replication"/>
            <p:cNvSpPr txBox="1"/>
            <p:nvPr/>
          </p:nvSpPr>
          <p:spPr>
            <a:xfrm>
              <a:off x="477925" y="279400"/>
              <a:ext cx="4147318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Selective replication</a:t>
              </a:r>
            </a:p>
          </p:txBody>
        </p:sp>
      </p:grpSp>
      <p:grpSp>
        <p:nvGrpSpPr>
          <p:cNvPr id="898" name="Group"/>
          <p:cNvGrpSpPr/>
          <p:nvPr/>
        </p:nvGrpSpPr>
        <p:grpSpPr>
          <a:xfrm>
            <a:off x="4887341" y="4622134"/>
            <a:ext cx="3658337" cy="647139"/>
            <a:chOff x="0" y="279400"/>
            <a:chExt cx="3658335" cy="647138"/>
          </a:xfrm>
        </p:grpSpPr>
        <p:sp>
          <p:nvSpPr>
            <p:cNvPr id="896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5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97" name="Erasure coding"/>
            <p:cNvSpPr txBox="1"/>
            <p:nvPr/>
          </p:nvSpPr>
          <p:spPr>
            <a:xfrm>
              <a:off x="587780" y="279400"/>
              <a:ext cx="3070556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t>Erasure coding</a:t>
              </a:r>
            </a:p>
          </p:txBody>
        </p:sp>
      </p:grpSp>
      <p:grpSp>
        <p:nvGrpSpPr>
          <p:cNvPr id="901" name="Group"/>
          <p:cNvGrpSpPr/>
          <p:nvPr/>
        </p:nvGrpSpPr>
        <p:grpSpPr>
          <a:xfrm>
            <a:off x="2842641" y="3057820"/>
            <a:ext cx="4513504" cy="647139"/>
            <a:chOff x="0" y="279400"/>
            <a:chExt cx="4513502" cy="647138"/>
          </a:xfrm>
        </p:grpSpPr>
        <p:sp>
          <p:nvSpPr>
            <p:cNvPr id="899" name="Circle"/>
            <p:cNvSpPr/>
            <p:nvPr/>
          </p:nvSpPr>
          <p:spPr>
            <a:xfrm>
              <a:off x="0" y="385990"/>
              <a:ext cx="433959" cy="433959"/>
            </a:xfrm>
            <a:prstGeom prst="ellipse">
              <a:avLst/>
            </a:prstGeom>
            <a:blipFill rotWithShape="1">
              <a:blip r:embed="rId6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00" name="Selective partition"/>
            <p:cNvSpPr txBox="1"/>
            <p:nvPr/>
          </p:nvSpPr>
          <p:spPr>
            <a:xfrm>
              <a:off x="596213" y="279400"/>
              <a:ext cx="3917290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0433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Selective partition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Questions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kew in data popula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Skew in data popularity</a:t>
            </a:r>
          </a:p>
        </p:txBody>
      </p:sp>
      <p:sp>
        <p:nvSpPr>
          <p:cNvPr id="338" name="A small number of files highly popular (Zipf-like distribution)…"/>
          <p:cNvSpPr txBox="1">
            <a:spLocks noGrp="1"/>
          </p:cNvSpPr>
          <p:nvPr>
            <p:ph type="body" sz="half" idx="1"/>
          </p:nvPr>
        </p:nvSpPr>
        <p:spPr>
          <a:xfrm>
            <a:off x="571500" y="6674514"/>
            <a:ext cx="11861800" cy="2489634"/>
          </a:xfrm>
          <a:prstGeom prst="rect">
            <a:avLst/>
          </a:prstGeom>
        </p:spPr>
        <p:txBody>
          <a:bodyPr/>
          <a:lstStyle/>
          <a:p>
            <a:r>
              <a:t>A small number of files highly popular (</a:t>
            </a:r>
            <a:r>
              <a:rPr>
                <a:solidFill>
                  <a:srgbClr val="0433FF"/>
                </a:solidFill>
              </a:rPr>
              <a:t>Zipf-like</a:t>
            </a:r>
            <a:r>
              <a:t> distribution)</a:t>
            </a:r>
          </a:p>
          <a:p>
            <a:r>
              <a:t>Hot files much larger than cold ones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41" name="Trace study in a Yahoo! cluster"/>
          <p:cNvSpPr txBox="1"/>
          <p:nvPr/>
        </p:nvSpPr>
        <p:spPr>
          <a:xfrm>
            <a:off x="3707577" y="2209926"/>
            <a:ext cx="5104640" cy="547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000"/>
            </a:lvl1pPr>
          </a:lstStyle>
          <a:p>
            <a:r>
              <a:t>Trace study in a Yahoo! cluster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0" y="3136900"/>
            <a:ext cx="7048500" cy="347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Load imbalance ha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Load imbalance harms</a:t>
            </a:r>
          </a:p>
        </p:txBody>
      </p:sp>
      <p:sp>
        <p:nvSpPr>
          <p:cNvPr id="352" name="Stress test in a 30-node Alluxio cluster in Amazon EC2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Stress test in a 30-node Alluxio cluster in Amazon EC2</a:t>
            </a:r>
          </a:p>
          <a:p>
            <a:r>
              <a:t>File popularity follows Zipfian distribution (highly skewed)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55" name="Benefits of caching diminishes!"/>
          <p:cNvSpPr txBox="1"/>
          <p:nvPr/>
        </p:nvSpPr>
        <p:spPr>
          <a:xfrm>
            <a:off x="2601036" y="8082768"/>
            <a:ext cx="7802728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Benefits of caching diminishes!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4794250"/>
            <a:ext cx="6286500" cy="2832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How do we load-balance caching server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do we </a:t>
            </a:r>
            <a:r>
              <a:rPr>
                <a:solidFill>
                  <a:srgbClr val="FF26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load-balance</a:t>
            </a:r>
            <a:r>
              <a:t> caching servers?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Outline of this tal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of this talk</a:t>
            </a:r>
          </a:p>
        </p:txBody>
      </p:sp>
      <p:sp>
        <p:nvSpPr>
          <p:cNvPr id="361" name="Prior ar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Prior arts</a:t>
            </a:r>
          </a:p>
          <a:p>
            <a:r>
              <a:t>SP-Cache</a:t>
            </a:r>
          </a:p>
          <a:p>
            <a:r>
              <a:t>Performance evaluation</a:t>
            </a:r>
          </a:p>
          <a:p>
            <a:r>
              <a:t>Summary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63" name="Rounded Rectangle"/>
          <p:cNvSpPr/>
          <p:nvPr/>
        </p:nvSpPr>
        <p:spPr>
          <a:xfrm>
            <a:off x="531754" y="2235326"/>
            <a:ext cx="9642784" cy="817691"/>
          </a:xfrm>
          <a:prstGeom prst="roundRect">
            <a:avLst>
              <a:gd name="adj" fmla="val 23297"/>
            </a:avLst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73" name="Group"/>
          <p:cNvGrpSpPr/>
          <p:nvPr/>
        </p:nvGrpSpPr>
        <p:grpSpPr>
          <a:xfrm>
            <a:off x="5458990" y="2765530"/>
            <a:ext cx="326774" cy="4276723"/>
            <a:chOff x="0" y="0"/>
            <a:chExt cx="326773" cy="4276721"/>
          </a:xfrm>
        </p:grpSpPr>
        <p:grpSp>
          <p:nvGrpSpPr>
            <p:cNvPr id="371" name="Group"/>
            <p:cNvGrpSpPr/>
            <p:nvPr/>
          </p:nvGrpSpPr>
          <p:grpSpPr>
            <a:xfrm>
              <a:off x="-1" y="-1"/>
              <a:ext cx="326775" cy="4276723"/>
              <a:chOff x="0" y="0"/>
              <a:chExt cx="326773" cy="4276721"/>
            </a:xfrm>
          </p:grpSpPr>
          <p:sp>
            <p:nvSpPr>
              <p:cNvPr id="369" name="Line"/>
              <p:cNvSpPr/>
              <p:nvPr/>
            </p:nvSpPr>
            <p:spPr>
              <a:xfrm flipV="1">
                <a:off x="-1" y="-1"/>
                <a:ext cx="2" cy="427672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370" name="Line"/>
              <p:cNvSpPr/>
              <p:nvPr/>
            </p:nvSpPr>
            <p:spPr>
              <a:xfrm>
                <a:off x="14759" y="8677"/>
                <a:ext cx="31201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  <p:sp>
          <p:nvSpPr>
            <p:cNvPr id="372" name="Line"/>
            <p:cNvSpPr/>
            <p:nvPr/>
          </p:nvSpPr>
          <p:spPr>
            <a:xfrm>
              <a:off x="7379" y="4272588"/>
              <a:ext cx="31201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74" name="Selective replication"/>
          <p:cNvSpPr txBox="1"/>
          <p:nvPr/>
        </p:nvSpPr>
        <p:spPr>
          <a:xfrm>
            <a:off x="5920391" y="2360857"/>
            <a:ext cx="5085589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Selective replication</a:t>
            </a:r>
          </a:p>
        </p:txBody>
      </p:sp>
      <p:sp>
        <p:nvSpPr>
          <p:cNvPr id="375" name="Erasure coding"/>
          <p:cNvSpPr txBox="1"/>
          <p:nvPr/>
        </p:nvSpPr>
        <p:spPr>
          <a:xfrm>
            <a:off x="6028968" y="6658915"/>
            <a:ext cx="3830499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Erasure coding</a:t>
            </a:r>
          </a:p>
        </p:txBody>
      </p:sp>
      <p:sp>
        <p:nvSpPr>
          <p:cNvPr id="376" name="State-of-the-art"/>
          <p:cNvSpPr txBox="1"/>
          <p:nvPr/>
        </p:nvSpPr>
        <p:spPr>
          <a:xfrm>
            <a:off x="1417616" y="4509886"/>
            <a:ext cx="36704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State-of-the-art</a:t>
            </a:r>
          </a:p>
        </p:txBody>
      </p:sp>
      <p:sp>
        <p:nvSpPr>
          <p:cNvPr id="377" name="Scarlett [Eurosys’11]…"/>
          <p:cNvSpPr txBox="1"/>
          <p:nvPr/>
        </p:nvSpPr>
        <p:spPr>
          <a:xfrm>
            <a:off x="5953995" y="3119021"/>
            <a:ext cx="5018381" cy="138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Scarlett [Eurosys’11]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[Hong et al. SoCC’13]</a:t>
            </a:r>
          </a:p>
        </p:txBody>
      </p:sp>
      <p:sp>
        <p:nvSpPr>
          <p:cNvPr id="378" name="EC-Cache [OSDI’16]"/>
          <p:cNvSpPr txBox="1"/>
          <p:nvPr/>
        </p:nvSpPr>
        <p:spPr>
          <a:xfrm>
            <a:off x="6099347" y="7449925"/>
            <a:ext cx="4727678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EC-Cache [OSDI’16]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elective repl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Selective replication</a:t>
            </a:r>
          </a:p>
        </p:txBody>
      </p:sp>
      <p:sp>
        <p:nvSpPr>
          <p:cNvPr id="381" name="Cache replicas of files based on their popular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t>Cache </a:t>
            </a: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replicas</a:t>
            </a:r>
            <a:r>
              <a:t> of files based on their </a:t>
            </a:r>
            <a:r>
              <a:rPr>
                <a:solidFill>
                  <a:srgbClr val="0433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popularity</a:t>
            </a:r>
          </a:p>
          <a:p>
            <a:pPr lvl="1"/>
            <a:r>
              <a:t>more replicas for more popular files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400" name="Group"/>
          <p:cNvGrpSpPr/>
          <p:nvPr/>
        </p:nvGrpSpPr>
        <p:grpSpPr>
          <a:xfrm>
            <a:off x="2471715" y="4967507"/>
            <a:ext cx="7499220" cy="3426018"/>
            <a:chOff x="0" y="0"/>
            <a:chExt cx="7499219" cy="3426017"/>
          </a:xfrm>
        </p:grpSpPr>
        <p:grpSp>
          <p:nvGrpSpPr>
            <p:cNvPr id="387" name="Group"/>
            <p:cNvGrpSpPr/>
            <p:nvPr/>
          </p:nvGrpSpPr>
          <p:grpSpPr>
            <a:xfrm>
              <a:off x="562149" y="1953351"/>
              <a:ext cx="6937071" cy="1472667"/>
              <a:chOff x="0" y="0"/>
              <a:chExt cx="6937069" cy="1472665"/>
            </a:xfrm>
          </p:grpSpPr>
          <p:pic>
            <p:nvPicPr>
              <p:cNvPr id="383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472666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811756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3623512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server-icon-44054.png" descr="server-icon-44054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5464403" y="0"/>
                <a:ext cx="1472667" cy="14726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0" name="Group"/>
            <p:cNvGrpSpPr/>
            <p:nvPr/>
          </p:nvGrpSpPr>
          <p:grpSpPr>
            <a:xfrm>
              <a:off x="2849909" y="1668985"/>
              <a:ext cx="576319" cy="815125"/>
              <a:chOff x="0" y="0"/>
              <a:chExt cx="576318" cy="815123"/>
            </a:xfrm>
          </p:grpSpPr>
          <p:pic>
            <p:nvPicPr>
              <p:cNvPr id="388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89" name="B"/>
              <p:cNvSpPr txBox="1"/>
              <p:nvPr/>
            </p:nvSpPr>
            <p:spPr>
              <a:xfrm>
                <a:off x="53092" y="40676"/>
                <a:ext cx="470079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B</a:t>
                </a:r>
              </a:p>
            </p:txBody>
          </p:sp>
        </p:grpSp>
        <p:sp>
          <p:nvSpPr>
            <p:cNvPr id="391" name="Arrow"/>
            <p:cNvSpPr/>
            <p:nvPr/>
          </p:nvSpPr>
          <p:spPr>
            <a:xfrm rot="16200000">
              <a:off x="903648" y="460050"/>
              <a:ext cx="785841" cy="1270001"/>
            </a:xfrm>
            <a:prstGeom prst="rightArrow">
              <a:avLst>
                <a:gd name="adj1" fmla="val 24820"/>
                <a:gd name="adj2" fmla="val 67851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92" name="Arrow"/>
            <p:cNvSpPr/>
            <p:nvPr/>
          </p:nvSpPr>
          <p:spPr>
            <a:xfrm rot="16200000">
              <a:off x="2745148" y="910123"/>
              <a:ext cx="785841" cy="390229"/>
            </a:xfrm>
            <a:prstGeom prst="rightArrow">
              <a:avLst>
                <a:gd name="adj1" fmla="val 24820"/>
                <a:gd name="adj2" fmla="val 136639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93" name="GET A"/>
            <p:cNvSpPr txBox="1"/>
            <p:nvPr/>
          </p:nvSpPr>
          <p:spPr>
            <a:xfrm>
              <a:off x="670864" y="0"/>
              <a:ext cx="1251409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GET A</a:t>
              </a:r>
            </a:p>
          </p:txBody>
        </p:sp>
        <p:sp>
          <p:nvSpPr>
            <p:cNvPr id="394" name="GET B"/>
            <p:cNvSpPr txBox="1"/>
            <p:nvPr/>
          </p:nvSpPr>
          <p:spPr>
            <a:xfrm>
              <a:off x="2504846" y="0"/>
              <a:ext cx="1266445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GET B</a:t>
              </a:r>
            </a:p>
          </p:txBody>
        </p:sp>
        <p:sp>
          <p:nvSpPr>
            <p:cNvPr id="395" name="2x"/>
            <p:cNvSpPr txBox="1"/>
            <p:nvPr/>
          </p:nvSpPr>
          <p:spPr>
            <a:xfrm>
              <a:off x="0" y="800553"/>
              <a:ext cx="535737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2x</a:t>
              </a:r>
            </a:p>
          </p:txBody>
        </p:sp>
        <p:sp>
          <p:nvSpPr>
            <p:cNvPr id="396" name="1x"/>
            <p:cNvSpPr txBox="1"/>
            <p:nvPr/>
          </p:nvSpPr>
          <p:spPr>
            <a:xfrm>
              <a:off x="2362199" y="800553"/>
              <a:ext cx="535738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r>
                <a:t>1x</a:t>
              </a:r>
            </a:p>
          </p:txBody>
        </p:sp>
        <p:grpSp>
          <p:nvGrpSpPr>
            <p:cNvPr id="399" name="Group"/>
            <p:cNvGrpSpPr/>
            <p:nvPr/>
          </p:nvGrpSpPr>
          <p:grpSpPr>
            <a:xfrm>
              <a:off x="1008409" y="1668985"/>
              <a:ext cx="576319" cy="815125"/>
              <a:chOff x="0" y="0"/>
              <a:chExt cx="576318" cy="815123"/>
            </a:xfrm>
          </p:grpSpPr>
          <p:pic>
            <p:nvPicPr>
              <p:cNvPr id="397" name="editor_document_file_empty-512.png" descr="editor_document_file_empty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576319" cy="815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8" name="A"/>
              <p:cNvSpPr txBox="1"/>
              <p:nvPr/>
            </p:nvSpPr>
            <p:spPr>
              <a:xfrm>
                <a:off x="62960" y="40676"/>
                <a:ext cx="450343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A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837</Words>
  <Application>Microsoft Macintosh PowerPoint</Application>
  <PresentationFormat>Custom</PresentationFormat>
  <Paragraphs>242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Gill Sans</vt:lpstr>
      <vt:lpstr>Helvetica</vt:lpstr>
      <vt:lpstr>Helvetica Neue</vt:lpstr>
      <vt:lpstr>Helvetica Neue Light</vt:lpstr>
      <vt:lpstr>Helvetica Neue Medium</vt:lpstr>
      <vt:lpstr>Helvetica Neue Thin</vt:lpstr>
      <vt:lpstr>Lucida Grande</vt:lpstr>
      <vt:lpstr>White</vt:lpstr>
      <vt:lpstr>SP-Cache: Load-balanced, Redundancy-free cluster caching with Selective Partition</vt:lpstr>
      <vt:lpstr>The rise of cluster caches</vt:lpstr>
      <vt:lpstr>However, load imbalances are prevalent in cluster caches</vt:lpstr>
      <vt:lpstr>Skew in data popularity</vt:lpstr>
      <vt:lpstr>Load imbalance harms</vt:lpstr>
      <vt:lpstr>How do we load-balance caching servers?</vt:lpstr>
      <vt:lpstr>Outline of this talk</vt:lpstr>
      <vt:lpstr>PowerPoint Presentation</vt:lpstr>
      <vt:lpstr>Selective replication</vt:lpstr>
      <vt:lpstr>Selective replication</vt:lpstr>
      <vt:lpstr>Drawback of selective replication</vt:lpstr>
      <vt:lpstr>PowerPoint Presentation</vt:lpstr>
      <vt:lpstr>Erasure coding</vt:lpstr>
      <vt:lpstr>PowerPoint Presentation</vt:lpstr>
      <vt:lpstr>Problem of EC-Cache</vt:lpstr>
      <vt:lpstr>PowerPoint Presentation</vt:lpstr>
      <vt:lpstr>Outline of this talk</vt:lpstr>
      <vt:lpstr>Mitigating hot spot w/ partition</vt:lpstr>
      <vt:lpstr>Mitigating hot spot w/ partition</vt:lpstr>
      <vt:lpstr>Potential benefits of partition</vt:lpstr>
      <vt:lpstr>However, reading partitions from multiple servers is susceptible to stragglers</vt:lpstr>
      <vt:lpstr>How many partitions should a file be split into?</vt:lpstr>
      <vt:lpstr>Selective partition</vt:lpstr>
      <vt:lpstr>Selective partition</vt:lpstr>
      <vt:lpstr>PowerPoint Presentation</vt:lpstr>
      <vt:lpstr>PowerPoint Presentation</vt:lpstr>
      <vt:lpstr>Determining scale factor</vt:lpstr>
      <vt:lpstr>Determining scale factor</vt:lpstr>
      <vt:lpstr>Outline of this talk</vt:lpstr>
      <vt:lpstr>EC2 deployment</vt:lpstr>
      <vt:lpstr>Load balancing</vt:lpstr>
      <vt:lpstr>Read latency</vt:lpstr>
      <vt:lpstr>Read latency w/ straggler</vt:lpstr>
      <vt:lpstr>Outline of this talk</vt:lpstr>
      <vt:lpstr>Summary</vt:lpstr>
      <vt:lpstr>PowerPoint Presentation</vt:lpstr>
      <vt:lpstr>Questions?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SP-Cache: Load-balanced, Redundancy-free cluster caching with Selective Partition</dc:title>
  <cp:lastModifiedBy>Yinghao YU</cp:lastModifiedBy>
  <cp:revision>18</cp:revision>
  <dcterms:modified xsi:type="dcterms:W3CDTF">2018-11-03T03:35:57Z</dcterms:modified>
</cp:coreProperties>
</file>