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94" r:id="rId1"/>
  </p:sldMasterIdLst>
  <p:notesMasterIdLst>
    <p:notesMasterId r:id="rId29"/>
  </p:notesMasterIdLst>
  <p:handoutMasterIdLst>
    <p:handoutMasterId r:id="rId30"/>
  </p:handoutMasterIdLst>
  <p:sldIdLst>
    <p:sldId id="754" r:id="rId2"/>
    <p:sldId id="837" r:id="rId3"/>
    <p:sldId id="793" r:id="rId4"/>
    <p:sldId id="791" r:id="rId5"/>
    <p:sldId id="788" r:id="rId6"/>
    <p:sldId id="835" r:id="rId7"/>
    <p:sldId id="795" r:id="rId8"/>
    <p:sldId id="797" r:id="rId9"/>
    <p:sldId id="827" r:id="rId10"/>
    <p:sldId id="796" r:id="rId11"/>
    <p:sldId id="812" r:id="rId12"/>
    <p:sldId id="813" r:id="rId13"/>
    <p:sldId id="814" r:id="rId14"/>
    <p:sldId id="816" r:id="rId15"/>
    <p:sldId id="817" r:id="rId16"/>
    <p:sldId id="799" r:id="rId17"/>
    <p:sldId id="836" r:id="rId18"/>
    <p:sldId id="792" r:id="rId19"/>
    <p:sldId id="800" r:id="rId20"/>
    <p:sldId id="802" r:id="rId21"/>
    <p:sldId id="820" r:id="rId22"/>
    <p:sldId id="824" r:id="rId23"/>
    <p:sldId id="823" r:id="rId24"/>
    <p:sldId id="804" r:id="rId25"/>
    <p:sldId id="825" r:id="rId26"/>
    <p:sldId id="806" r:id="rId27"/>
    <p:sldId id="821" r:id="rId28"/>
  </p:sldIdLst>
  <p:sldSz cx="10972800" cy="61722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16">
          <p15:clr>
            <a:srgbClr val="A4A3A4"/>
          </p15:clr>
        </p15:guide>
        <p15:guide id="2" orient="horz" pos="3050">
          <p15:clr>
            <a:srgbClr val="A4A3A4"/>
          </p15:clr>
        </p15:guide>
        <p15:guide id="3" orient="horz" pos="3189">
          <p15:clr>
            <a:srgbClr val="A4A3A4"/>
          </p15:clr>
        </p15:guide>
        <p15:guide id="4" pos="5455">
          <p15:clr>
            <a:srgbClr val="A4A3A4"/>
          </p15:clr>
        </p15:guide>
        <p15:guide id="5" orient="horz" pos="975">
          <p15:clr>
            <a:srgbClr val="A4A3A4"/>
          </p15:clr>
        </p15:guide>
        <p15:guide id="6" pos="34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CCFF99"/>
    <a:srgbClr val="B8F828"/>
    <a:srgbClr val="DCB024"/>
    <a:srgbClr val="0071C5"/>
    <a:srgbClr val="B3B3B3"/>
    <a:srgbClr val="6E6E6E"/>
    <a:srgbClr val="4A4A4A"/>
    <a:srgbClr val="0C34BD"/>
    <a:srgbClr val="5D16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508" autoAdjust="0"/>
  </p:normalViewPr>
  <p:slideViewPr>
    <p:cSldViewPr>
      <p:cViewPr varScale="1">
        <p:scale>
          <a:sx n="64" d="100"/>
          <a:sy n="64" d="100"/>
        </p:scale>
        <p:origin x="987" y="48"/>
      </p:cViewPr>
      <p:guideLst>
        <p:guide orient="horz" pos="1316"/>
        <p:guide orient="horz" pos="3050"/>
        <p:guide orient="horz" pos="3189"/>
        <p:guide pos="5455"/>
        <p:guide orient="horz" pos="975"/>
        <p:guide pos="345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098"/>
    </p:cViewPr>
  </p:sorterViewPr>
  <p:notesViewPr>
    <p:cSldViewPr>
      <p:cViewPr varScale="1">
        <p:scale>
          <a:sx n="55" d="100"/>
          <a:sy n="55" d="100"/>
        </p:scale>
        <p:origin x="1963" y="1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blumrich\Documents\Projects\Stashing\SC18\Copy%20of%20n10_e2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blumrich\Documents\Professional\SC%20-%202018\Talk\n10_e2e_SC_tal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blumrich\Documents\Professional\SC%20-%202018\Talk\n10_e2e_SC_tal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blumrich\Documents\Professional\SC%20-%202018\Talk\n10_e2e_SC_talk.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summary!$C$8</c:f>
              <c:strCache>
                <c:ptCount val="1"/>
                <c:pt idx="0">
                  <c:v>Baseline</c:v>
                </c:pt>
              </c:strCache>
            </c:strRef>
          </c:tx>
          <c:spPr>
            <a:solidFill>
              <a:srgbClr val="FF000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summary!$D$8:$I$8</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C693-4DE7-8070-445F93AC0B1E}"/>
            </c:ext>
          </c:extLst>
        </c:ser>
        <c:ser>
          <c:idx val="1"/>
          <c:order val="1"/>
          <c:tx>
            <c:strRef>
              <c:f>summary!$C$9</c:f>
              <c:strCache>
                <c:ptCount val="1"/>
                <c:pt idx="0">
                  <c:v>Stash 100% Cap.</c:v>
                </c:pt>
              </c:strCache>
            </c:strRef>
          </c:tx>
          <c:spPr>
            <a:solidFill>
              <a:srgbClr val="00B05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summary!$D$9:$I$9</c:f>
              <c:numCache>
                <c:formatCode>General</c:formatCode>
                <c:ptCount val="6"/>
                <c:pt idx="0">
                  <c:v>1.0337773630372542</c:v>
                </c:pt>
                <c:pt idx="1">
                  <c:v>0.97270854171433829</c:v>
                </c:pt>
                <c:pt idx="2">
                  <c:v>1.0017275135321893</c:v>
                </c:pt>
                <c:pt idx="3">
                  <c:v>0.99887243354987509</c:v>
                </c:pt>
                <c:pt idx="4">
                  <c:v>0.99303434194025542</c:v>
                </c:pt>
                <c:pt idx="5">
                  <c:v>0.99966895768963981</c:v>
                </c:pt>
              </c:numCache>
            </c:numRef>
          </c:val>
          <c:extLst>
            <c:ext xmlns:c16="http://schemas.microsoft.com/office/drawing/2014/chart" uri="{C3380CC4-5D6E-409C-BE32-E72D297353CC}">
              <c16:uniqueId val="{00000001-C693-4DE7-8070-445F93AC0B1E}"/>
            </c:ext>
          </c:extLst>
        </c:ser>
        <c:dLbls>
          <c:showLegendKey val="0"/>
          <c:showVal val="0"/>
          <c:showCatName val="0"/>
          <c:showSerName val="0"/>
          <c:showPercent val="0"/>
          <c:showBubbleSize val="0"/>
        </c:dLbls>
        <c:gapWidth val="219"/>
        <c:overlap val="-27"/>
        <c:axId val="574982080"/>
        <c:axId val="574983392"/>
      </c:barChart>
      <c:catAx>
        <c:axId val="5749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4983392"/>
        <c:crosses val="autoZero"/>
        <c:auto val="1"/>
        <c:lblAlgn val="ctr"/>
        <c:lblOffset val="100"/>
        <c:noMultiLvlLbl val="0"/>
      </c:catAx>
      <c:valAx>
        <c:axId val="574983392"/>
        <c:scaling>
          <c:orientation val="minMax"/>
          <c:min val="0.5"/>
        </c:scaling>
        <c:delete val="0"/>
        <c:axPos val="l"/>
        <c:majorGridlines>
          <c:spPr>
            <a:ln w="9525" cap="flat" cmpd="sng" algn="ctr">
              <a:solidFill>
                <a:srgbClr val="FFFFFF">
                  <a:lumMod val="65000"/>
                </a:srgb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aseline="0"/>
                  <a:t>Normalized Runtime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749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summary!$C$8</c:f>
              <c:strCache>
                <c:ptCount val="1"/>
                <c:pt idx="0">
                  <c:v>Baseline</c:v>
                </c:pt>
              </c:strCache>
            </c:strRef>
          </c:tx>
          <c:spPr>
            <a:solidFill>
              <a:srgbClr val="FF000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summary!$D$8:$I$8</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BEC8-455C-AD8D-6C582880CE2A}"/>
            </c:ext>
          </c:extLst>
        </c:ser>
        <c:ser>
          <c:idx val="1"/>
          <c:order val="1"/>
          <c:tx>
            <c:strRef>
              <c:f>summary!$C$9</c:f>
              <c:strCache>
                <c:ptCount val="1"/>
                <c:pt idx="0">
                  <c:v>Stash 100% Cap.</c:v>
                </c:pt>
              </c:strCache>
            </c:strRef>
          </c:tx>
          <c:spPr>
            <a:solidFill>
              <a:srgbClr val="00B05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summary!$D$9:$I$9</c:f>
              <c:numCache>
                <c:formatCode>General</c:formatCode>
                <c:ptCount val="6"/>
                <c:pt idx="0">
                  <c:v>1.0337773630372542</c:v>
                </c:pt>
                <c:pt idx="1">
                  <c:v>0.97270854171433829</c:v>
                </c:pt>
                <c:pt idx="2">
                  <c:v>1.0017275135321893</c:v>
                </c:pt>
                <c:pt idx="3">
                  <c:v>0.99887243354987509</c:v>
                </c:pt>
                <c:pt idx="4">
                  <c:v>0.99303434194025542</c:v>
                </c:pt>
                <c:pt idx="5">
                  <c:v>0.99966895768963981</c:v>
                </c:pt>
              </c:numCache>
            </c:numRef>
          </c:val>
          <c:extLst>
            <c:ext xmlns:c16="http://schemas.microsoft.com/office/drawing/2014/chart" uri="{C3380CC4-5D6E-409C-BE32-E72D297353CC}">
              <c16:uniqueId val="{00000001-BEC8-455C-AD8D-6C582880CE2A}"/>
            </c:ext>
          </c:extLst>
        </c:ser>
        <c:ser>
          <c:idx val="2"/>
          <c:order val="2"/>
          <c:tx>
            <c:strRef>
              <c:f>summary!$C$10</c:f>
              <c:strCache>
                <c:ptCount val="1"/>
                <c:pt idx="0">
                  <c:v>Stash 50% Cap.</c:v>
                </c:pt>
              </c:strCache>
            </c:strRef>
          </c:tx>
          <c:spPr>
            <a:solidFill>
              <a:srgbClr val="0070C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summary!$D$10:$I$10</c:f>
              <c:numCache>
                <c:formatCode>General</c:formatCode>
                <c:ptCount val="6"/>
                <c:pt idx="0">
                  <c:v>1.0319037403195925</c:v>
                </c:pt>
                <c:pt idx="1">
                  <c:v>1.01797863846974</c:v>
                </c:pt>
                <c:pt idx="2">
                  <c:v>1.0061038811470691</c:v>
                </c:pt>
                <c:pt idx="3">
                  <c:v>0.99887243354987509</c:v>
                </c:pt>
                <c:pt idx="4">
                  <c:v>0.99303434194025542</c:v>
                </c:pt>
                <c:pt idx="5">
                  <c:v>0.98984803581562519</c:v>
                </c:pt>
              </c:numCache>
            </c:numRef>
          </c:val>
          <c:extLst>
            <c:ext xmlns:c16="http://schemas.microsoft.com/office/drawing/2014/chart" uri="{C3380CC4-5D6E-409C-BE32-E72D297353CC}">
              <c16:uniqueId val="{00000002-BEC8-455C-AD8D-6C582880CE2A}"/>
            </c:ext>
          </c:extLst>
        </c:ser>
        <c:ser>
          <c:idx val="3"/>
          <c:order val="3"/>
          <c:tx>
            <c:strRef>
              <c:f>summary!$C$11</c:f>
              <c:strCache>
                <c:ptCount val="1"/>
                <c:pt idx="0">
                  <c:v>Stash 25% Cap.</c:v>
                </c:pt>
              </c:strCache>
            </c:strRef>
          </c:tx>
          <c:spPr>
            <a:solidFill>
              <a:srgbClr val="FFC000"/>
            </a:solidFill>
            <a:ln>
              <a:noFill/>
            </a:ln>
            <a:effectLst/>
          </c:spPr>
          <c:invertIfNegative val="0"/>
          <c:cat>
            <c:strRef>
              <c:f>summary!$D$7:$I$7</c:f>
              <c:strCache>
                <c:ptCount val="6"/>
                <c:pt idx="0">
                  <c:v>BIGFFT</c:v>
                </c:pt>
                <c:pt idx="1">
                  <c:v>FillBoundary</c:v>
                </c:pt>
                <c:pt idx="2">
                  <c:v>AMR</c:v>
                </c:pt>
                <c:pt idx="3">
                  <c:v>MiniFE</c:v>
                </c:pt>
                <c:pt idx="4">
                  <c:v>MulitGrid</c:v>
                </c:pt>
                <c:pt idx="5">
                  <c:v>AMG</c:v>
                </c:pt>
              </c:strCache>
            </c:strRef>
          </c:cat>
          <c:val>
            <c:numRef>
              <c:f>summary!$D$11:$I$11</c:f>
              <c:numCache>
                <c:formatCode>General</c:formatCode>
                <c:ptCount val="6"/>
                <c:pt idx="0">
                  <c:v>1.2966229086128043</c:v>
                </c:pt>
                <c:pt idx="1">
                  <c:v>1.086023675746</c:v>
                </c:pt>
                <c:pt idx="2">
                  <c:v>1.0061038811470691</c:v>
                </c:pt>
                <c:pt idx="3">
                  <c:v>1.0060566919401044</c:v>
                </c:pt>
                <c:pt idx="4">
                  <c:v>0.99303434194025542</c:v>
                </c:pt>
                <c:pt idx="5">
                  <c:v>1.0084652247934927</c:v>
                </c:pt>
              </c:numCache>
            </c:numRef>
          </c:val>
          <c:extLst>
            <c:ext xmlns:c16="http://schemas.microsoft.com/office/drawing/2014/chart" uri="{C3380CC4-5D6E-409C-BE32-E72D297353CC}">
              <c16:uniqueId val="{00000003-BEC8-455C-AD8D-6C582880CE2A}"/>
            </c:ext>
          </c:extLst>
        </c:ser>
        <c:dLbls>
          <c:showLegendKey val="0"/>
          <c:showVal val="0"/>
          <c:showCatName val="0"/>
          <c:showSerName val="0"/>
          <c:showPercent val="0"/>
          <c:showBubbleSize val="0"/>
        </c:dLbls>
        <c:gapWidth val="219"/>
        <c:overlap val="-27"/>
        <c:axId val="574982080"/>
        <c:axId val="574983392"/>
      </c:barChart>
      <c:catAx>
        <c:axId val="5749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574983392"/>
        <c:crosses val="autoZero"/>
        <c:auto val="1"/>
        <c:lblAlgn val="ctr"/>
        <c:lblOffset val="100"/>
        <c:noMultiLvlLbl val="0"/>
      </c:catAx>
      <c:valAx>
        <c:axId val="574983392"/>
        <c:scaling>
          <c:orientation val="minMax"/>
          <c:min val="0.5"/>
        </c:scaling>
        <c:delete val="0"/>
        <c:axPos val="l"/>
        <c:majorGridlines>
          <c:spPr>
            <a:ln w="9525" cap="flat" cmpd="sng" algn="ctr">
              <a:solidFill>
                <a:schemeClr val="tx1">
                  <a:lumMod val="6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solidFill>
                      <a:schemeClr val="bg1"/>
                    </a:solidFill>
                  </a:rPr>
                  <a:t>Normalized Runtime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749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synthetic!$P$1</c:f>
              <c:strCache>
                <c:ptCount val="1"/>
                <c:pt idx="0">
                  <c:v>Baseline</c:v>
                </c:pt>
              </c:strCache>
            </c:strRef>
          </c:tx>
          <c:spPr>
            <a:ln w="88900" cap="rnd">
              <a:solidFill>
                <a:srgbClr val="FF0000">
                  <a:alpha val="70000"/>
                </a:srgbClr>
              </a:solidFill>
              <a:round/>
            </a:ln>
            <a:effectLst/>
          </c:spPr>
          <c:marker>
            <c:symbol val="none"/>
          </c:marker>
          <c:xVal>
            <c:numRef>
              <c:f>synthetic!$O$2:$O$12</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synthetic!$P$2:$P$12</c:f>
              <c:numCache>
                <c:formatCode>General</c:formatCode>
                <c:ptCount val="11"/>
                <c:pt idx="0">
                  <c:v>0.597499</c:v>
                </c:pt>
                <c:pt idx="1">
                  <c:v>0.60285799999999989</c:v>
                </c:pt>
                <c:pt idx="2">
                  <c:v>0.61004700000000001</c:v>
                </c:pt>
                <c:pt idx="3">
                  <c:v>0.61949500000000002</c:v>
                </c:pt>
                <c:pt idx="4">
                  <c:v>0.63214999999999999</c:v>
                </c:pt>
                <c:pt idx="5">
                  <c:v>0.64989599999999992</c:v>
                </c:pt>
                <c:pt idx="6">
                  <c:v>0.676736</c:v>
                </c:pt>
                <c:pt idx="7">
                  <c:v>0.72201199999999999</c:v>
                </c:pt>
                <c:pt idx="8">
                  <c:v>0.81478799999999996</c:v>
                </c:pt>
                <c:pt idx="9">
                  <c:v>1.1568900000000002</c:v>
                </c:pt>
                <c:pt idx="10">
                  <c:v>8.0276200000000006</c:v>
                </c:pt>
              </c:numCache>
            </c:numRef>
          </c:yVal>
          <c:smooth val="0"/>
          <c:extLst>
            <c:ext xmlns:c16="http://schemas.microsoft.com/office/drawing/2014/chart" uri="{C3380CC4-5D6E-409C-BE32-E72D297353CC}">
              <c16:uniqueId val="{00000000-B3A0-4B24-A4F1-209F7DBD2783}"/>
            </c:ext>
          </c:extLst>
        </c:ser>
        <c:ser>
          <c:idx val="2"/>
          <c:order val="1"/>
          <c:tx>
            <c:strRef>
              <c:f>synthetic!$Q$1</c:f>
              <c:strCache>
                <c:ptCount val="1"/>
                <c:pt idx="0">
                  <c:v>Stash 100% Cap.</c:v>
                </c:pt>
              </c:strCache>
            </c:strRef>
          </c:tx>
          <c:spPr>
            <a:ln w="63500" cap="rnd">
              <a:solidFill>
                <a:srgbClr val="00B050">
                  <a:alpha val="70000"/>
                </a:srgbClr>
              </a:solidFill>
              <a:round/>
            </a:ln>
            <a:effectLst/>
          </c:spPr>
          <c:marker>
            <c:symbol val="none"/>
          </c:marker>
          <c:xVal>
            <c:numRef>
              <c:f>synthetic!$O$2:$O$12</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synthetic!$Q$2:$Q$12</c:f>
              <c:numCache>
                <c:formatCode>General</c:formatCode>
                <c:ptCount val="11"/>
                <c:pt idx="0">
                  <c:v>0.597499</c:v>
                </c:pt>
                <c:pt idx="1">
                  <c:v>0.60285799999999989</c:v>
                </c:pt>
                <c:pt idx="2">
                  <c:v>0.61004700000000001</c:v>
                </c:pt>
                <c:pt idx="3">
                  <c:v>0.61949500000000002</c:v>
                </c:pt>
                <c:pt idx="4">
                  <c:v>0.63214999999999999</c:v>
                </c:pt>
                <c:pt idx="5">
                  <c:v>0.64989599999999992</c:v>
                </c:pt>
                <c:pt idx="6">
                  <c:v>0.676736</c:v>
                </c:pt>
                <c:pt idx="7">
                  <c:v>0.72201199999999999</c:v>
                </c:pt>
                <c:pt idx="8">
                  <c:v>0.81478799999999996</c:v>
                </c:pt>
                <c:pt idx="9">
                  <c:v>1.1568900000000002</c:v>
                </c:pt>
                <c:pt idx="10">
                  <c:v>7.9633700000000003</c:v>
                </c:pt>
              </c:numCache>
            </c:numRef>
          </c:yVal>
          <c:smooth val="0"/>
          <c:extLst>
            <c:ext xmlns:c16="http://schemas.microsoft.com/office/drawing/2014/chart" uri="{C3380CC4-5D6E-409C-BE32-E72D297353CC}">
              <c16:uniqueId val="{00000001-B3A0-4B24-A4F1-209F7DBD2783}"/>
            </c:ext>
          </c:extLst>
        </c:ser>
        <c:ser>
          <c:idx val="3"/>
          <c:order val="2"/>
          <c:tx>
            <c:strRef>
              <c:f>synthetic!$R$1</c:f>
              <c:strCache>
                <c:ptCount val="1"/>
                <c:pt idx="0">
                  <c:v>Stash 50% Cap.</c:v>
                </c:pt>
              </c:strCache>
            </c:strRef>
          </c:tx>
          <c:spPr>
            <a:ln w="50800" cap="rnd">
              <a:solidFill>
                <a:srgbClr val="0070C0">
                  <a:alpha val="70000"/>
                </a:srgbClr>
              </a:solidFill>
              <a:round/>
            </a:ln>
            <a:effectLst/>
          </c:spPr>
          <c:marker>
            <c:symbol val="none"/>
          </c:marker>
          <c:xVal>
            <c:numRef>
              <c:f>synthetic!$O$2:$O$12</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synthetic!$R$2:$R$12</c:f>
              <c:numCache>
                <c:formatCode>General</c:formatCode>
                <c:ptCount val="11"/>
                <c:pt idx="0">
                  <c:v>0.597499</c:v>
                </c:pt>
                <c:pt idx="1">
                  <c:v>0.60285799999999989</c:v>
                </c:pt>
                <c:pt idx="2">
                  <c:v>0.61004700000000001</c:v>
                </c:pt>
                <c:pt idx="3">
                  <c:v>0.61949500000000002</c:v>
                </c:pt>
                <c:pt idx="4">
                  <c:v>0.63214999999999999</c:v>
                </c:pt>
                <c:pt idx="5">
                  <c:v>0.64989599999999992</c:v>
                </c:pt>
                <c:pt idx="6">
                  <c:v>0.676736</c:v>
                </c:pt>
                <c:pt idx="7">
                  <c:v>0.72201199999999999</c:v>
                </c:pt>
                <c:pt idx="8">
                  <c:v>0.81478799999999996</c:v>
                </c:pt>
                <c:pt idx="9">
                  <c:v>1.15798</c:v>
                </c:pt>
                <c:pt idx="10">
                  <c:v>7.1131099999999998</c:v>
                </c:pt>
              </c:numCache>
            </c:numRef>
          </c:yVal>
          <c:smooth val="0"/>
          <c:extLst>
            <c:ext xmlns:c16="http://schemas.microsoft.com/office/drawing/2014/chart" uri="{C3380CC4-5D6E-409C-BE32-E72D297353CC}">
              <c16:uniqueId val="{00000002-B3A0-4B24-A4F1-209F7DBD2783}"/>
            </c:ext>
          </c:extLst>
        </c:ser>
        <c:ser>
          <c:idx val="4"/>
          <c:order val="3"/>
          <c:tx>
            <c:strRef>
              <c:f>synthetic!$S$1</c:f>
              <c:strCache>
                <c:ptCount val="1"/>
                <c:pt idx="0">
                  <c:v>Stash 25% Cap.</c:v>
                </c:pt>
              </c:strCache>
            </c:strRef>
          </c:tx>
          <c:spPr>
            <a:ln w="76200" cap="rnd">
              <a:solidFill>
                <a:srgbClr val="FFC000">
                  <a:alpha val="50000"/>
                </a:srgbClr>
              </a:solidFill>
              <a:round/>
            </a:ln>
            <a:effectLst/>
          </c:spPr>
          <c:marker>
            <c:symbol val="none"/>
          </c:marker>
          <c:xVal>
            <c:numRef>
              <c:f>synthetic!$O$2:$O$12</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synthetic!$S$2:$S$12</c:f>
              <c:numCache>
                <c:formatCode>General</c:formatCode>
                <c:ptCount val="11"/>
                <c:pt idx="0">
                  <c:v>0.597499</c:v>
                </c:pt>
                <c:pt idx="1">
                  <c:v>0.60285799999999989</c:v>
                </c:pt>
                <c:pt idx="2">
                  <c:v>0.61004700000000001</c:v>
                </c:pt>
                <c:pt idx="3">
                  <c:v>0.61949500000000002</c:v>
                </c:pt>
                <c:pt idx="4">
                  <c:v>0.63214999999999999</c:v>
                </c:pt>
                <c:pt idx="5">
                  <c:v>0.64989599999999992</c:v>
                </c:pt>
                <c:pt idx="6">
                  <c:v>0.676736</c:v>
                </c:pt>
                <c:pt idx="7">
                  <c:v>0.72191099999999997</c:v>
                </c:pt>
                <c:pt idx="8">
                  <c:v>0.81758900000000001</c:v>
                </c:pt>
                <c:pt idx="9">
                  <c:v>7.2789200000000003</c:v>
                </c:pt>
                <c:pt idx="10">
                  <c:v>7.2789200000000003</c:v>
                </c:pt>
              </c:numCache>
            </c:numRef>
          </c:yVal>
          <c:smooth val="0"/>
          <c:extLst>
            <c:ext xmlns:c16="http://schemas.microsoft.com/office/drawing/2014/chart" uri="{C3380CC4-5D6E-409C-BE32-E72D297353CC}">
              <c16:uniqueId val="{00000003-B3A0-4B24-A4F1-209F7DBD2783}"/>
            </c:ext>
          </c:extLst>
        </c:ser>
        <c:dLbls>
          <c:showLegendKey val="0"/>
          <c:showVal val="0"/>
          <c:showCatName val="0"/>
          <c:showSerName val="0"/>
          <c:showPercent val="0"/>
          <c:showBubbleSize val="0"/>
        </c:dLbls>
        <c:axId val="542063864"/>
        <c:axId val="542061896"/>
      </c:scatterChart>
      <c:valAx>
        <c:axId val="542063864"/>
        <c:scaling>
          <c:orientation val="minMax"/>
          <c:max val="1"/>
        </c:scaling>
        <c:delete val="0"/>
        <c:axPos val="b"/>
        <c:majorGridlines>
          <c:spPr>
            <a:ln w="12700" cap="flat" cmpd="sng" algn="ctr">
              <a:solidFill>
                <a:schemeClr val="bg1">
                  <a:lumMod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t>Offered Load (flits/s/node)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2061896"/>
        <c:crosses val="autoZero"/>
        <c:crossBetween val="midCat"/>
      </c:valAx>
      <c:valAx>
        <c:axId val="542061896"/>
        <c:scaling>
          <c:orientation val="minMax"/>
          <c:max val="3"/>
        </c:scaling>
        <c:delete val="0"/>
        <c:axPos val="l"/>
        <c:majorGridlines>
          <c:spPr>
            <a:ln w="12700"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t>Network Latency (us)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2063864"/>
        <c:crosses val="autoZero"/>
        <c:crossBetween val="midCat"/>
        <c:majorUnit val="0.5"/>
      </c:valAx>
      <c:spPr>
        <a:noFill/>
        <a:ln w="12700">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baseline="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synthetic!$P$1</c:f>
              <c:strCache>
                <c:ptCount val="1"/>
                <c:pt idx="0">
                  <c:v>Baseline</c:v>
                </c:pt>
              </c:strCache>
            </c:strRef>
          </c:tx>
          <c:spPr>
            <a:ln w="88900" cap="rnd">
              <a:solidFill>
                <a:srgbClr val="FF0000">
                  <a:alpha val="70000"/>
                </a:srgbClr>
              </a:solidFill>
              <a:round/>
            </a:ln>
            <a:effectLst/>
          </c:spPr>
          <c:marker>
            <c:symbol val="none"/>
          </c:marker>
          <c:xVal>
            <c:numRef>
              <c:f>synthetic!$O$16:$O$26</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synthetic!$P$16:$P$26</c:f>
              <c:numCache>
                <c:formatCode>General</c:formatCode>
                <c:ptCount val="11"/>
                <c:pt idx="0">
                  <c:v>9.9516199999999996E-3</c:v>
                </c:pt>
                <c:pt idx="1">
                  <c:v>0.107603</c:v>
                </c:pt>
                <c:pt idx="2">
                  <c:v>0.20529500000000001</c:v>
                </c:pt>
                <c:pt idx="3">
                  <c:v>0.302985</c:v>
                </c:pt>
                <c:pt idx="4">
                  <c:v>0.40075</c:v>
                </c:pt>
                <c:pt idx="5">
                  <c:v>0.49857899999999999</c:v>
                </c:pt>
                <c:pt idx="6">
                  <c:v>0.596221</c:v>
                </c:pt>
                <c:pt idx="7">
                  <c:v>0.69367500000000004</c:v>
                </c:pt>
                <c:pt idx="8">
                  <c:v>0.79095400000000005</c:v>
                </c:pt>
                <c:pt idx="9">
                  <c:v>0.886965</c:v>
                </c:pt>
                <c:pt idx="10">
                  <c:v>0.886965</c:v>
                </c:pt>
              </c:numCache>
            </c:numRef>
          </c:yVal>
          <c:smooth val="0"/>
          <c:extLst>
            <c:ext xmlns:c16="http://schemas.microsoft.com/office/drawing/2014/chart" uri="{C3380CC4-5D6E-409C-BE32-E72D297353CC}">
              <c16:uniqueId val="{00000000-84DC-4FFA-A130-6FEF12B8A0FA}"/>
            </c:ext>
          </c:extLst>
        </c:ser>
        <c:ser>
          <c:idx val="2"/>
          <c:order val="1"/>
          <c:tx>
            <c:strRef>
              <c:f>synthetic!$Q$1</c:f>
              <c:strCache>
                <c:ptCount val="1"/>
                <c:pt idx="0">
                  <c:v>Stash 100% Cap.</c:v>
                </c:pt>
              </c:strCache>
            </c:strRef>
          </c:tx>
          <c:spPr>
            <a:ln w="63500" cap="rnd">
              <a:solidFill>
                <a:srgbClr val="00B050">
                  <a:alpha val="70000"/>
                </a:srgbClr>
              </a:solidFill>
              <a:round/>
            </a:ln>
            <a:effectLst/>
          </c:spPr>
          <c:marker>
            <c:symbol val="none"/>
          </c:marker>
          <c:xVal>
            <c:numRef>
              <c:f>synthetic!$O$16:$O$26</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synthetic!$Q$16:$Q$26</c:f>
              <c:numCache>
                <c:formatCode>General</c:formatCode>
                <c:ptCount val="11"/>
                <c:pt idx="0">
                  <c:v>9.9516199999999996E-3</c:v>
                </c:pt>
                <c:pt idx="1">
                  <c:v>0.107603</c:v>
                </c:pt>
                <c:pt idx="2">
                  <c:v>0.20529500000000001</c:v>
                </c:pt>
                <c:pt idx="3">
                  <c:v>0.302985</c:v>
                </c:pt>
                <c:pt idx="4">
                  <c:v>0.40075</c:v>
                </c:pt>
                <c:pt idx="5">
                  <c:v>0.49857899999999999</c:v>
                </c:pt>
                <c:pt idx="6">
                  <c:v>0.596221</c:v>
                </c:pt>
                <c:pt idx="7">
                  <c:v>0.69367500000000004</c:v>
                </c:pt>
                <c:pt idx="8">
                  <c:v>0.79095400000000005</c:v>
                </c:pt>
                <c:pt idx="9">
                  <c:v>0.886965</c:v>
                </c:pt>
                <c:pt idx="10">
                  <c:v>0.886965</c:v>
                </c:pt>
              </c:numCache>
            </c:numRef>
          </c:yVal>
          <c:smooth val="0"/>
          <c:extLst>
            <c:ext xmlns:c16="http://schemas.microsoft.com/office/drawing/2014/chart" uri="{C3380CC4-5D6E-409C-BE32-E72D297353CC}">
              <c16:uniqueId val="{00000001-84DC-4FFA-A130-6FEF12B8A0FA}"/>
            </c:ext>
          </c:extLst>
        </c:ser>
        <c:ser>
          <c:idx val="3"/>
          <c:order val="2"/>
          <c:tx>
            <c:strRef>
              <c:f>synthetic!$R$1</c:f>
              <c:strCache>
                <c:ptCount val="1"/>
                <c:pt idx="0">
                  <c:v>Stash 50% Cap.</c:v>
                </c:pt>
              </c:strCache>
            </c:strRef>
          </c:tx>
          <c:spPr>
            <a:ln w="50800" cap="rnd">
              <a:solidFill>
                <a:srgbClr val="0070C0">
                  <a:alpha val="70000"/>
                </a:srgbClr>
              </a:solidFill>
              <a:round/>
            </a:ln>
            <a:effectLst/>
          </c:spPr>
          <c:marker>
            <c:symbol val="none"/>
          </c:marker>
          <c:xVal>
            <c:numRef>
              <c:f>synthetic!$O$16:$O$26</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synthetic!$R$16:$R$26</c:f>
              <c:numCache>
                <c:formatCode>General</c:formatCode>
                <c:ptCount val="11"/>
                <c:pt idx="0">
                  <c:v>9.9516199999999996E-3</c:v>
                </c:pt>
                <c:pt idx="1">
                  <c:v>0.107603</c:v>
                </c:pt>
                <c:pt idx="2">
                  <c:v>0.20529500000000001</c:v>
                </c:pt>
                <c:pt idx="3">
                  <c:v>0.302985</c:v>
                </c:pt>
                <c:pt idx="4">
                  <c:v>0.40075</c:v>
                </c:pt>
                <c:pt idx="5">
                  <c:v>0.49857899999999999</c:v>
                </c:pt>
                <c:pt idx="6">
                  <c:v>0.596221</c:v>
                </c:pt>
                <c:pt idx="7">
                  <c:v>0.69367500000000004</c:v>
                </c:pt>
                <c:pt idx="8">
                  <c:v>0.79095400000000005</c:v>
                </c:pt>
                <c:pt idx="9">
                  <c:v>0.88695599999999997</c:v>
                </c:pt>
                <c:pt idx="10">
                  <c:v>0.88695599999999997</c:v>
                </c:pt>
              </c:numCache>
            </c:numRef>
          </c:yVal>
          <c:smooth val="0"/>
          <c:extLst>
            <c:ext xmlns:c16="http://schemas.microsoft.com/office/drawing/2014/chart" uri="{C3380CC4-5D6E-409C-BE32-E72D297353CC}">
              <c16:uniqueId val="{00000002-84DC-4FFA-A130-6FEF12B8A0FA}"/>
            </c:ext>
          </c:extLst>
        </c:ser>
        <c:ser>
          <c:idx val="4"/>
          <c:order val="3"/>
          <c:tx>
            <c:strRef>
              <c:f>synthetic!$S$1</c:f>
              <c:strCache>
                <c:ptCount val="1"/>
                <c:pt idx="0">
                  <c:v>Stash 25% Cap.</c:v>
                </c:pt>
              </c:strCache>
            </c:strRef>
          </c:tx>
          <c:spPr>
            <a:ln w="76200" cap="rnd">
              <a:solidFill>
                <a:srgbClr val="FFC000">
                  <a:alpha val="60000"/>
                </a:srgbClr>
              </a:solidFill>
              <a:round/>
            </a:ln>
            <a:effectLst/>
          </c:spPr>
          <c:marker>
            <c:symbol val="none"/>
          </c:marker>
          <c:xVal>
            <c:numRef>
              <c:f>synthetic!$O$16:$O$26</c:f>
              <c:numCache>
                <c:formatCode>General</c:formatCode>
                <c:ptCount val="11"/>
                <c:pt idx="0">
                  <c:v>0.01</c:v>
                </c:pt>
                <c:pt idx="1">
                  <c:v>0.108</c:v>
                </c:pt>
                <c:pt idx="2">
                  <c:v>0.20599999999999999</c:v>
                </c:pt>
                <c:pt idx="3">
                  <c:v>0.30399999999999999</c:v>
                </c:pt>
                <c:pt idx="4">
                  <c:v>0.40200000000000002</c:v>
                </c:pt>
                <c:pt idx="5">
                  <c:v>0.5</c:v>
                </c:pt>
                <c:pt idx="6">
                  <c:v>0.59799999999999998</c:v>
                </c:pt>
                <c:pt idx="7">
                  <c:v>0.69599999999999995</c:v>
                </c:pt>
                <c:pt idx="8">
                  <c:v>0.79400000000000004</c:v>
                </c:pt>
                <c:pt idx="9">
                  <c:v>0.89200000000000002</c:v>
                </c:pt>
                <c:pt idx="10">
                  <c:v>0.99</c:v>
                </c:pt>
              </c:numCache>
            </c:numRef>
          </c:xVal>
          <c:yVal>
            <c:numRef>
              <c:f>synthetic!$S$16:$S$26</c:f>
              <c:numCache>
                <c:formatCode>General</c:formatCode>
                <c:ptCount val="11"/>
                <c:pt idx="0">
                  <c:v>9.9516199999999996E-3</c:v>
                </c:pt>
                <c:pt idx="1">
                  <c:v>0.107603</c:v>
                </c:pt>
                <c:pt idx="2">
                  <c:v>0.20529500000000001</c:v>
                </c:pt>
                <c:pt idx="3">
                  <c:v>0.302985</c:v>
                </c:pt>
                <c:pt idx="4">
                  <c:v>0.40075</c:v>
                </c:pt>
                <c:pt idx="5">
                  <c:v>0.49857899999999999</c:v>
                </c:pt>
                <c:pt idx="6">
                  <c:v>0.596221</c:v>
                </c:pt>
                <c:pt idx="7">
                  <c:v>0.69367400000000001</c:v>
                </c:pt>
                <c:pt idx="8">
                  <c:v>0.79093800000000003</c:v>
                </c:pt>
                <c:pt idx="9">
                  <c:v>0.78583400000000003</c:v>
                </c:pt>
                <c:pt idx="10">
                  <c:v>0.78583400000000003</c:v>
                </c:pt>
              </c:numCache>
            </c:numRef>
          </c:yVal>
          <c:smooth val="0"/>
          <c:extLst>
            <c:ext xmlns:c16="http://schemas.microsoft.com/office/drawing/2014/chart" uri="{C3380CC4-5D6E-409C-BE32-E72D297353CC}">
              <c16:uniqueId val="{00000003-84DC-4FFA-A130-6FEF12B8A0FA}"/>
            </c:ext>
          </c:extLst>
        </c:ser>
        <c:dLbls>
          <c:showLegendKey val="0"/>
          <c:showVal val="0"/>
          <c:showCatName val="0"/>
          <c:showSerName val="0"/>
          <c:showPercent val="0"/>
          <c:showBubbleSize val="0"/>
        </c:dLbls>
        <c:axId val="542063864"/>
        <c:axId val="542061896"/>
      </c:scatterChart>
      <c:valAx>
        <c:axId val="542063864"/>
        <c:scaling>
          <c:orientation val="minMax"/>
          <c:max val="1"/>
        </c:scaling>
        <c:delete val="0"/>
        <c:axPos val="b"/>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t>Offered Load (flits/s/node)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2061896"/>
        <c:crosses val="autoZero"/>
        <c:crossBetween val="midCat"/>
        <c:majorUnit val="0.2"/>
      </c:valAx>
      <c:valAx>
        <c:axId val="542061896"/>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r>
                  <a:rPr lang="en-US" sz="1600" baseline="0"/>
                  <a:t>Accepted Throughput (flits/s/node)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42063864"/>
        <c:crosses val="autoZero"/>
        <c:crossBetween val="midCat"/>
        <c:majorUnit val="0.2"/>
      </c:valAx>
      <c:spPr>
        <a:noFill/>
        <a:ln w="12700">
          <a:solidFill>
            <a:schemeClr val="bg1"/>
          </a:solidFill>
        </a:ln>
        <a:effectLst/>
      </c:spPr>
    </c:plotArea>
    <c:legend>
      <c:legendPos val="r"/>
      <c:layout>
        <c:manualLayout>
          <c:xMode val="edge"/>
          <c:yMode val="edge"/>
          <c:x val="0.67874072794538143"/>
          <c:y val="0.32777314822793246"/>
          <c:w val="0.32125927205461852"/>
          <c:h val="0.344453703544135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baseline="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5434520" y="8767094"/>
            <a:ext cx="1083012" cy="200064"/>
            <a:chOff x="8775700" y="3552825"/>
            <a:chExt cx="5156200" cy="952500"/>
          </a:xfrm>
        </p:grpSpPr>
        <p:sp>
          <p:nvSpPr>
            <p:cNvPr id="5" name="Freeform 4"/>
            <p:cNvSpPr>
              <a:spLocks noEditPoints="1"/>
            </p:cNvSpPr>
            <p:nvPr/>
          </p:nvSpPr>
          <p:spPr bwMode="auto">
            <a:xfrm>
              <a:off x="13817600" y="4265613"/>
              <a:ext cx="114300" cy="111125"/>
            </a:xfrm>
            <a:custGeom>
              <a:avLst/>
              <a:gdLst>
                <a:gd name="T0" fmla="*/ 59 w 144"/>
                <a:gd name="T1" fmla="*/ 63 h 139"/>
                <a:gd name="T2" fmla="*/ 79 w 144"/>
                <a:gd name="T3" fmla="*/ 63 h 139"/>
                <a:gd name="T4" fmla="*/ 85 w 144"/>
                <a:gd name="T5" fmla="*/ 61 h 139"/>
                <a:gd name="T6" fmla="*/ 87 w 144"/>
                <a:gd name="T7" fmla="*/ 53 h 139"/>
                <a:gd name="T8" fmla="*/ 83 w 144"/>
                <a:gd name="T9" fmla="*/ 47 h 139"/>
                <a:gd name="T10" fmla="*/ 75 w 144"/>
                <a:gd name="T11" fmla="*/ 45 h 139"/>
                <a:gd name="T12" fmla="*/ 59 w 144"/>
                <a:gd name="T13" fmla="*/ 45 h 139"/>
                <a:gd name="T14" fmla="*/ 73 w 144"/>
                <a:gd name="T15" fmla="*/ 33 h 139"/>
                <a:gd name="T16" fmla="*/ 101 w 144"/>
                <a:gd name="T17" fmla="*/ 41 h 139"/>
                <a:gd name="T18" fmla="*/ 103 w 144"/>
                <a:gd name="T19" fmla="*/ 61 h 139"/>
                <a:gd name="T20" fmla="*/ 99 w 144"/>
                <a:gd name="T21" fmla="*/ 68 h 139"/>
                <a:gd name="T22" fmla="*/ 91 w 144"/>
                <a:gd name="T23" fmla="*/ 74 h 139"/>
                <a:gd name="T24" fmla="*/ 105 w 144"/>
                <a:gd name="T25" fmla="*/ 106 h 139"/>
                <a:gd name="T26" fmla="*/ 67 w 144"/>
                <a:gd name="T27" fmla="*/ 76 h 139"/>
                <a:gd name="T28" fmla="*/ 59 w 144"/>
                <a:gd name="T29" fmla="*/ 106 h 139"/>
                <a:gd name="T30" fmla="*/ 44 w 144"/>
                <a:gd name="T31" fmla="*/ 33 h 139"/>
                <a:gd name="T32" fmla="*/ 51 w 144"/>
                <a:gd name="T33" fmla="*/ 21 h 139"/>
                <a:gd name="T34" fmla="*/ 24 w 144"/>
                <a:gd name="T35" fmla="*/ 49 h 139"/>
                <a:gd name="T36" fmla="*/ 24 w 144"/>
                <a:gd name="T37" fmla="*/ 92 h 139"/>
                <a:gd name="T38" fmla="*/ 51 w 144"/>
                <a:gd name="T39" fmla="*/ 120 h 139"/>
                <a:gd name="T40" fmla="*/ 71 w 144"/>
                <a:gd name="T41" fmla="*/ 124 h 139"/>
                <a:gd name="T42" fmla="*/ 109 w 144"/>
                <a:gd name="T43" fmla="*/ 108 h 139"/>
                <a:gd name="T44" fmla="*/ 122 w 144"/>
                <a:gd name="T45" fmla="*/ 70 h 139"/>
                <a:gd name="T46" fmla="*/ 109 w 144"/>
                <a:gd name="T47" fmla="*/ 31 h 139"/>
                <a:gd name="T48" fmla="*/ 71 w 144"/>
                <a:gd name="T49" fmla="*/ 17 h 139"/>
                <a:gd name="T50" fmla="*/ 95 w 144"/>
                <a:gd name="T51" fmla="*/ 3 h 139"/>
                <a:gd name="T52" fmla="*/ 130 w 144"/>
                <a:gd name="T53" fmla="*/ 27 h 139"/>
                <a:gd name="T54" fmla="*/ 144 w 144"/>
                <a:gd name="T55" fmla="*/ 70 h 139"/>
                <a:gd name="T56" fmla="*/ 130 w 144"/>
                <a:gd name="T57" fmla="*/ 114 h 139"/>
                <a:gd name="T58" fmla="*/ 95 w 144"/>
                <a:gd name="T59" fmla="*/ 135 h 139"/>
                <a:gd name="T60" fmla="*/ 50 w 144"/>
                <a:gd name="T61" fmla="*/ 135 h 139"/>
                <a:gd name="T62" fmla="*/ 14 w 144"/>
                <a:gd name="T63" fmla="*/ 114 h 139"/>
                <a:gd name="T64" fmla="*/ 0 w 144"/>
                <a:gd name="T65" fmla="*/ 70 h 139"/>
                <a:gd name="T66" fmla="*/ 14 w 144"/>
                <a:gd name="T67" fmla="*/ 27 h 139"/>
                <a:gd name="T68" fmla="*/ 50 w 144"/>
                <a:gd name="T6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39">
                  <a:moveTo>
                    <a:pt x="59" y="45"/>
                  </a:moveTo>
                  <a:lnTo>
                    <a:pt x="59" y="63"/>
                  </a:lnTo>
                  <a:lnTo>
                    <a:pt x="75" y="63"/>
                  </a:lnTo>
                  <a:lnTo>
                    <a:pt x="79" y="63"/>
                  </a:lnTo>
                  <a:lnTo>
                    <a:pt x="83" y="63"/>
                  </a:lnTo>
                  <a:lnTo>
                    <a:pt x="85" y="61"/>
                  </a:lnTo>
                  <a:lnTo>
                    <a:pt x="87" y="57"/>
                  </a:lnTo>
                  <a:lnTo>
                    <a:pt x="87" y="53"/>
                  </a:lnTo>
                  <a:lnTo>
                    <a:pt x="85" y="49"/>
                  </a:lnTo>
                  <a:lnTo>
                    <a:pt x="83" y="47"/>
                  </a:lnTo>
                  <a:lnTo>
                    <a:pt x="79" y="45"/>
                  </a:lnTo>
                  <a:lnTo>
                    <a:pt x="75" y="45"/>
                  </a:lnTo>
                  <a:lnTo>
                    <a:pt x="71" y="45"/>
                  </a:lnTo>
                  <a:lnTo>
                    <a:pt x="59" y="45"/>
                  </a:lnTo>
                  <a:close/>
                  <a:moveTo>
                    <a:pt x="44" y="33"/>
                  </a:moveTo>
                  <a:lnTo>
                    <a:pt x="73" y="33"/>
                  </a:lnTo>
                  <a:lnTo>
                    <a:pt x="89" y="35"/>
                  </a:lnTo>
                  <a:lnTo>
                    <a:pt x="101" y="41"/>
                  </a:lnTo>
                  <a:lnTo>
                    <a:pt x="105" y="55"/>
                  </a:lnTo>
                  <a:lnTo>
                    <a:pt x="103" y="61"/>
                  </a:lnTo>
                  <a:lnTo>
                    <a:pt x="101" y="67"/>
                  </a:lnTo>
                  <a:lnTo>
                    <a:pt x="99" y="68"/>
                  </a:lnTo>
                  <a:lnTo>
                    <a:pt x="95" y="72"/>
                  </a:lnTo>
                  <a:lnTo>
                    <a:pt x="91" y="74"/>
                  </a:lnTo>
                  <a:lnTo>
                    <a:pt x="85" y="74"/>
                  </a:lnTo>
                  <a:lnTo>
                    <a:pt x="105" y="106"/>
                  </a:lnTo>
                  <a:lnTo>
                    <a:pt x="85" y="106"/>
                  </a:lnTo>
                  <a:lnTo>
                    <a:pt x="67" y="76"/>
                  </a:lnTo>
                  <a:lnTo>
                    <a:pt x="59" y="76"/>
                  </a:lnTo>
                  <a:lnTo>
                    <a:pt x="59" y="106"/>
                  </a:lnTo>
                  <a:lnTo>
                    <a:pt x="44" y="106"/>
                  </a:lnTo>
                  <a:lnTo>
                    <a:pt x="44" y="33"/>
                  </a:lnTo>
                  <a:close/>
                  <a:moveTo>
                    <a:pt x="71" y="17"/>
                  </a:moveTo>
                  <a:lnTo>
                    <a:pt x="51" y="21"/>
                  </a:lnTo>
                  <a:lnTo>
                    <a:pt x="36" y="31"/>
                  </a:lnTo>
                  <a:lnTo>
                    <a:pt x="24" y="49"/>
                  </a:lnTo>
                  <a:lnTo>
                    <a:pt x="20" y="70"/>
                  </a:lnTo>
                  <a:lnTo>
                    <a:pt x="24" y="92"/>
                  </a:lnTo>
                  <a:lnTo>
                    <a:pt x="36" y="108"/>
                  </a:lnTo>
                  <a:lnTo>
                    <a:pt x="51" y="120"/>
                  </a:lnTo>
                  <a:lnTo>
                    <a:pt x="71" y="124"/>
                  </a:lnTo>
                  <a:lnTo>
                    <a:pt x="71" y="124"/>
                  </a:lnTo>
                  <a:lnTo>
                    <a:pt x="91" y="120"/>
                  </a:lnTo>
                  <a:lnTo>
                    <a:pt x="109" y="108"/>
                  </a:lnTo>
                  <a:lnTo>
                    <a:pt x="118" y="92"/>
                  </a:lnTo>
                  <a:lnTo>
                    <a:pt x="122" y="70"/>
                  </a:lnTo>
                  <a:lnTo>
                    <a:pt x="118" y="49"/>
                  </a:lnTo>
                  <a:lnTo>
                    <a:pt x="109" y="31"/>
                  </a:lnTo>
                  <a:lnTo>
                    <a:pt x="91" y="21"/>
                  </a:lnTo>
                  <a:lnTo>
                    <a:pt x="71" y="17"/>
                  </a:lnTo>
                  <a:close/>
                  <a:moveTo>
                    <a:pt x="71" y="0"/>
                  </a:moveTo>
                  <a:lnTo>
                    <a:pt x="95" y="3"/>
                  </a:lnTo>
                  <a:lnTo>
                    <a:pt x="114" y="11"/>
                  </a:lnTo>
                  <a:lnTo>
                    <a:pt x="130" y="27"/>
                  </a:lnTo>
                  <a:lnTo>
                    <a:pt x="140" y="45"/>
                  </a:lnTo>
                  <a:lnTo>
                    <a:pt x="144" y="70"/>
                  </a:lnTo>
                  <a:lnTo>
                    <a:pt x="140" y="94"/>
                  </a:lnTo>
                  <a:lnTo>
                    <a:pt x="130" y="114"/>
                  </a:lnTo>
                  <a:lnTo>
                    <a:pt x="114" y="128"/>
                  </a:lnTo>
                  <a:lnTo>
                    <a:pt x="95" y="135"/>
                  </a:lnTo>
                  <a:lnTo>
                    <a:pt x="71" y="139"/>
                  </a:lnTo>
                  <a:lnTo>
                    <a:pt x="50" y="135"/>
                  </a:lnTo>
                  <a:lnTo>
                    <a:pt x="30" y="128"/>
                  </a:lnTo>
                  <a:lnTo>
                    <a:pt x="14" y="114"/>
                  </a:lnTo>
                  <a:lnTo>
                    <a:pt x="4" y="94"/>
                  </a:lnTo>
                  <a:lnTo>
                    <a:pt x="0" y="70"/>
                  </a:lnTo>
                  <a:lnTo>
                    <a:pt x="4" y="45"/>
                  </a:lnTo>
                  <a:lnTo>
                    <a:pt x="14" y="27"/>
                  </a:lnTo>
                  <a:lnTo>
                    <a:pt x="30" y="11"/>
                  </a:lnTo>
                  <a:lnTo>
                    <a:pt x="50" y="3"/>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noEditPoints="1"/>
            </p:cNvSpPr>
            <p:nvPr/>
          </p:nvSpPr>
          <p:spPr bwMode="auto">
            <a:xfrm>
              <a:off x="10447338" y="3732213"/>
              <a:ext cx="3333750" cy="625475"/>
            </a:xfrm>
            <a:custGeom>
              <a:avLst/>
              <a:gdLst>
                <a:gd name="T0" fmla="*/ 2325 w 4200"/>
                <a:gd name="T1" fmla="*/ 618 h 788"/>
                <a:gd name="T2" fmla="*/ 2465 w 4200"/>
                <a:gd name="T3" fmla="*/ 616 h 788"/>
                <a:gd name="T4" fmla="*/ 2540 w 4200"/>
                <a:gd name="T5" fmla="*/ 597 h 788"/>
                <a:gd name="T6" fmla="*/ 2599 w 4200"/>
                <a:gd name="T7" fmla="*/ 555 h 788"/>
                <a:gd name="T8" fmla="*/ 2635 w 4200"/>
                <a:gd name="T9" fmla="*/ 488 h 788"/>
                <a:gd name="T10" fmla="*/ 2648 w 4200"/>
                <a:gd name="T11" fmla="*/ 396 h 788"/>
                <a:gd name="T12" fmla="*/ 2635 w 4200"/>
                <a:gd name="T13" fmla="*/ 301 h 788"/>
                <a:gd name="T14" fmla="*/ 2599 w 4200"/>
                <a:gd name="T15" fmla="*/ 236 h 788"/>
                <a:gd name="T16" fmla="*/ 2540 w 4200"/>
                <a:gd name="T17" fmla="*/ 193 h 788"/>
                <a:gd name="T18" fmla="*/ 2465 w 4200"/>
                <a:gd name="T19" fmla="*/ 173 h 788"/>
                <a:gd name="T20" fmla="*/ 2325 w 4200"/>
                <a:gd name="T21" fmla="*/ 171 h 788"/>
                <a:gd name="T22" fmla="*/ 3597 w 4200"/>
                <a:gd name="T23" fmla="*/ 512 h 788"/>
                <a:gd name="T24" fmla="*/ 3735 w 4200"/>
                <a:gd name="T25" fmla="*/ 143 h 788"/>
                <a:gd name="T26" fmla="*/ 4200 w 4200"/>
                <a:gd name="T27" fmla="*/ 786 h 788"/>
                <a:gd name="T28" fmla="*/ 3916 w 4200"/>
                <a:gd name="T29" fmla="*/ 648 h 788"/>
                <a:gd name="T30" fmla="*/ 3501 w 4200"/>
                <a:gd name="T31" fmla="*/ 786 h 788"/>
                <a:gd name="T32" fmla="*/ 3592 w 4200"/>
                <a:gd name="T33" fmla="*/ 0 h 788"/>
                <a:gd name="T34" fmla="*/ 2969 w 4200"/>
                <a:gd name="T35" fmla="*/ 0 h 788"/>
                <a:gd name="T36" fmla="*/ 3190 w 4200"/>
                <a:gd name="T37" fmla="*/ 788 h 788"/>
                <a:gd name="T38" fmla="*/ 2969 w 4200"/>
                <a:gd name="T39" fmla="*/ 0 h 788"/>
                <a:gd name="T40" fmla="*/ 2416 w 4200"/>
                <a:gd name="T41" fmla="*/ 0 h 788"/>
                <a:gd name="T42" fmla="*/ 2554 w 4200"/>
                <a:gd name="T43" fmla="*/ 7 h 788"/>
                <a:gd name="T44" fmla="*/ 2666 w 4200"/>
                <a:gd name="T45" fmla="*/ 33 h 788"/>
                <a:gd name="T46" fmla="*/ 2757 w 4200"/>
                <a:gd name="T47" fmla="*/ 90 h 788"/>
                <a:gd name="T48" fmla="*/ 2818 w 4200"/>
                <a:gd name="T49" fmla="*/ 173 h 788"/>
                <a:gd name="T50" fmla="*/ 2853 w 4200"/>
                <a:gd name="T51" fmla="*/ 277 h 788"/>
                <a:gd name="T52" fmla="*/ 2865 w 4200"/>
                <a:gd name="T53" fmla="*/ 402 h 788"/>
                <a:gd name="T54" fmla="*/ 2855 w 4200"/>
                <a:gd name="T55" fmla="*/ 518 h 788"/>
                <a:gd name="T56" fmla="*/ 2828 w 4200"/>
                <a:gd name="T57" fmla="*/ 614 h 788"/>
                <a:gd name="T58" fmla="*/ 2786 w 4200"/>
                <a:gd name="T59" fmla="*/ 683 h 788"/>
                <a:gd name="T60" fmla="*/ 2735 w 4200"/>
                <a:gd name="T61" fmla="*/ 731 h 788"/>
                <a:gd name="T62" fmla="*/ 2672 w 4200"/>
                <a:gd name="T63" fmla="*/ 762 h 788"/>
                <a:gd name="T64" fmla="*/ 2585 w 4200"/>
                <a:gd name="T65" fmla="*/ 780 h 788"/>
                <a:gd name="T66" fmla="*/ 2465 w 4200"/>
                <a:gd name="T67" fmla="*/ 788 h 788"/>
                <a:gd name="T68" fmla="*/ 2105 w 4200"/>
                <a:gd name="T69" fmla="*/ 0 h 788"/>
                <a:gd name="T70" fmla="*/ 1063 w 4200"/>
                <a:gd name="T71" fmla="*/ 0 h 788"/>
                <a:gd name="T72" fmla="*/ 1428 w 4200"/>
                <a:gd name="T73" fmla="*/ 0 h 788"/>
                <a:gd name="T74" fmla="*/ 1398 w 4200"/>
                <a:gd name="T75" fmla="*/ 788 h 788"/>
                <a:gd name="T76" fmla="*/ 825 w 4200"/>
                <a:gd name="T77" fmla="*/ 0 h 788"/>
                <a:gd name="T78" fmla="*/ 1969 w 4200"/>
                <a:gd name="T79" fmla="*/ 0 h 788"/>
                <a:gd name="T80" fmla="*/ 1747 w 4200"/>
                <a:gd name="T81" fmla="*/ 788 h 788"/>
                <a:gd name="T82" fmla="*/ 0 w 4200"/>
                <a:gd name="T83" fmla="*/ 0 h 788"/>
                <a:gd name="T84" fmla="*/ 441 w 4200"/>
                <a:gd name="T85" fmla="*/ 0 h 788"/>
                <a:gd name="T86" fmla="*/ 522 w 4200"/>
                <a:gd name="T87" fmla="*/ 7 h 788"/>
                <a:gd name="T88" fmla="*/ 599 w 4200"/>
                <a:gd name="T89" fmla="*/ 25 h 788"/>
                <a:gd name="T90" fmla="*/ 667 w 4200"/>
                <a:gd name="T91" fmla="*/ 59 h 788"/>
                <a:gd name="T92" fmla="*/ 725 w 4200"/>
                <a:gd name="T93" fmla="*/ 112 h 788"/>
                <a:gd name="T94" fmla="*/ 766 w 4200"/>
                <a:gd name="T95" fmla="*/ 187 h 788"/>
                <a:gd name="T96" fmla="*/ 788 w 4200"/>
                <a:gd name="T97" fmla="*/ 289 h 788"/>
                <a:gd name="T98" fmla="*/ 790 w 4200"/>
                <a:gd name="T99" fmla="*/ 788 h 788"/>
                <a:gd name="T100" fmla="*/ 573 w 4200"/>
                <a:gd name="T101" fmla="*/ 427 h 788"/>
                <a:gd name="T102" fmla="*/ 567 w 4200"/>
                <a:gd name="T103" fmla="*/ 317 h 788"/>
                <a:gd name="T104" fmla="*/ 543 w 4200"/>
                <a:gd name="T105" fmla="*/ 244 h 788"/>
                <a:gd name="T106" fmla="*/ 500 w 4200"/>
                <a:gd name="T107" fmla="*/ 201 h 788"/>
                <a:gd name="T108" fmla="*/ 439 w 4200"/>
                <a:gd name="T109" fmla="*/ 179 h 788"/>
                <a:gd name="T110" fmla="*/ 224 w 4200"/>
                <a:gd name="T111" fmla="*/ 175 h 788"/>
                <a:gd name="T112" fmla="*/ 0 w 4200"/>
                <a:gd name="T11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0" h="788">
                  <a:moveTo>
                    <a:pt x="2325" y="171"/>
                  </a:moveTo>
                  <a:lnTo>
                    <a:pt x="2325" y="618"/>
                  </a:lnTo>
                  <a:lnTo>
                    <a:pt x="2420" y="618"/>
                  </a:lnTo>
                  <a:lnTo>
                    <a:pt x="2465" y="616"/>
                  </a:lnTo>
                  <a:lnTo>
                    <a:pt x="2505" y="608"/>
                  </a:lnTo>
                  <a:lnTo>
                    <a:pt x="2540" y="597"/>
                  </a:lnTo>
                  <a:lnTo>
                    <a:pt x="2572" y="579"/>
                  </a:lnTo>
                  <a:lnTo>
                    <a:pt x="2599" y="555"/>
                  </a:lnTo>
                  <a:lnTo>
                    <a:pt x="2619" y="526"/>
                  </a:lnTo>
                  <a:lnTo>
                    <a:pt x="2635" y="488"/>
                  </a:lnTo>
                  <a:lnTo>
                    <a:pt x="2644" y="445"/>
                  </a:lnTo>
                  <a:lnTo>
                    <a:pt x="2648" y="396"/>
                  </a:lnTo>
                  <a:lnTo>
                    <a:pt x="2644" y="344"/>
                  </a:lnTo>
                  <a:lnTo>
                    <a:pt x="2635" y="301"/>
                  </a:lnTo>
                  <a:lnTo>
                    <a:pt x="2619" y="266"/>
                  </a:lnTo>
                  <a:lnTo>
                    <a:pt x="2599" y="236"/>
                  </a:lnTo>
                  <a:lnTo>
                    <a:pt x="2572" y="212"/>
                  </a:lnTo>
                  <a:lnTo>
                    <a:pt x="2540" y="193"/>
                  </a:lnTo>
                  <a:lnTo>
                    <a:pt x="2505" y="181"/>
                  </a:lnTo>
                  <a:lnTo>
                    <a:pt x="2465" y="173"/>
                  </a:lnTo>
                  <a:lnTo>
                    <a:pt x="2420" y="171"/>
                  </a:lnTo>
                  <a:lnTo>
                    <a:pt x="2325" y="171"/>
                  </a:lnTo>
                  <a:close/>
                  <a:moveTo>
                    <a:pt x="3735" y="143"/>
                  </a:moveTo>
                  <a:lnTo>
                    <a:pt x="3597" y="512"/>
                  </a:lnTo>
                  <a:lnTo>
                    <a:pt x="3869" y="512"/>
                  </a:lnTo>
                  <a:lnTo>
                    <a:pt x="3735" y="143"/>
                  </a:lnTo>
                  <a:close/>
                  <a:moveTo>
                    <a:pt x="3887" y="0"/>
                  </a:moveTo>
                  <a:lnTo>
                    <a:pt x="4200" y="786"/>
                  </a:lnTo>
                  <a:lnTo>
                    <a:pt x="3962" y="786"/>
                  </a:lnTo>
                  <a:lnTo>
                    <a:pt x="3916" y="648"/>
                  </a:lnTo>
                  <a:lnTo>
                    <a:pt x="3548" y="648"/>
                  </a:lnTo>
                  <a:lnTo>
                    <a:pt x="3501" y="786"/>
                  </a:lnTo>
                  <a:lnTo>
                    <a:pt x="3280" y="786"/>
                  </a:lnTo>
                  <a:lnTo>
                    <a:pt x="3592" y="0"/>
                  </a:lnTo>
                  <a:lnTo>
                    <a:pt x="3887" y="0"/>
                  </a:lnTo>
                  <a:close/>
                  <a:moveTo>
                    <a:pt x="2969" y="0"/>
                  </a:moveTo>
                  <a:lnTo>
                    <a:pt x="3190" y="0"/>
                  </a:lnTo>
                  <a:lnTo>
                    <a:pt x="3190" y="788"/>
                  </a:lnTo>
                  <a:lnTo>
                    <a:pt x="2969" y="788"/>
                  </a:lnTo>
                  <a:lnTo>
                    <a:pt x="2969" y="0"/>
                  </a:lnTo>
                  <a:close/>
                  <a:moveTo>
                    <a:pt x="2105" y="0"/>
                  </a:moveTo>
                  <a:lnTo>
                    <a:pt x="2416" y="0"/>
                  </a:lnTo>
                  <a:lnTo>
                    <a:pt x="2489" y="2"/>
                  </a:lnTo>
                  <a:lnTo>
                    <a:pt x="2554" y="7"/>
                  </a:lnTo>
                  <a:lnTo>
                    <a:pt x="2613" y="17"/>
                  </a:lnTo>
                  <a:lnTo>
                    <a:pt x="2666" y="33"/>
                  </a:lnTo>
                  <a:lnTo>
                    <a:pt x="2713" y="57"/>
                  </a:lnTo>
                  <a:lnTo>
                    <a:pt x="2757" y="90"/>
                  </a:lnTo>
                  <a:lnTo>
                    <a:pt x="2794" y="132"/>
                  </a:lnTo>
                  <a:lnTo>
                    <a:pt x="2818" y="173"/>
                  </a:lnTo>
                  <a:lnTo>
                    <a:pt x="2839" y="222"/>
                  </a:lnTo>
                  <a:lnTo>
                    <a:pt x="2853" y="277"/>
                  </a:lnTo>
                  <a:lnTo>
                    <a:pt x="2863" y="337"/>
                  </a:lnTo>
                  <a:lnTo>
                    <a:pt x="2865" y="402"/>
                  </a:lnTo>
                  <a:lnTo>
                    <a:pt x="2863" y="461"/>
                  </a:lnTo>
                  <a:lnTo>
                    <a:pt x="2855" y="518"/>
                  </a:lnTo>
                  <a:lnTo>
                    <a:pt x="2843" y="569"/>
                  </a:lnTo>
                  <a:lnTo>
                    <a:pt x="2828" y="614"/>
                  </a:lnTo>
                  <a:lnTo>
                    <a:pt x="2810" y="654"/>
                  </a:lnTo>
                  <a:lnTo>
                    <a:pt x="2786" y="683"/>
                  </a:lnTo>
                  <a:lnTo>
                    <a:pt x="2761" y="709"/>
                  </a:lnTo>
                  <a:lnTo>
                    <a:pt x="2735" y="731"/>
                  </a:lnTo>
                  <a:lnTo>
                    <a:pt x="2705" y="748"/>
                  </a:lnTo>
                  <a:lnTo>
                    <a:pt x="2672" y="762"/>
                  </a:lnTo>
                  <a:lnTo>
                    <a:pt x="2633" y="772"/>
                  </a:lnTo>
                  <a:lnTo>
                    <a:pt x="2585" y="780"/>
                  </a:lnTo>
                  <a:lnTo>
                    <a:pt x="2530" y="786"/>
                  </a:lnTo>
                  <a:lnTo>
                    <a:pt x="2465" y="788"/>
                  </a:lnTo>
                  <a:lnTo>
                    <a:pt x="2105" y="788"/>
                  </a:lnTo>
                  <a:lnTo>
                    <a:pt x="2105" y="0"/>
                  </a:lnTo>
                  <a:close/>
                  <a:moveTo>
                    <a:pt x="825" y="0"/>
                  </a:moveTo>
                  <a:lnTo>
                    <a:pt x="1063" y="0"/>
                  </a:lnTo>
                  <a:lnTo>
                    <a:pt x="1240" y="624"/>
                  </a:lnTo>
                  <a:lnTo>
                    <a:pt x="1428" y="0"/>
                  </a:lnTo>
                  <a:lnTo>
                    <a:pt x="1654" y="0"/>
                  </a:lnTo>
                  <a:lnTo>
                    <a:pt x="1398" y="788"/>
                  </a:lnTo>
                  <a:lnTo>
                    <a:pt x="1077" y="788"/>
                  </a:lnTo>
                  <a:lnTo>
                    <a:pt x="825" y="0"/>
                  </a:lnTo>
                  <a:close/>
                  <a:moveTo>
                    <a:pt x="1747" y="0"/>
                  </a:moveTo>
                  <a:lnTo>
                    <a:pt x="1969" y="0"/>
                  </a:lnTo>
                  <a:lnTo>
                    <a:pt x="1969" y="788"/>
                  </a:lnTo>
                  <a:lnTo>
                    <a:pt x="1747" y="788"/>
                  </a:lnTo>
                  <a:lnTo>
                    <a:pt x="1747" y="0"/>
                  </a:lnTo>
                  <a:close/>
                  <a:moveTo>
                    <a:pt x="0" y="0"/>
                  </a:moveTo>
                  <a:lnTo>
                    <a:pt x="400" y="0"/>
                  </a:lnTo>
                  <a:lnTo>
                    <a:pt x="441" y="0"/>
                  </a:lnTo>
                  <a:lnTo>
                    <a:pt x="482" y="2"/>
                  </a:lnTo>
                  <a:lnTo>
                    <a:pt x="522" y="7"/>
                  </a:lnTo>
                  <a:lnTo>
                    <a:pt x="561" y="15"/>
                  </a:lnTo>
                  <a:lnTo>
                    <a:pt x="599" y="25"/>
                  </a:lnTo>
                  <a:lnTo>
                    <a:pt x="634" y="41"/>
                  </a:lnTo>
                  <a:lnTo>
                    <a:pt x="667" y="59"/>
                  </a:lnTo>
                  <a:lnTo>
                    <a:pt x="697" y="82"/>
                  </a:lnTo>
                  <a:lnTo>
                    <a:pt x="725" y="112"/>
                  </a:lnTo>
                  <a:lnTo>
                    <a:pt x="746" y="145"/>
                  </a:lnTo>
                  <a:lnTo>
                    <a:pt x="766" y="187"/>
                  </a:lnTo>
                  <a:lnTo>
                    <a:pt x="780" y="234"/>
                  </a:lnTo>
                  <a:lnTo>
                    <a:pt x="788" y="289"/>
                  </a:lnTo>
                  <a:lnTo>
                    <a:pt x="790" y="352"/>
                  </a:lnTo>
                  <a:lnTo>
                    <a:pt x="790" y="788"/>
                  </a:lnTo>
                  <a:lnTo>
                    <a:pt x="573" y="788"/>
                  </a:lnTo>
                  <a:lnTo>
                    <a:pt x="573" y="427"/>
                  </a:lnTo>
                  <a:lnTo>
                    <a:pt x="571" y="368"/>
                  </a:lnTo>
                  <a:lnTo>
                    <a:pt x="567" y="317"/>
                  </a:lnTo>
                  <a:lnTo>
                    <a:pt x="557" y="277"/>
                  </a:lnTo>
                  <a:lnTo>
                    <a:pt x="543" y="244"/>
                  </a:lnTo>
                  <a:lnTo>
                    <a:pt x="524" y="220"/>
                  </a:lnTo>
                  <a:lnTo>
                    <a:pt x="500" y="201"/>
                  </a:lnTo>
                  <a:lnTo>
                    <a:pt x="473" y="187"/>
                  </a:lnTo>
                  <a:lnTo>
                    <a:pt x="439" y="179"/>
                  </a:lnTo>
                  <a:lnTo>
                    <a:pt x="400" y="175"/>
                  </a:lnTo>
                  <a:lnTo>
                    <a:pt x="224" y="175"/>
                  </a:lnTo>
                  <a:lnTo>
                    <a:pt x="224" y="788"/>
                  </a:lnTo>
                  <a:lnTo>
                    <a:pt x="0" y="78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8775700" y="3552825"/>
              <a:ext cx="1436688" cy="952500"/>
            </a:xfrm>
            <a:custGeom>
              <a:avLst/>
              <a:gdLst>
                <a:gd name="T0" fmla="*/ 638 w 1810"/>
                <a:gd name="T1" fmla="*/ 451 h 1200"/>
                <a:gd name="T2" fmla="*/ 516 w 1810"/>
                <a:gd name="T3" fmla="*/ 502 h 1200"/>
                <a:gd name="T4" fmla="*/ 469 w 1810"/>
                <a:gd name="T5" fmla="*/ 546 h 1200"/>
                <a:gd name="T6" fmla="*/ 496 w 1810"/>
                <a:gd name="T7" fmla="*/ 613 h 1200"/>
                <a:gd name="T8" fmla="*/ 595 w 1810"/>
                <a:gd name="T9" fmla="*/ 735 h 1200"/>
                <a:gd name="T10" fmla="*/ 614 w 1810"/>
                <a:gd name="T11" fmla="*/ 851 h 1200"/>
                <a:gd name="T12" fmla="*/ 439 w 1810"/>
                <a:gd name="T13" fmla="*/ 733 h 1200"/>
                <a:gd name="T14" fmla="*/ 349 w 1810"/>
                <a:gd name="T15" fmla="*/ 595 h 1200"/>
                <a:gd name="T16" fmla="*/ 323 w 1810"/>
                <a:gd name="T17" fmla="*/ 530 h 1200"/>
                <a:gd name="T18" fmla="*/ 372 w 1810"/>
                <a:gd name="T19" fmla="*/ 485 h 1200"/>
                <a:gd name="T20" fmla="*/ 516 w 1810"/>
                <a:gd name="T21" fmla="*/ 400 h 1200"/>
                <a:gd name="T22" fmla="*/ 707 w 1810"/>
                <a:gd name="T23" fmla="*/ 248 h 1200"/>
                <a:gd name="T24" fmla="*/ 933 w 1810"/>
                <a:gd name="T25" fmla="*/ 296 h 1200"/>
                <a:gd name="T26" fmla="*/ 1097 w 1810"/>
                <a:gd name="T27" fmla="*/ 400 h 1200"/>
                <a:gd name="T28" fmla="*/ 1185 w 1810"/>
                <a:gd name="T29" fmla="*/ 489 h 1200"/>
                <a:gd name="T30" fmla="*/ 1185 w 1810"/>
                <a:gd name="T31" fmla="*/ 518 h 1200"/>
                <a:gd name="T32" fmla="*/ 1097 w 1810"/>
                <a:gd name="T33" fmla="*/ 617 h 1200"/>
                <a:gd name="T34" fmla="*/ 947 w 1810"/>
                <a:gd name="T35" fmla="*/ 737 h 1200"/>
                <a:gd name="T36" fmla="*/ 762 w 1810"/>
                <a:gd name="T37" fmla="*/ 794 h 1200"/>
                <a:gd name="T38" fmla="*/ 715 w 1810"/>
                <a:gd name="T39" fmla="*/ 459 h 1200"/>
                <a:gd name="T40" fmla="*/ 817 w 1810"/>
                <a:gd name="T41" fmla="*/ 528 h 1200"/>
                <a:gd name="T42" fmla="*/ 1038 w 1810"/>
                <a:gd name="T43" fmla="*/ 502 h 1200"/>
                <a:gd name="T44" fmla="*/ 985 w 1810"/>
                <a:gd name="T45" fmla="*/ 451 h 1200"/>
                <a:gd name="T46" fmla="*/ 839 w 1810"/>
                <a:gd name="T47" fmla="*/ 370 h 1200"/>
                <a:gd name="T48" fmla="*/ 675 w 1810"/>
                <a:gd name="T49" fmla="*/ 250 h 1200"/>
                <a:gd name="T50" fmla="*/ 603 w 1810"/>
                <a:gd name="T51" fmla="*/ 260 h 1200"/>
                <a:gd name="T52" fmla="*/ 370 w 1810"/>
                <a:gd name="T53" fmla="*/ 349 h 1200"/>
                <a:gd name="T54" fmla="*/ 232 w 1810"/>
                <a:gd name="T55" fmla="*/ 461 h 1200"/>
                <a:gd name="T56" fmla="*/ 185 w 1810"/>
                <a:gd name="T57" fmla="*/ 516 h 1200"/>
                <a:gd name="T58" fmla="*/ 211 w 1810"/>
                <a:gd name="T59" fmla="*/ 581 h 1200"/>
                <a:gd name="T60" fmla="*/ 293 w 1810"/>
                <a:gd name="T61" fmla="*/ 723 h 1200"/>
                <a:gd name="T62" fmla="*/ 445 w 1810"/>
                <a:gd name="T63" fmla="*/ 877 h 1200"/>
                <a:gd name="T64" fmla="*/ 675 w 1810"/>
                <a:gd name="T65" fmla="*/ 966 h 1200"/>
                <a:gd name="T66" fmla="*/ 453 w 1810"/>
                <a:gd name="T67" fmla="*/ 1001 h 1200"/>
                <a:gd name="T68" fmla="*/ 232 w 1810"/>
                <a:gd name="T69" fmla="*/ 849 h 1200"/>
                <a:gd name="T70" fmla="*/ 89 w 1810"/>
                <a:gd name="T71" fmla="*/ 674 h 1200"/>
                <a:gd name="T72" fmla="*/ 16 w 1810"/>
                <a:gd name="T73" fmla="*/ 536 h 1200"/>
                <a:gd name="T74" fmla="*/ 4 w 1810"/>
                <a:gd name="T75" fmla="*/ 495 h 1200"/>
                <a:gd name="T76" fmla="*/ 85 w 1810"/>
                <a:gd name="T77" fmla="*/ 426 h 1200"/>
                <a:gd name="T78" fmla="*/ 250 w 1810"/>
                <a:gd name="T79" fmla="*/ 311 h 1200"/>
                <a:gd name="T80" fmla="*/ 478 w 1810"/>
                <a:gd name="T81" fmla="*/ 205 h 1200"/>
                <a:gd name="T82" fmla="*/ 675 w 1810"/>
                <a:gd name="T83" fmla="*/ 0 h 1200"/>
                <a:gd name="T84" fmla="*/ 675 w 1810"/>
                <a:gd name="T85" fmla="*/ 1058 h 1200"/>
                <a:gd name="T86" fmla="*/ 977 w 1810"/>
                <a:gd name="T87" fmla="*/ 1038 h 1200"/>
                <a:gd name="T88" fmla="*/ 1321 w 1810"/>
                <a:gd name="T89" fmla="*/ 946 h 1200"/>
                <a:gd name="T90" fmla="*/ 1619 w 1810"/>
                <a:gd name="T91" fmla="*/ 802 h 1200"/>
                <a:gd name="T92" fmla="*/ 1605 w 1810"/>
                <a:gd name="T93" fmla="*/ 717 h 1200"/>
                <a:gd name="T94" fmla="*/ 1485 w 1810"/>
                <a:gd name="T95" fmla="*/ 648 h 1200"/>
                <a:gd name="T96" fmla="*/ 1276 w 1810"/>
                <a:gd name="T97" fmla="*/ 788 h 1200"/>
                <a:gd name="T98" fmla="*/ 992 w 1810"/>
                <a:gd name="T99" fmla="*/ 932 h 1200"/>
                <a:gd name="T100" fmla="*/ 709 w 1810"/>
                <a:gd name="T101" fmla="*/ 969 h 1200"/>
                <a:gd name="T102" fmla="*/ 758 w 1810"/>
                <a:gd name="T103" fmla="*/ 873 h 1200"/>
                <a:gd name="T104" fmla="*/ 979 w 1810"/>
                <a:gd name="T105" fmla="*/ 820 h 1200"/>
                <a:gd name="T106" fmla="*/ 1172 w 1810"/>
                <a:gd name="T107" fmla="*/ 701 h 1200"/>
                <a:gd name="T108" fmla="*/ 1315 w 1810"/>
                <a:gd name="T109" fmla="*/ 577 h 1200"/>
                <a:gd name="T110" fmla="*/ 1384 w 1810"/>
                <a:gd name="T111" fmla="*/ 502 h 1200"/>
                <a:gd name="T112" fmla="*/ 1359 w 1810"/>
                <a:gd name="T113" fmla="*/ 465 h 1200"/>
                <a:gd name="T114" fmla="*/ 1242 w 1810"/>
                <a:gd name="T115" fmla="*/ 357 h 1200"/>
                <a:gd name="T116" fmla="*/ 1048 w 1810"/>
                <a:gd name="T117" fmla="*/ 233 h 1200"/>
                <a:gd name="T118" fmla="*/ 782 w 1810"/>
                <a:gd name="T119" fmla="*/ 16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0" h="1200">
                  <a:moveTo>
                    <a:pt x="675" y="359"/>
                  </a:moveTo>
                  <a:lnTo>
                    <a:pt x="675" y="451"/>
                  </a:lnTo>
                  <a:lnTo>
                    <a:pt x="675" y="451"/>
                  </a:lnTo>
                  <a:lnTo>
                    <a:pt x="638" y="451"/>
                  </a:lnTo>
                  <a:lnTo>
                    <a:pt x="603" y="459"/>
                  </a:lnTo>
                  <a:lnTo>
                    <a:pt x="571" y="471"/>
                  </a:lnTo>
                  <a:lnTo>
                    <a:pt x="542" y="485"/>
                  </a:lnTo>
                  <a:lnTo>
                    <a:pt x="516" y="502"/>
                  </a:lnTo>
                  <a:lnTo>
                    <a:pt x="496" y="518"/>
                  </a:lnTo>
                  <a:lnTo>
                    <a:pt x="482" y="532"/>
                  </a:lnTo>
                  <a:lnTo>
                    <a:pt x="473" y="542"/>
                  </a:lnTo>
                  <a:lnTo>
                    <a:pt x="469" y="546"/>
                  </a:lnTo>
                  <a:lnTo>
                    <a:pt x="471" y="552"/>
                  </a:lnTo>
                  <a:lnTo>
                    <a:pt x="477" y="566"/>
                  </a:lnTo>
                  <a:lnTo>
                    <a:pt x="484" y="587"/>
                  </a:lnTo>
                  <a:lnTo>
                    <a:pt x="496" y="613"/>
                  </a:lnTo>
                  <a:lnTo>
                    <a:pt x="514" y="644"/>
                  </a:lnTo>
                  <a:lnTo>
                    <a:pt x="536" y="676"/>
                  </a:lnTo>
                  <a:lnTo>
                    <a:pt x="561" y="707"/>
                  </a:lnTo>
                  <a:lnTo>
                    <a:pt x="595" y="735"/>
                  </a:lnTo>
                  <a:lnTo>
                    <a:pt x="632" y="761"/>
                  </a:lnTo>
                  <a:lnTo>
                    <a:pt x="675" y="780"/>
                  </a:lnTo>
                  <a:lnTo>
                    <a:pt x="675" y="865"/>
                  </a:lnTo>
                  <a:lnTo>
                    <a:pt x="614" y="851"/>
                  </a:lnTo>
                  <a:lnTo>
                    <a:pt x="561" y="828"/>
                  </a:lnTo>
                  <a:lnTo>
                    <a:pt x="514" y="800"/>
                  </a:lnTo>
                  <a:lnTo>
                    <a:pt x="473" y="768"/>
                  </a:lnTo>
                  <a:lnTo>
                    <a:pt x="439" y="733"/>
                  </a:lnTo>
                  <a:lnTo>
                    <a:pt x="408" y="698"/>
                  </a:lnTo>
                  <a:lnTo>
                    <a:pt x="384" y="660"/>
                  </a:lnTo>
                  <a:lnTo>
                    <a:pt x="364" y="627"/>
                  </a:lnTo>
                  <a:lnTo>
                    <a:pt x="349" y="595"/>
                  </a:lnTo>
                  <a:lnTo>
                    <a:pt x="337" y="569"/>
                  </a:lnTo>
                  <a:lnTo>
                    <a:pt x="329" y="548"/>
                  </a:lnTo>
                  <a:lnTo>
                    <a:pt x="325" y="534"/>
                  </a:lnTo>
                  <a:lnTo>
                    <a:pt x="323" y="530"/>
                  </a:lnTo>
                  <a:lnTo>
                    <a:pt x="325" y="526"/>
                  </a:lnTo>
                  <a:lnTo>
                    <a:pt x="335" y="516"/>
                  </a:lnTo>
                  <a:lnTo>
                    <a:pt x="350" y="502"/>
                  </a:lnTo>
                  <a:lnTo>
                    <a:pt x="372" y="485"/>
                  </a:lnTo>
                  <a:lnTo>
                    <a:pt x="400" y="463"/>
                  </a:lnTo>
                  <a:lnTo>
                    <a:pt x="433" y="441"/>
                  </a:lnTo>
                  <a:lnTo>
                    <a:pt x="473" y="420"/>
                  </a:lnTo>
                  <a:lnTo>
                    <a:pt x="516" y="400"/>
                  </a:lnTo>
                  <a:lnTo>
                    <a:pt x="565" y="382"/>
                  </a:lnTo>
                  <a:lnTo>
                    <a:pt x="618" y="368"/>
                  </a:lnTo>
                  <a:lnTo>
                    <a:pt x="675" y="359"/>
                  </a:lnTo>
                  <a:close/>
                  <a:moveTo>
                    <a:pt x="707" y="248"/>
                  </a:moveTo>
                  <a:lnTo>
                    <a:pt x="770" y="250"/>
                  </a:lnTo>
                  <a:lnTo>
                    <a:pt x="827" y="260"/>
                  </a:lnTo>
                  <a:lnTo>
                    <a:pt x="882" y="274"/>
                  </a:lnTo>
                  <a:lnTo>
                    <a:pt x="933" y="296"/>
                  </a:lnTo>
                  <a:lnTo>
                    <a:pt x="981" y="319"/>
                  </a:lnTo>
                  <a:lnTo>
                    <a:pt x="1024" y="345"/>
                  </a:lnTo>
                  <a:lnTo>
                    <a:pt x="1063" y="372"/>
                  </a:lnTo>
                  <a:lnTo>
                    <a:pt x="1097" y="400"/>
                  </a:lnTo>
                  <a:lnTo>
                    <a:pt x="1126" y="426"/>
                  </a:lnTo>
                  <a:lnTo>
                    <a:pt x="1152" y="451"/>
                  </a:lnTo>
                  <a:lnTo>
                    <a:pt x="1172" y="471"/>
                  </a:lnTo>
                  <a:lnTo>
                    <a:pt x="1185" y="489"/>
                  </a:lnTo>
                  <a:lnTo>
                    <a:pt x="1195" y="499"/>
                  </a:lnTo>
                  <a:lnTo>
                    <a:pt x="1197" y="502"/>
                  </a:lnTo>
                  <a:lnTo>
                    <a:pt x="1193" y="506"/>
                  </a:lnTo>
                  <a:lnTo>
                    <a:pt x="1185" y="518"/>
                  </a:lnTo>
                  <a:lnTo>
                    <a:pt x="1170" y="538"/>
                  </a:lnTo>
                  <a:lnTo>
                    <a:pt x="1150" y="562"/>
                  </a:lnTo>
                  <a:lnTo>
                    <a:pt x="1126" y="587"/>
                  </a:lnTo>
                  <a:lnTo>
                    <a:pt x="1097" y="617"/>
                  </a:lnTo>
                  <a:lnTo>
                    <a:pt x="1065" y="648"/>
                  </a:lnTo>
                  <a:lnTo>
                    <a:pt x="1028" y="680"/>
                  </a:lnTo>
                  <a:lnTo>
                    <a:pt x="988" y="709"/>
                  </a:lnTo>
                  <a:lnTo>
                    <a:pt x="947" y="737"/>
                  </a:lnTo>
                  <a:lnTo>
                    <a:pt x="904" y="761"/>
                  </a:lnTo>
                  <a:lnTo>
                    <a:pt x="859" y="778"/>
                  </a:lnTo>
                  <a:lnTo>
                    <a:pt x="811" y="790"/>
                  </a:lnTo>
                  <a:lnTo>
                    <a:pt x="762" y="794"/>
                  </a:lnTo>
                  <a:lnTo>
                    <a:pt x="717" y="790"/>
                  </a:lnTo>
                  <a:lnTo>
                    <a:pt x="675" y="780"/>
                  </a:lnTo>
                  <a:lnTo>
                    <a:pt x="675" y="451"/>
                  </a:lnTo>
                  <a:lnTo>
                    <a:pt x="715" y="459"/>
                  </a:lnTo>
                  <a:lnTo>
                    <a:pt x="746" y="469"/>
                  </a:lnTo>
                  <a:lnTo>
                    <a:pt x="774" y="485"/>
                  </a:lnTo>
                  <a:lnTo>
                    <a:pt x="796" y="504"/>
                  </a:lnTo>
                  <a:lnTo>
                    <a:pt x="817" y="528"/>
                  </a:lnTo>
                  <a:lnTo>
                    <a:pt x="837" y="558"/>
                  </a:lnTo>
                  <a:lnTo>
                    <a:pt x="859" y="591"/>
                  </a:lnTo>
                  <a:lnTo>
                    <a:pt x="882" y="633"/>
                  </a:lnTo>
                  <a:lnTo>
                    <a:pt x="1038" y="502"/>
                  </a:lnTo>
                  <a:lnTo>
                    <a:pt x="1034" y="499"/>
                  </a:lnTo>
                  <a:lnTo>
                    <a:pt x="1024" y="487"/>
                  </a:lnTo>
                  <a:lnTo>
                    <a:pt x="1008" y="471"/>
                  </a:lnTo>
                  <a:lnTo>
                    <a:pt x="985" y="451"/>
                  </a:lnTo>
                  <a:lnTo>
                    <a:pt x="957" y="430"/>
                  </a:lnTo>
                  <a:lnTo>
                    <a:pt x="924" y="406"/>
                  </a:lnTo>
                  <a:lnTo>
                    <a:pt x="884" y="386"/>
                  </a:lnTo>
                  <a:lnTo>
                    <a:pt x="839" y="370"/>
                  </a:lnTo>
                  <a:lnTo>
                    <a:pt x="790" y="359"/>
                  </a:lnTo>
                  <a:lnTo>
                    <a:pt x="734" y="355"/>
                  </a:lnTo>
                  <a:lnTo>
                    <a:pt x="675" y="359"/>
                  </a:lnTo>
                  <a:lnTo>
                    <a:pt x="675" y="250"/>
                  </a:lnTo>
                  <a:lnTo>
                    <a:pt x="707" y="248"/>
                  </a:lnTo>
                  <a:close/>
                  <a:moveTo>
                    <a:pt x="675" y="162"/>
                  </a:moveTo>
                  <a:lnTo>
                    <a:pt x="675" y="250"/>
                  </a:lnTo>
                  <a:lnTo>
                    <a:pt x="603" y="260"/>
                  </a:lnTo>
                  <a:lnTo>
                    <a:pt x="536" y="276"/>
                  </a:lnTo>
                  <a:lnTo>
                    <a:pt x="475" y="296"/>
                  </a:lnTo>
                  <a:lnTo>
                    <a:pt x="419" y="321"/>
                  </a:lnTo>
                  <a:lnTo>
                    <a:pt x="370" y="349"/>
                  </a:lnTo>
                  <a:lnTo>
                    <a:pt x="327" y="378"/>
                  </a:lnTo>
                  <a:lnTo>
                    <a:pt x="289" y="408"/>
                  </a:lnTo>
                  <a:lnTo>
                    <a:pt x="258" y="435"/>
                  </a:lnTo>
                  <a:lnTo>
                    <a:pt x="232" y="461"/>
                  </a:lnTo>
                  <a:lnTo>
                    <a:pt x="211" y="483"/>
                  </a:lnTo>
                  <a:lnTo>
                    <a:pt x="197" y="500"/>
                  </a:lnTo>
                  <a:lnTo>
                    <a:pt x="187" y="512"/>
                  </a:lnTo>
                  <a:lnTo>
                    <a:pt x="185" y="516"/>
                  </a:lnTo>
                  <a:lnTo>
                    <a:pt x="187" y="522"/>
                  </a:lnTo>
                  <a:lnTo>
                    <a:pt x="191" y="534"/>
                  </a:lnTo>
                  <a:lnTo>
                    <a:pt x="199" y="554"/>
                  </a:lnTo>
                  <a:lnTo>
                    <a:pt x="211" y="581"/>
                  </a:lnTo>
                  <a:lnTo>
                    <a:pt x="224" y="611"/>
                  </a:lnTo>
                  <a:lnTo>
                    <a:pt x="244" y="646"/>
                  </a:lnTo>
                  <a:lnTo>
                    <a:pt x="266" y="684"/>
                  </a:lnTo>
                  <a:lnTo>
                    <a:pt x="293" y="723"/>
                  </a:lnTo>
                  <a:lnTo>
                    <a:pt x="325" y="765"/>
                  </a:lnTo>
                  <a:lnTo>
                    <a:pt x="360" y="804"/>
                  </a:lnTo>
                  <a:lnTo>
                    <a:pt x="400" y="841"/>
                  </a:lnTo>
                  <a:lnTo>
                    <a:pt x="445" y="877"/>
                  </a:lnTo>
                  <a:lnTo>
                    <a:pt x="494" y="906"/>
                  </a:lnTo>
                  <a:lnTo>
                    <a:pt x="549" y="934"/>
                  </a:lnTo>
                  <a:lnTo>
                    <a:pt x="610" y="954"/>
                  </a:lnTo>
                  <a:lnTo>
                    <a:pt x="675" y="966"/>
                  </a:lnTo>
                  <a:lnTo>
                    <a:pt x="675" y="1058"/>
                  </a:lnTo>
                  <a:lnTo>
                    <a:pt x="595" y="1046"/>
                  </a:lnTo>
                  <a:lnTo>
                    <a:pt x="522" y="1027"/>
                  </a:lnTo>
                  <a:lnTo>
                    <a:pt x="453" y="1001"/>
                  </a:lnTo>
                  <a:lnTo>
                    <a:pt x="390" y="969"/>
                  </a:lnTo>
                  <a:lnTo>
                    <a:pt x="331" y="932"/>
                  </a:lnTo>
                  <a:lnTo>
                    <a:pt x="280" y="893"/>
                  </a:lnTo>
                  <a:lnTo>
                    <a:pt x="232" y="849"/>
                  </a:lnTo>
                  <a:lnTo>
                    <a:pt x="189" y="806"/>
                  </a:lnTo>
                  <a:lnTo>
                    <a:pt x="152" y="761"/>
                  </a:lnTo>
                  <a:lnTo>
                    <a:pt x="118" y="717"/>
                  </a:lnTo>
                  <a:lnTo>
                    <a:pt x="89" y="674"/>
                  </a:lnTo>
                  <a:lnTo>
                    <a:pt x="65" y="633"/>
                  </a:lnTo>
                  <a:lnTo>
                    <a:pt x="43" y="597"/>
                  </a:lnTo>
                  <a:lnTo>
                    <a:pt x="28" y="564"/>
                  </a:lnTo>
                  <a:lnTo>
                    <a:pt x="16" y="536"/>
                  </a:lnTo>
                  <a:lnTo>
                    <a:pt x="6" y="516"/>
                  </a:lnTo>
                  <a:lnTo>
                    <a:pt x="2" y="502"/>
                  </a:lnTo>
                  <a:lnTo>
                    <a:pt x="0" y="499"/>
                  </a:lnTo>
                  <a:lnTo>
                    <a:pt x="4" y="495"/>
                  </a:lnTo>
                  <a:lnTo>
                    <a:pt x="14" y="485"/>
                  </a:lnTo>
                  <a:lnTo>
                    <a:pt x="32" y="469"/>
                  </a:lnTo>
                  <a:lnTo>
                    <a:pt x="55" y="449"/>
                  </a:lnTo>
                  <a:lnTo>
                    <a:pt x="85" y="426"/>
                  </a:lnTo>
                  <a:lnTo>
                    <a:pt x="118" y="400"/>
                  </a:lnTo>
                  <a:lnTo>
                    <a:pt x="158" y="370"/>
                  </a:lnTo>
                  <a:lnTo>
                    <a:pt x="203" y="341"/>
                  </a:lnTo>
                  <a:lnTo>
                    <a:pt x="250" y="311"/>
                  </a:lnTo>
                  <a:lnTo>
                    <a:pt x="303" y="282"/>
                  </a:lnTo>
                  <a:lnTo>
                    <a:pt x="358" y="252"/>
                  </a:lnTo>
                  <a:lnTo>
                    <a:pt x="417" y="227"/>
                  </a:lnTo>
                  <a:lnTo>
                    <a:pt x="478" y="205"/>
                  </a:lnTo>
                  <a:lnTo>
                    <a:pt x="542" y="185"/>
                  </a:lnTo>
                  <a:lnTo>
                    <a:pt x="608" y="171"/>
                  </a:lnTo>
                  <a:lnTo>
                    <a:pt x="675" y="162"/>
                  </a:lnTo>
                  <a:close/>
                  <a:moveTo>
                    <a:pt x="675" y="0"/>
                  </a:moveTo>
                  <a:lnTo>
                    <a:pt x="1810" y="0"/>
                  </a:lnTo>
                  <a:lnTo>
                    <a:pt x="1810" y="1200"/>
                  </a:lnTo>
                  <a:lnTo>
                    <a:pt x="675" y="1200"/>
                  </a:lnTo>
                  <a:lnTo>
                    <a:pt x="675" y="1058"/>
                  </a:lnTo>
                  <a:lnTo>
                    <a:pt x="748" y="1062"/>
                  </a:lnTo>
                  <a:lnTo>
                    <a:pt x="819" y="1060"/>
                  </a:lnTo>
                  <a:lnTo>
                    <a:pt x="894" y="1052"/>
                  </a:lnTo>
                  <a:lnTo>
                    <a:pt x="977" y="1038"/>
                  </a:lnTo>
                  <a:lnTo>
                    <a:pt x="1061" y="1021"/>
                  </a:lnTo>
                  <a:lnTo>
                    <a:pt x="1148" y="1001"/>
                  </a:lnTo>
                  <a:lnTo>
                    <a:pt x="1235" y="975"/>
                  </a:lnTo>
                  <a:lnTo>
                    <a:pt x="1321" y="946"/>
                  </a:lnTo>
                  <a:lnTo>
                    <a:pt x="1404" y="914"/>
                  </a:lnTo>
                  <a:lnTo>
                    <a:pt x="1483" y="879"/>
                  </a:lnTo>
                  <a:lnTo>
                    <a:pt x="1554" y="841"/>
                  </a:lnTo>
                  <a:lnTo>
                    <a:pt x="1619" y="802"/>
                  </a:lnTo>
                  <a:lnTo>
                    <a:pt x="1674" y="763"/>
                  </a:lnTo>
                  <a:lnTo>
                    <a:pt x="1658" y="749"/>
                  </a:lnTo>
                  <a:lnTo>
                    <a:pt x="1634" y="733"/>
                  </a:lnTo>
                  <a:lnTo>
                    <a:pt x="1605" y="717"/>
                  </a:lnTo>
                  <a:lnTo>
                    <a:pt x="1573" y="700"/>
                  </a:lnTo>
                  <a:lnTo>
                    <a:pt x="1540" y="682"/>
                  </a:lnTo>
                  <a:lnTo>
                    <a:pt x="1510" y="664"/>
                  </a:lnTo>
                  <a:lnTo>
                    <a:pt x="1485" y="648"/>
                  </a:lnTo>
                  <a:lnTo>
                    <a:pt x="1467" y="636"/>
                  </a:lnTo>
                  <a:lnTo>
                    <a:pt x="1404" y="690"/>
                  </a:lnTo>
                  <a:lnTo>
                    <a:pt x="1341" y="741"/>
                  </a:lnTo>
                  <a:lnTo>
                    <a:pt x="1276" y="788"/>
                  </a:lnTo>
                  <a:lnTo>
                    <a:pt x="1209" y="832"/>
                  </a:lnTo>
                  <a:lnTo>
                    <a:pt x="1140" y="871"/>
                  </a:lnTo>
                  <a:lnTo>
                    <a:pt x="1067" y="904"/>
                  </a:lnTo>
                  <a:lnTo>
                    <a:pt x="992" y="932"/>
                  </a:lnTo>
                  <a:lnTo>
                    <a:pt x="914" y="954"/>
                  </a:lnTo>
                  <a:lnTo>
                    <a:pt x="831" y="966"/>
                  </a:lnTo>
                  <a:lnTo>
                    <a:pt x="744" y="969"/>
                  </a:lnTo>
                  <a:lnTo>
                    <a:pt x="709" y="969"/>
                  </a:lnTo>
                  <a:lnTo>
                    <a:pt x="675" y="966"/>
                  </a:lnTo>
                  <a:lnTo>
                    <a:pt x="675" y="865"/>
                  </a:lnTo>
                  <a:lnTo>
                    <a:pt x="715" y="871"/>
                  </a:lnTo>
                  <a:lnTo>
                    <a:pt x="758" y="873"/>
                  </a:lnTo>
                  <a:lnTo>
                    <a:pt x="815" y="869"/>
                  </a:lnTo>
                  <a:lnTo>
                    <a:pt x="870" y="859"/>
                  </a:lnTo>
                  <a:lnTo>
                    <a:pt x="925" y="841"/>
                  </a:lnTo>
                  <a:lnTo>
                    <a:pt x="979" y="820"/>
                  </a:lnTo>
                  <a:lnTo>
                    <a:pt x="1030" y="794"/>
                  </a:lnTo>
                  <a:lnTo>
                    <a:pt x="1079" y="767"/>
                  </a:lnTo>
                  <a:lnTo>
                    <a:pt x="1126" y="735"/>
                  </a:lnTo>
                  <a:lnTo>
                    <a:pt x="1172" y="701"/>
                  </a:lnTo>
                  <a:lnTo>
                    <a:pt x="1213" y="670"/>
                  </a:lnTo>
                  <a:lnTo>
                    <a:pt x="1250" y="636"/>
                  </a:lnTo>
                  <a:lnTo>
                    <a:pt x="1284" y="605"/>
                  </a:lnTo>
                  <a:lnTo>
                    <a:pt x="1315" y="577"/>
                  </a:lnTo>
                  <a:lnTo>
                    <a:pt x="1339" y="550"/>
                  </a:lnTo>
                  <a:lnTo>
                    <a:pt x="1361" y="530"/>
                  </a:lnTo>
                  <a:lnTo>
                    <a:pt x="1374" y="512"/>
                  </a:lnTo>
                  <a:lnTo>
                    <a:pt x="1384" y="502"/>
                  </a:lnTo>
                  <a:lnTo>
                    <a:pt x="1386" y="499"/>
                  </a:lnTo>
                  <a:lnTo>
                    <a:pt x="1384" y="495"/>
                  </a:lnTo>
                  <a:lnTo>
                    <a:pt x="1374" y="483"/>
                  </a:lnTo>
                  <a:lnTo>
                    <a:pt x="1359" y="465"/>
                  </a:lnTo>
                  <a:lnTo>
                    <a:pt x="1339" y="443"/>
                  </a:lnTo>
                  <a:lnTo>
                    <a:pt x="1311" y="418"/>
                  </a:lnTo>
                  <a:lnTo>
                    <a:pt x="1280" y="388"/>
                  </a:lnTo>
                  <a:lnTo>
                    <a:pt x="1242" y="357"/>
                  </a:lnTo>
                  <a:lnTo>
                    <a:pt x="1201" y="325"/>
                  </a:lnTo>
                  <a:lnTo>
                    <a:pt x="1154" y="292"/>
                  </a:lnTo>
                  <a:lnTo>
                    <a:pt x="1103" y="262"/>
                  </a:lnTo>
                  <a:lnTo>
                    <a:pt x="1048" y="233"/>
                  </a:lnTo>
                  <a:lnTo>
                    <a:pt x="987" y="207"/>
                  </a:lnTo>
                  <a:lnTo>
                    <a:pt x="924" y="187"/>
                  </a:lnTo>
                  <a:lnTo>
                    <a:pt x="855" y="171"/>
                  </a:lnTo>
                  <a:lnTo>
                    <a:pt x="782" y="162"/>
                  </a:lnTo>
                  <a:lnTo>
                    <a:pt x="707" y="160"/>
                  </a:lnTo>
                  <a:lnTo>
                    <a:pt x="675" y="162"/>
                  </a:lnTo>
                  <a:lnTo>
                    <a:pt x="675" y="0"/>
                  </a:lnTo>
                  <a:close/>
                </a:path>
              </a:pathLst>
            </a:custGeom>
            <a:solidFill>
              <a:srgbClr val="76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Trebuchet MS" pitchFamily="34" charset="0"/>
                <a:ea typeface="ＭＳ Ｐゴシック" pitchFamily="-16" charset="-128"/>
                <a:cs typeface="+mn-cs"/>
              </a:defRPr>
            </a:lvl1pPr>
          </a:lstStyle>
          <a:p>
            <a:pPr>
              <a:defRPr/>
            </a:pPr>
            <a:fld id="{0EFD2D7F-A763-4126-9B71-A7F863137437}" type="datetimeFigureOut">
              <a:rPr lang="en-US" smtClean="0"/>
              <a:pPr>
                <a:defRPr/>
              </a:pPr>
              <a:t>11/26/2018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Trebuchet MS" pitchFamily="34" charset="0"/>
                <a:ea typeface="ＭＳ Ｐゴシック" pitchFamily="-16" charset="-128"/>
                <a:cs typeface="+mn-cs"/>
              </a:defRPr>
            </a:lvl1pPr>
          </a:lstStyle>
          <a:p>
            <a:pPr>
              <a:defRPr/>
            </a:pPr>
            <a:fld id="{E02D639A-AF38-4D9A-897E-57859A70BDEB}" type="slidenum">
              <a:rPr lang="en-US" smtClean="0"/>
              <a:pPr>
                <a:defRPr/>
              </a:pPr>
              <a:t>‹#›</a:t>
            </a:fld>
            <a:endParaRPr lang="en-US" dirty="0"/>
          </a:p>
        </p:txBody>
      </p:sp>
      <p:grpSp>
        <p:nvGrpSpPr>
          <p:cNvPr id="8" name="Group 7"/>
          <p:cNvGrpSpPr/>
          <p:nvPr/>
        </p:nvGrpSpPr>
        <p:grpSpPr>
          <a:xfrm>
            <a:off x="5528649" y="308894"/>
            <a:ext cx="1083012" cy="200064"/>
            <a:chOff x="8775700" y="3552825"/>
            <a:chExt cx="5156200" cy="952500"/>
          </a:xfrm>
        </p:grpSpPr>
        <p:sp>
          <p:nvSpPr>
            <p:cNvPr id="9" name="Freeform 8"/>
            <p:cNvSpPr>
              <a:spLocks noEditPoints="1"/>
            </p:cNvSpPr>
            <p:nvPr/>
          </p:nvSpPr>
          <p:spPr bwMode="auto">
            <a:xfrm>
              <a:off x="13817600" y="4265613"/>
              <a:ext cx="114300" cy="111125"/>
            </a:xfrm>
            <a:custGeom>
              <a:avLst/>
              <a:gdLst>
                <a:gd name="T0" fmla="*/ 59 w 144"/>
                <a:gd name="T1" fmla="*/ 63 h 139"/>
                <a:gd name="T2" fmla="*/ 79 w 144"/>
                <a:gd name="T3" fmla="*/ 63 h 139"/>
                <a:gd name="T4" fmla="*/ 85 w 144"/>
                <a:gd name="T5" fmla="*/ 61 h 139"/>
                <a:gd name="T6" fmla="*/ 87 w 144"/>
                <a:gd name="T7" fmla="*/ 53 h 139"/>
                <a:gd name="T8" fmla="*/ 83 w 144"/>
                <a:gd name="T9" fmla="*/ 47 h 139"/>
                <a:gd name="T10" fmla="*/ 75 w 144"/>
                <a:gd name="T11" fmla="*/ 45 h 139"/>
                <a:gd name="T12" fmla="*/ 59 w 144"/>
                <a:gd name="T13" fmla="*/ 45 h 139"/>
                <a:gd name="T14" fmla="*/ 73 w 144"/>
                <a:gd name="T15" fmla="*/ 33 h 139"/>
                <a:gd name="T16" fmla="*/ 101 w 144"/>
                <a:gd name="T17" fmla="*/ 41 h 139"/>
                <a:gd name="T18" fmla="*/ 103 w 144"/>
                <a:gd name="T19" fmla="*/ 61 h 139"/>
                <a:gd name="T20" fmla="*/ 99 w 144"/>
                <a:gd name="T21" fmla="*/ 68 h 139"/>
                <a:gd name="T22" fmla="*/ 91 w 144"/>
                <a:gd name="T23" fmla="*/ 74 h 139"/>
                <a:gd name="T24" fmla="*/ 105 w 144"/>
                <a:gd name="T25" fmla="*/ 106 h 139"/>
                <a:gd name="T26" fmla="*/ 67 w 144"/>
                <a:gd name="T27" fmla="*/ 76 h 139"/>
                <a:gd name="T28" fmla="*/ 59 w 144"/>
                <a:gd name="T29" fmla="*/ 106 h 139"/>
                <a:gd name="T30" fmla="*/ 44 w 144"/>
                <a:gd name="T31" fmla="*/ 33 h 139"/>
                <a:gd name="T32" fmla="*/ 51 w 144"/>
                <a:gd name="T33" fmla="*/ 21 h 139"/>
                <a:gd name="T34" fmla="*/ 24 w 144"/>
                <a:gd name="T35" fmla="*/ 49 h 139"/>
                <a:gd name="T36" fmla="*/ 24 w 144"/>
                <a:gd name="T37" fmla="*/ 92 h 139"/>
                <a:gd name="T38" fmla="*/ 51 w 144"/>
                <a:gd name="T39" fmla="*/ 120 h 139"/>
                <a:gd name="T40" fmla="*/ 71 w 144"/>
                <a:gd name="T41" fmla="*/ 124 h 139"/>
                <a:gd name="T42" fmla="*/ 109 w 144"/>
                <a:gd name="T43" fmla="*/ 108 h 139"/>
                <a:gd name="T44" fmla="*/ 122 w 144"/>
                <a:gd name="T45" fmla="*/ 70 h 139"/>
                <a:gd name="T46" fmla="*/ 109 w 144"/>
                <a:gd name="T47" fmla="*/ 31 h 139"/>
                <a:gd name="T48" fmla="*/ 71 w 144"/>
                <a:gd name="T49" fmla="*/ 17 h 139"/>
                <a:gd name="T50" fmla="*/ 95 w 144"/>
                <a:gd name="T51" fmla="*/ 3 h 139"/>
                <a:gd name="T52" fmla="*/ 130 w 144"/>
                <a:gd name="T53" fmla="*/ 27 h 139"/>
                <a:gd name="T54" fmla="*/ 144 w 144"/>
                <a:gd name="T55" fmla="*/ 70 h 139"/>
                <a:gd name="T56" fmla="*/ 130 w 144"/>
                <a:gd name="T57" fmla="*/ 114 h 139"/>
                <a:gd name="T58" fmla="*/ 95 w 144"/>
                <a:gd name="T59" fmla="*/ 135 h 139"/>
                <a:gd name="T60" fmla="*/ 50 w 144"/>
                <a:gd name="T61" fmla="*/ 135 h 139"/>
                <a:gd name="T62" fmla="*/ 14 w 144"/>
                <a:gd name="T63" fmla="*/ 114 h 139"/>
                <a:gd name="T64" fmla="*/ 0 w 144"/>
                <a:gd name="T65" fmla="*/ 70 h 139"/>
                <a:gd name="T66" fmla="*/ 14 w 144"/>
                <a:gd name="T67" fmla="*/ 27 h 139"/>
                <a:gd name="T68" fmla="*/ 50 w 144"/>
                <a:gd name="T6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39">
                  <a:moveTo>
                    <a:pt x="59" y="45"/>
                  </a:moveTo>
                  <a:lnTo>
                    <a:pt x="59" y="63"/>
                  </a:lnTo>
                  <a:lnTo>
                    <a:pt x="75" y="63"/>
                  </a:lnTo>
                  <a:lnTo>
                    <a:pt x="79" y="63"/>
                  </a:lnTo>
                  <a:lnTo>
                    <a:pt x="83" y="63"/>
                  </a:lnTo>
                  <a:lnTo>
                    <a:pt x="85" y="61"/>
                  </a:lnTo>
                  <a:lnTo>
                    <a:pt x="87" y="57"/>
                  </a:lnTo>
                  <a:lnTo>
                    <a:pt x="87" y="53"/>
                  </a:lnTo>
                  <a:lnTo>
                    <a:pt x="85" y="49"/>
                  </a:lnTo>
                  <a:lnTo>
                    <a:pt x="83" y="47"/>
                  </a:lnTo>
                  <a:lnTo>
                    <a:pt x="79" y="45"/>
                  </a:lnTo>
                  <a:lnTo>
                    <a:pt x="75" y="45"/>
                  </a:lnTo>
                  <a:lnTo>
                    <a:pt x="71" y="45"/>
                  </a:lnTo>
                  <a:lnTo>
                    <a:pt x="59" y="45"/>
                  </a:lnTo>
                  <a:close/>
                  <a:moveTo>
                    <a:pt x="44" y="33"/>
                  </a:moveTo>
                  <a:lnTo>
                    <a:pt x="73" y="33"/>
                  </a:lnTo>
                  <a:lnTo>
                    <a:pt x="89" y="35"/>
                  </a:lnTo>
                  <a:lnTo>
                    <a:pt x="101" y="41"/>
                  </a:lnTo>
                  <a:lnTo>
                    <a:pt x="105" y="55"/>
                  </a:lnTo>
                  <a:lnTo>
                    <a:pt x="103" y="61"/>
                  </a:lnTo>
                  <a:lnTo>
                    <a:pt x="101" y="67"/>
                  </a:lnTo>
                  <a:lnTo>
                    <a:pt x="99" y="68"/>
                  </a:lnTo>
                  <a:lnTo>
                    <a:pt x="95" y="72"/>
                  </a:lnTo>
                  <a:lnTo>
                    <a:pt x="91" y="74"/>
                  </a:lnTo>
                  <a:lnTo>
                    <a:pt x="85" y="74"/>
                  </a:lnTo>
                  <a:lnTo>
                    <a:pt x="105" y="106"/>
                  </a:lnTo>
                  <a:lnTo>
                    <a:pt x="85" y="106"/>
                  </a:lnTo>
                  <a:lnTo>
                    <a:pt x="67" y="76"/>
                  </a:lnTo>
                  <a:lnTo>
                    <a:pt x="59" y="76"/>
                  </a:lnTo>
                  <a:lnTo>
                    <a:pt x="59" y="106"/>
                  </a:lnTo>
                  <a:lnTo>
                    <a:pt x="44" y="106"/>
                  </a:lnTo>
                  <a:lnTo>
                    <a:pt x="44" y="33"/>
                  </a:lnTo>
                  <a:close/>
                  <a:moveTo>
                    <a:pt x="71" y="17"/>
                  </a:moveTo>
                  <a:lnTo>
                    <a:pt x="51" y="21"/>
                  </a:lnTo>
                  <a:lnTo>
                    <a:pt x="36" y="31"/>
                  </a:lnTo>
                  <a:lnTo>
                    <a:pt x="24" y="49"/>
                  </a:lnTo>
                  <a:lnTo>
                    <a:pt x="20" y="70"/>
                  </a:lnTo>
                  <a:lnTo>
                    <a:pt x="24" y="92"/>
                  </a:lnTo>
                  <a:lnTo>
                    <a:pt x="36" y="108"/>
                  </a:lnTo>
                  <a:lnTo>
                    <a:pt x="51" y="120"/>
                  </a:lnTo>
                  <a:lnTo>
                    <a:pt x="71" y="124"/>
                  </a:lnTo>
                  <a:lnTo>
                    <a:pt x="71" y="124"/>
                  </a:lnTo>
                  <a:lnTo>
                    <a:pt x="91" y="120"/>
                  </a:lnTo>
                  <a:lnTo>
                    <a:pt x="109" y="108"/>
                  </a:lnTo>
                  <a:lnTo>
                    <a:pt x="118" y="92"/>
                  </a:lnTo>
                  <a:lnTo>
                    <a:pt x="122" y="70"/>
                  </a:lnTo>
                  <a:lnTo>
                    <a:pt x="118" y="49"/>
                  </a:lnTo>
                  <a:lnTo>
                    <a:pt x="109" y="31"/>
                  </a:lnTo>
                  <a:lnTo>
                    <a:pt x="91" y="21"/>
                  </a:lnTo>
                  <a:lnTo>
                    <a:pt x="71" y="17"/>
                  </a:lnTo>
                  <a:close/>
                  <a:moveTo>
                    <a:pt x="71" y="0"/>
                  </a:moveTo>
                  <a:lnTo>
                    <a:pt x="95" y="3"/>
                  </a:lnTo>
                  <a:lnTo>
                    <a:pt x="114" y="11"/>
                  </a:lnTo>
                  <a:lnTo>
                    <a:pt x="130" y="27"/>
                  </a:lnTo>
                  <a:lnTo>
                    <a:pt x="140" y="45"/>
                  </a:lnTo>
                  <a:lnTo>
                    <a:pt x="144" y="70"/>
                  </a:lnTo>
                  <a:lnTo>
                    <a:pt x="140" y="94"/>
                  </a:lnTo>
                  <a:lnTo>
                    <a:pt x="130" y="114"/>
                  </a:lnTo>
                  <a:lnTo>
                    <a:pt x="114" y="128"/>
                  </a:lnTo>
                  <a:lnTo>
                    <a:pt x="95" y="135"/>
                  </a:lnTo>
                  <a:lnTo>
                    <a:pt x="71" y="139"/>
                  </a:lnTo>
                  <a:lnTo>
                    <a:pt x="50" y="135"/>
                  </a:lnTo>
                  <a:lnTo>
                    <a:pt x="30" y="128"/>
                  </a:lnTo>
                  <a:lnTo>
                    <a:pt x="14" y="114"/>
                  </a:lnTo>
                  <a:lnTo>
                    <a:pt x="4" y="94"/>
                  </a:lnTo>
                  <a:lnTo>
                    <a:pt x="0" y="70"/>
                  </a:lnTo>
                  <a:lnTo>
                    <a:pt x="4" y="45"/>
                  </a:lnTo>
                  <a:lnTo>
                    <a:pt x="14" y="27"/>
                  </a:lnTo>
                  <a:lnTo>
                    <a:pt x="30" y="11"/>
                  </a:lnTo>
                  <a:lnTo>
                    <a:pt x="50" y="3"/>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EditPoints="1"/>
            </p:cNvSpPr>
            <p:nvPr/>
          </p:nvSpPr>
          <p:spPr bwMode="auto">
            <a:xfrm>
              <a:off x="10447338" y="3732213"/>
              <a:ext cx="3333750" cy="625475"/>
            </a:xfrm>
            <a:custGeom>
              <a:avLst/>
              <a:gdLst>
                <a:gd name="T0" fmla="*/ 2325 w 4200"/>
                <a:gd name="T1" fmla="*/ 618 h 788"/>
                <a:gd name="T2" fmla="*/ 2465 w 4200"/>
                <a:gd name="T3" fmla="*/ 616 h 788"/>
                <a:gd name="T4" fmla="*/ 2540 w 4200"/>
                <a:gd name="T5" fmla="*/ 597 h 788"/>
                <a:gd name="T6" fmla="*/ 2599 w 4200"/>
                <a:gd name="T7" fmla="*/ 555 h 788"/>
                <a:gd name="T8" fmla="*/ 2635 w 4200"/>
                <a:gd name="T9" fmla="*/ 488 h 788"/>
                <a:gd name="T10" fmla="*/ 2648 w 4200"/>
                <a:gd name="T11" fmla="*/ 396 h 788"/>
                <a:gd name="T12" fmla="*/ 2635 w 4200"/>
                <a:gd name="T13" fmla="*/ 301 h 788"/>
                <a:gd name="T14" fmla="*/ 2599 w 4200"/>
                <a:gd name="T15" fmla="*/ 236 h 788"/>
                <a:gd name="T16" fmla="*/ 2540 w 4200"/>
                <a:gd name="T17" fmla="*/ 193 h 788"/>
                <a:gd name="T18" fmla="*/ 2465 w 4200"/>
                <a:gd name="T19" fmla="*/ 173 h 788"/>
                <a:gd name="T20" fmla="*/ 2325 w 4200"/>
                <a:gd name="T21" fmla="*/ 171 h 788"/>
                <a:gd name="T22" fmla="*/ 3597 w 4200"/>
                <a:gd name="T23" fmla="*/ 512 h 788"/>
                <a:gd name="T24" fmla="*/ 3735 w 4200"/>
                <a:gd name="T25" fmla="*/ 143 h 788"/>
                <a:gd name="T26" fmla="*/ 4200 w 4200"/>
                <a:gd name="T27" fmla="*/ 786 h 788"/>
                <a:gd name="T28" fmla="*/ 3916 w 4200"/>
                <a:gd name="T29" fmla="*/ 648 h 788"/>
                <a:gd name="T30" fmla="*/ 3501 w 4200"/>
                <a:gd name="T31" fmla="*/ 786 h 788"/>
                <a:gd name="T32" fmla="*/ 3592 w 4200"/>
                <a:gd name="T33" fmla="*/ 0 h 788"/>
                <a:gd name="T34" fmla="*/ 2969 w 4200"/>
                <a:gd name="T35" fmla="*/ 0 h 788"/>
                <a:gd name="T36" fmla="*/ 3190 w 4200"/>
                <a:gd name="T37" fmla="*/ 788 h 788"/>
                <a:gd name="T38" fmla="*/ 2969 w 4200"/>
                <a:gd name="T39" fmla="*/ 0 h 788"/>
                <a:gd name="T40" fmla="*/ 2416 w 4200"/>
                <a:gd name="T41" fmla="*/ 0 h 788"/>
                <a:gd name="T42" fmla="*/ 2554 w 4200"/>
                <a:gd name="T43" fmla="*/ 7 h 788"/>
                <a:gd name="T44" fmla="*/ 2666 w 4200"/>
                <a:gd name="T45" fmla="*/ 33 h 788"/>
                <a:gd name="T46" fmla="*/ 2757 w 4200"/>
                <a:gd name="T47" fmla="*/ 90 h 788"/>
                <a:gd name="T48" fmla="*/ 2818 w 4200"/>
                <a:gd name="T49" fmla="*/ 173 h 788"/>
                <a:gd name="T50" fmla="*/ 2853 w 4200"/>
                <a:gd name="T51" fmla="*/ 277 h 788"/>
                <a:gd name="T52" fmla="*/ 2865 w 4200"/>
                <a:gd name="T53" fmla="*/ 402 h 788"/>
                <a:gd name="T54" fmla="*/ 2855 w 4200"/>
                <a:gd name="T55" fmla="*/ 518 h 788"/>
                <a:gd name="T56" fmla="*/ 2828 w 4200"/>
                <a:gd name="T57" fmla="*/ 614 h 788"/>
                <a:gd name="T58" fmla="*/ 2786 w 4200"/>
                <a:gd name="T59" fmla="*/ 683 h 788"/>
                <a:gd name="T60" fmla="*/ 2735 w 4200"/>
                <a:gd name="T61" fmla="*/ 731 h 788"/>
                <a:gd name="T62" fmla="*/ 2672 w 4200"/>
                <a:gd name="T63" fmla="*/ 762 h 788"/>
                <a:gd name="T64" fmla="*/ 2585 w 4200"/>
                <a:gd name="T65" fmla="*/ 780 h 788"/>
                <a:gd name="T66" fmla="*/ 2465 w 4200"/>
                <a:gd name="T67" fmla="*/ 788 h 788"/>
                <a:gd name="T68" fmla="*/ 2105 w 4200"/>
                <a:gd name="T69" fmla="*/ 0 h 788"/>
                <a:gd name="T70" fmla="*/ 1063 w 4200"/>
                <a:gd name="T71" fmla="*/ 0 h 788"/>
                <a:gd name="T72" fmla="*/ 1428 w 4200"/>
                <a:gd name="T73" fmla="*/ 0 h 788"/>
                <a:gd name="T74" fmla="*/ 1398 w 4200"/>
                <a:gd name="T75" fmla="*/ 788 h 788"/>
                <a:gd name="T76" fmla="*/ 825 w 4200"/>
                <a:gd name="T77" fmla="*/ 0 h 788"/>
                <a:gd name="T78" fmla="*/ 1969 w 4200"/>
                <a:gd name="T79" fmla="*/ 0 h 788"/>
                <a:gd name="T80" fmla="*/ 1747 w 4200"/>
                <a:gd name="T81" fmla="*/ 788 h 788"/>
                <a:gd name="T82" fmla="*/ 0 w 4200"/>
                <a:gd name="T83" fmla="*/ 0 h 788"/>
                <a:gd name="T84" fmla="*/ 441 w 4200"/>
                <a:gd name="T85" fmla="*/ 0 h 788"/>
                <a:gd name="T86" fmla="*/ 522 w 4200"/>
                <a:gd name="T87" fmla="*/ 7 h 788"/>
                <a:gd name="T88" fmla="*/ 599 w 4200"/>
                <a:gd name="T89" fmla="*/ 25 h 788"/>
                <a:gd name="T90" fmla="*/ 667 w 4200"/>
                <a:gd name="T91" fmla="*/ 59 h 788"/>
                <a:gd name="T92" fmla="*/ 725 w 4200"/>
                <a:gd name="T93" fmla="*/ 112 h 788"/>
                <a:gd name="T94" fmla="*/ 766 w 4200"/>
                <a:gd name="T95" fmla="*/ 187 h 788"/>
                <a:gd name="T96" fmla="*/ 788 w 4200"/>
                <a:gd name="T97" fmla="*/ 289 h 788"/>
                <a:gd name="T98" fmla="*/ 790 w 4200"/>
                <a:gd name="T99" fmla="*/ 788 h 788"/>
                <a:gd name="T100" fmla="*/ 573 w 4200"/>
                <a:gd name="T101" fmla="*/ 427 h 788"/>
                <a:gd name="T102" fmla="*/ 567 w 4200"/>
                <a:gd name="T103" fmla="*/ 317 h 788"/>
                <a:gd name="T104" fmla="*/ 543 w 4200"/>
                <a:gd name="T105" fmla="*/ 244 h 788"/>
                <a:gd name="T106" fmla="*/ 500 w 4200"/>
                <a:gd name="T107" fmla="*/ 201 h 788"/>
                <a:gd name="T108" fmla="*/ 439 w 4200"/>
                <a:gd name="T109" fmla="*/ 179 h 788"/>
                <a:gd name="T110" fmla="*/ 224 w 4200"/>
                <a:gd name="T111" fmla="*/ 175 h 788"/>
                <a:gd name="T112" fmla="*/ 0 w 4200"/>
                <a:gd name="T11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00" h="788">
                  <a:moveTo>
                    <a:pt x="2325" y="171"/>
                  </a:moveTo>
                  <a:lnTo>
                    <a:pt x="2325" y="618"/>
                  </a:lnTo>
                  <a:lnTo>
                    <a:pt x="2420" y="618"/>
                  </a:lnTo>
                  <a:lnTo>
                    <a:pt x="2465" y="616"/>
                  </a:lnTo>
                  <a:lnTo>
                    <a:pt x="2505" y="608"/>
                  </a:lnTo>
                  <a:lnTo>
                    <a:pt x="2540" y="597"/>
                  </a:lnTo>
                  <a:lnTo>
                    <a:pt x="2572" y="579"/>
                  </a:lnTo>
                  <a:lnTo>
                    <a:pt x="2599" y="555"/>
                  </a:lnTo>
                  <a:lnTo>
                    <a:pt x="2619" y="526"/>
                  </a:lnTo>
                  <a:lnTo>
                    <a:pt x="2635" y="488"/>
                  </a:lnTo>
                  <a:lnTo>
                    <a:pt x="2644" y="445"/>
                  </a:lnTo>
                  <a:lnTo>
                    <a:pt x="2648" y="396"/>
                  </a:lnTo>
                  <a:lnTo>
                    <a:pt x="2644" y="344"/>
                  </a:lnTo>
                  <a:lnTo>
                    <a:pt x="2635" y="301"/>
                  </a:lnTo>
                  <a:lnTo>
                    <a:pt x="2619" y="266"/>
                  </a:lnTo>
                  <a:lnTo>
                    <a:pt x="2599" y="236"/>
                  </a:lnTo>
                  <a:lnTo>
                    <a:pt x="2572" y="212"/>
                  </a:lnTo>
                  <a:lnTo>
                    <a:pt x="2540" y="193"/>
                  </a:lnTo>
                  <a:lnTo>
                    <a:pt x="2505" y="181"/>
                  </a:lnTo>
                  <a:lnTo>
                    <a:pt x="2465" y="173"/>
                  </a:lnTo>
                  <a:lnTo>
                    <a:pt x="2420" y="171"/>
                  </a:lnTo>
                  <a:lnTo>
                    <a:pt x="2325" y="171"/>
                  </a:lnTo>
                  <a:close/>
                  <a:moveTo>
                    <a:pt x="3735" y="143"/>
                  </a:moveTo>
                  <a:lnTo>
                    <a:pt x="3597" y="512"/>
                  </a:lnTo>
                  <a:lnTo>
                    <a:pt x="3869" y="512"/>
                  </a:lnTo>
                  <a:lnTo>
                    <a:pt x="3735" y="143"/>
                  </a:lnTo>
                  <a:close/>
                  <a:moveTo>
                    <a:pt x="3887" y="0"/>
                  </a:moveTo>
                  <a:lnTo>
                    <a:pt x="4200" y="786"/>
                  </a:lnTo>
                  <a:lnTo>
                    <a:pt x="3962" y="786"/>
                  </a:lnTo>
                  <a:lnTo>
                    <a:pt x="3916" y="648"/>
                  </a:lnTo>
                  <a:lnTo>
                    <a:pt x="3548" y="648"/>
                  </a:lnTo>
                  <a:lnTo>
                    <a:pt x="3501" y="786"/>
                  </a:lnTo>
                  <a:lnTo>
                    <a:pt x="3280" y="786"/>
                  </a:lnTo>
                  <a:lnTo>
                    <a:pt x="3592" y="0"/>
                  </a:lnTo>
                  <a:lnTo>
                    <a:pt x="3887" y="0"/>
                  </a:lnTo>
                  <a:close/>
                  <a:moveTo>
                    <a:pt x="2969" y="0"/>
                  </a:moveTo>
                  <a:lnTo>
                    <a:pt x="3190" y="0"/>
                  </a:lnTo>
                  <a:lnTo>
                    <a:pt x="3190" y="788"/>
                  </a:lnTo>
                  <a:lnTo>
                    <a:pt x="2969" y="788"/>
                  </a:lnTo>
                  <a:lnTo>
                    <a:pt x="2969" y="0"/>
                  </a:lnTo>
                  <a:close/>
                  <a:moveTo>
                    <a:pt x="2105" y="0"/>
                  </a:moveTo>
                  <a:lnTo>
                    <a:pt x="2416" y="0"/>
                  </a:lnTo>
                  <a:lnTo>
                    <a:pt x="2489" y="2"/>
                  </a:lnTo>
                  <a:lnTo>
                    <a:pt x="2554" y="7"/>
                  </a:lnTo>
                  <a:lnTo>
                    <a:pt x="2613" y="17"/>
                  </a:lnTo>
                  <a:lnTo>
                    <a:pt x="2666" y="33"/>
                  </a:lnTo>
                  <a:lnTo>
                    <a:pt x="2713" y="57"/>
                  </a:lnTo>
                  <a:lnTo>
                    <a:pt x="2757" y="90"/>
                  </a:lnTo>
                  <a:lnTo>
                    <a:pt x="2794" y="132"/>
                  </a:lnTo>
                  <a:lnTo>
                    <a:pt x="2818" y="173"/>
                  </a:lnTo>
                  <a:lnTo>
                    <a:pt x="2839" y="222"/>
                  </a:lnTo>
                  <a:lnTo>
                    <a:pt x="2853" y="277"/>
                  </a:lnTo>
                  <a:lnTo>
                    <a:pt x="2863" y="337"/>
                  </a:lnTo>
                  <a:lnTo>
                    <a:pt x="2865" y="402"/>
                  </a:lnTo>
                  <a:lnTo>
                    <a:pt x="2863" y="461"/>
                  </a:lnTo>
                  <a:lnTo>
                    <a:pt x="2855" y="518"/>
                  </a:lnTo>
                  <a:lnTo>
                    <a:pt x="2843" y="569"/>
                  </a:lnTo>
                  <a:lnTo>
                    <a:pt x="2828" y="614"/>
                  </a:lnTo>
                  <a:lnTo>
                    <a:pt x="2810" y="654"/>
                  </a:lnTo>
                  <a:lnTo>
                    <a:pt x="2786" y="683"/>
                  </a:lnTo>
                  <a:lnTo>
                    <a:pt x="2761" y="709"/>
                  </a:lnTo>
                  <a:lnTo>
                    <a:pt x="2735" y="731"/>
                  </a:lnTo>
                  <a:lnTo>
                    <a:pt x="2705" y="748"/>
                  </a:lnTo>
                  <a:lnTo>
                    <a:pt x="2672" y="762"/>
                  </a:lnTo>
                  <a:lnTo>
                    <a:pt x="2633" y="772"/>
                  </a:lnTo>
                  <a:lnTo>
                    <a:pt x="2585" y="780"/>
                  </a:lnTo>
                  <a:lnTo>
                    <a:pt x="2530" y="786"/>
                  </a:lnTo>
                  <a:lnTo>
                    <a:pt x="2465" y="788"/>
                  </a:lnTo>
                  <a:lnTo>
                    <a:pt x="2105" y="788"/>
                  </a:lnTo>
                  <a:lnTo>
                    <a:pt x="2105" y="0"/>
                  </a:lnTo>
                  <a:close/>
                  <a:moveTo>
                    <a:pt x="825" y="0"/>
                  </a:moveTo>
                  <a:lnTo>
                    <a:pt x="1063" y="0"/>
                  </a:lnTo>
                  <a:lnTo>
                    <a:pt x="1240" y="624"/>
                  </a:lnTo>
                  <a:lnTo>
                    <a:pt x="1428" y="0"/>
                  </a:lnTo>
                  <a:lnTo>
                    <a:pt x="1654" y="0"/>
                  </a:lnTo>
                  <a:lnTo>
                    <a:pt x="1398" y="788"/>
                  </a:lnTo>
                  <a:lnTo>
                    <a:pt x="1077" y="788"/>
                  </a:lnTo>
                  <a:lnTo>
                    <a:pt x="825" y="0"/>
                  </a:lnTo>
                  <a:close/>
                  <a:moveTo>
                    <a:pt x="1747" y="0"/>
                  </a:moveTo>
                  <a:lnTo>
                    <a:pt x="1969" y="0"/>
                  </a:lnTo>
                  <a:lnTo>
                    <a:pt x="1969" y="788"/>
                  </a:lnTo>
                  <a:lnTo>
                    <a:pt x="1747" y="788"/>
                  </a:lnTo>
                  <a:lnTo>
                    <a:pt x="1747" y="0"/>
                  </a:lnTo>
                  <a:close/>
                  <a:moveTo>
                    <a:pt x="0" y="0"/>
                  </a:moveTo>
                  <a:lnTo>
                    <a:pt x="400" y="0"/>
                  </a:lnTo>
                  <a:lnTo>
                    <a:pt x="441" y="0"/>
                  </a:lnTo>
                  <a:lnTo>
                    <a:pt x="482" y="2"/>
                  </a:lnTo>
                  <a:lnTo>
                    <a:pt x="522" y="7"/>
                  </a:lnTo>
                  <a:lnTo>
                    <a:pt x="561" y="15"/>
                  </a:lnTo>
                  <a:lnTo>
                    <a:pt x="599" y="25"/>
                  </a:lnTo>
                  <a:lnTo>
                    <a:pt x="634" y="41"/>
                  </a:lnTo>
                  <a:lnTo>
                    <a:pt x="667" y="59"/>
                  </a:lnTo>
                  <a:lnTo>
                    <a:pt x="697" y="82"/>
                  </a:lnTo>
                  <a:lnTo>
                    <a:pt x="725" y="112"/>
                  </a:lnTo>
                  <a:lnTo>
                    <a:pt x="746" y="145"/>
                  </a:lnTo>
                  <a:lnTo>
                    <a:pt x="766" y="187"/>
                  </a:lnTo>
                  <a:lnTo>
                    <a:pt x="780" y="234"/>
                  </a:lnTo>
                  <a:lnTo>
                    <a:pt x="788" y="289"/>
                  </a:lnTo>
                  <a:lnTo>
                    <a:pt x="790" y="352"/>
                  </a:lnTo>
                  <a:lnTo>
                    <a:pt x="790" y="788"/>
                  </a:lnTo>
                  <a:lnTo>
                    <a:pt x="573" y="788"/>
                  </a:lnTo>
                  <a:lnTo>
                    <a:pt x="573" y="427"/>
                  </a:lnTo>
                  <a:lnTo>
                    <a:pt x="571" y="368"/>
                  </a:lnTo>
                  <a:lnTo>
                    <a:pt x="567" y="317"/>
                  </a:lnTo>
                  <a:lnTo>
                    <a:pt x="557" y="277"/>
                  </a:lnTo>
                  <a:lnTo>
                    <a:pt x="543" y="244"/>
                  </a:lnTo>
                  <a:lnTo>
                    <a:pt x="524" y="220"/>
                  </a:lnTo>
                  <a:lnTo>
                    <a:pt x="500" y="201"/>
                  </a:lnTo>
                  <a:lnTo>
                    <a:pt x="473" y="187"/>
                  </a:lnTo>
                  <a:lnTo>
                    <a:pt x="439" y="179"/>
                  </a:lnTo>
                  <a:lnTo>
                    <a:pt x="400" y="175"/>
                  </a:lnTo>
                  <a:lnTo>
                    <a:pt x="224" y="175"/>
                  </a:lnTo>
                  <a:lnTo>
                    <a:pt x="224" y="788"/>
                  </a:lnTo>
                  <a:lnTo>
                    <a:pt x="0" y="78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8775700" y="3552825"/>
              <a:ext cx="1436688" cy="952500"/>
            </a:xfrm>
            <a:custGeom>
              <a:avLst/>
              <a:gdLst>
                <a:gd name="T0" fmla="*/ 638 w 1810"/>
                <a:gd name="T1" fmla="*/ 451 h 1200"/>
                <a:gd name="T2" fmla="*/ 516 w 1810"/>
                <a:gd name="T3" fmla="*/ 502 h 1200"/>
                <a:gd name="T4" fmla="*/ 469 w 1810"/>
                <a:gd name="T5" fmla="*/ 546 h 1200"/>
                <a:gd name="T6" fmla="*/ 496 w 1810"/>
                <a:gd name="T7" fmla="*/ 613 h 1200"/>
                <a:gd name="T8" fmla="*/ 595 w 1810"/>
                <a:gd name="T9" fmla="*/ 735 h 1200"/>
                <a:gd name="T10" fmla="*/ 614 w 1810"/>
                <a:gd name="T11" fmla="*/ 851 h 1200"/>
                <a:gd name="T12" fmla="*/ 439 w 1810"/>
                <a:gd name="T13" fmla="*/ 733 h 1200"/>
                <a:gd name="T14" fmla="*/ 349 w 1810"/>
                <a:gd name="T15" fmla="*/ 595 h 1200"/>
                <a:gd name="T16" fmla="*/ 323 w 1810"/>
                <a:gd name="T17" fmla="*/ 530 h 1200"/>
                <a:gd name="T18" fmla="*/ 372 w 1810"/>
                <a:gd name="T19" fmla="*/ 485 h 1200"/>
                <a:gd name="T20" fmla="*/ 516 w 1810"/>
                <a:gd name="T21" fmla="*/ 400 h 1200"/>
                <a:gd name="T22" fmla="*/ 707 w 1810"/>
                <a:gd name="T23" fmla="*/ 248 h 1200"/>
                <a:gd name="T24" fmla="*/ 933 w 1810"/>
                <a:gd name="T25" fmla="*/ 296 h 1200"/>
                <a:gd name="T26" fmla="*/ 1097 w 1810"/>
                <a:gd name="T27" fmla="*/ 400 h 1200"/>
                <a:gd name="T28" fmla="*/ 1185 w 1810"/>
                <a:gd name="T29" fmla="*/ 489 h 1200"/>
                <a:gd name="T30" fmla="*/ 1185 w 1810"/>
                <a:gd name="T31" fmla="*/ 518 h 1200"/>
                <a:gd name="T32" fmla="*/ 1097 w 1810"/>
                <a:gd name="T33" fmla="*/ 617 h 1200"/>
                <a:gd name="T34" fmla="*/ 947 w 1810"/>
                <a:gd name="T35" fmla="*/ 737 h 1200"/>
                <a:gd name="T36" fmla="*/ 762 w 1810"/>
                <a:gd name="T37" fmla="*/ 794 h 1200"/>
                <a:gd name="T38" fmla="*/ 715 w 1810"/>
                <a:gd name="T39" fmla="*/ 459 h 1200"/>
                <a:gd name="T40" fmla="*/ 817 w 1810"/>
                <a:gd name="T41" fmla="*/ 528 h 1200"/>
                <a:gd name="T42" fmla="*/ 1038 w 1810"/>
                <a:gd name="T43" fmla="*/ 502 h 1200"/>
                <a:gd name="T44" fmla="*/ 985 w 1810"/>
                <a:gd name="T45" fmla="*/ 451 h 1200"/>
                <a:gd name="T46" fmla="*/ 839 w 1810"/>
                <a:gd name="T47" fmla="*/ 370 h 1200"/>
                <a:gd name="T48" fmla="*/ 675 w 1810"/>
                <a:gd name="T49" fmla="*/ 250 h 1200"/>
                <a:gd name="T50" fmla="*/ 603 w 1810"/>
                <a:gd name="T51" fmla="*/ 260 h 1200"/>
                <a:gd name="T52" fmla="*/ 370 w 1810"/>
                <a:gd name="T53" fmla="*/ 349 h 1200"/>
                <a:gd name="T54" fmla="*/ 232 w 1810"/>
                <a:gd name="T55" fmla="*/ 461 h 1200"/>
                <a:gd name="T56" fmla="*/ 185 w 1810"/>
                <a:gd name="T57" fmla="*/ 516 h 1200"/>
                <a:gd name="T58" fmla="*/ 211 w 1810"/>
                <a:gd name="T59" fmla="*/ 581 h 1200"/>
                <a:gd name="T60" fmla="*/ 293 w 1810"/>
                <a:gd name="T61" fmla="*/ 723 h 1200"/>
                <a:gd name="T62" fmla="*/ 445 w 1810"/>
                <a:gd name="T63" fmla="*/ 877 h 1200"/>
                <a:gd name="T64" fmla="*/ 675 w 1810"/>
                <a:gd name="T65" fmla="*/ 966 h 1200"/>
                <a:gd name="T66" fmla="*/ 453 w 1810"/>
                <a:gd name="T67" fmla="*/ 1001 h 1200"/>
                <a:gd name="T68" fmla="*/ 232 w 1810"/>
                <a:gd name="T69" fmla="*/ 849 h 1200"/>
                <a:gd name="T70" fmla="*/ 89 w 1810"/>
                <a:gd name="T71" fmla="*/ 674 h 1200"/>
                <a:gd name="T72" fmla="*/ 16 w 1810"/>
                <a:gd name="T73" fmla="*/ 536 h 1200"/>
                <a:gd name="T74" fmla="*/ 4 w 1810"/>
                <a:gd name="T75" fmla="*/ 495 h 1200"/>
                <a:gd name="T76" fmla="*/ 85 w 1810"/>
                <a:gd name="T77" fmla="*/ 426 h 1200"/>
                <a:gd name="T78" fmla="*/ 250 w 1810"/>
                <a:gd name="T79" fmla="*/ 311 h 1200"/>
                <a:gd name="T80" fmla="*/ 478 w 1810"/>
                <a:gd name="T81" fmla="*/ 205 h 1200"/>
                <a:gd name="T82" fmla="*/ 675 w 1810"/>
                <a:gd name="T83" fmla="*/ 0 h 1200"/>
                <a:gd name="T84" fmla="*/ 675 w 1810"/>
                <a:gd name="T85" fmla="*/ 1058 h 1200"/>
                <a:gd name="T86" fmla="*/ 977 w 1810"/>
                <a:gd name="T87" fmla="*/ 1038 h 1200"/>
                <a:gd name="T88" fmla="*/ 1321 w 1810"/>
                <a:gd name="T89" fmla="*/ 946 h 1200"/>
                <a:gd name="T90" fmla="*/ 1619 w 1810"/>
                <a:gd name="T91" fmla="*/ 802 h 1200"/>
                <a:gd name="T92" fmla="*/ 1605 w 1810"/>
                <a:gd name="T93" fmla="*/ 717 h 1200"/>
                <a:gd name="T94" fmla="*/ 1485 w 1810"/>
                <a:gd name="T95" fmla="*/ 648 h 1200"/>
                <a:gd name="T96" fmla="*/ 1276 w 1810"/>
                <a:gd name="T97" fmla="*/ 788 h 1200"/>
                <a:gd name="T98" fmla="*/ 992 w 1810"/>
                <a:gd name="T99" fmla="*/ 932 h 1200"/>
                <a:gd name="T100" fmla="*/ 709 w 1810"/>
                <a:gd name="T101" fmla="*/ 969 h 1200"/>
                <a:gd name="T102" fmla="*/ 758 w 1810"/>
                <a:gd name="T103" fmla="*/ 873 h 1200"/>
                <a:gd name="T104" fmla="*/ 979 w 1810"/>
                <a:gd name="T105" fmla="*/ 820 h 1200"/>
                <a:gd name="T106" fmla="*/ 1172 w 1810"/>
                <a:gd name="T107" fmla="*/ 701 h 1200"/>
                <a:gd name="T108" fmla="*/ 1315 w 1810"/>
                <a:gd name="T109" fmla="*/ 577 h 1200"/>
                <a:gd name="T110" fmla="*/ 1384 w 1810"/>
                <a:gd name="T111" fmla="*/ 502 h 1200"/>
                <a:gd name="T112" fmla="*/ 1359 w 1810"/>
                <a:gd name="T113" fmla="*/ 465 h 1200"/>
                <a:gd name="T114" fmla="*/ 1242 w 1810"/>
                <a:gd name="T115" fmla="*/ 357 h 1200"/>
                <a:gd name="T116" fmla="*/ 1048 w 1810"/>
                <a:gd name="T117" fmla="*/ 233 h 1200"/>
                <a:gd name="T118" fmla="*/ 782 w 1810"/>
                <a:gd name="T119" fmla="*/ 16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0" h="1200">
                  <a:moveTo>
                    <a:pt x="675" y="359"/>
                  </a:moveTo>
                  <a:lnTo>
                    <a:pt x="675" y="451"/>
                  </a:lnTo>
                  <a:lnTo>
                    <a:pt x="675" y="451"/>
                  </a:lnTo>
                  <a:lnTo>
                    <a:pt x="638" y="451"/>
                  </a:lnTo>
                  <a:lnTo>
                    <a:pt x="603" y="459"/>
                  </a:lnTo>
                  <a:lnTo>
                    <a:pt x="571" y="471"/>
                  </a:lnTo>
                  <a:lnTo>
                    <a:pt x="542" y="485"/>
                  </a:lnTo>
                  <a:lnTo>
                    <a:pt x="516" y="502"/>
                  </a:lnTo>
                  <a:lnTo>
                    <a:pt x="496" y="518"/>
                  </a:lnTo>
                  <a:lnTo>
                    <a:pt x="482" y="532"/>
                  </a:lnTo>
                  <a:lnTo>
                    <a:pt x="473" y="542"/>
                  </a:lnTo>
                  <a:lnTo>
                    <a:pt x="469" y="546"/>
                  </a:lnTo>
                  <a:lnTo>
                    <a:pt x="471" y="552"/>
                  </a:lnTo>
                  <a:lnTo>
                    <a:pt x="477" y="566"/>
                  </a:lnTo>
                  <a:lnTo>
                    <a:pt x="484" y="587"/>
                  </a:lnTo>
                  <a:lnTo>
                    <a:pt x="496" y="613"/>
                  </a:lnTo>
                  <a:lnTo>
                    <a:pt x="514" y="644"/>
                  </a:lnTo>
                  <a:lnTo>
                    <a:pt x="536" y="676"/>
                  </a:lnTo>
                  <a:lnTo>
                    <a:pt x="561" y="707"/>
                  </a:lnTo>
                  <a:lnTo>
                    <a:pt x="595" y="735"/>
                  </a:lnTo>
                  <a:lnTo>
                    <a:pt x="632" y="761"/>
                  </a:lnTo>
                  <a:lnTo>
                    <a:pt x="675" y="780"/>
                  </a:lnTo>
                  <a:lnTo>
                    <a:pt x="675" y="865"/>
                  </a:lnTo>
                  <a:lnTo>
                    <a:pt x="614" y="851"/>
                  </a:lnTo>
                  <a:lnTo>
                    <a:pt x="561" y="828"/>
                  </a:lnTo>
                  <a:lnTo>
                    <a:pt x="514" y="800"/>
                  </a:lnTo>
                  <a:lnTo>
                    <a:pt x="473" y="768"/>
                  </a:lnTo>
                  <a:lnTo>
                    <a:pt x="439" y="733"/>
                  </a:lnTo>
                  <a:lnTo>
                    <a:pt x="408" y="698"/>
                  </a:lnTo>
                  <a:lnTo>
                    <a:pt x="384" y="660"/>
                  </a:lnTo>
                  <a:lnTo>
                    <a:pt x="364" y="627"/>
                  </a:lnTo>
                  <a:lnTo>
                    <a:pt x="349" y="595"/>
                  </a:lnTo>
                  <a:lnTo>
                    <a:pt x="337" y="569"/>
                  </a:lnTo>
                  <a:lnTo>
                    <a:pt x="329" y="548"/>
                  </a:lnTo>
                  <a:lnTo>
                    <a:pt x="325" y="534"/>
                  </a:lnTo>
                  <a:lnTo>
                    <a:pt x="323" y="530"/>
                  </a:lnTo>
                  <a:lnTo>
                    <a:pt x="325" y="526"/>
                  </a:lnTo>
                  <a:lnTo>
                    <a:pt x="335" y="516"/>
                  </a:lnTo>
                  <a:lnTo>
                    <a:pt x="350" y="502"/>
                  </a:lnTo>
                  <a:lnTo>
                    <a:pt x="372" y="485"/>
                  </a:lnTo>
                  <a:lnTo>
                    <a:pt x="400" y="463"/>
                  </a:lnTo>
                  <a:lnTo>
                    <a:pt x="433" y="441"/>
                  </a:lnTo>
                  <a:lnTo>
                    <a:pt x="473" y="420"/>
                  </a:lnTo>
                  <a:lnTo>
                    <a:pt x="516" y="400"/>
                  </a:lnTo>
                  <a:lnTo>
                    <a:pt x="565" y="382"/>
                  </a:lnTo>
                  <a:lnTo>
                    <a:pt x="618" y="368"/>
                  </a:lnTo>
                  <a:lnTo>
                    <a:pt x="675" y="359"/>
                  </a:lnTo>
                  <a:close/>
                  <a:moveTo>
                    <a:pt x="707" y="248"/>
                  </a:moveTo>
                  <a:lnTo>
                    <a:pt x="770" y="250"/>
                  </a:lnTo>
                  <a:lnTo>
                    <a:pt x="827" y="260"/>
                  </a:lnTo>
                  <a:lnTo>
                    <a:pt x="882" y="274"/>
                  </a:lnTo>
                  <a:lnTo>
                    <a:pt x="933" y="296"/>
                  </a:lnTo>
                  <a:lnTo>
                    <a:pt x="981" y="319"/>
                  </a:lnTo>
                  <a:lnTo>
                    <a:pt x="1024" y="345"/>
                  </a:lnTo>
                  <a:lnTo>
                    <a:pt x="1063" y="372"/>
                  </a:lnTo>
                  <a:lnTo>
                    <a:pt x="1097" y="400"/>
                  </a:lnTo>
                  <a:lnTo>
                    <a:pt x="1126" y="426"/>
                  </a:lnTo>
                  <a:lnTo>
                    <a:pt x="1152" y="451"/>
                  </a:lnTo>
                  <a:lnTo>
                    <a:pt x="1172" y="471"/>
                  </a:lnTo>
                  <a:lnTo>
                    <a:pt x="1185" y="489"/>
                  </a:lnTo>
                  <a:lnTo>
                    <a:pt x="1195" y="499"/>
                  </a:lnTo>
                  <a:lnTo>
                    <a:pt x="1197" y="502"/>
                  </a:lnTo>
                  <a:lnTo>
                    <a:pt x="1193" y="506"/>
                  </a:lnTo>
                  <a:lnTo>
                    <a:pt x="1185" y="518"/>
                  </a:lnTo>
                  <a:lnTo>
                    <a:pt x="1170" y="538"/>
                  </a:lnTo>
                  <a:lnTo>
                    <a:pt x="1150" y="562"/>
                  </a:lnTo>
                  <a:lnTo>
                    <a:pt x="1126" y="587"/>
                  </a:lnTo>
                  <a:lnTo>
                    <a:pt x="1097" y="617"/>
                  </a:lnTo>
                  <a:lnTo>
                    <a:pt x="1065" y="648"/>
                  </a:lnTo>
                  <a:lnTo>
                    <a:pt x="1028" y="680"/>
                  </a:lnTo>
                  <a:lnTo>
                    <a:pt x="988" y="709"/>
                  </a:lnTo>
                  <a:lnTo>
                    <a:pt x="947" y="737"/>
                  </a:lnTo>
                  <a:lnTo>
                    <a:pt x="904" y="761"/>
                  </a:lnTo>
                  <a:lnTo>
                    <a:pt x="859" y="778"/>
                  </a:lnTo>
                  <a:lnTo>
                    <a:pt x="811" y="790"/>
                  </a:lnTo>
                  <a:lnTo>
                    <a:pt x="762" y="794"/>
                  </a:lnTo>
                  <a:lnTo>
                    <a:pt x="717" y="790"/>
                  </a:lnTo>
                  <a:lnTo>
                    <a:pt x="675" y="780"/>
                  </a:lnTo>
                  <a:lnTo>
                    <a:pt x="675" y="451"/>
                  </a:lnTo>
                  <a:lnTo>
                    <a:pt x="715" y="459"/>
                  </a:lnTo>
                  <a:lnTo>
                    <a:pt x="746" y="469"/>
                  </a:lnTo>
                  <a:lnTo>
                    <a:pt x="774" y="485"/>
                  </a:lnTo>
                  <a:lnTo>
                    <a:pt x="796" y="504"/>
                  </a:lnTo>
                  <a:lnTo>
                    <a:pt x="817" y="528"/>
                  </a:lnTo>
                  <a:lnTo>
                    <a:pt x="837" y="558"/>
                  </a:lnTo>
                  <a:lnTo>
                    <a:pt x="859" y="591"/>
                  </a:lnTo>
                  <a:lnTo>
                    <a:pt x="882" y="633"/>
                  </a:lnTo>
                  <a:lnTo>
                    <a:pt x="1038" y="502"/>
                  </a:lnTo>
                  <a:lnTo>
                    <a:pt x="1034" y="499"/>
                  </a:lnTo>
                  <a:lnTo>
                    <a:pt x="1024" y="487"/>
                  </a:lnTo>
                  <a:lnTo>
                    <a:pt x="1008" y="471"/>
                  </a:lnTo>
                  <a:lnTo>
                    <a:pt x="985" y="451"/>
                  </a:lnTo>
                  <a:lnTo>
                    <a:pt x="957" y="430"/>
                  </a:lnTo>
                  <a:lnTo>
                    <a:pt x="924" y="406"/>
                  </a:lnTo>
                  <a:lnTo>
                    <a:pt x="884" y="386"/>
                  </a:lnTo>
                  <a:lnTo>
                    <a:pt x="839" y="370"/>
                  </a:lnTo>
                  <a:lnTo>
                    <a:pt x="790" y="359"/>
                  </a:lnTo>
                  <a:lnTo>
                    <a:pt x="734" y="355"/>
                  </a:lnTo>
                  <a:lnTo>
                    <a:pt x="675" y="359"/>
                  </a:lnTo>
                  <a:lnTo>
                    <a:pt x="675" y="250"/>
                  </a:lnTo>
                  <a:lnTo>
                    <a:pt x="707" y="248"/>
                  </a:lnTo>
                  <a:close/>
                  <a:moveTo>
                    <a:pt x="675" y="162"/>
                  </a:moveTo>
                  <a:lnTo>
                    <a:pt x="675" y="250"/>
                  </a:lnTo>
                  <a:lnTo>
                    <a:pt x="603" y="260"/>
                  </a:lnTo>
                  <a:lnTo>
                    <a:pt x="536" y="276"/>
                  </a:lnTo>
                  <a:lnTo>
                    <a:pt x="475" y="296"/>
                  </a:lnTo>
                  <a:lnTo>
                    <a:pt x="419" y="321"/>
                  </a:lnTo>
                  <a:lnTo>
                    <a:pt x="370" y="349"/>
                  </a:lnTo>
                  <a:lnTo>
                    <a:pt x="327" y="378"/>
                  </a:lnTo>
                  <a:lnTo>
                    <a:pt x="289" y="408"/>
                  </a:lnTo>
                  <a:lnTo>
                    <a:pt x="258" y="435"/>
                  </a:lnTo>
                  <a:lnTo>
                    <a:pt x="232" y="461"/>
                  </a:lnTo>
                  <a:lnTo>
                    <a:pt x="211" y="483"/>
                  </a:lnTo>
                  <a:lnTo>
                    <a:pt x="197" y="500"/>
                  </a:lnTo>
                  <a:lnTo>
                    <a:pt x="187" y="512"/>
                  </a:lnTo>
                  <a:lnTo>
                    <a:pt x="185" y="516"/>
                  </a:lnTo>
                  <a:lnTo>
                    <a:pt x="187" y="522"/>
                  </a:lnTo>
                  <a:lnTo>
                    <a:pt x="191" y="534"/>
                  </a:lnTo>
                  <a:lnTo>
                    <a:pt x="199" y="554"/>
                  </a:lnTo>
                  <a:lnTo>
                    <a:pt x="211" y="581"/>
                  </a:lnTo>
                  <a:lnTo>
                    <a:pt x="224" y="611"/>
                  </a:lnTo>
                  <a:lnTo>
                    <a:pt x="244" y="646"/>
                  </a:lnTo>
                  <a:lnTo>
                    <a:pt x="266" y="684"/>
                  </a:lnTo>
                  <a:lnTo>
                    <a:pt x="293" y="723"/>
                  </a:lnTo>
                  <a:lnTo>
                    <a:pt x="325" y="765"/>
                  </a:lnTo>
                  <a:lnTo>
                    <a:pt x="360" y="804"/>
                  </a:lnTo>
                  <a:lnTo>
                    <a:pt x="400" y="841"/>
                  </a:lnTo>
                  <a:lnTo>
                    <a:pt x="445" y="877"/>
                  </a:lnTo>
                  <a:lnTo>
                    <a:pt x="494" y="906"/>
                  </a:lnTo>
                  <a:lnTo>
                    <a:pt x="549" y="934"/>
                  </a:lnTo>
                  <a:lnTo>
                    <a:pt x="610" y="954"/>
                  </a:lnTo>
                  <a:lnTo>
                    <a:pt x="675" y="966"/>
                  </a:lnTo>
                  <a:lnTo>
                    <a:pt x="675" y="1058"/>
                  </a:lnTo>
                  <a:lnTo>
                    <a:pt x="595" y="1046"/>
                  </a:lnTo>
                  <a:lnTo>
                    <a:pt x="522" y="1027"/>
                  </a:lnTo>
                  <a:lnTo>
                    <a:pt x="453" y="1001"/>
                  </a:lnTo>
                  <a:lnTo>
                    <a:pt x="390" y="969"/>
                  </a:lnTo>
                  <a:lnTo>
                    <a:pt x="331" y="932"/>
                  </a:lnTo>
                  <a:lnTo>
                    <a:pt x="280" y="893"/>
                  </a:lnTo>
                  <a:lnTo>
                    <a:pt x="232" y="849"/>
                  </a:lnTo>
                  <a:lnTo>
                    <a:pt x="189" y="806"/>
                  </a:lnTo>
                  <a:lnTo>
                    <a:pt x="152" y="761"/>
                  </a:lnTo>
                  <a:lnTo>
                    <a:pt x="118" y="717"/>
                  </a:lnTo>
                  <a:lnTo>
                    <a:pt x="89" y="674"/>
                  </a:lnTo>
                  <a:lnTo>
                    <a:pt x="65" y="633"/>
                  </a:lnTo>
                  <a:lnTo>
                    <a:pt x="43" y="597"/>
                  </a:lnTo>
                  <a:lnTo>
                    <a:pt x="28" y="564"/>
                  </a:lnTo>
                  <a:lnTo>
                    <a:pt x="16" y="536"/>
                  </a:lnTo>
                  <a:lnTo>
                    <a:pt x="6" y="516"/>
                  </a:lnTo>
                  <a:lnTo>
                    <a:pt x="2" y="502"/>
                  </a:lnTo>
                  <a:lnTo>
                    <a:pt x="0" y="499"/>
                  </a:lnTo>
                  <a:lnTo>
                    <a:pt x="4" y="495"/>
                  </a:lnTo>
                  <a:lnTo>
                    <a:pt x="14" y="485"/>
                  </a:lnTo>
                  <a:lnTo>
                    <a:pt x="32" y="469"/>
                  </a:lnTo>
                  <a:lnTo>
                    <a:pt x="55" y="449"/>
                  </a:lnTo>
                  <a:lnTo>
                    <a:pt x="85" y="426"/>
                  </a:lnTo>
                  <a:lnTo>
                    <a:pt x="118" y="400"/>
                  </a:lnTo>
                  <a:lnTo>
                    <a:pt x="158" y="370"/>
                  </a:lnTo>
                  <a:lnTo>
                    <a:pt x="203" y="341"/>
                  </a:lnTo>
                  <a:lnTo>
                    <a:pt x="250" y="311"/>
                  </a:lnTo>
                  <a:lnTo>
                    <a:pt x="303" y="282"/>
                  </a:lnTo>
                  <a:lnTo>
                    <a:pt x="358" y="252"/>
                  </a:lnTo>
                  <a:lnTo>
                    <a:pt x="417" y="227"/>
                  </a:lnTo>
                  <a:lnTo>
                    <a:pt x="478" y="205"/>
                  </a:lnTo>
                  <a:lnTo>
                    <a:pt x="542" y="185"/>
                  </a:lnTo>
                  <a:lnTo>
                    <a:pt x="608" y="171"/>
                  </a:lnTo>
                  <a:lnTo>
                    <a:pt x="675" y="162"/>
                  </a:lnTo>
                  <a:close/>
                  <a:moveTo>
                    <a:pt x="675" y="0"/>
                  </a:moveTo>
                  <a:lnTo>
                    <a:pt x="1810" y="0"/>
                  </a:lnTo>
                  <a:lnTo>
                    <a:pt x="1810" y="1200"/>
                  </a:lnTo>
                  <a:lnTo>
                    <a:pt x="675" y="1200"/>
                  </a:lnTo>
                  <a:lnTo>
                    <a:pt x="675" y="1058"/>
                  </a:lnTo>
                  <a:lnTo>
                    <a:pt x="748" y="1062"/>
                  </a:lnTo>
                  <a:lnTo>
                    <a:pt x="819" y="1060"/>
                  </a:lnTo>
                  <a:lnTo>
                    <a:pt x="894" y="1052"/>
                  </a:lnTo>
                  <a:lnTo>
                    <a:pt x="977" y="1038"/>
                  </a:lnTo>
                  <a:lnTo>
                    <a:pt x="1061" y="1021"/>
                  </a:lnTo>
                  <a:lnTo>
                    <a:pt x="1148" y="1001"/>
                  </a:lnTo>
                  <a:lnTo>
                    <a:pt x="1235" y="975"/>
                  </a:lnTo>
                  <a:lnTo>
                    <a:pt x="1321" y="946"/>
                  </a:lnTo>
                  <a:lnTo>
                    <a:pt x="1404" y="914"/>
                  </a:lnTo>
                  <a:lnTo>
                    <a:pt x="1483" y="879"/>
                  </a:lnTo>
                  <a:lnTo>
                    <a:pt x="1554" y="841"/>
                  </a:lnTo>
                  <a:lnTo>
                    <a:pt x="1619" y="802"/>
                  </a:lnTo>
                  <a:lnTo>
                    <a:pt x="1674" y="763"/>
                  </a:lnTo>
                  <a:lnTo>
                    <a:pt x="1658" y="749"/>
                  </a:lnTo>
                  <a:lnTo>
                    <a:pt x="1634" y="733"/>
                  </a:lnTo>
                  <a:lnTo>
                    <a:pt x="1605" y="717"/>
                  </a:lnTo>
                  <a:lnTo>
                    <a:pt x="1573" y="700"/>
                  </a:lnTo>
                  <a:lnTo>
                    <a:pt x="1540" y="682"/>
                  </a:lnTo>
                  <a:lnTo>
                    <a:pt x="1510" y="664"/>
                  </a:lnTo>
                  <a:lnTo>
                    <a:pt x="1485" y="648"/>
                  </a:lnTo>
                  <a:lnTo>
                    <a:pt x="1467" y="636"/>
                  </a:lnTo>
                  <a:lnTo>
                    <a:pt x="1404" y="690"/>
                  </a:lnTo>
                  <a:lnTo>
                    <a:pt x="1341" y="741"/>
                  </a:lnTo>
                  <a:lnTo>
                    <a:pt x="1276" y="788"/>
                  </a:lnTo>
                  <a:lnTo>
                    <a:pt x="1209" y="832"/>
                  </a:lnTo>
                  <a:lnTo>
                    <a:pt x="1140" y="871"/>
                  </a:lnTo>
                  <a:lnTo>
                    <a:pt x="1067" y="904"/>
                  </a:lnTo>
                  <a:lnTo>
                    <a:pt x="992" y="932"/>
                  </a:lnTo>
                  <a:lnTo>
                    <a:pt x="914" y="954"/>
                  </a:lnTo>
                  <a:lnTo>
                    <a:pt x="831" y="966"/>
                  </a:lnTo>
                  <a:lnTo>
                    <a:pt x="744" y="969"/>
                  </a:lnTo>
                  <a:lnTo>
                    <a:pt x="709" y="969"/>
                  </a:lnTo>
                  <a:lnTo>
                    <a:pt x="675" y="966"/>
                  </a:lnTo>
                  <a:lnTo>
                    <a:pt x="675" y="865"/>
                  </a:lnTo>
                  <a:lnTo>
                    <a:pt x="715" y="871"/>
                  </a:lnTo>
                  <a:lnTo>
                    <a:pt x="758" y="873"/>
                  </a:lnTo>
                  <a:lnTo>
                    <a:pt x="815" y="869"/>
                  </a:lnTo>
                  <a:lnTo>
                    <a:pt x="870" y="859"/>
                  </a:lnTo>
                  <a:lnTo>
                    <a:pt x="925" y="841"/>
                  </a:lnTo>
                  <a:lnTo>
                    <a:pt x="979" y="820"/>
                  </a:lnTo>
                  <a:lnTo>
                    <a:pt x="1030" y="794"/>
                  </a:lnTo>
                  <a:lnTo>
                    <a:pt x="1079" y="767"/>
                  </a:lnTo>
                  <a:lnTo>
                    <a:pt x="1126" y="735"/>
                  </a:lnTo>
                  <a:lnTo>
                    <a:pt x="1172" y="701"/>
                  </a:lnTo>
                  <a:lnTo>
                    <a:pt x="1213" y="670"/>
                  </a:lnTo>
                  <a:lnTo>
                    <a:pt x="1250" y="636"/>
                  </a:lnTo>
                  <a:lnTo>
                    <a:pt x="1284" y="605"/>
                  </a:lnTo>
                  <a:lnTo>
                    <a:pt x="1315" y="577"/>
                  </a:lnTo>
                  <a:lnTo>
                    <a:pt x="1339" y="550"/>
                  </a:lnTo>
                  <a:lnTo>
                    <a:pt x="1361" y="530"/>
                  </a:lnTo>
                  <a:lnTo>
                    <a:pt x="1374" y="512"/>
                  </a:lnTo>
                  <a:lnTo>
                    <a:pt x="1384" y="502"/>
                  </a:lnTo>
                  <a:lnTo>
                    <a:pt x="1386" y="499"/>
                  </a:lnTo>
                  <a:lnTo>
                    <a:pt x="1384" y="495"/>
                  </a:lnTo>
                  <a:lnTo>
                    <a:pt x="1374" y="483"/>
                  </a:lnTo>
                  <a:lnTo>
                    <a:pt x="1359" y="465"/>
                  </a:lnTo>
                  <a:lnTo>
                    <a:pt x="1339" y="443"/>
                  </a:lnTo>
                  <a:lnTo>
                    <a:pt x="1311" y="418"/>
                  </a:lnTo>
                  <a:lnTo>
                    <a:pt x="1280" y="388"/>
                  </a:lnTo>
                  <a:lnTo>
                    <a:pt x="1242" y="357"/>
                  </a:lnTo>
                  <a:lnTo>
                    <a:pt x="1201" y="325"/>
                  </a:lnTo>
                  <a:lnTo>
                    <a:pt x="1154" y="292"/>
                  </a:lnTo>
                  <a:lnTo>
                    <a:pt x="1103" y="262"/>
                  </a:lnTo>
                  <a:lnTo>
                    <a:pt x="1048" y="233"/>
                  </a:lnTo>
                  <a:lnTo>
                    <a:pt x="987" y="207"/>
                  </a:lnTo>
                  <a:lnTo>
                    <a:pt x="924" y="187"/>
                  </a:lnTo>
                  <a:lnTo>
                    <a:pt x="855" y="171"/>
                  </a:lnTo>
                  <a:lnTo>
                    <a:pt x="782" y="162"/>
                  </a:lnTo>
                  <a:lnTo>
                    <a:pt x="707" y="160"/>
                  </a:lnTo>
                  <a:lnTo>
                    <a:pt x="675" y="162"/>
                  </a:lnTo>
                  <a:lnTo>
                    <a:pt x="675" y="0"/>
                  </a:lnTo>
                  <a:close/>
                </a:path>
              </a:pathLst>
            </a:custGeom>
            <a:solidFill>
              <a:srgbClr val="76B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Today I will present our paper titled Exploiting Idle Resources in a High-Radix Switch for Supplemental Storage.  This is work I did together with Ted Jiang and Larry Dennison.</a:t>
            </a:r>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75827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our stashing switch, with additional hardware or significant modifications shaded.  I changed the way the port buffering is drawn a little to help you understand where the stashing memory comes from.  In this picture, you can see that the cut-through and retransmission buffers are a lot smaller because I’m assuming that a short link is connected.  Both port buffer memories are virtually partitioned and the unused portions are combined for stashing storage.  Next, we add read and write </a:t>
            </a:r>
            <a:r>
              <a:rPr lang="en-US" dirty="0" err="1"/>
              <a:t>datapaths</a:t>
            </a:r>
            <a:r>
              <a:rPr lang="en-US" dirty="0"/>
              <a:t> to the port memories so that the stashing partitions can be accessed without interfering with the normal port activities.  Finally, we add two internal VCs: one for storing packets to stashing memory and one for retrieving packets from the stashing memory.  The extra VCs ensure that the switch remains deadlock free.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10</a:t>
            </a:fld>
            <a:endParaRPr lang="en-US" dirty="0"/>
          </a:p>
        </p:txBody>
      </p:sp>
    </p:spTree>
    <p:extLst>
      <p:ext uri="{BB962C8B-B14F-4D97-AF65-F5344CB8AC3E}">
        <p14:creationId xmlns:p14="http://schemas.microsoft.com/office/powerpoint/2010/main" val="311007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things more clear, I’m going to walk through the two use cases I introduced earlier.  First, storing packets for end-to-end retransmission.  In the following diagrams, I’ll be showing two different ports so I’ve stubbed off the connections between the input and output side of each port.</a:t>
            </a:r>
          </a:p>
          <a:p>
            <a:r>
              <a:rPr lang="en-US" dirty="0"/>
              <a:t>A packet comes into the switch and is stored in the cut-through buffer.  Eventually it’s broadcast on the row bus across all columns of tiles.  Now remember that for end-to-end retransmission, a copy of every request packet has to be made and saved while the normal packet goes on its way.  We take advantage of the row bus to do a 2-way multicast of these packets to a normal VC buffer and a stashing storage VC buffer.  Here I show these two VC buffers in the same column, but they can be in different columns as well.</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11</a:t>
            </a:fld>
            <a:endParaRPr lang="en-US" dirty="0"/>
          </a:p>
        </p:txBody>
      </p:sp>
    </p:spTree>
    <p:extLst>
      <p:ext uri="{BB962C8B-B14F-4D97-AF65-F5344CB8AC3E}">
        <p14:creationId xmlns:p14="http://schemas.microsoft.com/office/powerpoint/2010/main" val="229194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follow only the stashing copy.  It competes like any other packet for the tile crossbar and access to a column bus.  Once granted, it is transferred to a column buffer.</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12</a:t>
            </a:fld>
            <a:endParaRPr lang="en-US" dirty="0"/>
          </a:p>
        </p:txBody>
      </p:sp>
    </p:spTree>
    <p:extLst>
      <p:ext uri="{BB962C8B-B14F-4D97-AF65-F5344CB8AC3E}">
        <p14:creationId xmlns:p14="http://schemas.microsoft.com/office/powerpoint/2010/main" val="44610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competes with stashing copies from other rows for access to the stashing partition and gets stored.</a:t>
            </a:r>
          </a:p>
          <a:p>
            <a:r>
              <a:rPr lang="en-US" dirty="0"/>
              <a:t>So to summarize end-to-end stashing storage, we don’t need any additional row bandwidth because of the 2-way multicast of the row bus.  But there’s double the column bandwidth since the stashing copy and the normal transfer happen separately.</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13</a:t>
            </a:fld>
            <a:endParaRPr lang="en-US" dirty="0"/>
          </a:p>
        </p:txBody>
      </p:sp>
    </p:spTree>
    <p:extLst>
      <p:ext uri="{BB962C8B-B14F-4D97-AF65-F5344CB8AC3E}">
        <p14:creationId xmlns:p14="http://schemas.microsoft.com/office/powerpoint/2010/main" val="3132788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example is diverting packets in support of the ECN protocol.  Remember that the idea is to send congestion-causing packets to stashing storage temporarily to relieve </a:t>
            </a:r>
            <a:r>
              <a:rPr lang="en-US" dirty="0" err="1"/>
              <a:t>HoL</a:t>
            </a:r>
            <a:r>
              <a:rPr lang="en-US" dirty="0"/>
              <a:t> blocking and then allow them to continue on their way.  I should mention that we assume a completely unordered network for this study.</a:t>
            </a:r>
          </a:p>
          <a:p>
            <a:r>
              <a:rPr lang="en-US" dirty="0"/>
              <a:t>Here I show the entire storage </a:t>
            </a:r>
            <a:r>
              <a:rPr lang="en-US" dirty="0" err="1"/>
              <a:t>datapath</a:t>
            </a:r>
            <a:r>
              <a:rPr lang="en-US" dirty="0"/>
              <a:t>.  It’s identical to what I showed for end-to-end retransmission except that there is no need to do the 2-way multicast on the row bus since there is no copy made; the packet is simply routed to a stashing buffer on some port.</a:t>
            </a:r>
          </a:p>
          <a:p>
            <a:r>
              <a:rPr lang="en-US" dirty="0"/>
              <a:t>Therefore, the storage action uses the same amount of bandwidth as the normal send would have.</a:t>
            </a:r>
          </a:p>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14</a:t>
            </a:fld>
            <a:endParaRPr lang="en-US" dirty="0"/>
          </a:p>
        </p:txBody>
      </p:sp>
    </p:spTree>
    <p:extLst>
      <p:ext uri="{BB962C8B-B14F-4D97-AF65-F5344CB8AC3E}">
        <p14:creationId xmlns:p14="http://schemas.microsoft.com/office/powerpoint/2010/main" val="271235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the stashed packets have to continue on their way.  So they compete for the row bus and then continue on the normal path.</a:t>
            </a:r>
          </a:p>
          <a:p>
            <a:r>
              <a:rPr lang="en-US" dirty="0"/>
              <a:t>To summarize ECN, diverting packets requires two full switch traversals so it doubles the row and column bandwidth, but only for the stashed packets.  Arguably, a congested switch may have excess idle bandwidth, allowing some of the additional cost to be hidden.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15</a:t>
            </a:fld>
            <a:endParaRPr lang="en-US" dirty="0"/>
          </a:p>
        </p:txBody>
      </p:sp>
    </p:spTree>
    <p:extLst>
      <p:ext uri="{BB962C8B-B14F-4D97-AF65-F5344CB8AC3E}">
        <p14:creationId xmlns:p14="http://schemas.microsoft.com/office/powerpoint/2010/main" val="232720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the experiments.  I should be clear that the intention of our study was to determine if this idea has merit, not to work out all the details.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16</a:t>
            </a:fld>
            <a:endParaRPr lang="en-US" dirty="0"/>
          </a:p>
        </p:txBody>
      </p:sp>
    </p:spTree>
    <p:extLst>
      <p:ext uri="{BB962C8B-B14F-4D97-AF65-F5344CB8AC3E}">
        <p14:creationId xmlns:p14="http://schemas.microsoft.com/office/powerpoint/2010/main" val="271084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based our study on a dragonfly network which we like for all kinds of reasons.  We believe it is a great topology for a scalable and cost-efficient network due to a high degree of link sharing.  The canonical dragonfly consists of fully-connected groups of fully-connected switches.  Here I show a group with 5 switches, each connected to two endpoints, which are the black squares.  The switches are also connected to one another and then each one has connections to switches in other groups.  In this case there are ten of the global links in red, so the entire dragonfly consists of 11 groups, shown on the right.</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17</a:t>
            </a:fld>
            <a:endParaRPr lang="en-US" dirty="0"/>
          </a:p>
        </p:txBody>
      </p:sp>
    </p:spTree>
    <p:extLst>
      <p:ext uri="{BB962C8B-B14F-4D97-AF65-F5344CB8AC3E}">
        <p14:creationId xmlns:p14="http://schemas.microsoft.com/office/powerpoint/2010/main" val="1889205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most large-scale topologies, the dragonfly has asymmetric link lengths and the asymmetry is significant.  This chart shows link lengths you might expect for a large supercomputer, where groups consist of a small number of cabinets and the whole machine consists of 100 cabinets or more.  So 75% of the links are connected to endpoints and within groups, and they are short.  The remaining 25% are connected across the machine and are long.  Since a general-purpose switch has port buffers sized for the longest links, 75% of the ports have most of their buffers unused.  In fact, if you do the math, 72% of all port buffer memory is available for stashing.</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18</a:t>
            </a:fld>
            <a:endParaRPr lang="en-US" dirty="0"/>
          </a:p>
        </p:txBody>
      </p:sp>
    </p:spTree>
    <p:extLst>
      <p:ext uri="{BB962C8B-B14F-4D97-AF65-F5344CB8AC3E}">
        <p14:creationId xmlns:p14="http://schemas.microsoft.com/office/powerpoint/2010/main" val="2982206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simulated a 3080-node canonical dragonfly built with 20-port switches, so there were 5 endpoints per switch.  Each switch is a 4x4 array of 5x5 tiles.  We simulated a 30% internal clock speedup, which is not unusual.  We used the SST/Macro simulator for the system and applications, and bookism for the switches and network.  We used one synthetic traffic pattern – uniform random – and six MPI application traces.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19</a:t>
            </a:fld>
            <a:endParaRPr lang="en-US" dirty="0"/>
          </a:p>
        </p:txBody>
      </p:sp>
    </p:spTree>
    <p:extLst>
      <p:ext uri="{BB962C8B-B14F-4D97-AF65-F5344CB8AC3E}">
        <p14:creationId xmlns:p14="http://schemas.microsoft.com/office/powerpoint/2010/main" val="5851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with the why, where, and how of supplemental storage.  First of all, why is it useful?  Well, to enable capabilities in the network such as …  Where can supplemental storage be found?  Today I’m going to show you how to access existing, unused buffer memory, so I’m not talking about adding more memory to switches.  How can we access that unused buffer memory?   I’m going to show you how we exploit existing excess internal switch bandwidth.</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a:t>
            </a:fld>
            <a:endParaRPr lang="en-US" dirty="0"/>
          </a:p>
        </p:txBody>
      </p:sp>
    </p:spTree>
    <p:extLst>
      <p:ext uri="{BB962C8B-B14F-4D97-AF65-F5344CB8AC3E}">
        <p14:creationId xmlns:p14="http://schemas.microsoft.com/office/powerpoint/2010/main" val="2627141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begin with end-to-end retransmission.  Again, we modeled the stashing of packets when sent, and the deletion of stashed copies when acknowledged.  But we did not model retrieval or retransmission.  The first goal of the experiments was to make sure that the frequent store and delete operations did no harm.  The second goal was to get some idea of the sensitivity to the total amount of stashing storage.  Therefore, we compared four switch models: the baseline tiled switch, the stashing switch, and then a stashing switch with only half of the stashing storage available, and a stashing switch with only a quarter of the stashing storage available.</a:t>
            </a:r>
          </a:p>
          <a:p>
            <a:endParaRPr lang="en-US" dirty="0"/>
          </a:p>
          <a:p>
            <a:r>
              <a:rPr lang="en-US" dirty="0"/>
              <a:t>Note that when the stashing storage is exhausted, the switch inputs back up because their input buffers fill while waiting for a place to stash packets.  We did not allow a normal packet to be sent unless it was simultaneously stashed.  Backing up inputs like this is bad for performance, but cannot lead to deadlock since the stashing buffers always eventually clear.</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20</a:t>
            </a:fld>
            <a:endParaRPr lang="en-US" dirty="0"/>
          </a:p>
        </p:txBody>
      </p:sp>
    </p:spTree>
    <p:extLst>
      <p:ext uri="{BB962C8B-B14F-4D97-AF65-F5344CB8AC3E}">
        <p14:creationId xmlns:p14="http://schemas.microsoft.com/office/powerpoint/2010/main" val="414752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compare the baseline switch in red to the stashing switch in green using the six MPI application traces.  The chart shows runtime normalized to the baseline switch, so higher is worse.  The two traces on the left, </a:t>
            </a:r>
            <a:r>
              <a:rPr lang="en-US" dirty="0" err="1"/>
              <a:t>BigFFT</a:t>
            </a:r>
            <a:r>
              <a:rPr lang="en-US" dirty="0"/>
              <a:t> and </a:t>
            </a:r>
            <a:r>
              <a:rPr lang="en-US" dirty="0" err="1"/>
              <a:t>FillBoundary</a:t>
            </a:r>
            <a:r>
              <a:rPr lang="en-US" dirty="0"/>
              <a:t> send the most data.  Overall, you can see that stashing does no harm, except for BIGFFT where is does slightly worse.  Curiously, stashing actually improves performance for two apps: </a:t>
            </a:r>
            <a:r>
              <a:rPr lang="en-US" dirty="0" err="1"/>
              <a:t>FillBoundary</a:t>
            </a:r>
            <a:r>
              <a:rPr lang="en-US" dirty="0"/>
              <a:t> and </a:t>
            </a:r>
            <a:r>
              <a:rPr lang="en-US" dirty="0" err="1"/>
              <a:t>MultiGrid</a:t>
            </a:r>
            <a:r>
              <a:rPr lang="en-US" dirty="0"/>
              <a:t>.  We suspect that this is due to a natural throttling effect that reduces congestion and is beneficial, but we did not get to the root cause.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21</a:t>
            </a:fld>
            <a:endParaRPr lang="en-US" dirty="0"/>
          </a:p>
        </p:txBody>
      </p:sp>
    </p:spTree>
    <p:extLst>
      <p:ext uri="{BB962C8B-B14F-4D97-AF65-F5344CB8AC3E}">
        <p14:creationId xmlns:p14="http://schemas.microsoft.com/office/powerpoint/2010/main" val="1869981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same data in the red and green bars, and I add the other two switch models with reduced stashing buffer capacity.  The switch with the least stashing storage, in yellow, loses a noticeable amount of performance for the two applications with the highest bandwidth requirement showing that the amount of stashing storage matters.  But otherwise, it does about as well as the others.  The stashing switch with half the buffer capacity shows little sensitivity.  Overall, we conclude that the stashing switch does no harm and is not particularly sensitive to the amount of stashing buffer capacity for the dragonfly we studied.</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22</a:t>
            </a:fld>
            <a:endParaRPr lang="en-US" dirty="0"/>
          </a:p>
        </p:txBody>
      </p:sp>
    </p:spTree>
    <p:extLst>
      <p:ext uri="{BB962C8B-B14F-4D97-AF65-F5344CB8AC3E}">
        <p14:creationId xmlns:p14="http://schemas.microsoft.com/office/powerpoint/2010/main" val="225710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classic latency/bandwidth curves for the four switch models using uniform-random traffic.  The baseline in red is the best case.  You can see that the stashing switches with full and 50% capacity perform as well as the baseline.  It’s only the stashing switch with 25% capacity that suffers a bit in performance.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23</a:t>
            </a:fld>
            <a:endParaRPr lang="en-US" dirty="0"/>
          </a:p>
        </p:txBody>
      </p:sp>
    </p:spTree>
    <p:extLst>
      <p:ext uri="{BB962C8B-B14F-4D97-AF65-F5344CB8AC3E}">
        <p14:creationId xmlns:p14="http://schemas.microsoft.com/office/powerpoint/2010/main" val="3096912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ECN.  We simulated pairs of applications: a well-behaved victim that injects at 40% of maximum bandwidth to many destinations and an aggressor that injects at full bandwidth to a small number of destinations.  As you would expect, the aggressor causes the congestion.  We measured the performance of the victim only.  Again we had two goals.  First, to determine if stashing relieves the </a:t>
            </a:r>
            <a:r>
              <a:rPr lang="en-US" dirty="0" err="1"/>
              <a:t>HoL</a:t>
            </a:r>
            <a:r>
              <a:rPr lang="en-US" dirty="0"/>
              <a:t> blocking suffered by the victim and second, to determine if the worst-case latency suffered by the victim is reduced.</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24</a:t>
            </a:fld>
            <a:endParaRPr lang="en-US" dirty="0"/>
          </a:p>
        </p:txBody>
      </p:sp>
    </p:spTree>
    <p:extLst>
      <p:ext uri="{BB962C8B-B14F-4D97-AF65-F5344CB8AC3E}">
        <p14:creationId xmlns:p14="http://schemas.microsoft.com/office/powerpoint/2010/main" val="728578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graph, I show the average latency of the victim over time.  Let’s look at the baseline switch in red.  At 20us, the aggressor starts running and congestion builds, causing the victim packets to experience higher latency.  ECN starts almost immediately, but because it takes some time to take effect, congestion keeps building and the latency keeps increasing.  At about 50us, ECN starts to reduce the congestion and then eliminates it by about 60us.  The stashing switch, in green, diverts packets during the congestion event and you can see that it almost completely eliminates the </a:t>
            </a:r>
            <a:r>
              <a:rPr lang="en-US" dirty="0" err="1"/>
              <a:t>HoL</a:t>
            </a:r>
            <a:r>
              <a:rPr lang="en-US" dirty="0"/>
              <a:t> blocking caused by the aggressor.  I also show that this effect is sensitive to the amount of stashing storage with the reduced-memory stashing switch shown in blue.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25</a:t>
            </a:fld>
            <a:endParaRPr lang="en-US" dirty="0"/>
          </a:p>
        </p:txBody>
      </p:sp>
    </p:spTree>
    <p:extLst>
      <p:ext uri="{BB962C8B-B14F-4D97-AF65-F5344CB8AC3E}">
        <p14:creationId xmlns:p14="http://schemas.microsoft.com/office/powerpoint/2010/main" val="3530772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stashing helps with the average latency, but what about the worst case?  Here I show the inverse cumulative distribution of victim packet latencies.  The further to the right a curve goes, the worse the latency and the higher a curve is, the more packets experience high latencies.  So the best case is a tall skinny curve.  That’s what you see for the yellow curve, which is the baseline switch running with no aggressor at all.  In this case, the worst latency experienced by any packet is about 1.2us.  The red curve is the baseline switch with the aggressor running.  Here the worst case latency is literally off the chart and a large fraction of packets experience it.  With stashing, in green, we get back to a fairly tight distribution where the worst-case latency of any packet is just 3 times that of the best case.  This can have a significant effect on the victim application because entire collective operations can be stalled by a single unlucky packet.  This chart also shows that there is sensitivity to the amount of stashing storage in blue.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26</a:t>
            </a:fld>
            <a:endParaRPr lang="en-US" dirty="0"/>
          </a:p>
        </p:txBody>
      </p:sp>
    </p:spTree>
    <p:extLst>
      <p:ext uri="{BB962C8B-B14F-4D97-AF65-F5344CB8AC3E}">
        <p14:creationId xmlns:p14="http://schemas.microsoft.com/office/powerpoint/2010/main" val="247297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we believe that many interesting network capabilities are enabled by additional memory.  I showed you end-to-end retransmission and congestion mitigation as examples.  I introduced stashing, which provides access to existing, unused switch memory via existing unused switch bandwidth.  Finally, I presented results from our initial study that shows that stashing is worth further exploration.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27</a:t>
            </a:fld>
            <a:endParaRPr lang="en-US" dirty="0"/>
          </a:p>
        </p:txBody>
      </p:sp>
    </p:spTree>
    <p:extLst>
      <p:ext uri="{BB962C8B-B14F-4D97-AF65-F5344CB8AC3E}">
        <p14:creationId xmlns:p14="http://schemas.microsoft.com/office/powerpoint/2010/main" val="116266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explore the why I’m going to use two examples in this talk, and these are the two we studied in the paper.  First, end-to-end retransmission.  The idea is to store copies of packets in the supplemental storage of the first-hop switch until they successfully cross the network and are acknowledged.  In the common case, the packets arrive successfully and the copies are simply deleted.  In the rare case that something goes wrong or a packet is dropped, the copy can be retransmitted.  So the supplemental storage usage pattern is primarily store packets and delete them later.  End-to-end retransmission is obviously great for network reliability, but there are other uses too.  For example, simplifying complex protocols.</a:t>
            </a:r>
          </a:p>
          <a:p>
            <a:r>
              <a:rPr lang="en-US" dirty="0"/>
              <a:t>The other use case we studied is an enhancement to Explicit Congestion Notification.  The basic idea is that when network congestion is detected at the last-hop switch, the protocol sends throttling requests back to the senders that are causing the congestion.  But this takes some time to have an effect, so our idea is to temporarily store the congestion-causing packets in the supplemental storage of the congested switch to allow other packets to proceed.  In other words, relieve the head-of-line blocking.  So the supplemental storage pattern is to store packets and later retrieve them.</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p>
        </p:txBody>
      </p:sp>
    </p:spTree>
    <p:extLst>
      <p:ext uri="{BB962C8B-B14F-4D97-AF65-F5344CB8AC3E}">
        <p14:creationId xmlns:p14="http://schemas.microsoft.com/office/powerpoint/2010/main" val="169039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does the supplemental storage come from?  Consider a typical high-performance link between the ports of two switches.  There is a significant amount of buffering in the ports in order to keep the link running at full bandwidth reliably.  On the output side, there is a link-level retransmission buffer that holds copies of every packet sent on the link until they are acknowledged by the receive side.  Therefore the size of the retransmission buffer is roughly the link bandwidth times the roundtrip-time of the link, or the bandwidth-delay product.  On the receive side, there is usually also a large buffer that is used to implement cut-through flow control.   When using credit-based flow control this buffer works almost like a mirror of the retransmission buffer.  Credits are handed out to grant buffer space to the sender, and new credits are only handed out when data leaves the buffer.  Therefore, there is another roundtrip delay between credits going out and corresponding packets coming in, and the size of the buffer is also roughly the bandwidth times the roundtrip time.  In a general-purpose switch with symmetric ports, all of these buffers have to be sized for the worst case, or the longest link that can ever be connected to them.</a:t>
            </a:r>
          </a:p>
          <a:p>
            <a:r>
              <a:rPr lang="en-US" dirty="0"/>
              <a:t>But when a short link is connected, only a small fraction of the buffer space is needed because it is proportional to the actual roundtrip time on the link.  Therefore, most of the buffer memory is unused and that is what we use for supplemental storage.  In fact, I will show you later that 72% of the port memory is unused in a large dragonfly network.</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4</a:t>
            </a:fld>
            <a:endParaRPr lang="en-US" dirty="0"/>
          </a:p>
        </p:txBody>
      </p:sp>
    </p:spTree>
    <p:extLst>
      <p:ext uri="{BB962C8B-B14F-4D97-AF65-F5344CB8AC3E}">
        <p14:creationId xmlns:p14="http://schemas.microsoft.com/office/powerpoint/2010/main" val="401874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access the unused port memory.  In short, we exploit the excess internal bandwidth on the existing </a:t>
            </a:r>
            <a:r>
              <a:rPr lang="en-US" dirty="0" err="1"/>
              <a:t>datapaths</a:t>
            </a:r>
            <a:r>
              <a:rPr lang="en-US" dirty="0"/>
              <a:t> in the switch.  We studied tiled switches, which are an excellent choice for scalability.  This cartoon shows how a tiled switch implements a crossbar from the inputs on the left to the outputs on the bottom.  The crossbar is divided into several tiles, each of which has a much smaller crossbar internally.  The tiled switch provides any permutation of inputs to outputs, so there is a lot of excess capacity.  In fact only about 25% of the internal bandwidth is used at any time.  We are going to use some of that bandwidth to allow any port to access the supplemental storage of any other port.  I should point out that we studied the tiled switch, but we think that other switch architectures that support full permutations should work too.</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5</a:t>
            </a:fld>
            <a:endParaRPr lang="en-US" dirty="0"/>
          </a:p>
        </p:txBody>
      </p:sp>
    </p:spTree>
    <p:extLst>
      <p:ext uri="{BB962C8B-B14F-4D97-AF65-F5344CB8AC3E}">
        <p14:creationId xmlns:p14="http://schemas.microsoft.com/office/powerpoint/2010/main" val="485519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technique for utilizing the supplemental storage is called stashing.  The basic idea is that every port donates its unused memory to a common pool of supplemental storage.  Then any port that needs additional storage can access the common pool.  For example, with end-to-end retransmission, only the ports connected to endpoints need to stash copies of packets.  And to help ECN, only congested ports need to divert packets until the algorithm kicks in.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6</a:t>
            </a:fld>
            <a:endParaRPr lang="en-US" dirty="0"/>
          </a:p>
        </p:txBody>
      </p:sp>
    </p:spTree>
    <p:extLst>
      <p:ext uri="{BB962C8B-B14F-4D97-AF65-F5344CB8AC3E}">
        <p14:creationId xmlns:p14="http://schemas.microsoft.com/office/powerpoint/2010/main" val="408899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architecture.</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7</a:t>
            </a:fld>
            <a:endParaRPr lang="en-US" dirty="0"/>
          </a:p>
        </p:txBody>
      </p:sp>
    </p:spTree>
    <p:extLst>
      <p:ext uri="{BB962C8B-B14F-4D97-AF65-F5344CB8AC3E}">
        <p14:creationId xmlns:p14="http://schemas.microsoft.com/office/powerpoint/2010/main" val="348880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more detailed picture of the tiled switch showing more buffering.  Each input drives a single, multi-drop row bus that spans all the columns.  Note that because it’s a bus, it’s possible to write the same packet to more than one row buffer at a time.  From the tiles to the outputs, a bus is not possible so each tile drives individual point-to-point column buses to every output in its column.  So each output is driven by multiple column buses, equal to the number of rows.  I highlighted the path of a packet from input 3 to output 6 in red.  The packet proceeds in stages, but the internal buffers are much smaller than the port buffers because they have credit loops based on </a:t>
            </a:r>
            <a:r>
              <a:rPr lang="en-US"/>
              <a:t>the short internal </a:t>
            </a:r>
            <a:r>
              <a:rPr lang="en-US" dirty="0" err="1"/>
              <a:t>datapaths</a:t>
            </a:r>
            <a:r>
              <a:rPr lang="en-US" dirty="0"/>
              <a:t>.  Stashing takes advantage of the extra bandwidth due to the row bus multicast and the many column buses.</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8</a:t>
            </a:fld>
            <a:endParaRPr lang="en-US" dirty="0"/>
          </a:p>
        </p:txBody>
      </p:sp>
    </p:spTree>
    <p:extLst>
      <p:ext uri="{BB962C8B-B14F-4D97-AF65-F5344CB8AC3E}">
        <p14:creationId xmlns:p14="http://schemas.microsoft.com/office/powerpoint/2010/main" val="133318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view of the </a:t>
            </a:r>
            <a:r>
              <a:rPr lang="en-US" dirty="0" err="1"/>
              <a:t>datapath</a:t>
            </a:r>
            <a:r>
              <a:rPr lang="en-US" dirty="0"/>
              <a:t> through a tiled switch, including the buffers I described.  On the left are the large port buffers, sized for the longest possible links.  Note that I show 3 virtual channels just as an example.  Next, there are the small internal buffers used to stage the packets through the switch.  Finally, there is the tile crossbar to interleave all inputs of a row to all outputs of a column.</a:t>
            </a:r>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9</a:t>
            </a:fld>
            <a:endParaRPr lang="en-US" dirty="0"/>
          </a:p>
        </p:txBody>
      </p:sp>
    </p:spTree>
    <p:extLst>
      <p:ext uri="{BB962C8B-B14F-4D97-AF65-F5344CB8AC3E}">
        <p14:creationId xmlns:p14="http://schemas.microsoft.com/office/powerpoint/2010/main" val="2071125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A5CC12-DEA3-4F95-9B3E-8BEAB1F9B4BC}"/>
              </a:ext>
            </a:extLst>
          </p:cNvPr>
          <p:cNvPicPr>
            <a:picLocks noChangeAspect="1"/>
          </p:cNvPicPr>
          <p:nvPr userDrawn="1"/>
        </p:nvPicPr>
        <p:blipFill rotWithShape="1">
          <a:blip r:embed="rId2"/>
          <a:srcRect l="4242" t="4142"/>
          <a:stretch/>
        </p:blipFill>
        <p:spPr>
          <a:xfrm>
            <a:off x="0" y="0"/>
            <a:ext cx="10972800" cy="6172200"/>
          </a:xfrm>
          <a:prstGeom prst="rect">
            <a:avLst/>
          </a:prstGeom>
        </p:spPr>
      </p:pic>
      <p:sp>
        <p:nvSpPr>
          <p:cNvPr id="5" name="Rectangle 4">
            <a:extLst>
              <a:ext uri="{FF2B5EF4-FFF2-40B4-BE49-F238E27FC236}">
                <a16:creationId xmlns:a16="http://schemas.microsoft.com/office/drawing/2014/main" id="{519D74A5-C253-43F0-8AE3-D9F5210B3DBC}"/>
              </a:ext>
            </a:extLst>
          </p:cNvPr>
          <p:cNvSpPr/>
          <p:nvPr userDrawn="1"/>
        </p:nvSpPr>
        <p:spPr>
          <a:xfrm>
            <a:off x="0" y="0"/>
            <a:ext cx="10972800" cy="6172200"/>
          </a:xfrm>
          <a:prstGeom prst="rect">
            <a:avLst/>
          </a:prstGeom>
          <a:gradFill>
            <a:gsLst>
              <a:gs pos="0">
                <a:schemeClr val="bg1">
                  <a:alpha val="0"/>
                </a:schemeClr>
              </a:gs>
              <a:gs pos="100000">
                <a:schemeClr val="bg1">
                  <a:alpha val="4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p:cNvSpPr>
            <a:spLocks noGrp="1" noChangeArrowheads="1"/>
          </p:cNvSpPr>
          <p:nvPr userDrawn="1">
            <p:ph type="subTitle" idx="1"/>
          </p:nvPr>
        </p:nvSpPr>
        <p:spPr>
          <a:xfrm>
            <a:off x="481661" y="5353031"/>
            <a:ext cx="9526126" cy="341632"/>
          </a:xfrm>
        </p:spPr>
        <p:txBody>
          <a:bodyPr wrap="square" anchor="t">
            <a:spAutoFit/>
          </a:bodyPr>
          <a:lstStyle>
            <a:lvl1pPr marL="0" indent="0" algn="l">
              <a:lnSpc>
                <a:spcPct val="90000"/>
              </a:lnSpc>
              <a:spcBef>
                <a:spcPts val="600"/>
              </a:spcBef>
              <a:spcAft>
                <a:spcPts val="300"/>
              </a:spcAft>
              <a:buFontTx/>
              <a:buNone/>
              <a:defRPr sz="18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81661" y="4405220"/>
            <a:ext cx="9568425" cy="982855"/>
          </a:xfrm>
        </p:spPr>
        <p:txBody>
          <a:bodyPr anchor="b">
            <a:noAutofit/>
          </a:bodyPr>
          <a:lstStyle>
            <a:lvl1pPr algn="l">
              <a:lnSpc>
                <a:spcPct val="90000"/>
              </a:lnSpc>
              <a:spcBef>
                <a:spcPts val="0"/>
              </a:spcBef>
              <a:defRPr sz="4600" b="1" cap="all" baseline="0">
                <a:solidFill>
                  <a:schemeClr val="tx1"/>
                </a:solidFill>
                <a:effectLst>
                  <a:outerShdw blurRad="114300" dist="50800" dir="2700000" sx="108000" sy="108000" algn="tl">
                    <a:srgbClr val="000000">
                      <a:alpha val="69000"/>
                    </a:srgbClr>
                  </a:outerShdw>
                </a:effectLst>
                <a:latin typeface="Trebuchet MS" panose="020B060302020202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BC3E6B0E-0ADE-4545-99DE-33F243C911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273" y="3219565"/>
            <a:ext cx="2199959" cy="474500"/>
          </a:xfrm>
          <a:prstGeom prst="rect">
            <a:avLst/>
          </a:prstGeom>
        </p:spPr>
      </p:pic>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5E2365-640C-413B-BC37-0ABE05FFBA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 y="385"/>
            <a:ext cx="10971428" cy="6171429"/>
          </a:xfrm>
          <a:prstGeom prst="rect">
            <a:avLst/>
          </a:prstGeom>
        </p:spPr>
      </p:pic>
      <p:sp>
        <p:nvSpPr>
          <p:cNvPr id="3" name="Rectangle 2"/>
          <p:cNvSpPr/>
          <p:nvPr userDrawn="1"/>
        </p:nvSpPr>
        <p:spPr>
          <a:xfrm>
            <a:off x="0" y="0"/>
            <a:ext cx="10972800" cy="6172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737426"/>
            <a:ext cx="9976104" cy="590931"/>
          </a:xfrm>
        </p:spPr>
        <p:txBody>
          <a:bodyPr/>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9513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 Seg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7C490-0632-45F9-8994-CF7C006FC3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10972800" cy="6172200"/>
          </a:xfrm>
          <a:prstGeom prst="rect">
            <a:avLst/>
          </a:prstGeom>
        </p:spPr>
      </p:pic>
      <p:sp>
        <p:nvSpPr>
          <p:cNvPr id="9" name="Rectangle 8">
            <a:extLst>
              <a:ext uri="{FF2B5EF4-FFF2-40B4-BE49-F238E27FC236}">
                <a16:creationId xmlns:a16="http://schemas.microsoft.com/office/drawing/2014/main" id="{C2D03C3D-6CAA-444D-B523-AEA8C51BB3D3}"/>
              </a:ext>
            </a:extLst>
          </p:cNvPr>
          <p:cNvSpPr/>
          <p:nvPr userDrawn="1"/>
        </p:nvSpPr>
        <p:spPr>
          <a:xfrm>
            <a:off x="0" y="0"/>
            <a:ext cx="10972800" cy="6172200"/>
          </a:xfrm>
          <a:prstGeom prst="rect">
            <a:avLst/>
          </a:prstGeom>
          <a:gradFill>
            <a:gsLst>
              <a:gs pos="24000">
                <a:schemeClr val="bg1">
                  <a:alpha val="0"/>
                </a:schemeClr>
              </a:gs>
              <a:gs pos="100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80088" y="4127421"/>
            <a:ext cx="6107187" cy="1373939"/>
          </a:xfrm>
        </p:spPr>
        <p:txBody>
          <a:bodyPr anchor="b"/>
          <a:lstStyle>
            <a:lvl1pPr algn="r">
              <a:defRPr sz="4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bargo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AE255C-17FD-4ACD-93D1-249CC22B46B7}"/>
              </a:ext>
            </a:extLst>
          </p:cNvPr>
          <p:cNvSpPr/>
          <p:nvPr userDrawn="1"/>
        </p:nvSpPr>
        <p:spPr>
          <a:xfrm>
            <a:off x="0" y="0"/>
            <a:ext cx="10972800" cy="6172200"/>
          </a:xfrm>
          <a:prstGeom prst="rect">
            <a:avLst/>
          </a:prstGeom>
          <a:solidFill>
            <a:srgbClr val="9E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2D3C685-D41A-4316-A4E7-7D079BF99E29}"/>
              </a:ext>
            </a:extLst>
          </p:cNvPr>
          <p:cNvPicPr>
            <a:picLocks noChangeAspect="1"/>
          </p:cNvPicPr>
          <p:nvPr userDrawn="1"/>
        </p:nvPicPr>
        <p:blipFill>
          <a:blip r:embed="rId2"/>
          <a:stretch>
            <a:fillRect/>
          </a:stretch>
        </p:blipFill>
        <p:spPr>
          <a:xfrm>
            <a:off x="4206129" y="910278"/>
            <a:ext cx="2560542" cy="2280102"/>
          </a:xfrm>
          <a:prstGeom prst="rect">
            <a:avLst/>
          </a:prstGeom>
        </p:spPr>
      </p:pic>
      <p:sp>
        <p:nvSpPr>
          <p:cNvPr id="2" name="Title 1"/>
          <p:cNvSpPr>
            <a:spLocks noGrp="1"/>
          </p:cNvSpPr>
          <p:nvPr>
            <p:ph type="title"/>
          </p:nvPr>
        </p:nvSpPr>
        <p:spPr>
          <a:xfrm>
            <a:off x="498348" y="3814403"/>
            <a:ext cx="9976104" cy="590931"/>
          </a:xfrm>
        </p:spPr>
        <p:txBody>
          <a:bodyPr/>
          <a:lstStyle>
            <a:lvl1pPr algn="ctr">
              <a:defRPr sz="4000">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498348" y="4479006"/>
            <a:ext cx="9976104" cy="525463"/>
          </a:xfrm>
        </p:spPr>
        <p:txBody>
          <a:bodyPr/>
          <a:lstStyle>
            <a:lvl1pPr marL="0" indent="0" algn="ctr">
              <a:buFontTx/>
              <a:buNone/>
              <a:defRPr sz="2400" b="0">
                <a:solidFill>
                  <a:schemeClr val="tx1"/>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646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354D00-25B8-4729-8431-494F11BFDC7C}"/>
              </a:ext>
            </a:extLst>
          </p:cNvPr>
          <p:cNvPicPr>
            <a:picLocks noChangeAspect="1"/>
          </p:cNvPicPr>
          <p:nvPr userDrawn="1"/>
        </p:nvPicPr>
        <p:blipFill>
          <a:blip r:embed="rId2"/>
          <a:stretch>
            <a:fillRect/>
          </a:stretch>
        </p:blipFill>
        <p:spPr>
          <a:xfrm>
            <a:off x="686" y="386"/>
            <a:ext cx="10971428" cy="6171429"/>
          </a:xfrm>
          <a:prstGeom prst="rect">
            <a:avLst/>
          </a:prstGeom>
        </p:spPr>
      </p:pic>
      <p:sp>
        <p:nvSpPr>
          <p:cNvPr id="6" name="Rectangle 5">
            <a:extLst>
              <a:ext uri="{FF2B5EF4-FFF2-40B4-BE49-F238E27FC236}">
                <a16:creationId xmlns:a16="http://schemas.microsoft.com/office/drawing/2014/main" id="{6208C71A-8F88-4905-8530-066C648740D6}"/>
              </a:ext>
            </a:extLst>
          </p:cNvPr>
          <p:cNvSpPr/>
          <p:nvPr userDrawn="1"/>
        </p:nvSpPr>
        <p:spPr>
          <a:xfrm>
            <a:off x="0" y="0"/>
            <a:ext cx="10972800" cy="6172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53497" y="5352631"/>
            <a:ext cx="7865806" cy="369332"/>
          </a:xfrm>
        </p:spPr>
        <p:txBody>
          <a:bodyPr anchor="b"/>
          <a:lstStyle>
            <a:lvl1pPr algn="ctr">
              <a:defRPr sz="2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00035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88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5169473"/>
            <a:ext cx="9976104" cy="535531"/>
          </a:xfrm>
        </p:spPr>
        <p:txBody>
          <a:bodyPr anchor="ctr"/>
          <a:lstStyle>
            <a:lvl1pPr algn="ct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8074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38A185-0487-467E-B002-17F379CB7D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V="1">
            <a:off x="0" y="0"/>
            <a:ext cx="10972800" cy="6172200"/>
          </a:xfrm>
          <a:prstGeom prst="rect">
            <a:avLst/>
          </a:prstGeom>
        </p:spPr>
      </p:pic>
      <p:sp>
        <p:nvSpPr>
          <p:cNvPr id="2" name="Rectangle 1">
            <a:extLst>
              <a:ext uri="{FF2B5EF4-FFF2-40B4-BE49-F238E27FC236}">
                <a16:creationId xmlns:a16="http://schemas.microsoft.com/office/drawing/2014/main" id="{09AE7915-91FA-48E0-8AE5-AE809A6875AC}"/>
              </a:ext>
            </a:extLst>
          </p:cNvPr>
          <p:cNvSpPr/>
          <p:nvPr userDrawn="1"/>
        </p:nvSpPr>
        <p:spPr>
          <a:xfrm>
            <a:off x="0" y="0"/>
            <a:ext cx="10972800" cy="6172200"/>
          </a:xfrm>
          <a:prstGeom prst="rect">
            <a:avLst/>
          </a:prstGeom>
          <a:gradFill>
            <a:gsLst>
              <a:gs pos="0">
                <a:schemeClr val="bg1">
                  <a:alpha val="62000"/>
                </a:schemeClr>
              </a:gs>
              <a:gs pos="69000">
                <a:schemeClr val="bg1">
                  <a:alpha val="7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9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A5CC12-DEA3-4F95-9B3E-8BEAB1F9B4BC}"/>
              </a:ext>
            </a:extLst>
          </p:cNvPr>
          <p:cNvPicPr>
            <a:picLocks noChangeAspect="1"/>
          </p:cNvPicPr>
          <p:nvPr userDrawn="1"/>
        </p:nvPicPr>
        <p:blipFill rotWithShape="1">
          <a:blip r:embed="rId2"/>
          <a:srcRect l="4242" t="4142"/>
          <a:stretch/>
        </p:blipFill>
        <p:spPr>
          <a:xfrm>
            <a:off x="0" y="0"/>
            <a:ext cx="10972800" cy="6172200"/>
          </a:xfrm>
          <a:prstGeom prst="rect">
            <a:avLst/>
          </a:prstGeom>
        </p:spPr>
      </p:pic>
      <p:sp>
        <p:nvSpPr>
          <p:cNvPr id="5" name="Rectangle 4">
            <a:extLst>
              <a:ext uri="{FF2B5EF4-FFF2-40B4-BE49-F238E27FC236}">
                <a16:creationId xmlns:a16="http://schemas.microsoft.com/office/drawing/2014/main" id="{519D74A5-C253-43F0-8AE3-D9F5210B3DBC}"/>
              </a:ext>
            </a:extLst>
          </p:cNvPr>
          <p:cNvSpPr/>
          <p:nvPr userDrawn="1"/>
        </p:nvSpPr>
        <p:spPr>
          <a:xfrm>
            <a:off x="0" y="0"/>
            <a:ext cx="10972800" cy="6172200"/>
          </a:xfrm>
          <a:prstGeom prst="rect">
            <a:avLst/>
          </a:prstGeom>
          <a:gradFill>
            <a:gsLst>
              <a:gs pos="0">
                <a:schemeClr val="bg1">
                  <a:alpha val="0"/>
                </a:schemeClr>
              </a:gs>
              <a:gs pos="100000">
                <a:schemeClr val="bg1">
                  <a:alpha val="4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595" y="4747221"/>
            <a:ext cx="3456745" cy="745571"/>
          </a:xfrm>
          <a:prstGeom prst="rect">
            <a:avLst/>
          </a:prstGeom>
        </p:spPr>
      </p:pic>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348" y="529616"/>
            <a:ext cx="9976104" cy="590931"/>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6750" y="1895225"/>
            <a:ext cx="9948672" cy="3718925"/>
          </a:xfrm>
        </p:spPr>
        <p:txBody>
          <a:bodyPr/>
          <a:lstStyle>
            <a:lvl1pPr marL="0" indent="0">
              <a:buClr>
                <a:schemeClr val="bg2"/>
              </a:buClr>
              <a:buSzPct val="100000"/>
              <a:buFontTx/>
              <a:buNone/>
              <a:defRPr sz="1800">
                <a:solidFill>
                  <a:schemeClr val="bg1"/>
                </a:solidFill>
              </a:defRPr>
            </a:lvl1pPr>
            <a:lvl2pPr marL="571500" indent="0">
              <a:buClr>
                <a:schemeClr val="bg2"/>
              </a:buClr>
              <a:buSzPct val="100000"/>
              <a:buFontTx/>
              <a:buNone/>
              <a:defRPr sz="1600">
                <a:solidFill>
                  <a:schemeClr val="bg1"/>
                </a:solidFill>
              </a:defRPr>
            </a:lvl2pPr>
            <a:lvl3pPr marL="1089025" indent="0">
              <a:buClr>
                <a:schemeClr val="bg2"/>
              </a:buClr>
              <a:buSzPct val="100000"/>
              <a:buFontTx/>
              <a:buNone/>
              <a:defRPr sz="14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051723"/>
            <a:ext cx="9976104" cy="525463"/>
          </a:xfrm>
        </p:spPr>
        <p:txBody>
          <a:bodyPr/>
          <a:lstStyle>
            <a:lvl1pPr marL="0" indent="0" algn="ctr">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_ICON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348" y="737426"/>
            <a:ext cx="9976104" cy="590931"/>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6750" y="2103035"/>
            <a:ext cx="9948672" cy="3718925"/>
          </a:xfrm>
        </p:spPr>
        <p:txBody>
          <a:bodyPr/>
          <a:lstStyle>
            <a:lvl1pPr marL="230188" indent="-230188">
              <a:buClr>
                <a:schemeClr val="bg2"/>
              </a:buClr>
              <a:buSzPct val="75000"/>
              <a:buFontTx/>
              <a:buBlip>
                <a:blip r:embed="rId2"/>
              </a:buBlip>
              <a:defRPr sz="1800">
                <a:solidFill>
                  <a:schemeClr val="bg1"/>
                </a:solidFill>
              </a:defRPr>
            </a:lvl1pPr>
            <a:lvl2pPr marL="800100" indent="-228600">
              <a:buClr>
                <a:schemeClr val="bg2"/>
              </a:buClr>
              <a:buSzPct val="75000"/>
              <a:buFontTx/>
              <a:buBlip>
                <a:blip r:embed="rId2"/>
              </a:buBlip>
              <a:defRPr sz="1600">
                <a:solidFill>
                  <a:schemeClr val="bg1"/>
                </a:solidFill>
              </a:defRPr>
            </a:lvl2pPr>
            <a:lvl3pPr marL="1258888" indent="-169863">
              <a:buClr>
                <a:schemeClr val="bg2"/>
              </a:buClr>
              <a:buSzPct val="75000"/>
              <a:buFontTx/>
              <a:buBlip>
                <a:blip r:embed="rId2"/>
              </a:buBlip>
              <a:defRPr sz="14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259533"/>
            <a:ext cx="9976104" cy="525463"/>
          </a:xfrm>
        </p:spPr>
        <p:txBody>
          <a:bodyPr/>
          <a:lstStyle>
            <a:lvl1pPr marL="0" indent="0" algn="ctr">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98348" y="737426"/>
            <a:ext cx="9976104" cy="590931"/>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6750" y="2103035"/>
            <a:ext cx="9948672" cy="3718925"/>
          </a:xfrm>
        </p:spPr>
        <p:txBody>
          <a:bodyPr/>
          <a:lstStyle>
            <a:lvl1pPr marL="0" indent="0">
              <a:buClr>
                <a:schemeClr val="bg2"/>
              </a:buClr>
              <a:buSzPct val="100000"/>
              <a:buFontTx/>
              <a:buNone/>
              <a:defRPr sz="1800">
                <a:solidFill>
                  <a:schemeClr val="bg1"/>
                </a:solidFill>
              </a:defRPr>
            </a:lvl1pPr>
            <a:lvl2pPr marL="571500" indent="0">
              <a:buClr>
                <a:schemeClr val="bg2"/>
              </a:buClr>
              <a:buSzPct val="100000"/>
              <a:buFontTx/>
              <a:buNone/>
              <a:defRPr sz="1600">
                <a:solidFill>
                  <a:schemeClr val="bg1"/>
                </a:solidFill>
              </a:defRPr>
            </a:lvl2pPr>
            <a:lvl3pPr marL="1089025" indent="0">
              <a:buClr>
                <a:schemeClr val="bg2"/>
              </a:buClr>
              <a:buSzPct val="100000"/>
              <a:buFontTx/>
              <a:buNone/>
              <a:defRPr sz="14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259533"/>
            <a:ext cx="9976104" cy="525463"/>
          </a:xfrm>
        </p:spPr>
        <p:txBody>
          <a:bodyPr/>
          <a:lstStyle>
            <a:lvl1pPr marL="0" indent="0" algn="ctr">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168283" y="5775855"/>
            <a:ext cx="2762866" cy="248142"/>
          </a:xfrm>
          <a:prstGeom prst="rect">
            <a:avLst/>
          </a:prstGeom>
          <a:noFill/>
          <a:ln w="25400" cap="flat" cmpd="sng" algn="ctr">
            <a:noFill/>
            <a:prstDash val="solid"/>
          </a:ln>
          <a:effectLst/>
        </p:spPr>
        <p:txBody>
          <a:bodyPr rtlCol="0" anchor="b"/>
          <a:lstStyle/>
          <a:p>
            <a:pPr marL="0" marR="0" lvl="0" indent="0" algn="l" defTabSz="457200" eaLnBrk="1" fontAlgn="auto" latinLnBrk="0" hangingPunct="1">
              <a:lnSpc>
                <a:spcPct val="90000"/>
              </a:lnSpc>
              <a:spcBef>
                <a:spcPts val="0"/>
              </a:spcBef>
              <a:spcAft>
                <a:spcPts val="0"/>
              </a:spcAft>
              <a:buClrTx/>
              <a:buSzTx/>
              <a:buFontTx/>
              <a:buNone/>
              <a:tabLst/>
              <a:defRPr/>
            </a:pPr>
            <a:r>
              <a:rPr lang="en-US" sz="700" b="1" i="0" kern="0" dirty="0">
                <a:solidFill>
                  <a:schemeClr val="bg1"/>
                </a:solidFill>
                <a:latin typeface="Trebuchet MS"/>
              </a:rPr>
              <a:t>NVIDIA CONFIDENTIAL. DO NOT DISTRIBUTE.</a:t>
            </a:r>
          </a:p>
        </p:txBody>
      </p:sp>
    </p:spTree>
    <p:extLst>
      <p:ext uri="{BB962C8B-B14F-4D97-AF65-F5344CB8AC3E}">
        <p14:creationId xmlns:p14="http://schemas.microsoft.com/office/powerpoint/2010/main" val="369192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p:nvPr>
        </p:nvSpPr>
        <p:spPr>
          <a:xfrm>
            <a:off x="498348" y="737426"/>
            <a:ext cx="9976104" cy="590931"/>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2064" y="2103035"/>
            <a:ext cx="9948672" cy="3693758"/>
          </a:xfrm>
        </p:spPr>
        <p:txBody>
          <a:bodyPr/>
          <a:lstStyle>
            <a:lvl1pPr marL="0" indent="0">
              <a:buClr>
                <a:schemeClr val="bg2"/>
              </a:buClr>
              <a:buSzPct val="100000"/>
              <a:buFontTx/>
              <a:buNone/>
              <a:defRPr sz="1800">
                <a:solidFill>
                  <a:schemeClr val="bg1"/>
                </a:solidFill>
              </a:defRPr>
            </a:lvl1pPr>
            <a:lvl2pPr marL="571500" indent="0">
              <a:buClr>
                <a:schemeClr val="bg2"/>
              </a:buClr>
              <a:buSzPct val="100000"/>
              <a:buFontTx/>
              <a:buNone/>
              <a:defRPr sz="1600">
                <a:solidFill>
                  <a:schemeClr val="bg1"/>
                </a:solidFill>
              </a:defRPr>
            </a:lvl2pPr>
            <a:lvl3pPr marL="1089025" indent="0">
              <a:buClr>
                <a:schemeClr val="bg2"/>
              </a:buClr>
              <a:buSzPct val="100000"/>
              <a:buFontTx/>
              <a:buNone/>
              <a:defRPr sz="16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98348" y="1259533"/>
            <a:ext cx="9976104" cy="525463"/>
          </a:xfrm>
        </p:spPr>
        <p:txBody>
          <a:bodyPr/>
          <a:lstStyle>
            <a:lvl1pPr marL="0" indent="0" algn="ctr">
              <a:buFontTx/>
              <a:buNone/>
              <a:defRPr sz="24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
        <p:nvSpPr>
          <p:cNvPr id="4" name="Rectangle 3">
            <a:extLst>
              <a:ext uri="{FF2B5EF4-FFF2-40B4-BE49-F238E27FC236}">
                <a16:creationId xmlns:a16="http://schemas.microsoft.com/office/drawing/2014/main" id="{018D8CF8-E6F1-4C71-A0F0-EB56510727F2}"/>
              </a:ext>
            </a:extLst>
          </p:cNvPr>
          <p:cNvSpPr/>
          <p:nvPr userDrawn="1"/>
        </p:nvSpPr>
        <p:spPr>
          <a:xfrm>
            <a:off x="9868093" y="5829880"/>
            <a:ext cx="1104707" cy="342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2" name="Title 1"/>
          <p:cNvSpPr>
            <a:spLocks noGrp="1"/>
          </p:cNvSpPr>
          <p:nvPr>
            <p:ph type="title"/>
          </p:nvPr>
        </p:nvSpPr>
        <p:spPr>
          <a:xfrm>
            <a:off x="519232" y="1798590"/>
            <a:ext cx="4204402" cy="618631"/>
          </a:xfr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9231" y="3071579"/>
            <a:ext cx="4192841" cy="2517089"/>
          </a:xfrm>
        </p:spPr>
        <p:txBody>
          <a:bodyPr/>
          <a:lstStyle>
            <a:lvl1pPr marL="0" indent="0">
              <a:spcBef>
                <a:spcPts val="500"/>
              </a:spcBef>
              <a:spcAft>
                <a:spcPts val="500"/>
              </a:spcAft>
              <a:buClr>
                <a:schemeClr val="bg2"/>
              </a:buClr>
              <a:buSzPct val="100000"/>
              <a:buFontTx/>
              <a:buNone/>
              <a:defRPr sz="1600">
                <a:solidFill>
                  <a:schemeClr val="bg1"/>
                </a:solidFill>
              </a:defRPr>
            </a:lvl1pPr>
            <a:lvl2pPr marL="571500" indent="0">
              <a:spcBef>
                <a:spcPts val="500"/>
              </a:spcBef>
              <a:spcAft>
                <a:spcPts val="500"/>
              </a:spcAft>
              <a:buClr>
                <a:schemeClr val="bg2"/>
              </a:buClr>
              <a:buSzPct val="100000"/>
              <a:buFontTx/>
              <a:buNone/>
              <a:defRPr sz="1400">
                <a:solidFill>
                  <a:schemeClr val="bg1"/>
                </a:solidFill>
              </a:defRPr>
            </a:lvl2pPr>
            <a:lvl3pPr marL="1089025" indent="0">
              <a:spcBef>
                <a:spcPts val="500"/>
              </a:spcBef>
              <a:spcAft>
                <a:spcPts val="500"/>
              </a:spcAft>
              <a:buClr>
                <a:schemeClr val="bg2"/>
              </a:buClr>
              <a:buSzPct val="100000"/>
              <a:buFontTx/>
              <a:buNone/>
              <a:defRPr sz="1400">
                <a:solidFill>
                  <a:schemeClr val="bg1"/>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519232" y="2348397"/>
            <a:ext cx="4204402" cy="525463"/>
          </a:xfrm>
        </p:spPr>
        <p:txBody>
          <a:bodyPr/>
          <a:lstStyle>
            <a:lvl1pPr marL="0" indent="0" algn="l">
              <a:buFontTx/>
              <a:buNone/>
              <a:defRPr sz="2000" b="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a:t>Click to edit Master text styles</a:t>
            </a:r>
          </a:p>
        </p:txBody>
      </p:sp>
      <p:sp>
        <p:nvSpPr>
          <p:cNvPr id="4" name="Rectangle 3">
            <a:extLst>
              <a:ext uri="{FF2B5EF4-FFF2-40B4-BE49-F238E27FC236}">
                <a16:creationId xmlns:a16="http://schemas.microsoft.com/office/drawing/2014/main" id="{3208F0BB-1BE0-4D37-802F-86688BB7AF78}"/>
              </a:ext>
            </a:extLst>
          </p:cNvPr>
          <p:cNvSpPr/>
          <p:nvPr userDrawn="1"/>
        </p:nvSpPr>
        <p:spPr>
          <a:xfrm>
            <a:off x="9636012" y="5699915"/>
            <a:ext cx="1336788" cy="472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6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B484E9-CEC5-4DE8-8C3D-DD4FB334C6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0" y="1"/>
            <a:ext cx="3583957" cy="6172198"/>
          </a:xfrm>
          <a:prstGeom prst="rect">
            <a:avLst/>
          </a:prstGeom>
        </p:spPr>
      </p:pic>
      <p:cxnSp>
        <p:nvCxnSpPr>
          <p:cNvPr id="8" name="Straight Connector 7">
            <a:extLst>
              <a:ext uri="{FF2B5EF4-FFF2-40B4-BE49-F238E27FC236}">
                <a16:creationId xmlns:a16="http://schemas.microsoft.com/office/drawing/2014/main" id="{C4CF03B8-634B-43D5-898B-BE804AF1DFE6}"/>
              </a:ext>
            </a:extLst>
          </p:cNvPr>
          <p:cNvCxnSpPr>
            <a:cxnSpLocks/>
          </p:cNvCxnSpPr>
          <p:nvPr/>
        </p:nvCxnSpPr>
        <p:spPr>
          <a:xfrm>
            <a:off x="3583957" y="-1"/>
            <a:ext cx="0" cy="617220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41881" y="2381806"/>
            <a:ext cx="2700194" cy="1408589"/>
          </a:xfrm>
        </p:spPr>
        <p:txBody>
          <a:bodyPr anchor="ctr"/>
          <a:lstStyle>
            <a:lvl1pPr algn="ctr">
              <a:defRPr sz="3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497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C9D3D8-33FC-4EE7-AE65-7535FEAB06AA}"/>
              </a:ext>
            </a:extLst>
          </p:cNvPr>
          <p:cNvSpPr/>
          <p:nvPr userDrawn="1"/>
        </p:nvSpPr>
        <p:spPr>
          <a:xfrm>
            <a:off x="0" y="0"/>
            <a:ext cx="10972800" cy="6172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8348" y="737426"/>
            <a:ext cx="9976104" cy="590931"/>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663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9743" y="729732"/>
            <a:ext cx="9973315" cy="59093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17402" y="2002368"/>
            <a:ext cx="9948931" cy="37342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9749165" y="5857880"/>
            <a:ext cx="321027" cy="138499"/>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a:fld id="{9EF62655-870B-4C06-BC3D-C67D37BAE36D}" type="slidenum">
              <a:rPr lang="en-US" sz="700" kern="1200" smtClean="0">
                <a:solidFill>
                  <a:schemeClr val="accent5"/>
                </a:solidFill>
                <a:latin typeface="Trebuchet MS" panose="020B0603020202020204" pitchFamily="34" charset="0"/>
                <a:ea typeface="MS PGothic" pitchFamily="34" charset="-128"/>
                <a:cs typeface="+mn-cs"/>
              </a:rPr>
              <a:pPr algn="r"/>
              <a:t>‹#›</a:t>
            </a:fld>
            <a:r>
              <a:rPr lang="en-US" sz="900" cap="none" baseline="0" dirty="0">
                <a:solidFill>
                  <a:schemeClr val="accent5"/>
                </a:solidFill>
              </a:rPr>
              <a:t> </a:t>
            </a:r>
            <a:endParaRPr lang="en-US" sz="900" cap="none" dirty="0">
              <a:solidFill>
                <a:schemeClr val="accent5"/>
              </a:solidFill>
            </a:endParaRPr>
          </a:p>
        </p:txBody>
      </p:sp>
      <p:pic>
        <p:nvPicPr>
          <p:cNvPr id="18" name="Picture 17">
            <a:extLst>
              <a:ext uri="{FF2B5EF4-FFF2-40B4-BE49-F238E27FC236}">
                <a16:creationId xmlns:a16="http://schemas.microsoft.com/office/drawing/2014/main" id="{0A97EF6C-CD1B-46EA-95AA-C34DEE8C7153}"/>
              </a:ext>
            </a:extLst>
          </p:cNvPr>
          <p:cNvPicPr>
            <a:picLocks noChangeAspect="1"/>
          </p:cNvPicPr>
          <p:nvPr userDrawn="1"/>
        </p:nvPicPr>
        <p:blipFill>
          <a:blip r:embed="rId18"/>
          <a:stretch>
            <a:fillRect/>
          </a:stretch>
        </p:blipFill>
        <p:spPr>
          <a:xfrm>
            <a:off x="10288289" y="5814736"/>
            <a:ext cx="475887" cy="237944"/>
          </a:xfrm>
          <a:prstGeom prst="rect">
            <a:avLst/>
          </a:prstGeom>
        </p:spPr>
      </p:pic>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71" r:id="rId5"/>
    <p:sldLayoutId id="2147483988" r:id="rId6"/>
    <p:sldLayoutId id="2147483969" r:id="rId7"/>
    <p:sldLayoutId id="2147483989" r:id="rId8"/>
    <p:sldLayoutId id="2147483919" r:id="rId9"/>
    <p:sldLayoutId id="2147483990" r:id="rId10"/>
    <p:sldLayoutId id="2147483954" r:id="rId11"/>
    <p:sldLayoutId id="2147483984" r:id="rId12"/>
    <p:sldLayoutId id="2147483898" r:id="rId13"/>
    <p:sldLayoutId id="2147483926" r:id="rId14"/>
    <p:sldLayoutId id="2147483899" r:id="rId15"/>
    <p:sldLayoutId id="214748390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6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1"/>
          <p:cNvSpPr>
            <a:spLocks noGrp="1"/>
          </p:cNvSpPr>
          <p:nvPr>
            <p:ph type="subTitle" idx="1"/>
          </p:nvPr>
        </p:nvSpPr>
        <p:spPr>
          <a:xfrm>
            <a:off x="481661" y="5353031"/>
            <a:ext cx="9526126" cy="341632"/>
          </a:xfrm>
        </p:spPr>
        <p:txBody>
          <a:bodyPr/>
          <a:lstStyle/>
          <a:p>
            <a:r>
              <a:rPr lang="en-US" dirty="0"/>
              <a:t>Matthias Blumrich, Ted Jiang, and Larry Dennison                                       </a:t>
            </a:r>
            <a:r>
              <a:rPr lang="en-US" sz="1400" dirty="0"/>
              <a:t>November 13, 2018</a:t>
            </a:r>
          </a:p>
        </p:txBody>
      </p:sp>
      <p:sp>
        <p:nvSpPr>
          <p:cNvPr id="5" name="Title 10"/>
          <p:cNvSpPr>
            <a:spLocks noGrp="1"/>
          </p:cNvSpPr>
          <p:nvPr>
            <p:ph type="title"/>
          </p:nvPr>
        </p:nvSpPr>
        <p:spPr/>
        <p:txBody>
          <a:bodyPr/>
          <a:lstStyle/>
          <a:p>
            <a:r>
              <a:rPr lang="en-US" sz="3200" dirty="0"/>
              <a:t>Exploiting idle resources in a high-radix switch for supplemental storage</a:t>
            </a:r>
          </a:p>
        </p:txBody>
      </p:sp>
    </p:spTree>
    <p:extLst>
      <p:ext uri="{BB962C8B-B14F-4D97-AF65-F5344CB8AC3E}">
        <p14:creationId xmlns:p14="http://schemas.microsoft.com/office/powerpoint/2010/main" val="31167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713BA2-0FC0-4694-A400-3DAD3B4FBD40}"/>
              </a:ext>
            </a:extLst>
          </p:cNvPr>
          <p:cNvPicPr>
            <a:picLocks noChangeAspect="1"/>
          </p:cNvPicPr>
          <p:nvPr/>
        </p:nvPicPr>
        <p:blipFill>
          <a:blip r:embed="rId3"/>
          <a:stretch>
            <a:fillRect/>
          </a:stretch>
        </p:blipFill>
        <p:spPr>
          <a:xfrm>
            <a:off x="2895600" y="1419850"/>
            <a:ext cx="6693409" cy="4028450"/>
          </a:xfrm>
          <a:prstGeom prst="rect">
            <a:avLst/>
          </a:prstGeom>
        </p:spPr>
      </p:pic>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Stashing switch </a:t>
            </a:r>
            <a:r>
              <a:rPr lang="en-US" dirty="0" err="1"/>
              <a:t>datapath</a:t>
            </a:r>
            <a:endParaRPr lang="en-US" dirty="0"/>
          </a:p>
        </p:txBody>
      </p:sp>
      <p:sp>
        <p:nvSpPr>
          <p:cNvPr id="6" name="Content Placeholder 2">
            <a:extLst>
              <a:ext uri="{FF2B5EF4-FFF2-40B4-BE49-F238E27FC236}">
                <a16:creationId xmlns:a16="http://schemas.microsoft.com/office/drawing/2014/main" id="{0205016E-9D64-4E74-A5D8-5BE1CAC2E6B8}"/>
              </a:ext>
            </a:extLst>
          </p:cNvPr>
          <p:cNvSpPr txBox="1">
            <a:spLocks/>
          </p:cNvSpPr>
          <p:nvPr/>
        </p:nvSpPr>
        <p:spPr bwMode="auto">
          <a:xfrm>
            <a:off x="304800" y="2661058"/>
            <a:ext cx="2668763" cy="14156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Port buffer memory is virtually partitioned and unused portions are combined for stashing storage</a:t>
            </a:r>
          </a:p>
        </p:txBody>
      </p:sp>
      <p:cxnSp>
        <p:nvCxnSpPr>
          <p:cNvPr id="7" name="Straight Arrow Connector 6">
            <a:extLst>
              <a:ext uri="{FF2B5EF4-FFF2-40B4-BE49-F238E27FC236}">
                <a16:creationId xmlns:a16="http://schemas.microsoft.com/office/drawing/2014/main" id="{F354DBF7-2891-406A-84EA-F85957536B54}"/>
              </a:ext>
            </a:extLst>
          </p:cNvPr>
          <p:cNvCxnSpPr>
            <a:cxnSpLocks/>
          </p:cNvCxnSpPr>
          <p:nvPr/>
        </p:nvCxnSpPr>
        <p:spPr>
          <a:xfrm flipV="1">
            <a:off x="2973563" y="2781300"/>
            <a:ext cx="1217437" cy="3048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1DC0C6C1-5A2F-4C1B-A083-E35028D5F4B2}"/>
              </a:ext>
            </a:extLst>
          </p:cNvPr>
          <p:cNvSpPr>
            <a:spLocks noGrp="1"/>
          </p:cNvSpPr>
          <p:nvPr>
            <p:ph idx="1"/>
          </p:nvPr>
        </p:nvSpPr>
        <p:spPr>
          <a:xfrm>
            <a:off x="6781800" y="1060671"/>
            <a:ext cx="3511602" cy="699037"/>
          </a:xfrm>
        </p:spPr>
        <p:txBody>
          <a:bodyPr/>
          <a:lstStyle/>
          <a:p>
            <a:pPr>
              <a:lnSpc>
                <a:spcPct val="100000"/>
              </a:lnSpc>
              <a:spcBef>
                <a:spcPts val="0"/>
              </a:spcBef>
              <a:spcAft>
                <a:spcPts val="0"/>
              </a:spcAft>
            </a:pPr>
            <a:r>
              <a:rPr lang="en-US" dirty="0">
                <a:solidFill>
                  <a:srgbClr val="00B0F0"/>
                </a:solidFill>
              </a:rPr>
              <a:t>Two internal VCs are added for</a:t>
            </a:r>
          </a:p>
          <a:p>
            <a:pPr>
              <a:lnSpc>
                <a:spcPct val="100000"/>
              </a:lnSpc>
              <a:spcBef>
                <a:spcPts val="0"/>
              </a:spcBef>
              <a:spcAft>
                <a:spcPts val="0"/>
              </a:spcAft>
            </a:pPr>
            <a:r>
              <a:rPr lang="en-US" dirty="0">
                <a:solidFill>
                  <a:srgbClr val="00B0F0"/>
                </a:solidFill>
              </a:rPr>
              <a:t> storage (S) and retrieval (R)</a:t>
            </a:r>
          </a:p>
        </p:txBody>
      </p:sp>
      <p:cxnSp>
        <p:nvCxnSpPr>
          <p:cNvPr id="18" name="Straight Arrow Connector 17">
            <a:extLst>
              <a:ext uri="{FF2B5EF4-FFF2-40B4-BE49-F238E27FC236}">
                <a16:creationId xmlns:a16="http://schemas.microsoft.com/office/drawing/2014/main" id="{A0DBCDDF-A59E-413D-801F-26973A7616DE}"/>
              </a:ext>
            </a:extLst>
          </p:cNvPr>
          <p:cNvCxnSpPr>
            <a:cxnSpLocks/>
          </p:cNvCxnSpPr>
          <p:nvPr/>
        </p:nvCxnSpPr>
        <p:spPr>
          <a:xfrm flipH="1">
            <a:off x="8229600" y="1759708"/>
            <a:ext cx="152401" cy="2993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88AC5DF1-65B9-44C4-8E97-C9DB9C3C3F01}"/>
              </a:ext>
            </a:extLst>
          </p:cNvPr>
          <p:cNvSpPr txBox="1">
            <a:spLocks/>
          </p:cNvSpPr>
          <p:nvPr/>
        </p:nvSpPr>
        <p:spPr bwMode="auto">
          <a:xfrm>
            <a:off x="5486400" y="5113178"/>
            <a:ext cx="3511603" cy="61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Extra read and write </a:t>
            </a:r>
            <a:r>
              <a:rPr lang="en-US" kern="0" dirty="0" err="1">
                <a:solidFill>
                  <a:srgbClr val="00B0F0"/>
                </a:solidFill>
              </a:rPr>
              <a:t>datapaths</a:t>
            </a:r>
            <a:r>
              <a:rPr lang="en-US" kern="0" dirty="0">
                <a:solidFill>
                  <a:srgbClr val="00B0F0"/>
                </a:solidFill>
              </a:rPr>
              <a:t> are added to the port memories</a:t>
            </a:r>
          </a:p>
          <a:p>
            <a:pPr defTabSz="914400"/>
            <a:endParaRPr lang="en-US" kern="0" dirty="0"/>
          </a:p>
        </p:txBody>
      </p:sp>
      <p:cxnSp>
        <p:nvCxnSpPr>
          <p:cNvPr id="31" name="Straight Arrow Connector 30">
            <a:extLst>
              <a:ext uri="{FF2B5EF4-FFF2-40B4-BE49-F238E27FC236}">
                <a16:creationId xmlns:a16="http://schemas.microsoft.com/office/drawing/2014/main" id="{17B0F3C1-A932-489D-9B76-C2911357DAC7}"/>
              </a:ext>
            </a:extLst>
          </p:cNvPr>
          <p:cNvCxnSpPr>
            <a:cxnSpLocks/>
          </p:cNvCxnSpPr>
          <p:nvPr/>
        </p:nvCxnSpPr>
        <p:spPr>
          <a:xfrm flipH="1" flipV="1">
            <a:off x="5486400" y="4304375"/>
            <a:ext cx="381001" cy="78709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B007A3-E723-4588-82EF-F33EE87A4218}"/>
              </a:ext>
            </a:extLst>
          </p:cNvPr>
          <p:cNvCxnSpPr>
            <a:cxnSpLocks/>
          </p:cNvCxnSpPr>
          <p:nvPr/>
        </p:nvCxnSpPr>
        <p:spPr>
          <a:xfrm>
            <a:off x="2973563" y="3282541"/>
            <a:ext cx="1217437" cy="64176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50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uiExpand="1" build="p"/>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Storing end-to-end packets</a:t>
            </a:r>
          </a:p>
        </p:txBody>
      </p:sp>
      <p:sp>
        <p:nvSpPr>
          <p:cNvPr id="3" name="Content Placeholder 2">
            <a:extLst>
              <a:ext uri="{FF2B5EF4-FFF2-40B4-BE49-F238E27FC236}">
                <a16:creationId xmlns:a16="http://schemas.microsoft.com/office/drawing/2014/main" id="{B3C8E68D-5EEF-44EB-9A54-C3C00037D123}"/>
              </a:ext>
            </a:extLst>
          </p:cNvPr>
          <p:cNvSpPr>
            <a:spLocks noGrp="1"/>
          </p:cNvSpPr>
          <p:nvPr>
            <p:ph idx="1"/>
          </p:nvPr>
        </p:nvSpPr>
        <p:spPr>
          <a:xfrm>
            <a:off x="3441404" y="1505566"/>
            <a:ext cx="5256922" cy="668518"/>
          </a:xfrm>
        </p:spPr>
        <p:txBody>
          <a:bodyPr/>
          <a:lstStyle/>
          <a:p>
            <a:pPr>
              <a:lnSpc>
                <a:spcPct val="100000"/>
              </a:lnSpc>
              <a:spcBef>
                <a:spcPts val="0"/>
              </a:spcBef>
              <a:spcAft>
                <a:spcPts val="0"/>
              </a:spcAft>
            </a:pPr>
            <a:r>
              <a:rPr lang="en-US" dirty="0">
                <a:solidFill>
                  <a:srgbClr val="00B0F0"/>
                </a:solidFill>
              </a:rPr>
              <a:t>Copy for stashing is written </a:t>
            </a:r>
            <a:r>
              <a:rPr lang="en-US" b="1" i="1" u="sng" dirty="0">
                <a:solidFill>
                  <a:srgbClr val="00B0F0"/>
                </a:solidFill>
              </a:rPr>
              <a:t>together with</a:t>
            </a:r>
            <a:r>
              <a:rPr lang="en-US" dirty="0">
                <a:solidFill>
                  <a:srgbClr val="00B0F0"/>
                </a:solidFill>
              </a:rPr>
              <a:t> the normal VC (multicast)</a:t>
            </a:r>
            <a:endParaRPr lang="en-US" i="1" dirty="0">
              <a:solidFill>
                <a:srgbClr val="00B0F0"/>
              </a:solidFill>
            </a:endParaRPr>
          </a:p>
          <a:p>
            <a:endParaRPr lang="en-US" dirty="0"/>
          </a:p>
        </p:txBody>
      </p:sp>
      <p:cxnSp>
        <p:nvCxnSpPr>
          <p:cNvPr id="7" name="Straight Arrow Connector 6">
            <a:extLst>
              <a:ext uri="{FF2B5EF4-FFF2-40B4-BE49-F238E27FC236}">
                <a16:creationId xmlns:a16="http://schemas.microsoft.com/office/drawing/2014/main" id="{596C58AA-3018-429F-A2BC-E5D92B7B4525}"/>
              </a:ext>
            </a:extLst>
          </p:cNvPr>
          <p:cNvCxnSpPr>
            <a:cxnSpLocks/>
          </p:cNvCxnSpPr>
          <p:nvPr/>
        </p:nvCxnSpPr>
        <p:spPr>
          <a:xfrm>
            <a:off x="5024387" y="2174084"/>
            <a:ext cx="157213" cy="59038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EE4D8638-B968-401C-90D1-9E33B966D8A5}"/>
              </a:ext>
            </a:extLst>
          </p:cNvPr>
          <p:cNvSpPr txBox="1">
            <a:spLocks/>
          </p:cNvSpPr>
          <p:nvPr/>
        </p:nvSpPr>
        <p:spPr bwMode="auto">
          <a:xfrm>
            <a:off x="7243325" y="4076700"/>
            <a:ext cx="3401387" cy="899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i="1" kern="0" dirty="0">
                <a:solidFill>
                  <a:schemeClr val="accent2">
                    <a:lumMod val="60000"/>
                    <a:lumOff val="40000"/>
                  </a:schemeClr>
                </a:solidFill>
              </a:rPr>
              <a:t>Note: storage and normal VC can be in the same column (tile) or different</a:t>
            </a:r>
          </a:p>
        </p:txBody>
      </p:sp>
      <p:pic>
        <p:nvPicPr>
          <p:cNvPr id="4" name="Picture 3">
            <a:extLst>
              <a:ext uri="{FF2B5EF4-FFF2-40B4-BE49-F238E27FC236}">
                <a16:creationId xmlns:a16="http://schemas.microsoft.com/office/drawing/2014/main" id="{8D7F3474-955F-40EE-AFBD-F4394C8CEF58}"/>
              </a:ext>
            </a:extLst>
          </p:cNvPr>
          <p:cNvPicPr>
            <a:picLocks noChangeAspect="1"/>
          </p:cNvPicPr>
          <p:nvPr/>
        </p:nvPicPr>
        <p:blipFill>
          <a:blip r:embed="rId3"/>
          <a:stretch>
            <a:fillRect/>
          </a:stretch>
        </p:blipFill>
        <p:spPr>
          <a:xfrm>
            <a:off x="304758" y="1866900"/>
            <a:ext cx="6705642" cy="4035813"/>
          </a:xfrm>
          <a:prstGeom prst="rect">
            <a:avLst/>
          </a:prstGeom>
        </p:spPr>
      </p:pic>
    </p:spTree>
    <p:extLst>
      <p:ext uri="{BB962C8B-B14F-4D97-AF65-F5344CB8AC3E}">
        <p14:creationId xmlns:p14="http://schemas.microsoft.com/office/powerpoint/2010/main" val="51364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Storing end-to-end packets</a:t>
            </a:r>
          </a:p>
        </p:txBody>
      </p:sp>
      <p:sp>
        <p:nvSpPr>
          <p:cNvPr id="9" name="Content Placeholder 2">
            <a:extLst>
              <a:ext uri="{FF2B5EF4-FFF2-40B4-BE49-F238E27FC236}">
                <a16:creationId xmlns:a16="http://schemas.microsoft.com/office/drawing/2014/main" id="{EE4D8638-B968-401C-90D1-9E33B966D8A5}"/>
              </a:ext>
            </a:extLst>
          </p:cNvPr>
          <p:cNvSpPr txBox="1">
            <a:spLocks/>
          </p:cNvSpPr>
          <p:nvPr/>
        </p:nvSpPr>
        <p:spPr bwMode="auto">
          <a:xfrm>
            <a:off x="7783200" y="2974756"/>
            <a:ext cx="3088799" cy="1025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Stashing copy requires its own column bus transfer</a:t>
            </a:r>
          </a:p>
          <a:p>
            <a:pPr defTabSz="914400">
              <a:lnSpc>
                <a:spcPct val="100000"/>
              </a:lnSpc>
              <a:spcBef>
                <a:spcPts val="0"/>
              </a:spcBef>
              <a:spcAft>
                <a:spcPts val="0"/>
              </a:spcAft>
            </a:pPr>
            <a:endParaRPr lang="en-US" i="1" kern="0" dirty="0">
              <a:solidFill>
                <a:srgbClr val="00B0F0"/>
              </a:solidFill>
            </a:endParaRPr>
          </a:p>
        </p:txBody>
      </p:sp>
      <p:cxnSp>
        <p:nvCxnSpPr>
          <p:cNvPr id="7" name="Straight Arrow Connector 6">
            <a:extLst>
              <a:ext uri="{FF2B5EF4-FFF2-40B4-BE49-F238E27FC236}">
                <a16:creationId xmlns:a16="http://schemas.microsoft.com/office/drawing/2014/main" id="{596C58AA-3018-429F-A2BC-E5D92B7B4525}"/>
              </a:ext>
            </a:extLst>
          </p:cNvPr>
          <p:cNvCxnSpPr>
            <a:cxnSpLocks/>
            <a:stCxn id="9" idx="1"/>
          </p:cNvCxnSpPr>
          <p:nvPr/>
        </p:nvCxnSpPr>
        <p:spPr>
          <a:xfrm flipH="1">
            <a:off x="6574972" y="3487628"/>
            <a:ext cx="1208228" cy="71052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7138CCB-65C8-4158-9E3E-B22E36DC7FD7}"/>
              </a:ext>
            </a:extLst>
          </p:cNvPr>
          <p:cNvPicPr>
            <a:picLocks noChangeAspect="1"/>
          </p:cNvPicPr>
          <p:nvPr/>
        </p:nvPicPr>
        <p:blipFill>
          <a:blip r:embed="rId3"/>
          <a:stretch>
            <a:fillRect/>
          </a:stretch>
        </p:blipFill>
        <p:spPr>
          <a:xfrm>
            <a:off x="304800" y="1866900"/>
            <a:ext cx="6705640" cy="4035811"/>
          </a:xfrm>
          <a:prstGeom prst="rect">
            <a:avLst/>
          </a:prstGeom>
        </p:spPr>
      </p:pic>
    </p:spTree>
    <p:extLst>
      <p:ext uri="{BB962C8B-B14F-4D97-AF65-F5344CB8AC3E}">
        <p14:creationId xmlns:p14="http://schemas.microsoft.com/office/powerpoint/2010/main" val="323653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Storing end-to-end packets</a:t>
            </a:r>
          </a:p>
        </p:txBody>
      </p:sp>
      <p:sp>
        <p:nvSpPr>
          <p:cNvPr id="15" name="Content Placeholder 2">
            <a:extLst>
              <a:ext uri="{FF2B5EF4-FFF2-40B4-BE49-F238E27FC236}">
                <a16:creationId xmlns:a16="http://schemas.microsoft.com/office/drawing/2014/main" id="{C451ACFB-5079-4150-8703-CC192363332D}"/>
              </a:ext>
            </a:extLst>
          </p:cNvPr>
          <p:cNvSpPr txBox="1">
            <a:spLocks/>
          </p:cNvSpPr>
          <p:nvPr/>
        </p:nvSpPr>
        <p:spPr bwMode="auto">
          <a:xfrm>
            <a:off x="6629400" y="3771900"/>
            <a:ext cx="4191000" cy="2206214"/>
          </a:xfrm>
          <a:prstGeom prst="rect">
            <a:avLst/>
          </a:prstGeom>
          <a:noFill/>
          <a:ln w="12700">
            <a:solidFill>
              <a:srgbClr val="00B0F0"/>
            </a:solidFill>
            <a:prstDash val="lgDash"/>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t>End-to-end summary:</a:t>
            </a:r>
          </a:p>
          <a:p>
            <a:pPr defTabSz="914400">
              <a:lnSpc>
                <a:spcPct val="100000"/>
              </a:lnSpc>
              <a:spcBef>
                <a:spcPts val="0"/>
              </a:spcBef>
              <a:spcAft>
                <a:spcPts val="0"/>
              </a:spcAft>
            </a:pPr>
            <a:endParaRPr lang="en-US" kern="0" dirty="0"/>
          </a:p>
          <a:p>
            <a:pPr defTabSz="914400">
              <a:lnSpc>
                <a:spcPct val="100000"/>
              </a:lnSpc>
              <a:spcBef>
                <a:spcPts val="0"/>
              </a:spcBef>
              <a:spcAft>
                <a:spcPts val="0"/>
              </a:spcAft>
            </a:pPr>
            <a:r>
              <a:rPr lang="en-US" kern="0" dirty="0"/>
              <a:t>    No additional row bandwidth</a:t>
            </a:r>
          </a:p>
          <a:p>
            <a:pPr defTabSz="914400">
              <a:lnSpc>
                <a:spcPct val="100000"/>
              </a:lnSpc>
              <a:spcBef>
                <a:spcPts val="0"/>
              </a:spcBef>
              <a:spcAft>
                <a:spcPts val="0"/>
              </a:spcAft>
            </a:pPr>
            <a:r>
              <a:rPr lang="en-US" kern="0" dirty="0"/>
              <a:t>    because of multicast</a:t>
            </a:r>
          </a:p>
          <a:p>
            <a:pPr defTabSz="914400">
              <a:lnSpc>
                <a:spcPct val="100000"/>
              </a:lnSpc>
              <a:spcBef>
                <a:spcPts val="0"/>
              </a:spcBef>
              <a:spcAft>
                <a:spcPts val="0"/>
              </a:spcAft>
            </a:pPr>
            <a:endParaRPr lang="en-US" kern="0" dirty="0"/>
          </a:p>
          <a:p>
            <a:pPr defTabSz="914400">
              <a:lnSpc>
                <a:spcPct val="100000"/>
              </a:lnSpc>
              <a:spcBef>
                <a:spcPts val="0"/>
              </a:spcBef>
              <a:spcAft>
                <a:spcPts val="0"/>
              </a:spcAft>
            </a:pPr>
            <a:r>
              <a:rPr lang="en-US" kern="0" dirty="0"/>
              <a:t>    Double the column bandwidth</a:t>
            </a:r>
          </a:p>
          <a:p>
            <a:pPr defTabSz="914400">
              <a:lnSpc>
                <a:spcPct val="100000"/>
              </a:lnSpc>
              <a:spcBef>
                <a:spcPts val="0"/>
              </a:spcBef>
              <a:spcAft>
                <a:spcPts val="0"/>
              </a:spcAft>
            </a:pPr>
            <a:r>
              <a:rPr lang="en-US" kern="0" dirty="0"/>
              <a:t>    because stashing can be at any port</a:t>
            </a:r>
          </a:p>
        </p:txBody>
      </p:sp>
      <p:pic>
        <p:nvPicPr>
          <p:cNvPr id="3" name="Picture 2">
            <a:extLst>
              <a:ext uri="{FF2B5EF4-FFF2-40B4-BE49-F238E27FC236}">
                <a16:creationId xmlns:a16="http://schemas.microsoft.com/office/drawing/2014/main" id="{357EB4DE-EE56-42B6-969E-15FB662705CA}"/>
              </a:ext>
            </a:extLst>
          </p:cNvPr>
          <p:cNvPicPr>
            <a:picLocks noChangeAspect="1"/>
          </p:cNvPicPr>
          <p:nvPr/>
        </p:nvPicPr>
        <p:blipFill>
          <a:blip r:embed="rId3"/>
          <a:stretch>
            <a:fillRect/>
          </a:stretch>
        </p:blipFill>
        <p:spPr>
          <a:xfrm>
            <a:off x="304800" y="1866900"/>
            <a:ext cx="6704317" cy="4035015"/>
          </a:xfrm>
          <a:prstGeom prst="rect">
            <a:avLst/>
          </a:prstGeom>
        </p:spPr>
      </p:pic>
    </p:spTree>
    <p:extLst>
      <p:ext uri="{BB962C8B-B14F-4D97-AF65-F5344CB8AC3E}">
        <p14:creationId xmlns:p14="http://schemas.microsoft.com/office/powerpoint/2010/main" val="36788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Storing ECN packets</a:t>
            </a:r>
          </a:p>
        </p:txBody>
      </p:sp>
      <p:sp>
        <p:nvSpPr>
          <p:cNvPr id="3" name="Content Placeholder 2">
            <a:extLst>
              <a:ext uri="{FF2B5EF4-FFF2-40B4-BE49-F238E27FC236}">
                <a16:creationId xmlns:a16="http://schemas.microsoft.com/office/drawing/2014/main" id="{B3C8E68D-5EEF-44EB-9A54-C3C00037D123}"/>
              </a:ext>
            </a:extLst>
          </p:cNvPr>
          <p:cNvSpPr>
            <a:spLocks noGrp="1"/>
          </p:cNvSpPr>
          <p:nvPr>
            <p:ph idx="1"/>
          </p:nvPr>
        </p:nvSpPr>
        <p:spPr>
          <a:xfrm>
            <a:off x="3441404" y="1703672"/>
            <a:ext cx="4817071" cy="470412"/>
          </a:xfrm>
        </p:spPr>
        <p:txBody>
          <a:bodyPr/>
          <a:lstStyle/>
          <a:p>
            <a:pPr>
              <a:lnSpc>
                <a:spcPct val="100000"/>
              </a:lnSpc>
              <a:spcBef>
                <a:spcPts val="0"/>
              </a:spcBef>
              <a:spcAft>
                <a:spcPts val="0"/>
              </a:spcAft>
            </a:pPr>
            <a:r>
              <a:rPr lang="en-US" dirty="0">
                <a:solidFill>
                  <a:srgbClr val="00B0F0"/>
                </a:solidFill>
              </a:rPr>
              <a:t>Only stashing VC used (no copy)</a:t>
            </a:r>
            <a:endParaRPr lang="en-US" i="1" dirty="0">
              <a:solidFill>
                <a:srgbClr val="00B0F0"/>
              </a:solidFill>
            </a:endParaRPr>
          </a:p>
          <a:p>
            <a:endParaRPr lang="en-US" dirty="0"/>
          </a:p>
        </p:txBody>
      </p:sp>
      <p:cxnSp>
        <p:nvCxnSpPr>
          <p:cNvPr id="7" name="Straight Arrow Connector 6">
            <a:extLst>
              <a:ext uri="{FF2B5EF4-FFF2-40B4-BE49-F238E27FC236}">
                <a16:creationId xmlns:a16="http://schemas.microsoft.com/office/drawing/2014/main" id="{596C58AA-3018-429F-A2BC-E5D92B7B4525}"/>
              </a:ext>
            </a:extLst>
          </p:cNvPr>
          <p:cNvCxnSpPr>
            <a:cxnSpLocks/>
          </p:cNvCxnSpPr>
          <p:nvPr/>
        </p:nvCxnSpPr>
        <p:spPr>
          <a:xfrm>
            <a:off x="5024387" y="2174084"/>
            <a:ext cx="251556" cy="55460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BB7C8463-D12A-46BB-ADF0-5A4667D86D80}"/>
              </a:ext>
            </a:extLst>
          </p:cNvPr>
          <p:cNvSpPr txBox="1">
            <a:spLocks/>
          </p:cNvSpPr>
          <p:nvPr/>
        </p:nvSpPr>
        <p:spPr bwMode="auto">
          <a:xfrm>
            <a:off x="2359182" y="1042197"/>
            <a:ext cx="6254435" cy="590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200"/>
              </a:spcAft>
            </a:pPr>
            <a:r>
              <a:rPr lang="en-US" kern="0" dirty="0">
                <a:solidFill>
                  <a:srgbClr val="00B0F0"/>
                </a:solidFill>
              </a:rPr>
              <a:t>Packets are diverted to any port that has stashing space</a:t>
            </a:r>
            <a:endParaRPr lang="en-US" i="1" kern="0" dirty="0">
              <a:solidFill>
                <a:srgbClr val="00B0F0"/>
              </a:solidFill>
            </a:endParaRPr>
          </a:p>
        </p:txBody>
      </p:sp>
      <p:pic>
        <p:nvPicPr>
          <p:cNvPr id="4" name="Picture 3">
            <a:extLst>
              <a:ext uri="{FF2B5EF4-FFF2-40B4-BE49-F238E27FC236}">
                <a16:creationId xmlns:a16="http://schemas.microsoft.com/office/drawing/2014/main" id="{CB4936B9-C2F4-4D34-8DC8-3CB7EEA9DE6C}"/>
              </a:ext>
            </a:extLst>
          </p:cNvPr>
          <p:cNvPicPr>
            <a:picLocks noChangeAspect="1"/>
          </p:cNvPicPr>
          <p:nvPr/>
        </p:nvPicPr>
        <p:blipFill>
          <a:blip r:embed="rId3"/>
          <a:stretch>
            <a:fillRect/>
          </a:stretch>
        </p:blipFill>
        <p:spPr>
          <a:xfrm>
            <a:off x="308552" y="1866900"/>
            <a:ext cx="6705641" cy="4035812"/>
          </a:xfrm>
          <a:prstGeom prst="rect">
            <a:avLst/>
          </a:prstGeom>
        </p:spPr>
      </p:pic>
    </p:spTree>
    <p:extLst>
      <p:ext uri="{BB962C8B-B14F-4D97-AF65-F5344CB8AC3E}">
        <p14:creationId xmlns:p14="http://schemas.microsoft.com/office/powerpoint/2010/main" val="39107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3894-CAD9-4657-A38F-4BB9C4EA4C41}"/>
              </a:ext>
            </a:extLst>
          </p:cNvPr>
          <p:cNvSpPr>
            <a:spLocks noGrp="1"/>
          </p:cNvSpPr>
          <p:nvPr>
            <p:ph type="title"/>
          </p:nvPr>
        </p:nvSpPr>
        <p:spPr/>
        <p:txBody>
          <a:bodyPr/>
          <a:lstStyle/>
          <a:p>
            <a:r>
              <a:rPr lang="en-US" dirty="0"/>
              <a:t>retrieving ECN packets</a:t>
            </a:r>
          </a:p>
        </p:txBody>
      </p:sp>
      <p:sp>
        <p:nvSpPr>
          <p:cNvPr id="3" name="Content Placeholder 2">
            <a:extLst>
              <a:ext uri="{FF2B5EF4-FFF2-40B4-BE49-F238E27FC236}">
                <a16:creationId xmlns:a16="http://schemas.microsoft.com/office/drawing/2014/main" id="{B3C8E68D-5EEF-44EB-9A54-C3C00037D123}"/>
              </a:ext>
            </a:extLst>
          </p:cNvPr>
          <p:cNvSpPr>
            <a:spLocks noGrp="1"/>
          </p:cNvSpPr>
          <p:nvPr>
            <p:ph idx="1"/>
          </p:nvPr>
        </p:nvSpPr>
        <p:spPr>
          <a:xfrm>
            <a:off x="2133600" y="1100735"/>
            <a:ext cx="6508139" cy="470412"/>
          </a:xfrm>
        </p:spPr>
        <p:txBody>
          <a:bodyPr/>
          <a:lstStyle/>
          <a:p>
            <a:pPr algn="ctr">
              <a:lnSpc>
                <a:spcPct val="100000"/>
              </a:lnSpc>
              <a:spcBef>
                <a:spcPts val="0"/>
              </a:spcBef>
              <a:spcAft>
                <a:spcPts val="0"/>
              </a:spcAft>
            </a:pPr>
            <a:r>
              <a:rPr lang="en-US" dirty="0">
                <a:solidFill>
                  <a:srgbClr val="00B0F0"/>
                </a:solidFill>
              </a:rPr>
              <a:t>Packets are returned to their original routes</a:t>
            </a:r>
            <a:endParaRPr lang="en-US" i="1" dirty="0">
              <a:solidFill>
                <a:srgbClr val="00B0F0"/>
              </a:solidFill>
            </a:endParaRPr>
          </a:p>
        </p:txBody>
      </p:sp>
      <p:sp>
        <p:nvSpPr>
          <p:cNvPr id="10" name="Content Placeholder 2">
            <a:extLst>
              <a:ext uri="{FF2B5EF4-FFF2-40B4-BE49-F238E27FC236}">
                <a16:creationId xmlns:a16="http://schemas.microsoft.com/office/drawing/2014/main" id="{EDCEFAF9-5FCB-46AE-94A4-05F065F7722E}"/>
              </a:ext>
            </a:extLst>
          </p:cNvPr>
          <p:cNvSpPr txBox="1">
            <a:spLocks/>
          </p:cNvSpPr>
          <p:nvPr/>
        </p:nvSpPr>
        <p:spPr bwMode="auto">
          <a:xfrm>
            <a:off x="7166590" y="3682165"/>
            <a:ext cx="3651407" cy="2220547"/>
          </a:xfrm>
          <a:prstGeom prst="rect">
            <a:avLst/>
          </a:prstGeom>
          <a:noFill/>
          <a:ln w="12700">
            <a:solidFill>
              <a:srgbClr val="00B0F0"/>
            </a:solidFill>
            <a:prstDash val="lgDash"/>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t>ECN summary:</a:t>
            </a:r>
          </a:p>
          <a:p>
            <a:pPr defTabSz="914400">
              <a:lnSpc>
                <a:spcPct val="100000"/>
              </a:lnSpc>
              <a:spcBef>
                <a:spcPts val="0"/>
              </a:spcBef>
              <a:spcAft>
                <a:spcPts val="0"/>
              </a:spcAft>
            </a:pPr>
            <a:endParaRPr lang="en-US" sz="1400" kern="0" dirty="0"/>
          </a:p>
          <a:p>
            <a:pPr defTabSz="914400">
              <a:lnSpc>
                <a:spcPct val="100000"/>
              </a:lnSpc>
              <a:spcBef>
                <a:spcPts val="0"/>
              </a:spcBef>
              <a:spcAft>
                <a:spcPts val="0"/>
              </a:spcAft>
            </a:pPr>
            <a:r>
              <a:rPr lang="en-US" kern="0" dirty="0"/>
              <a:t>    Two full switch traversals</a:t>
            </a:r>
          </a:p>
          <a:p>
            <a:pPr defTabSz="914400">
              <a:lnSpc>
                <a:spcPct val="100000"/>
              </a:lnSpc>
              <a:spcBef>
                <a:spcPts val="0"/>
              </a:spcBef>
              <a:spcAft>
                <a:spcPts val="0"/>
              </a:spcAft>
            </a:pPr>
            <a:r>
              <a:rPr lang="en-US" kern="0" dirty="0"/>
              <a:t>    doubles the row and column</a:t>
            </a:r>
          </a:p>
          <a:p>
            <a:pPr defTabSz="914400">
              <a:lnSpc>
                <a:spcPct val="100000"/>
              </a:lnSpc>
              <a:spcBef>
                <a:spcPts val="0"/>
              </a:spcBef>
              <a:spcAft>
                <a:spcPts val="0"/>
              </a:spcAft>
            </a:pPr>
            <a:r>
              <a:rPr lang="en-US" kern="0" dirty="0"/>
              <a:t>    bandwidth</a:t>
            </a:r>
          </a:p>
          <a:p>
            <a:pPr defTabSz="914400">
              <a:lnSpc>
                <a:spcPct val="100000"/>
              </a:lnSpc>
              <a:spcBef>
                <a:spcPts val="0"/>
              </a:spcBef>
              <a:spcAft>
                <a:spcPts val="0"/>
              </a:spcAft>
            </a:pPr>
            <a:endParaRPr lang="en-US" kern="0" dirty="0"/>
          </a:p>
          <a:p>
            <a:pPr defTabSz="914400">
              <a:lnSpc>
                <a:spcPct val="100000"/>
              </a:lnSpc>
              <a:spcBef>
                <a:spcPts val="0"/>
              </a:spcBef>
              <a:spcAft>
                <a:spcPts val="0"/>
              </a:spcAft>
            </a:pPr>
            <a:r>
              <a:rPr lang="en-US" kern="0" dirty="0"/>
              <a:t>    </a:t>
            </a:r>
            <a:r>
              <a:rPr lang="en-US" b="1" i="1" kern="0" dirty="0"/>
              <a:t>But only for stashing traffic</a:t>
            </a:r>
          </a:p>
        </p:txBody>
      </p:sp>
      <p:pic>
        <p:nvPicPr>
          <p:cNvPr id="5" name="Picture 4">
            <a:extLst>
              <a:ext uri="{FF2B5EF4-FFF2-40B4-BE49-F238E27FC236}">
                <a16:creationId xmlns:a16="http://schemas.microsoft.com/office/drawing/2014/main" id="{0630D711-8D72-4935-966E-1D76815664F2}"/>
              </a:ext>
            </a:extLst>
          </p:cNvPr>
          <p:cNvPicPr>
            <a:picLocks noChangeAspect="1"/>
          </p:cNvPicPr>
          <p:nvPr/>
        </p:nvPicPr>
        <p:blipFill>
          <a:blip r:embed="rId3"/>
          <a:stretch>
            <a:fillRect/>
          </a:stretch>
        </p:blipFill>
        <p:spPr>
          <a:xfrm>
            <a:off x="309491" y="1866900"/>
            <a:ext cx="6705642" cy="4035813"/>
          </a:xfrm>
          <a:prstGeom prst="rect">
            <a:avLst/>
          </a:prstGeom>
        </p:spPr>
      </p:pic>
    </p:spTree>
    <p:extLst>
      <p:ext uri="{BB962C8B-B14F-4D97-AF65-F5344CB8AC3E}">
        <p14:creationId xmlns:p14="http://schemas.microsoft.com/office/powerpoint/2010/main" val="4424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2370-D177-4466-944B-7D8E0A3A25F4}"/>
              </a:ext>
            </a:extLst>
          </p:cNvPr>
          <p:cNvSpPr>
            <a:spLocks noGrp="1"/>
          </p:cNvSpPr>
          <p:nvPr>
            <p:ph type="title"/>
          </p:nvPr>
        </p:nvSpPr>
        <p:spPr/>
        <p:txBody>
          <a:bodyPr/>
          <a:lstStyle/>
          <a:p>
            <a:r>
              <a:rPr lang="en-US" dirty="0"/>
              <a:t>experiments</a:t>
            </a:r>
          </a:p>
        </p:txBody>
      </p:sp>
    </p:spTree>
    <p:extLst>
      <p:ext uri="{BB962C8B-B14F-4D97-AF65-F5344CB8AC3E}">
        <p14:creationId xmlns:p14="http://schemas.microsoft.com/office/powerpoint/2010/main" val="403505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7FC8-C440-4534-A648-A6C77CD82E75}"/>
              </a:ext>
            </a:extLst>
          </p:cNvPr>
          <p:cNvSpPr>
            <a:spLocks noGrp="1"/>
          </p:cNvSpPr>
          <p:nvPr>
            <p:ph type="title"/>
          </p:nvPr>
        </p:nvSpPr>
        <p:spPr/>
        <p:txBody>
          <a:bodyPr/>
          <a:lstStyle/>
          <a:p>
            <a:r>
              <a:rPr lang="en-US" dirty="0"/>
              <a:t>Dragonfly network</a:t>
            </a:r>
          </a:p>
        </p:txBody>
      </p:sp>
      <p:sp>
        <p:nvSpPr>
          <p:cNvPr id="3" name="Content Placeholder 2">
            <a:extLst>
              <a:ext uri="{FF2B5EF4-FFF2-40B4-BE49-F238E27FC236}">
                <a16:creationId xmlns:a16="http://schemas.microsoft.com/office/drawing/2014/main" id="{390D729B-F269-489A-8EA5-670B98F7A90D}"/>
              </a:ext>
            </a:extLst>
          </p:cNvPr>
          <p:cNvSpPr>
            <a:spLocks noGrp="1"/>
          </p:cNvSpPr>
          <p:nvPr>
            <p:ph idx="1"/>
          </p:nvPr>
        </p:nvSpPr>
        <p:spPr>
          <a:xfrm>
            <a:off x="516750" y="4838700"/>
            <a:ext cx="10075050" cy="1066799"/>
          </a:xfrm>
        </p:spPr>
        <p:txBody>
          <a:bodyPr/>
          <a:lstStyle/>
          <a:p>
            <a:r>
              <a:rPr lang="en-US" dirty="0"/>
              <a:t>Scalable and cost-efficient topology due to a high degree of link sharing</a:t>
            </a:r>
          </a:p>
          <a:p>
            <a:r>
              <a:rPr lang="en-US" dirty="0"/>
              <a:t>Network consists of fully-connected groups of fully-connected switches</a:t>
            </a:r>
          </a:p>
        </p:txBody>
      </p:sp>
      <p:pic>
        <p:nvPicPr>
          <p:cNvPr id="8" name="Picture 7">
            <a:extLst>
              <a:ext uri="{FF2B5EF4-FFF2-40B4-BE49-F238E27FC236}">
                <a16:creationId xmlns:a16="http://schemas.microsoft.com/office/drawing/2014/main" id="{E7FF4F95-FF53-4226-8221-58F63AC36C16}"/>
              </a:ext>
            </a:extLst>
          </p:cNvPr>
          <p:cNvPicPr>
            <a:picLocks noChangeAspect="1"/>
          </p:cNvPicPr>
          <p:nvPr/>
        </p:nvPicPr>
        <p:blipFill>
          <a:blip r:embed="rId3"/>
          <a:stretch>
            <a:fillRect/>
          </a:stretch>
        </p:blipFill>
        <p:spPr>
          <a:xfrm>
            <a:off x="2438400" y="1104900"/>
            <a:ext cx="6482498" cy="3276600"/>
          </a:xfrm>
          <a:prstGeom prst="rect">
            <a:avLst/>
          </a:prstGeom>
        </p:spPr>
      </p:pic>
      <p:sp>
        <p:nvSpPr>
          <p:cNvPr id="9" name="TextBox 8">
            <a:extLst>
              <a:ext uri="{FF2B5EF4-FFF2-40B4-BE49-F238E27FC236}">
                <a16:creationId xmlns:a16="http://schemas.microsoft.com/office/drawing/2014/main" id="{13638A37-73BC-43A0-87C6-D6F0DECEFA1B}"/>
              </a:ext>
            </a:extLst>
          </p:cNvPr>
          <p:cNvSpPr txBox="1"/>
          <p:nvPr/>
        </p:nvSpPr>
        <p:spPr>
          <a:xfrm>
            <a:off x="2667000" y="4076700"/>
            <a:ext cx="1905000"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i="1" dirty="0">
                <a:solidFill>
                  <a:schemeClr val="bg1"/>
                </a:solidFill>
                <a:latin typeface="Trebuchet MS" panose="020B0603020202020204" pitchFamily="34" charset="0"/>
              </a:rPr>
              <a:t>Group</a:t>
            </a:r>
          </a:p>
        </p:txBody>
      </p:sp>
    </p:spTree>
    <p:extLst>
      <p:ext uri="{BB962C8B-B14F-4D97-AF65-F5344CB8AC3E}">
        <p14:creationId xmlns:p14="http://schemas.microsoft.com/office/powerpoint/2010/main" val="123232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EB68-63B9-4AFA-AE03-7D6C3DAF3AB8}"/>
              </a:ext>
            </a:extLst>
          </p:cNvPr>
          <p:cNvSpPr>
            <a:spLocks noGrp="1"/>
          </p:cNvSpPr>
          <p:nvPr>
            <p:ph type="title"/>
          </p:nvPr>
        </p:nvSpPr>
        <p:spPr/>
        <p:txBody>
          <a:bodyPr/>
          <a:lstStyle/>
          <a:p>
            <a:r>
              <a:rPr lang="en-US" dirty="0"/>
              <a:t>Dragonfly stashing</a:t>
            </a:r>
          </a:p>
        </p:txBody>
      </p:sp>
      <p:sp>
        <p:nvSpPr>
          <p:cNvPr id="3" name="Content Placeholder 2">
            <a:extLst>
              <a:ext uri="{FF2B5EF4-FFF2-40B4-BE49-F238E27FC236}">
                <a16:creationId xmlns:a16="http://schemas.microsoft.com/office/drawing/2014/main" id="{DEA4E227-C6D4-49A1-9383-E5CB69A9DCAB}"/>
              </a:ext>
            </a:extLst>
          </p:cNvPr>
          <p:cNvSpPr>
            <a:spLocks noGrp="1"/>
          </p:cNvSpPr>
          <p:nvPr>
            <p:ph idx="1"/>
          </p:nvPr>
        </p:nvSpPr>
        <p:spPr>
          <a:xfrm>
            <a:off x="516750" y="1485900"/>
            <a:ext cx="9948672" cy="4257567"/>
          </a:xfrm>
        </p:spPr>
        <p:txBody>
          <a:bodyPr/>
          <a:lstStyle/>
          <a:p>
            <a:r>
              <a:rPr lang="en-US" dirty="0"/>
              <a:t>Like most large-scale topologies, the dragonfly has asymmetric link lengths </a:t>
            </a:r>
          </a:p>
          <a:p>
            <a:endParaRPr lang="en-US" dirty="0"/>
          </a:p>
          <a:p>
            <a:endParaRPr lang="en-US" dirty="0"/>
          </a:p>
          <a:p>
            <a:endParaRPr lang="en-US" dirty="0"/>
          </a:p>
          <a:p>
            <a:endParaRPr lang="en-US" dirty="0"/>
          </a:p>
          <a:p>
            <a:r>
              <a:rPr lang="en-US" dirty="0"/>
              <a:t>On a general-purpose switch, buffers sized for the long links</a:t>
            </a:r>
            <a:endParaRPr lang="en-US" sz="1200" dirty="0"/>
          </a:p>
          <a:p>
            <a:endParaRPr lang="en-US" dirty="0"/>
          </a:p>
          <a:p>
            <a:r>
              <a:rPr lang="en-US" dirty="0"/>
              <a:t>72% of all port buffer memory is unused and available for stashing</a:t>
            </a:r>
          </a:p>
          <a:p>
            <a:r>
              <a:rPr lang="en-US" dirty="0"/>
              <a:t>	Because 75% of the ports are connected to short links</a:t>
            </a:r>
          </a:p>
        </p:txBody>
      </p:sp>
      <p:graphicFrame>
        <p:nvGraphicFramePr>
          <p:cNvPr id="5" name="Table 4">
            <a:extLst>
              <a:ext uri="{FF2B5EF4-FFF2-40B4-BE49-F238E27FC236}">
                <a16:creationId xmlns:a16="http://schemas.microsoft.com/office/drawing/2014/main" id="{95597363-B312-4508-A0D8-874D4CBFCCA4}"/>
              </a:ext>
            </a:extLst>
          </p:cNvPr>
          <p:cNvGraphicFramePr>
            <a:graphicFrameLocks noGrp="1"/>
          </p:cNvGraphicFramePr>
          <p:nvPr>
            <p:extLst>
              <p:ext uri="{D42A27DB-BD31-4B8C-83A1-F6EECF244321}">
                <p14:modId xmlns:p14="http://schemas.microsoft.com/office/powerpoint/2010/main" val="1881578342"/>
              </p:ext>
            </p:extLst>
          </p:nvPr>
        </p:nvGraphicFramePr>
        <p:xfrm>
          <a:off x="854643" y="2059940"/>
          <a:ext cx="9127557" cy="1483360"/>
        </p:xfrm>
        <a:graphic>
          <a:graphicData uri="http://schemas.openxmlformats.org/drawingml/2006/table">
            <a:tbl>
              <a:tblPr firstRow="1" bandRow="1">
                <a:tableStyleId>{5C22544A-7EE6-4342-B048-85BDC9FD1C3A}</a:tableStyleId>
              </a:tblPr>
              <a:tblGrid>
                <a:gridCol w="1935480">
                  <a:extLst>
                    <a:ext uri="{9D8B030D-6E8A-4147-A177-3AD203B41FA5}">
                      <a16:colId xmlns:a16="http://schemas.microsoft.com/office/drawing/2014/main" val="185876976"/>
                    </a:ext>
                  </a:extLst>
                </a:gridCol>
                <a:gridCol w="2484120">
                  <a:extLst>
                    <a:ext uri="{9D8B030D-6E8A-4147-A177-3AD203B41FA5}">
                      <a16:colId xmlns:a16="http://schemas.microsoft.com/office/drawing/2014/main" val="2044120321"/>
                    </a:ext>
                  </a:extLst>
                </a:gridCol>
                <a:gridCol w="2072640">
                  <a:extLst>
                    <a:ext uri="{9D8B030D-6E8A-4147-A177-3AD203B41FA5}">
                      <a16:colId xmlns:a16="http://schemas.microsoft.com/office/drawing/2014/main" val="4212030184"/>
                    </a:ext>
                  </a:extLst>
                </a:gridCol>
                <a:gridCol w="2635317">
                  <a:extLst>
                    <a:ext uri="{9D8B030D-6E8A-4147-A177-3AD203B41FA5}">
                      <a16:colId xmlns:a16="http://schemas.microsoft.com/office/drawing/2014/main" val="3956436955"/>
                    </a:ext>
                  </a:extLst>
                </a:gridCol>
              </a:tblGrid>
              <a:tr h="370840">
                <a:tc>
                  <a:txBody>
                    <a:bodyPr/>
                    <a:lstStyle/>
                    <a:p>
                      <a:r>
                        <a:rPr lang="en-US" dirty="0"/>
                        <a:t>Link Type</a:t>
                      </a:r>
                    </a:p>
                  </a:txBody>
                  <a:tcPr/>
                </a:tc>
                <a:tc>
                  <a:txBody>
                    <a:bodyPr/>
                    <a:lstStyle/>
                    <a:p>
                      <a:pPr algn="ctr"/>
                      <a:r>
                        <a:rPr lang="en-US" dirty="0"/>
                        <a:t>Length</a:t>
                      </a:r>
                    </a:p>
                  </a:txBody>
                  <a:tcPr/>
                </a:tc>
                <a:tc>
                  <a:txBody>
                    <a:bodyPr/>
                    <a:lstStyle/>
                    <a:p>
                      <a:pPr algn="ctr"/>
                      <a:r>
                        <a:rPr lang="en-US" dirty="0"/>
                        <a:t>Ports per Switch</a:t>
                      </a:r>
                    </a:p>
                  </a:txBody>
                  <a:tcPr/>
                </a:tc>
                <a:tc>
                  <a:txBody>
                    <a:bodyPr/>
                    <a:lstStyle/>
                    <a:p>
                      <a:pPr algn="ctr"/>
                      <a:r>
                        <a:rPr lang="en-US" dirty="0"/>
                        <a:t>Port Buffers Unused</a:t>
                      </a:r>
                    </a:p>
                  </a:txBody>
                  <a:tcPr/>
                </a:tc>
                <a:extLst>
                  <a:ext uri="{0D108BD9-81ED-4DB2-BD59-A6C34878D82A}">
                    <a16:rowId xmlns:a16="http://schemas.microsoft.com/office/drawing/2014/main" val="1939730928"/>
                  </a:ext>
                </a:extLst>
              </a:tr>
              <a:tr h="370840">
                <a:tc>
                  <a:txBody>
                    <a:bodyPr/>
                    <a:lstStyle/>
                    <a:p>
                      <a:r>
                        <a:rPr lang="en-US" dirty="0">
                          <a:solidFill>
                            <a:schemeClr val="bg1"/>
                          </a:solidFill>
                        </a:rPr>
                        <a:t>Endpoint</a:t>
                      </a:r>
                    </a:p>
                  </a:txBody>
                  <a:tcPr/>
                </a:tc>
                <a:tc>
                  <a:txBody>
                    <a:bodyPr/>
                    <a:lstStyle/>
                    <a:p>
                      <a:pPr algn="ctr"/>
                      <a:r>
                        <a:rPr lang="en-US" dirty="0">
                          <a:solidFill>
                            <a:schemeClr val="bg1"/>
                          </a:solidFill>
                        </a:rPr>
                        <a:t>Very Short (&lt; 1m)</a:t>
                      </a:r>
                    </a:p>
                  </a:txBody>
                  <a:tcPr/>
                </a:tc>
                <a:tc>
                  <a:txBody>
                    <a:bodyPr/>
                    <a:lstStyle/>
                    <a:p>
                      <a:pPr algn="ctr"/>
                      <a:r>
                        <a:rPr lang="en-US" dirty="0">
                          <a:solidFill>
                            <a:srgbClr val="FF0000"/>
                          </a:solidFill>
                        </a:rPr>
                        <a:t>25 %</a:t>
                      </a:r>
                    </a:p>
                  </a:txBody>
                  <a:tcPr/>
                </a:tc>
                <a:tc>
                  <a:txBody>
                    <a:bodyPr/>
                    <a:lstStyle/>
                    <a:p>
                      <a:pPr algn="ctr"/>
                      <a:r>
                        <a:rPr lang="en-US" dirty="0">
                          <a:solidFill>
                            <a:srgbClr val="FF0000"/>
                          </a:solidFill>
                        </a:rPr>
                        <a:t>99 %</a:t>
                      </a:r>
                    </a:p>
                  </a:txBody>
                  <a:tcPr/>
                </a:tc>
                <a:extLst>
                  <a:ext uri="{0D108BD9-81ED-4DB2-BD59-A6C34878D82A}">
                    <a16:rowId xmlns:a16="http://schemas.microsoft.com/office/drawing/2014/main" val="3951386483"/>
                  </a:ext>
                </a:extLst>
              </a:tr>
              <a:tr h="370840">
                <a:tc>
                  <a:txBody>
                    <a:bodyPr/>
                    <a:lstStyle/>
                    <a:p>
                      <a:r>
                        <a:rPr lang="en-US" dirty="0">
                          <a:solidFill>
                            <a:schemeClr val="bg1"/>
                          </a:solidFill>
                        </a:rPr>
                        <a:t>Within group</a:t>
                      </a:r>
                    </a:p>
                  </a:txBody>
                  <a:tcPr/>
                </a:tc>
                <a:tc>
                  <a:txBody>
                    <a:bodyPr/>
                    <a:lstStyle/>
                    <a:p>
                      <a:pPr algn="ctr"/>
                      <a:r>
                        <a:rPr lang="en-US" dirty="0">
                          <a:solidFill>
                            <a:schemeClr val="bg1"/>
                          </a:solidFill>
                        </a:rPr>
                        <a:t>Short (&lt; 5m)</a:t>
                      </a:r>
                    </a:p>
                  </a:txBody>
                  <a:tcPr/>
                </a:tc>
                <a:tc>
                  <a:txBody>
                    <a:bodyPr/>
                    <a:lstStyle/>
                    <a:p>
                      <a:pPr algn="ctr"/>
                      <a:r>
                        <a:rPr lang="en-US" dirty="0">
                          <a:solidFill>
                            <a:srgbClr val="FF0000"/>
                          </a:solidFill>
                        </a:rPr>
                        <a:t>50 %</a:t>
                      </a:r>
                    </a:p>
                  </a:txBody>
                  <a:tcPr/>
                </a:tc>
                <a:tc>
                  <a:txBody>
                    <a:bodyPr/>
                    <a:lstStyle/>
                    <a:p>
                      <a:pPr algn="ctr"/>
                      <a:r>
                        <a:rPr lang="en-US" dirty="0">
                          <a:solidFill>
                            <a:srgbClr val="FF0000"/>
                          </a:solidFill>
                        </a:rPr>
                        <a:t>95 %</a:t>
                      </a:r>
                    </a:p>
                  </a:txBody>
                  <a:tcPr/>
                </a:tc>
                <a:extLst>
                  <a:ext uri="{0D108BD9-81ED-4DB2-BD59-A6C34878D82A}">
                    <a16:rowId xmlns:a16="http://schemas.microsoft.com/office/drawing/2014/main" val="3077974773"/>
                  </a:ext>
                </a:extLst>
              </a:tr>
              <a:tr h="370840">
                <a:tc>
                  <a:txBody>
                    <a:bodyPr/>
                    <a:lstStyle/>
                    <a:p>
                      <a:r>
                        <a:rPr lang="en-US" dirty="0">
                          <a:solidFill>
                            <a:schemeClr val="bg1"/>
                          </a:solidFill>
                        </a:rPr>
                        <a:t>Between groups</a:t>
                      </a:r>
                    </a:p>
                  </a:txBody>
                  <a:tcPr/>
                </a:tc>
                <a:tc>
                  <a:txBody>
                    <a:bodyPr/>
                    <a:lstStyle/>
                    <a:p>
                      <a:pPr algn="ctr"/>
                      <a:r>
                        <a:rPr lang="en-US" dirty="0">
                          <a:solidFill>
                            <a:schemeClr val="bg1"/>
                          </a:solidFill>
                        </a:rPr>
                        <a:t>Long (up to 100m)</a:t>
                      </a:r>
                    </a:p>
                  </a:txBody>
                  <a:tcPr/>
                </a:tc>
                <a:tc>
                  <a:txBody>
                    <a:bodyPr/>
                    <a:lstStyle/>
                    <a:p>
                      <a:pPr algn="ctr"/>
                      <a:r>
                        <a:rPr lang="en-US" dirty="0">
                          <a:solidFill>
                            <a:schemeClr val="bg1"/>
                          </a:solidFill>
                        </a:rPr>
                        <a:t>25 %</a:t>
                      </a:r>
                    </a:p>
                  </a:txBody>
                  <a:tcPr/>
                </a:tc>
                <a:tc>
                  <a:txBody>
                    <a:bodyPr/>
                    <a:lstStyle/>
                    <a:p>
                      <a:pPr algn="ctr"/>
                      <a:r>
                        <a:rPr lang="en-US" dirty="0">
                          <a:solidFill>
                            <a:schemeClr val="bg1"/>
                          </a:solidFill>
                        </a:rPr>
                        <a:t>None</a:t>
                      </a:r>
                    </a:p>
                  </a:txBody>
                  <a:tcPr/>
                </a:tc>
                <a:extLst>
                  <a:ext uri="{0D108BD9-81ED-4DB2-BD59-A6C34878D82A}">
                    <a16:rowId xmlns:a16="http://schemas.microsoft.com/office/drawing/2014/main" val="467037884"/>
                  </a:ext>
                </a:extLst>
              </a:tr>
            </a:tbl>
          </a:graphicData>
        </a:graphic>
      </p:graphicFrame>
    </p:spTree>
    <p:extLst>
      <p:ext uri="{BB962C8B-B14F-4D97-AF65-F5344CB8AC3E}">
        <p14:creationId xmlns:p14="http://schemas.microsoft.com/office/powerpoint/2010/main" val="366610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DCE0-FD59-420A-953E-FC2A0350B7F9}"/>
              </a:ext>
            </a:extLst>
          </p:cNvPr>
          <p:cNvSpPr>
            <a:spLocks noGrp="1"/>
          </p:cNvSpPr>
          <p:nvPr>
            <p:ph type="title"/>
          </p:nvPr>
        </p:nvSpPr>
        <p:spPr/>
        <p:txBody>
          <a:bodyPr/>
          <a:lstStyle/>
          <a:p>
            <a:r>
              <a:rPr lang="en-US" dirty="0"/>
              <a:t>Experimental method</a:t>
            </a:r>
          </a:p>
        </p:txBody>
      </p:sp>
      <p:sp>
        <p:nvSpPr>
          <p:cNvPr id="3" name="Content Placeholder 2">
            <a:extLst>
              <a:ext uri="{FF2B5EF4-FFF2-40B4-BE49-F238E27FC236}">
                <a16:creationId xmlns:a16="http://schemas.microsoft.com/office/drawing/2014/main" id="{CFC8EA35-BDCB-44B6-ADBE-199F4B2846F2}"/>
              </a:ext>
            </a:extLst>
          </p:cNvPr>
          <p:cNvSpPr>
            <a:spLocks noGrp="1"/>
          </p:cNvSpPr>
          <p:nvPr>
            <p:ph idx="1"/>
          </p:nvPr>
        </p:nvSpPr>
        <p:spPr>
          <a:xfrm>
            <a:off x="516750" y="1584001"/>
            <a:ext cx="9948672" cy="4030150"/>
          </a:xfrm>
        </p:spPr>
        <p:txBody>
          <a:bodyPr/>
          <a:lstStyle/>
          <a:p>
            <a:r>
              <a:rPr lang="en-US" dirty="0"/>
              <a:t>Simulated a 3080-node dragonfly network using 20-port switches</a:t>
            </a:r>
          </a:p>
          <a:p>
            <a:r>
              <a:rPr lang="en-US" dirty="0"/>
              <a:t>Each switch is a 4x4 array of 5x5 tiles, with 30% internal clock speedup</a:t>
            </a:r>
          </a:p>
          <a:p>
            <a:r>
              <a:rPr lang="en-US" dirty="0"/>
              <a:t>Used SST/Macro (system) together with </a:t>
            </a:r>
            <a:r>
              <a:rPr lang="en-US" dirty="0" err="1"/>
              <a:t>Booksim</a:t>
            </a:r>
            <a:r>
              <a:rPr lang="en-US" dirty="0"/>
              <a:t> (switches) to simulate:</a:t>
            </a:r>
          </a:p>
          <a:p>
            <a:r>
              <a:rPr lang="en-US" dirty="0"/>
              <a:t>	Synthetic uniform-random traffic</a:t>
            </a:r>
          </a:p>
          <a:p>
            <a:r>
              <a:rPr lang="en-US" dirty="0"/>
              <a:t>	Six MPI application traces:  BIGFFT, AMG, </a:t>
            </a:r>
            <a:r>
              <a:rPr lang="en-US" dirty="0" err="1"/>
              <a:t>MultiGrid</a:t>
            </a:r>
            <a:r>
              <a:rPr lang="en-US" dirty="0"/>
              <a:t>, Fill Boundary, AMR, and </a:t>
            </a:r>
            <a:r>
              <a:rPr lang="en-US" dirty="0" err="1"/>
              <a:t>MiniFE</a:t>
            </a:r>
            <a:endParaRPr lang="en-US" dirty="0"/>
          </a:p>
          <a:p>
            <a:endParaRPr lang="en-US" dirty="0"/>
          </a:p>
        </p:txBody>
      </p:sp>
    </p:spTree>
    <p:extLst>
      <p:ext uri="{BB962C8B-B14F-4D97-AF65-F5344CB8AC3E}">
        <p14:creationId xmlns:p14="http://schemas.microsoft.com/office/powerpoint/2010/main" val="35131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1BD9-AB06-4DB9-B609-E360DC247714}"/>
              </a:ext>
            </a:extLst>
          </p:cNvPr>
          <p:cNvSpPr>
            <a:spLocks noGrp="1"/>
          </p:cNvSpPr>
          <p:nvPr>
            <p:ph type="title"/>
          </p:nvPr>
        </p:nvSpPr>
        <p:spPr/>
        <p:txBody>
          <a:bodyPr/>
          <a:lstStyle/>
          <a:p>
            <a:r>
              <a:rPr lang="en-US" dirty="0"/>
              <a:t>Supplemental Storage</a:t>
            </a:r>
          </a:p>
        </p:txBody>
      </p:sp>
      <p:sp>
        <p:nvSpPr>
          <p:cNvPr id="3" name="Content Placeholder 2">
            <a:extLst>
              <a:ext uri="{FF2B5EF4-FFF2-40B4-BE49-F238E27FC236}">
                <a16:creationId xmlns:a16="http://schemas.microsoft.com/office/drawing/2014/main" id="{82AFB2C4-88E8-4E67-BB25-98826B3552D7}"/>
              </a:ext>
            </a:extLst>
          </p:cNvPr>
          <p:cNvSpPr>
            <a:spLocks noGrp="1"/>
          </p:cNvSpPr>
          <p:nvPr>
            <p:ph idx="1"/>
          </p:nvPr>
        </p:nvSpPr>
        <p:spPr>
          <a:xfrm>
            <a:off x="516750" y="1785257"/>
            <a:ext cx="10075050" cy="3828894"/>
          </a:xfrm>
        </p:spPr>
        <p:txBody>
          <a:bodyPr/>
          <a:lstStyle/>
          <a:p>
            <a:r>
              <a:rPr lang="en-US" sz="2800" b="1" dirty="0"/>
              <a:t>Why</a:t>
            </a:r>
            <a:r>
              <a:rPr lang="en-US" sz="2400" dirty="0"/>
              <a:t> is it useful?</a:t>
            </a:r>
          </a:p>
          <a:p>
            <a:pPr>
              <a:spcAft>
                <a:spcPts val="0"/>
              </a:spcAft>
            </a:pPr>
            <a:r>
              <a:rPr lang="en-US" dirty="0"/>
              <a:t>	To enable capabilities in the network:  end-to-end retransmission, congestion control, 	order enforcement, in-network collectives, deadlock recovery, etc.</a:t>
            </a:r>
          </a:p>
          <a:p>
            <a:pPr>
              <a:spcBef>
                <a:spcPts val="1600"/>
              </a:spcBef>
            </a:pPr>
            <a:r>
              <a:rPr lang="en-US" sz="2800" b="1" dirty="0"/>
              <a:t>Where</a:t>
            </a:r>
            <a:r>
              <a:rPr lang="en-US" sz="2400" dirty="0"/>
              <a:t> can it be found?</a:t>
            </a:r>
          </a:p>
          <a:p>
            <a:r>
              <a:rPr lang="en-US" dirty="0"/>
              <a:t>	Existing, unused buffer memory</a:t>
            </a:r>
            <a:endParaRPr lang="en-US" i="1" dirty="0"/>
          </a:p>
          <a:p>
            <a:r>
              <a:rPr lang="en-US" sz="2800" b="1" dirty="0"/>
              <a:t>How</a:t>
            </a:r>
            <a:r>
              <a:rPr lang="en-US" sz="2400" dirty="0"/>
              <a:t> can it be accessed?</a:t>
            </a:r>
          </a:p>
          <a:p>
            <a:r>
              <a:rPr lang="en-US" dirty="0"/>
              <a:t>	Existing excess internal switch bandwidth</a:t>
            </a:r>
          </a:p>
        </p:txBody>
      </p:sp>
      <p:sp>
        <p:nvSpPr>
          <p:cNvPr id="4" name="Text Placeholder 3">
            <a:extLst>
              <a:ext uri="{FF2B5EF4-FFF2-40B4-BE49-F238E27FC236}">
                <a16:creationId xmlns:a16="http://schemas.microsoft.com/office/drawing/2014/main" id="{461D621C-BC6C-4039-80FA-E0CA689A71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309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AA63-45D3-4345-BD4F-9A2A0ED3931B}"/>
              </a:ext>
            </a:extLst>
          </p:cNvPr>
          <p:cNvSpPr>
            <a:spLocks noGrp="1"/>
          </p:cNvSpPr>
          <p:nvPr>
            <p:ph type="title"/>
          </p:nvPr>
        </p:nvSpPr>
        <p:spPr/>
        <p:txBody>
          <a:bodyPr/>
          <a:lstStyle/>
          <a:p>
            <a:r>
              <a:rPr lang="en-US" dirty="0"/>
              <a:t>End-to-end retransmission</a:t>
            </a:r>
          </a:p>
        </p:txBody>
      </p:sp>
      <p:sp>
        <p:nvSpPr>
          <p:cNvPr id="3" name="Content Placeholder 2">
            <a:extLst>
              <a:ext uri="{FF2B5EF4-FFF2-40B4-BE49-F238E27FC236}">
                <a16:creationId xmlns:a16="http://schemas.microsoft.com/office/drawing/2014/main" id="{A544FCEC-88D5-4A58-80D0-FF7A86915D5B}"/>
              </a:ext>
            </a:extLst>
          </p:cNvPr>
          <p:cNvSpPr>
            <a:spLocks noGrp="1"/>
          </p:cNvSpPr>
          <p:nvPr>
            <p:ph idx="1"/>
          </p:nvPr>
        </p:nvSpPr>
        <p:spPr>
          <a:xfrm>
            <a:off x="516750" y="1425601"/>
            <a:ext cx="9948672" cy="4396360"/>
          </a:xfrm>
        </p:spPr>
        <p:txBody>
          <a:bodyPr/>
          <a:lstStyle/>
          <a:p>
            <a:r>
              <a:rPr lang="en-US" dirty="0"/>
              <a:t>Modeled stashing of packets when sent, and deletion of stashed copies when acknowledged </a:t>
            </a:r>
          </a:p>
          <a:p>
            <a:r>
              <a:rPr lang="en-US" dirty="0"/>
              <a:t>	Did </a:t>
            </a:r>
            <a:r>
              <a:rPr lang="en-US" i="1" dirty="0"/>
              <a:t>not</a:t>
            </a:r>
            <a:r>
              <a:rPr lang="en-US" dirty="0"/>
              <a:t> model actual retransmissions because they are rare and not time-critical</a:t>
            </a:r>
          </a:p>
          <a:p>
            <a:r>
              <a:rPr lang="en-US" dirty="0"/>
              <a:t>Goal: make sure the common store/delete operations “do no harm”</a:t>
            </a:r>
          </a:p>
          <a:p>
            <a:r>
              <a:rPr lang="en-US" dirty="0"/>
              <a:t>Goal: determine whether there is sensitivity to the total amount of stashing storage</a:t>
            </a:r>
          </a:p>
          <a:p>
            <a:r>
              <a:rPr lang="en-US" dirty="0"/>
              <a:t>Compared four models:</a:t>
            </a:r>
          </a:p>
          <a:p>
            <a:r>
              <a:rPr lang="en-US" dirty="0"/>
              <a:t>	Baseline tiled switch</a:t>
            </a:r>
          </a:p>
          <a:p>
            <a:r>
              <a:rPr lang="en-US" dirty="0"/>
              <a:t>	Stashing switch</a:t>
            </a:r>
          </a:p>
          <a:p>
            <a:r>
              <a:rPr lang="en-US" dirty="0"/>
              <a:t>	Stashing switch with only 50% of the stashing buffers available</a:t>
            </a:r>
          </a:p>
          <a:p>
            <a:r>
              <a:rPr lang="en-US" dirty="0"/>
              <a:t>	Stashing switch with only 25% of the stashing buffers available</a:t>
            </a:r>
          </a:p>
          <a:p>
            <a:endParaRPr lang="en-US" dirty="0"/>
          </a:p>
          <a:p>
            <a:endParaRPr lang="en-US" dirty="0"/>
          </a:p>
        </p:txBody>
      </p:sp>
    </p:spTree>
    <p:extLst>
      <p:ext uri="{BB962C8B-B14F-4D97-AF65-F5344CB8AC3E}">
        <p14:creationId xmlns:p14="http://schemas.microsoft.com/office/powerpoint/2010/main" val="142120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C604-FEC8-4345-B4B1-499EDE7E0AB4}"/>
              </a:ext>
            </a:extLst>
          </p:cNvPr>
          <p:cNvSpPr>
            <a:spLocks noGrp="1"/>
          </p:cNvSpPr>
          <p:nvPr>
            <p:ph type="title"/>
          </p:nvPr>
        </p:nvSpPr>
        <p:spPr/>
        <p:txBody>
          <a:bodyPr/>
          <a:lstStyle/>
          <a:p>
            <a:r>
              <a:rPr lang="en-US" dirty="0"/>
              <a:t>End-to-end retransmission</a:t>
            </a:r>
          </a:p>
        </p:txBody>
      </p:sp>
      <p:sp>
        <p:nvSpPr>
          <p:cNvPr id="3" name="Content Placeholder 2">
            <a:extLst>
              <a:ext uri="{FF2B5EF4-FFF2-40B4-BE49-F238E27FC236}">
                <a16:creationId xmlns:a16="http://schemas.microsoft.com/office/drawing/2014/main" id="{E65BB619-C1D3-40E4-AA10-819380B7C56D}"/>
              </a:ext>
            </a:extLst>
          </p:cNvPr>
          <p:cNvSpPr>
            <a:spLocks noGrp="1"/>
          </p:cNvSpPr>
          <p:nvPr>
            <p:ph idx="1"/>
          </p:nvPr>
        </p:nvSpPr>
        <p:spPr>
          <a:xfrm>
            <a:off x="7697972" y="2103035"/>
            <a:ext cx="2767449" cy="3718925"/>
          </a:xfrm>
        </p:spPr>
        <p:txBody>
          <a:bodyPr/>
          <a:lstStyle/>
          <a:p>
            <a:r>
              <a:rPr lang="en-US" sz="2000" dirty="0">
                <a:solidFill>
                  <a:srgbClr val="0071C5"/>
                </a:solidFill>
              </a:rPr>
              <a:t>Stashing primarily does no harm across applications</a:t>
            </a:r>
          </a:p>
          <a:p>
            <a:r>
              <a:rPr lang="en-US" dirty="0">
                <a:solidFill>
                  <a:srgbClr val="0071C5"/>
                </a:solidFill>
              </a:rPr>
              <a:t>Sometimes stashing improves the runtime (probably by reducing congestion) </a:t>
            </a:r>
          </a:p>
        </p:txBody>
      </p:sp>
      <p:sp>
        <p:nvSpPr>
          <p:cNvPr id="4" name="Text Placeholder 3">
            <a:extLst>
              <a:ext uri="{FF2B5EF4-FFF2-40B4-BE49-F238E27FC236}">
                <a16:creationId xmlns:a16="http://schemas.microsoft.com/office/drawing/2014/main" id="{6FF0629E-B4B1-4646-A73B-A876B8F266A1}"/>
              </a:ext>
            </a:extLst>
          </p:cNvPr>
          <p:cNvSpPr>
            <a:spLocks noGrp="1"/>
          </p:cNvSpPr>
          <p:nvPr>
            <p:ph type="body" sz="quarter" idx="10"/>
          </p:nvPr>
        </p:nvSpPr>
        <p:spPr/>
        <p:txBody>
          <a:bodyPr/>
          <a:lstStyle/>
          <a:p>
            <a:r>
              <a:rPr lang="en-US" dirty="0"/>
              <a:t>Application runtime normalized to the baseline tiled switch</a:t>
            </a:r>
          </a:p>
        </p:txBody>
      </p:sp>
      <p:graphicFrame>
        <p:nvGraphicFramePr>
          <p:cNvPr id="6" name="Chart 5">
            <a:extLst>
              <a:ext uri="{FF2B5EF4-FFF2-40B4-BE49-F238E27FC236}">
                <a16:creationId xmlns:a16="http://schemas.microsoft.com/office/drawing/2014/main" id="{77C42B1B-AB18-4370-8A88-41C9C2CC7E5D}"/>
              </a:ext>
            </a:extLst>
          </p:cNvPr>
          <p:cNvGraphicFramePr>
            <a:graphicFrameLocks/>
          </p:cNvGraphicFramePr>
          <p:nvPr>
            <p:extLst>
              <p:ext uri="{D42A27DB-BD31-4B8C-83A1-F6EECF244321}">
                <p14:modId xmlns:p14="http://schemas.microsoft.com/office/powerpoint/2010/main" val="104818699"/>
              </p:ext>
            </p:extLst>
          </p:nvPr>
        </p:nvGraphicFramePr>
        <p:xfrm>
          <a:off x="836429" y="1850464"/>
          <a:ext cx="6740028" cy="3788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43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C604-FEC8-4345-B4B1-499EDE7E0AB4}"/>
              </a:ext>
            </a:extLst>
          </p:cNvPr>
          <p:cNvSpPr>
            <a:spLocks noGrp="1"/>
          </p:cNvSpPr>
          <p:nvPr>
            <p:ph type="title"/>
          </p:nvPr>
        </p:nvSpPr>
        <p:spPr/>
        <p:txBody>
          <a:bodyPr/>
          <a:lstStyle/>
          <a:p>
            <a:r>
              <a:rPr lang="en-US" dirty="0"/>
              <a:t>End-to-end retransmission sensitivity</a:t>
            </a:r>
          </a:p>
        </p:txBody>
      </p:sp>
      <p:sp>
        <p:nvSpPr>
          <p:cNvPr id="3" name="Content Placeholder 2">
            <a:extLst>
              <a:ext uri="{FF2B5EF4-FFF2-40B4-BE49-F238E27FC236}">
                <a16:creationId xmlns:a16="http://schemas.microsoft.com/office/drawing/2014/main" id="{E65BB619-C1D3-40E4-AA10-819380B7C56D}"/>
              </a:ext>
            </a:extLst>
          </p:cNvPr>
          <p:cNvSpPr>
            <a:spLocks noGrp="1"/>
          </p:cNvSpPr>
          <p:nvPr>
            <p:ph idx="1"/>
          </p:nvPr>
        </p:nvSpPr>
        <p:spPr>
          <a:xfrm>
            <a:off x="7697972" y="2103035"/>
            <a:ext cx="2767449" cy="2888065"/>
          </a:xfrm>
        </p:spPr>
        <p:txBody>
          <a:bodyPr/>
          <a:lstStyle/>
          <a:p>
            <a:r>
              <a:rPr lang="en-US" sz="2000" dirty="0">
                <a:solidFill>
                  <a:srgbClr val="0071C5"/>
                </a:solidFill>
              </a:rPr>
              <a:t>Apps that send the most data slow down when stashing memory is exhausted</a:t>
            </a:r>
          </a:p>
        </p:txBody>
      </p:sp>
      <p:sp>
        <p:nvSpPr>
          <p:cNvPr id="4" name="Text Placeholder 3">
            <a:extLst>
              <a:ext uri="{FF2B5EF4-FFF2-40B4-BE49-F238E27FC236}">
                <a16:creationId xmlns:a16="http://schemas.microsoft.com/office/drawing/2014/main" id="{6FF0629E-B4B1-4646-A73B-A876B8F266A1}"/>
              </a:ext>
            </a:extLst>
          </p:cNvPr>
          <p:cNvSpPr>
            <a:spLocks noGrp="1"/>
          </p:cNvSpPr>
          <p:nvPr>
            <p:ph type="body" sz="quarter" idx="10"/>
          </p:nvPr>
        </p:nvSpPr>
        <p:spPr/>
        <p:txBody>
          <a:bodyPr/>
          <a:lstStyle/>
          <a:p>
            <a:r>
              <a:rPr lang="en-US" dirty="0"/>
              <a:t>Added switches with reduced stashing capacity</a:t>
            </a:r>
          </a:p>
        </p:txBody>
      </p:sp>
      <p:graphicFrame>
        <p:nvGraphicFramePr>
          <p:cNvPr id="6" name="Chart 5">
            <a:extLst>
              <a:ext uri="{FF2B5EF4-FFF2-40B4-BE49-F238E27FC236}">
                <a16:creationId xmlns:a16="http://schemas.microsoft.com/office/drawing/2014/main" id="{2511DD0C-AADB-4A2A-A4B7-44226B02C36F}"/>
              </a:ext>
            </a:extLst>
          </p:cNvPr>
          <p:cNvGraphicFramePr>
            <a:graphicFrameLocks/>
          </p:cNvGraphicFramePr>
          <p:nvPr>
            <p:extLst>
              <p:ext uri="{D42A27DB-BD31-4B8C-83A1-F6EECF244321}">
                <p14:modId xmlns:p14="http://schemas.microsoft.com/office/powerpoint/2010/main" val="1452286932"/>
              </p:ext>
            </p:extLst>
          </p:nvPr>
        </p:nvGraphicFramePr>
        <p:xfrm>
          <a:off x="338100" y="1782843"/>
          <a:ext cx="7359872" cy="3895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66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F0F5-7F28-4304-AE87-6D218BE5E71F}"/>
              </a:ext>
            </a:extLst>
          </p:cNvPr>
          <p:cNvSpPr>
            <a:spLocks noGrp="1"/>
          </p:cNvSpPr>
          <p:nvPr>
            <p:ph type="title"/>
          </p:nvPr>
        </p:nvSpPr>
        <p:spPr/>
        <p:txBody>
          <a:bodyPr/>
          <a:lstStyle/>
          <a:p>
            <a:r>
              <a:rPr lang="en-US" dirty="0"/>
              <a:t>End-to-end retransmission</a:t>
            </a:r>
          </a:p>
        </p:txBody>
      </p:sp>
      <p:sp>
        <p:nvSpPr>
          <p:cNvPr id="3" name="Content Placeholder 2">
            <a:extLst>
              <a:ext uri="{FF2B5EF4-FFF2-40B4-BE49-F238E27FC236}">
                <a16:creationId xmlns:a16="http://schemas.microsoft.com/office/drawing/2014/main" id="{6066DC03-171E-40A4-AA65-8EBEF068840E}"/>
              </a:ext>
            </a:extLst>
          </p:cNvPr>
          <p:cNvSpPr>
            <a:spLocks noGrp="1"/>
          </p:cNvSpPr>
          <p:nvPr>
            <p:ph idx="1"/>
          </p:nvPr>
        </p:nvSpPr>
        <p:spPr>
          <a:xfrm>
            <a:off x="507380" y="5358809"/>
            <a:ext cx="9958042" cy="463151"/>
          </a:xfrm>
        </p:spPr>
        <p:txBody>
          <a:bodyPr/>
          <a:lstStyle/>
          <a:p>
            <a:r>
              <a:rPr lang="en-US" dirty="0">
                <a:solidFill>
                  <a:srgbClr val="0071C5"/>
                </a:solidFill>
              </a:rPr>
              <a:t>       Stashing does no harm, except when buffering is reduced to 25% of the total</a:t>
            </a:r>
          </a:p>
        </p:txBody>
      </p:sp>
      <p:sp>
        <p:nvSpPr>
          <p:cNvPr id="10" name="Text Placeholder 3">
            <a:extLst>
              <a:ext uri="{FF2B5EF4-FFF2-40B4-BE49-F238E27FC236}">
                <a16:creationId xmlns:a16="http://schemas.microsoft.com/office/drawing/2014/main" id="{76E12611-0DE5-4448-8D34-BDA389BFFAA1}"/>
              </a:ext>
            </a:extLst>
          </p:cNvPr>
          <p:cNvSpPr>
            <a:spLocks noGrp="1"/>
          </p:cNvSpPr>
          <p:nvPr>
            <p:ph type="body" sz="quarter" idx="10"/>
          </p:nvPr>
        </p:nvSpPr>
        <p:spPr>
          <a:xfrm>
            <a:off x="498348" y="1129933"/>
            <a:ext cx="9976104" cy="525463"/>
          </a:xfrm>
        </p:spPr>
        <p:txBody>
          <a:bodyPr/>
          <a:lstStyle/>
          <a:p>
            <a:r>
              <a:rPr lang="en-US" dirty="0"/>
              <a:t>Uniform-random latency and throughput</a:t>
            </a:r>
          </a:p>
        </p:txBody>
      </p:sp>
      <p:graphicFrame>
        <p:nvGraphicFramePr>
          <p:cNvPr id="16" name="Chart 15">
            <a:extLst>
              <a:ext uri="{FF2B5EF4-FFF2-40B4-BE49-F238E27FC236}">
                <a16:creationId xmlns:a16="http://schemas.microsoft.com/office/drawing/2014/main" id="{2294CF59-87F8-4A8C-BA81-DB557C17F524}"/>
              </a:ext>
            </a:extLst>
          </p:cNvPr>
          <p:cNvGraphicFramePr>
            <a:graphicFrameLocks/>
          </p:cNvGraphicFramePr>
          <p:nvPr>
            <p:extLst>
              <p:ext uri="{D42A27DB-BD31-4B8C-83A1-F6EECF244321}">
                <p14:modId xmlns:p14="http://schemas.microsoft.com/office/powerpoint/2010/main" val="1301170168"/>
              </p:ext>
            </p:extLst>
          </p:nvPr>
        </p:nvGraphicFramePr>
        <p:xfrm>
          <a:off x="151120" y="1735057"/>
          <a:ext cx="6311152" cy="3597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47988281-CBF1-4852-9161-F8680FC9D683}"/>
              </a:ext>
            </a:extLst>
          </p:cNvPr>
          <p:cNvGraphicFramePr>
            <a:graphicFrameLocks/>
          </p:cNvGraphicFramePr>
          <p:nvPr>
            <p:extLst>
              <p:ext uri="{D42A27DB-BD31-4B8C-83A1-F6EECF244321}">
                <p14:modId xmlns:p14="http://schemas.microsoft.com/office/powerpoint/2010/main" val="2353036299"/>
              </p:ext>
            </p:extLst>
          </p:nvPr>
        </p:nvGraphicFramePr>
        <p:xfrm>
          <a:off x="4800600" y="1735057"/>
          <a:ext cx="6039650" cy="3597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448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7C03-0DF9-480F-9E78-11A897F71F6E}"/>
              </a:ext>
            </a:extLst>
          </p:cNvPr>
          <p:cNvSpPr>
            <a:spLocks noGrp="1"/>
          </p:cNvSpPr>
          <p:nvPr>
            <p:ph type="title"/>
          </p:nvPr>
        </p:nvSpPr>
        <p:spPr/>
        <p:txBody>
          <a:bodyPr/>
          <a:lstStyle/>
          <a:p>
            <a:r>
              <a:rPr lang="en-US" dirty="0" err="1"/>
              <a:t>Ecn</a:t>
            </a:r>
            <a:r>
              <a:rPr lang="en-US" dirty="0"/>
              <a:t> transient absorption</a:t>
            </a:r>
          </a:p>
        </p:txBody>
      </p:sp>
      <p:sp>
        <p:nvSpPr>
          <p:cNvPr id="3" name="Content Placeholder 2">
            <a:extLst>
              <a:ext uri="{FF2B5EF4-FFF2-40B4-BE49-F238E27FC236}">
                <a16:creationId xmlns:a16="http://schemas.microsoft.com/office/drawing/2014/main" id="{2EB18573-C430-49A2-9284-50D8862A6E69}"/>
              </a:ext>
            </a:extLst>
          </p:cNvPr>
          <p:cNvSpPr>
            <a:spLocks noGrp="1"/>
          </p:cNvSpPr>
          <p:nvPr>
            <p:ph idx="1"/>
          </p:nvPr>
        </p:nvSpPr>
        <p:spPr>
          <a:xfrm>
            <a:off x="516750" y="1699201"/>
            <a:ext cx="9948672" cy="3914950"/>
          </a:xfrm>
        </p:spPr>
        <p:txBody>
          <a:bodyPr/>
          <a:lstStyle/>
          <a:p>
            <a:r>
              <a:rPr lang="en-US" dirty="0"/>
              <a:t>Simulated pairs of applications:</a:t>
            </a:r>
          </a:p>
          <a:p>
            <a:r>
              <a:rPr lang="en-US" dirty="0"/>
              <a:t>	Well-behaved “victim” injects at 40% bandwidth to many destinations</a:t>
            </a:r>
          </a:p>
          <a:p>
            <a:r>
              <a:rPr lang="en-US" dirty="0"/>
              <a:t>	“Aggressor” injects at full bandwidth to a small number of destinations</a:t>
            </a:r>
          </a:p>
          <a:p>
            <a:r>
              <a:rPr lang="en-US" i="1" dirty="0"/>
              <a:t>Measured the performance of the victim only</a:t>
            </a:r>
          </a:p>
          <a:p>
            <a:endParaRPr lang="en-US" dirty="0"/>
          </a:p>
          <a:p>
            <a:r>
              <a:rPr lang="en-US" dirty="0"/>
              <a:t>Goal: determine if head-of-line blocking suffered by the victim is reduced</a:t>
            </a:r>
          </a:p>
          <a:p>
            <a:r>
              <a:rPr lang="en-US" dirty="0"/>
              <a:t>Goal: determine if the worst-case latency of the victim is reduced</a:t>
            </a:r>
          </a:p>
        </p:txBody>
      </p:sp>
    </p:spTree>
    <p:extLst>
      <p:ext uri="{BB962C8B-B14F-4D97-AF65-F5344CB8AC3E}">
        <p14:creationId xmlns:p14="http://schemas.microsoft.com/office/powerpoint/2010/main" val="197054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8E98A3A-F904-4BF3-8255-8C0278DB31F8}"/>
              </a:ext>
            </a:extLst>
          </p:cNvPr>
          <p:cNvPicPr>
            <a:picLocks noChangeAspect="1"/>
          </p:cNvPicPr>
          <p:nvPr/>
        </p:nvPicPr>
        <p:blipFill>
          <a:blip r:embed="rId3"/>
          <a:stretch>
            <a:fillRect/>
          </a:stretch>
        </p:blipFill>
        <p:spPr>
          <a:xfrm>
            <a:off x="1298601" y="1395228"/>
            <a:ext cx="7955447" cy="3824472"/>
          </a:xfrm>
          <a:prstGeom prst="rect">
            <a:avLst/>
          </a:prstGeom>
        </p:spPr>
      </p:pic>
      <p:sp>
        <p:nvSpPr>
          <p:cNvPr id="2" name="Title 1">
            <a:extLst>
              <a:ext uri="{FF2B5EF4-FFF2-40B4-BE49-F238E27FC236}">
                <a16:creationId xmlns:a16="http://schemas.microsoft.com/office/drawing/2014/main" id="{CCE4E0E7-B487-476C-A820-FA88308696E2}"/>
              </a:ext>
            </a:extLst>
          </p:cNvPr>
          <p:cNvSpPr>
            <a:spLocks noGrp="1"/>
          </p:cNvSpPr>
          <p:nvPr>
            <p:ph type="title"/>
          </p:nvPr>
        </p:nvSpPr>
        <p:spPr/>
        <p:txBody>
          <a:bodyPr/>
          <a:lstStyle/>
          <a:p>
            <a:r>
              <a:rPr lang="en-US" dirty="0" err="1"/>
              <a:t>Ecn</a:t>
            </a:r>
            <a:r>
              <a:rPr lang="en-US" dirty="0"/>
              <a:t> transient absorption</a:t>
            </a:r>
          </a:p>
        </p:txBody>
      </p:sp>
      <p:sp>
        <p:nvSpPr>
          <p:cNvPr id="3" name="Content Placeholder 2">
            <a:extLst>
              <a:ext uri="{FF2B5EF4-FFF2-40B4-BE49-F238E27FC236}">
                <a16:creationId xmlns:a16="http://schemas.microsoft.com/office/drawing/2014/main" id="{62076536-396D-463A-B9C5-7DFAA32C9791}"/>
              </a:ext>
            </a:extLst>
          </p:cNvPr>
          <p:cNvSpPr>
            <a:spLocks noGrp="1"/>
          </p:cNvSpPr>
          <p:nvPr>
            <p:ph idx="1"/>
          </p:nvPr>
        </p:nvSpPr>
        <p:spPr>
          <a:xfrm>
            <a:off x="516750" y="5365653"/>
            <a:ext cx="9948672" cy="525463"/>
          </a:xfrm>
        </p:spPr>
        <p:txBody>
          <a:bodyPr/>
          <a:lstStyle/>
          <a:p>
            <a:pPr algn="ctr"/>
            <a:r>
              <a:rPr lang="en-US" dirty="0">
                <a:solidFill>
                  <a:srgbClr val="0071C5"/>
                </a:solidFill>
              </a:rPr>
              <a:t>Stashing almost completely eliminates excess victim latency</a:t>
            </a:r>
          </a:p>
        </p:txBody>
      </p:sp>
      <p:sp>
        <p:nvSpPr>
          <p:cNvPr id="6" name="TextBox 5">
            <a:extLst>
              <a:ext uri="{FF2B5EF4-FFF2-40B4-BE49-F238E27FC236}">
                <a16:creationId xmlns:a16="http://schemas.microsoft.com/office/drawing/2014/main" id="{865C24D3-8BA3-4F75-803C-07A3ECE0A91D}"/>
              </a:ext>
            </a:extLst>
          </p:cNvPr>
          <p:cNvSpPr txBox="1"/>
          <p:nvPr/>
        </p:nvSpPr>
        <p:spPr>
          <a:xfrm>
            <a:off x="2592587" y="4100973"/>
            <a:ext cx="1851709" cy="286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400" i="1" dirty="0">
                <a:solidFill>
                  <a:schemeClr val="accent2">
                    <a:lumMod val="60000"/>
                    <a:lumOff val="40000"/>
                  </a:schemeClr>
                </a:solidFill>
                <a:latin typeface="Trebuchet MS" panose="020B0603020202020204" pitchFamily="34" charset="0"/>
              </a:rPr>
              <a:t>Aggressor starts</a:t>
            </a:r>
          </a:p>
        </p:txBody>
      </p:sp>
      <p:sp>
        <p:nvSpPr>
          <p:cNvPr id="7" name="TextBox 6">
            <a:extLst>
              <a:ext uri="{FF2B5EF4-FFF2-40B4-BE49-F238E27FC236}">
                <a16:creationId xmlns:a16="http://schemas.microsoft.com/office/drawing/2014/main" id="{CD65A4C7-8C86-4CA7-BD4A-D538D75C1568}"/>
              </a:ext>
            </a:extLst>
          </p:cNvPr>
          <p:cNvSpPr txBox="1"/>
          <p:nvPr/>
        </p:nvSpPr>
        <p:spPr>
          <a:xfrm>
            <a:off x="5682587" y="4104262"/>
            <a:ext cx="1851709" cy="2862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1400" i="1" dirty="0">
                <a:solidFill>
                  <a:schemeClr val="accent2">
                    <a:lumMod val="60000"/>
                    <a:lumOff val="40000"/>
                  </a:schemeClr>
                </a:solidFill>
                <a:latin typeface="Trebuchet MS" panose="020B0603020202020204" pitchFamily="34" charset="0"/>
              </a:rPr>
              <a:t>ECN succeeds</a:t>
            </a:r>
          </a:p>
        </p:txBody>
      </p:sp>
      <p:cxnSp>
        <p:nvCxnSpPr>
          <p:cNvPr id="8" name="Straight Arrow Connector 7">
            <a:extLst>
              <a:ext uri="{FF2B5EF4-FFF2-40B4-BE49-F238E27FC236}">
                <a16:creationId xmlns:a16="http://schemas.microsoft.com/office/drawing/2014/main" id="{7C0985BA-15F8-4C04-9DC4-DD3B7FDDAAF3}"/>
              </a:ext>
            </a:extLst>
          </p:cNvPr>
          <p:cNvCxnSpPr>
            <a:cxnSpLocks/>
          </p:cNvCxnSpPr>
          <p:nvPr/>
        </p:nvCxnSpPr>
        <p:spPr>
          <a:xfrm flipV="1">
            <a:off x="3558364" y="3714307"/>
            <a:ext cx="99236" cy="386666"/>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10CCD9-B133-45DA-8C44-FD8997304B35}"/>
              </a:ext>
            </a:extLst>
          </p:cNvPr>
          <p:cNvCxnSpPr>
            <a:cxnSpLocks/>
          </p:cNvCxnSpPr>
          <p:nvPr/>
        </p:nvCxnSpPr>
        <p:spPr>
          <a:xfrm flipH="1" flipV="1">
            <a:off x="6528506" y="3714307"/>
            <a:ext cx="79246" cy="401696"/>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2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AD1D-7588-4271-A5FE-87A6AE3DC477}"/>
              </a:ext>
            </a:extLst>
          </p:cNvPr>
          <p:cNvSpPr>
            <a:spLocks noGrp="1"/>
          </p:cNvSpPr>
          <p:nvPr>
            <p:ph type="title"/>
          </p:nvPr>
        </p:nvSpPr>
        <p:spPr/>
        <p:txBody>
          <a:bodyPr/>
          <a:lstStyle/>
          <a:p>
            <a:r>
              <a:rPr lang="en-US" dirty="0" err="1"/>
              <a:t>Ecn</a:t>
            </a:r>
            <a:r>
              <a:rPr lang="en-US" dirty="0"/>
              <a:t> transient tail latency</a:t>
            </a:r>
          </a:p>
        </p:txBody>
      </p:sp>
      <p:sp>
        <p:nvSpPr>
          <p:cNvPr id="3" name="Content Placeholder 2">
            <a:extLst>
              <a:ext uri="{FF2B5EF4-FFF2-40B4-BE49-F238E27FC236}">
                <a16:creationId xmlns:a16="http://schemas.microsoft.com/office/drawing/2014/main" id="{9E4DA21F-8267-4A18-BBEF-2F40E3879824}"/>
              </a:ext>
            </a:extLst>
          </p:cNvPr>
          <p:cNvSpPr>
            <a:spLocks noGrp="1"/>
          </p:cNvSpPr>
          <p:nvPr>
            <p:ph idx="1"/>
          </p:nvPr>
        </p:nvSpPr>
        <p:spPr>
          <a:xfrm>
            <a:off x="516750" y="5480913"/>
            <a:ext cx="9948672" cy="525463"/>
          </a:xfrm>
        </p:spPr>
        <p:txBody>
          <a:bodyPr/>
          <a:lstStyle/>
          <a:p>
            <a:r>
              <a:rPr lang="en-US" dirty="0">
                <a:solidFill>
                  <a:srgbClr val="0071C5"/>
                </a:solidFill>
              </a:rPr>
              <a:t>Stashing reduces the worst-case (tail) latency to just 3x the baseline without aggressor</a:t>
            </a:r>
          </a:p>
        </p:txBody>
      </p:sp>
      <p:sp>
        <p:nvSpPr>
          <p:cNvPr id="4" name="Text Placeholder 3">
            <a:extLst>
              <a:ext uri="{FF2B5EF4-FFF2-40B4-BE49-F238E27FC236}">
                <a16:creationId xmlns:a16="http://schemas.microsoft.com/office/drawing/2014/main" id="{7315A781-B108-4D7B-9632-1ABBA5EF26C8}"/>
              </a:ext>
            </a:extLst>
          </p:cNvPr>
          <p:cNvSpPr>
            <a:spLocks noGrp="1"/>
          </p:cNvSpPr>
          <p:nvPr>
            <p:ph type="body" sz="quarter" idx="10"/>
          </p:nvPr>
        </p:nvSpPr>
        <p:spPr/>
        <p:txBody>
          <a:bodyPr/>
          <a:lstStyle/>
          <a:p>
            <a:r>
              <a:rPr lang="en-US" dirty="0"/>
              <a:t>Cumulative distribution of victim packet latencies</a:t>
            </a:r>
          </a:p>
        </p:txBody>
      </p:sp>
      <p:pic>
        <p:nvPicPr>
          <p:cNvPr id="11" name="Picture 10">
            <a:extLst>
              <a:ext uri="{FF2B5EF4-FFF2-40B4-BE49-F238E27FC236}">
                <a16:creationId xmlns:a16="http://schemas.microsoft.com/office/drawing/2014/main" id="{8B7388CB-61AE-4A50-871D-ED332B0B7988}"/>
              </a:ext>
            </a:extLst>
          </p:cNvPr>
          <p:cNvPicPr>
            <a:picLocks noChangeAspect="1"/>
          </p:cNvPicPr>
          <p:nvPr/>
        </p:nvPicPr>
        <p:blipFill>
          <a:blip r:embed="rId3"/>
          <a:stretch>
            <a:fillRect/>
          </a:stretch>
        </p:blipFill>
        <p:spPr>
          <a:xfrm>
            <a:off x="2875388" y="1588650"/>
            <a:ext cx="4922771" cy="3775350"/>
          </a:xfrm>
          <a:prstGeom prst="rect">
            <a:avLst/>
          </a:prstGeom>
        </p:spPr>
      </p:pic>
    </p:spTree>
    <p:extLst>
      <p:ext uri="{BB962C8B-B14F-4D97-AF65-F5344CB8AC3E}">
        <p14:creationId xmlns:p14="http://schemas.microsoft.com/office/powerpoint/2010/main" val="9433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CBC6-E4CE-4B50-AD53-697AA986A35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0271D18B-8164-4052-AC53-9DCC280F2F34}"/>
              </a:ext>
            </a:extLst>
          </p:cNvPr>
          <p:cNvSpPr>
            <a:spLocks noGrp="1"/>
          </p:cNvSpPr>
          <p:nvPr>
            <p:ph idx="1"/>
          </p:nvPr>
        </p:nvSpPr>
        <p:spPr>
          <a:xfrm>
            <a:off x="498348" y="1620001"/>
            <a:ext cx="10093452" cy="3994150"/>
          </a:xfrm>
        </p:spPr>
        <p:txBody>
          <a:bodyPr/>
          <a:lstStyle/>
          <a:p>
            <a:r>
              <a:rPr lang="en-US" dirty="0"/>
              <a:t>We believe that many interesting network capabilities are enabled by additional switch memory</a:t>
            </a:r>
          </a:p>
          <a:p>
            <a:r>
              <a:rPr lang="en-US" dirty="0"/>
              <a:t>	Such as end-to-end retransmission and congestion mitigation</a:t>
            </a:r>
          </a:p>
          <a:p>
            <a:endParaRPr lang="en-US" dirty="0"/>
          </a:p>
          <a:p>
            <a:r>
              <a:rPr lang="en-US" dirty="0"/>
              <a:t>Stashing provides access to existing, unused switch memory via existing unused bandwidth</a:t>
            </a:r>
          </a:p>
          <a:p>
            <a:endParaRPr lang="en-US" dirty="0"/>
          </a:p>
          <a:p>
            <a:r>
              <a:rPr lang="en-US" dirty="0"/>
              <a:t>This initial evaluation indicates that stashing is worth further exploration</a:t>
            </a:r>
          </a:p>
          <a:p>
            <a:endParaRPr lang="en-US" dirty="0"/>
          </a:p>
          <a:p>
            <a:r>
              <a:rPr lang="en-US" dirty="0"/>
              <a:t>For details, please read the paper!</a:t>
            </a:r>
          </a:p>
        </p:txBody>
      </p:sp>
    </p:spTree>
    <p:extLst>
      <p:ext uri="{BB962C8B-B14F-4D97-AF65-F5344CB8AC3E}">
        <p14:creationId xmlns:p14="http://schemas.microsoft.com/office/powerpoint/2010/main" val="6568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9D22-6620-41B8-878D-29278B28C4CF}"/>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667E329F-D342-489D-8036-24B26579FA8D}"/>
              </a:ext>
            </a:extLst>
          </p:cNvPr>
          <p:cNvSpPr>
            <a:spLocks noGrp="1"/>
          </p:cNvSpPr>
          <p:nvPr>
            <p:ph idx="1"/>
          </p:nvPr>
        </p:nvSpPr>
        <p:spPr>
          <a:xfrm>
            <a:off x="304800" y="1181100"/>
            <a:ext cx="10363200" cy="4648200"/>
          </a:xfrm>
        </p:spPr>
        <p:txBody>
          <a:bodyPr/>
          <a:lstStyle/>
          <a:p>
            <a:r>
              <a:rPr lang="en-US" dirty="0"/>
              <a:t>End-to-End Retransmission</a:t>
            </a:r>
          </a:p>
          <a:p>
            <a:r>
              <a:rPr lang="en-US" dirty="0"/>
              <a:t>	Store copies of packets in the first-hop switch until they are acknowledged</a:t>
            </a:r>
          </a:p>
          <a:p>
            <a:r>
              <a:rPr lang="en-US" dirty="0"/>
              <a:t>	Delete when acknowledged (common case) or retransmit if lost</a:t>
            </a:r>
          </a:p>
          <a:p>
            <a:r>
              <a:rPr lang="en-US" dirty="0"/>
              <a:t>		</a:t>
            </a:r>
            <a:r>
              <a:rPr lang="en-US" i="1" dirty="0"/>
              <a:t>Supplemental storage usage pattern: </a:t>
            </a:r>
            <a:r>
              <a:rPr lang="en-US" b="1" i="1" u="sng" dirty="0"/>
              <a:t>store</a:t>
            </a:r>
            <a:r>
              <a:rPr lang="en-US" i="1" dirty="0"/>
              <a:t>, then delete</a:t>
            </a:r>
          </a:p>
          <a:p>
            <a:r>
              <a:rPr lang="en-US" dirty="0"/>
              <a:t>	Great for network reliability!  But other uses too.</a:t>
            </a:r>
          </a:p>
          <a:p>
            <a:endParaRPr lang="en-US" dirty="0"/>
          </a:p>
          <a:p>
            <a:r>
              <a:rPr lang="en-US" dirty="0"/>
              <a:t>Explicit Congestion Notification (ECN) enhancement</a:t>
            </a:r>
          </a:p>
          <a:p>
            <a:r>
              <a:rPr lang="en-US" dirty="0"/>
              <a:t>	When network congestion is detected, send throttling commands back to problem senders</a:t>
            </a:r>
          </a:p>
          <a:p>
            <a:r>
              <a:rPr lang="en-US" dirty="0"/>
              <a:t>	Our idea: temporarily </a:t>
            </a:r>
            <a:r>
              <a:rPr lang="en-US" b="1" u="sng" dirty="0"/>
              <a:t>store</a:t>
            </a:r>
            <a:r>
              <a:rPr lang="en-US" dirty="0"/>
              <a:t> congestion-causing packets to allow others to proceed</a:t>
            </a:r>
          </a:p>
          <a:p>
            <a:r>
              <a:rPr lang="en-US" dirty="0"/>
              <a:t>		</a:t>
            </a:r>
            <a:r>
              <a:rPr lang="en-US" i="1" dirty="0"/>
              <a:t>Supplemental storage usage pattern: </a:t>
            </a:r>
            <a:r>
              <a:rPr lang="en-US" b="1" i="1" u="sng" dirty="0"/>
              <a:t>store</a:t>
            </a:r>
            <a:r>
              <a:rPr lang="en-US" i="1" dirty="0"/>
              <a:t> and </a:t>
            </a:r>
            <a:r>
              <a:rPr lang="en-US" b="1" i="1" u="sng" dirty="0"/>
              <a:t>retrieve</a:t>
            </a:r>
          </a:p>
        </p:txBody>
      </p:sp>
    </p:spTree>
    <p:extLst>
      <p:ext uri="{BB962C8B-B14F-4D97-AF65-F5344CB8AC3E}">
        <p14:creationId xmlns:p14="http://schemas.microsoft.com/office/powerpoint/2010/main" val="178452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9A50-0380-4A30-9958-E3FA592D4EC5}"/>
              </a:ext>
            </a:extLst>
          </p:cNvPr>
          <p:cNvSpPr>
            <a:spLocks noGrp="1"/>
          </p:cNvSpPr>
          <p:nvPr>
            <p:ph type="title"/>
          </p:nvPr>
        </p:nvSpPr>
        <p:spPr/>
        <p:txBody>
          <a:bodyPr/>
          <a:lstStyle/>
          <a:p>
            <a:r>
              <a:rPr lang="en-US" dirty="0"/>
              <a:t>Where?</a:t>
            </a:r>
          </a:p>
        </p:txBody>
      </p:sp>
      <p:sp>
        <p:nvSpPr>
          <p:cNvPr id="3" name="Content Placeholder 2">
            <a:extLst>
              <a:ext uri="{FF2B5EF4-FFF2-40B4-BE49-F238E27FC236}">
                <a16:creationId xmlns:a16="http://schemas.microsoft.com/office/drawing/2014/main" id="{73CC1D02-B9AB-47C5-B3C2-359728ADF09B}"/>
              </a:ext>
            </a:extLst>
          </p:cNvPr>
          <p:cNvSpPr>
            <a:spLocks noGrp="1"/>
          </p:cNvSpPr>
          <p:nvPr>
            <p:ph idx="1"/>
          </p:nvPr>
        </p:nvSpPr>
        <p:spPr>
          <a:xfrm>
            <a:off x="516750" y="4912667"/>
            <a:ext cx="9948672" cy="324369"/>
          </a:xfrm>
        </p:spPr>
        <p:txBody>
          <a:bodyPr/>
          <a:lstStyle/>
          <a:p>
            <a:r>
              <a:rPr lang="en-US" dirty="0"/>
              <a:t>Buffers are sized for “bandwidth X roundtrip-time” of the </a:t>
            </a:r>
            <a:r>
              <a:rPr lang="en-US" b="1" i="1" dirty="0"/>
              <a:t>longest link</a:t>
            </a:r>
          </a:p>
        </p:txBody>
      </p:sp>
      <p:sp>
        <p:nvSpPr>
          <p:cNvPr id="8" name="Rectangle: Rounded Corners 7">
            <a:extLst>
              <a:ext uri="{FF2B5EF4-FFF2-40B4-BE49-F238E27FC236}">
                <a16:creationId xmlns:a16="http://schemas.microsoft.com/office/drawing/2014/main" id="{B374CC15-6EB1-4F69-875E-87AA85EE1540}"/>
              </a:ext>
            </a:extLst>
          </p:cNvPr>
          <p:cNvSpPr/>
          <p:nvPr/>
        </p:nvSpPr>
        <p:spPr>
          <a:xfrm>
            <a:off x="1349028" y="1409700"/>
            <a:ext cx="2919166" cy="2967415"/>
          </a:xfrm>
          <a:prstGeom prst="roundRect">
            <a:avLst>
              <a:gd name="adj" fmla="val 9006"/>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i="1" dirty="0">
                <a:solidFill>
                  <a:schemeClr val="bg1"/>
                </a:solidFill>
              </a:rPr>
              <a:t>Switch A Port</a:t>
            </a:r>
          </a:p>
        </p:txBody>
      </p:sp>
      <p:sp>
        <p:nvSpPr>
          <p:cNvPr id="9" name="Rectangle 8">
            <a:extLst>
              <a:ext uri="{FF2B5EF4-FFF2-40B4-BE49-F238E27FC236}">
                <a16:creationId xmlns:a16="http://schemas.microsoft.com/office/drawing/2014/main" id="{C1346AAD-C741-4A1A-8473-5BB92E909436}"/>
              </a:ext>
            </a:extLst>
          </p:cNvPr>
          <p:cNvSpPr/>
          <p:nvPr/>
        </p:nvSpPr>
        <p:spPr>
          <a:xfrm>
            <a:off x="1571742" y="1886115"/>
            <a:ext cx="2438400" cy="888274"/>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Output</a:t>
            </a:r>
          </a:p>
          <a:p>
            <a:pPr algn="ctr"/>
            <a:r>
              <a:rPr lang="en-US" dirty="0">
                <a:solidFill>
                  <a:schemeClr val="tx1"/>
                </a:solidFill>
              </a:rPr>
              <a:t>Retransmission</a:t>
            </a:r>
          </a:p>
          <a:p>
            <a:pPr algn="ctr"/>
            <a:r>
              <a:rPr lang="en-US" dirty="0">
                <a:solidFill>
                  <a:schemeClr val="tx1"/>
                </a:solidFill>
              </a:rPr>
              <a:t>Buffer</a:t>
            </a:r>
          </a:p>
        </p:txBody>
      </p:sp>
      <p:sp>
        <p:nvSpPr>
          <p:cNvPr id="12" name="Rectangle 11">
            <a:extLst>
              <a:ext uri="{FF2B5EF4-FFF2-40B4-BE49-F238E27FC236}">
                <a16:creationId xmlns:a16="http://schemas.microsoft.com/office/drawing/2014/main" id="{0DD9D5E8-CEDC-495E-AB55-B4265400312D}"/>
              </a:ext>
            </a:extLst>
          </p:cNvPr>
          <p:cNvSpPr/>
          <p:nvPr/>
        </p:nvSpPr>
        <p:spPr>
          <a:xfrm>
            <a:off x="1571742" y="3114031"/>
            <a:ext cx="2438400" cy="888274"/>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a:t>
            </a:r>
          </a:p>
          <a:p>
            <a:pPr algn="ctr"/>
            <a:r>
              <a:rPr lang="en-US" dirty="0">
                <a:solidFill>
                  <a:schemeClr val="tx1"/>
                </a:solidFill>
              </a:rPr>
              <a:t>Cut-Through</a:t>
            </a:r>
          </a:p>
          <a:p>
            <a:pPr algn="ctr"/>
            <a:r>
              <a:rPr lang="en-US" dirty="0">
                <a:solidFill>
                  <a:schemeClr val="tx1"/>
                </a:solidFill>
              </a:rPr>
              <a:t>Buffer</a:t>
            </a:r>
          </a:p>
        </p:txBody>
      </p:sp>
      <p:cxnSp>
        <p:nvCxnSpPr>
          <p:cNvPr id="17" name="Straight Arrow Connector 16">
            <a:extLst>
              <a:ext uri="{FF2B5EF4-FFF2-40B4-BE49-F238E27FC236}">
                <a16:creationId xmlns:a16="http://schemas.microsoft.com/office/drawing/2014/main" id="{8797EC15-0160-43DF-B89B-A691C0072483}"/>
              </a:ext>
            </a:extLst>
          </p:cNvPr>
          <p:cNvCxnSpPr>
            <a:cxnSpLocks/>
            <a:stCxn id="9" idx="3"/>
            <a:endCxn id="24" idx="1"/>
          </p:cNvCxnSpPr>
          <p:nvPr/>
        </p:nvCxnSpPr>
        <p:spPr>
          <a:xfrm>
            <a:off x="4010142" y="2330252"/>
            <a:ext cx="3048000" cy="3715"/>
          </a:xfrm>
          <a:prstGeom prst="straightConnector1">
            <a:avLst/>
          </a:prstGeom>
          <a:ln w="63500">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ACBAC0-985E-4108-BFAF-DD46224CE1A7}"/>
              </a:ext>
            </a:extLst>
          </p:cNvPr>
          <p:cNvCxnSpPr>
            <a:cxnSpLocks/>
            <a:stCxn id="23" idx="1"/>
            <a:endCxn id="12" idx="3"/>
          </p:cNvCxnSpPr>
          <p:nvPr/>
        </p:nvCxnSpPr>
        <p:spPr>
          <a:xfrm flipH="1">
            <a:off x="4010142" y="3548333"/>
            <a:ext cx="3048000" cy="9835"/>
          </a:xfrm>
          <a:prstGeom prst="straightConnector1">
            <a:avLst/>
          </a:prstGeom>
          <a:ln w="63500">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8D338E-EAEC-4BA6-86C3-05F09C3C50FA}"/>
              </a:ext>
            </a:extLst>
          </p:cNvPr>
          <p:cNvSpPr txBox="1"/>
          <p:nvPr/>
        </p:nvSpPr>
        <p:spPr>
          <a:xfrm>
            <a:off x="4841374" y="2857500"/>
            <a:ext cx="1367246" cy="369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000" b="1" i="1" dirty="0">
                <a:solidFill>
                  <a:schemeClr val="bg1"/>
                </a:solidFill>
                <a:latin typeface="Trebuchet MS" panose="020B0603020202020204" pitchFamily="34" charset="0"/>
              </a:rPr>
              <a:t>Link</a:t>
            </a:r>
          </a:p>
        </p:txBody>
      </p:sp>
      <p:sp>
        <p:nvSpPr>
          <p:cNvPr id="22" name="Rectangle: Rounded Corners 21">
            <a:extLst>
              <a:ext uri="{FF2B5EF4-FFF2-40B4-BE49-F238E27FC236}">
                <a16:creationId xmlns:a16="http://schemas.microsoft.com/office/drawing/2014/main" id="{B3A7BA74-1417-4147-A4F3-7456AA725C23}"/>
              </a:ext>
            </a:extLst>
          </p:cNvPr>
          <p:cNvSpPr/>
          <p:nvPr/>
        </p:nvSpPr>
        <p:spPr>
          <a:xfrm>
            <a:off x="6781800" y="1409700"/>
            <a:ext cx="2919166" cy="2967415"/>
          </a:xfrm>
          <a:prstGeom prst="roundRect">
            <a:avLst>
              <a:gd name="adj" fmla="val 9006"/>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i="1" dirty="0">
                <a:solidFill>
                  <a:schemeClr val="bg1"/>
                </a:solidFill>
              </a:rPr>
              <a:t>Switch B Port</a:t>
            </a:r>
          </a:p>
        </p:txBody>
      </p:sp>
      <p:sp>
        <p:nvSpPr>
          <p:cNvPr id="23" name="Rectangle 22">
            <a:extLst>
              <a:ext uri="{FF2B5EF4-FFF2-40B4-BE49-F238E27FC236}">
                <a16:creationId xmlns:a16="http://schemas.microsoft.com/office/drawing/2014/main" id="{9FD93F30-7AA1-4BA0-BF8A-9FEBAA47352F}"/>
              </a:ext>
            </a:extLst>
          </p:cNvPr>
          <p:cNvSpPr/>
          <p:nvPr/>
        </p:nvSpPr>
        <p:spPr>
          <a:xfrm>
            <a:off x="7058142" y="3104196"/>
            <a:ext cx="2440540" cy="888274"/>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Output</a:t>
            </a:r>
          </a:p>
          <a:p>
            <a:pPr algn="ctr"/>
            <a:r>
              <a:rPr lang="en-US" dirty="0">
                <a:solidFill>
                  <a:schemeClr val="tx1"/>
                </a:solidFill>
              </a:rPr>
              <a:t>Retransmission</a:t>
            </a:r>
          </a:p>
          <a:p>
            <a:pPr algn="ctr"/>
            <a:r>
              <a:rPr lang="en-US" dirty="0">
                <a:solidFill>
                  <a:schemeClr val="tx1"/>
                </a:solidFill>
              </a:rPr>
              <a:t>Buffer</a:t>
            </a:r>
          </a:p>
        </p:txBody>
      </p:sp>
      <p:sp>
        <p:nvSpPr>
          <p:cNvPr id="24" name="Rectangle 23">
            <a:extLst>
              <a:ext uri="{FF2B5EF4-FFF2-40B4-BE49-F238E27FC236}">
                <a16:creationId xmlns:a16="http://schemas.microsoft.com/office/drawing/2014/main" id="{6E50D893-926F-4EB4-B14A-8176A0BCC4DC}"/>
              </a:ext>
            </a:extLst>
          </p:cNvPr>
          <p:cNvSpPr/>
          <p:nvPr/>
        </p:nvSpPr>
        <p:spPr>
          <a:xfrm>
            <a:off x="7058142" y="1889830"/>
            <a:ext cx="2440540" cy="888274"/>
          </a:xfrm>
          <a:prstGeom prst="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Input</a:t>
            </a:r>
          </a:p>
          <a:p>
            <a:pPr algn="ctr"/>
            <a:r>
              <a:rPr lang="en-US" dirty="0">
                <a:solidFill>
                  <a:schemeClr val="tx1"/>
                </a:solidFill>
              </a:rPr>
              <a:t>Cut-Through</a:t>
            </a:r>
          </a:p>
          <a:p>
            <a:pPr algn="ctr"/>
            <a:r>
              <a:rPr lang="en-US" dirty="0">
                <a:solidFill>
                  <a:schemeClr val="tx1"/>
                </a:solidFill>
              </a:rPr>
              <a:t>Buffer</a:t>
            </a:r>
          </a:p>
        </p:txBody>
      </p:sp>
      <p:sp>
        <p:nvSpPr>
          <p:cNvPr id="32" name="Rectangle 31">
            <a:extLst>
              <a:ext uri="{FF2B5EF4-FFF2-40B4-BE49-F238E27FC236}">
                <a16:creationId xmlns:a16="http://schemas.microsoft.com/office/drawing/2014/main" id="{DB4F90CB-6024-4DA6-8662-111CC8EB3A9F}"/>
              </a:ext>
            </a:extLst>
          </p:cNvPr>
          <p:cNvSpPr/>
          <p:nvPr/>
        </p:nvSpPr>
        <p:spPr>
          <a:xfrm>
            <a:off x="3651885" y="1882527"/>
            <a:ext cx="352542" cy="888274"/>
          </a:xfrm>
          <a:prstGeom prst="rect">
            <a:avLst/>
          </a:prstGeom>
          <a:solidFill>
            <a:srgbClr val="76B9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6E0AB3-9B5B-4E78-8343-2655746DC03E}"/>
              </a:ext>
            </a:extLst>
          </p:cNvPr>
          <p:cNvSpPr/>
          <p:nvPr/>
        </p:nvSpPr>
        <p:spPr>
          <a:xfrm>
            <a:off x="3657601" y="3112701"/>
            <a:ext cx="352542" cy="888274"/>
          </a:xfrm>
          <a:prstGeom prst="rect">
            <a:avLst/>
          </a:prstGeom>
          <a:solidFill>
            <a:srgbClr val="76B9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07CA969-D9FB-4E9A-996B-289077111CA8}"/>
              </a:ext>
            </a:extLst>
          </p:cNvPr>
          <p:cNvSpPr/>
          <p:nvPr/>
        </p:nvSpPr>
        <p:spPr>
          <a:xfrm>
            <a:off x="7064251" y="1892510"/>
            <a:ext cx="352542" cy="888274"/>
          </a:xfrm>
          <a:prstGeom prst="rect">
            <a:avLst/>
          </a:prstGeom>
          <a:solidFill>
            <a:srgbClr val="76B9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0100EE1-3C5C-45DD-B39C-BF39309AC762}"/>
              </a:ext>
            </a:extLst>
          </p:cNvPr>
          <p:cNvSpPr/>
          <p:nvPr/>
        </p:nvSpPr>
        <p:spPr>
          <a:xfrm>
            <a:off x="7052093" y="3101898"/>
            <a:ext cx="352542" cy="888274"/>
          </a:xfrm>
          <a:prstGeom prst="rect">
            <a:avLst/>
          </a:prstGeom>
          <a:solidFill>
            <a:srgbClr val="76B9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86F1C7D-F468-4BA6-89C0-244D57B90AC1}"/>
              </a:ext>
            </a:extLst>
          </p:cNvPr>
          <p:cNvSpPr txBox="1"/>
          <p:nvPr/>
        </p:nvSpPr>
        <p:spPr>
          <a:xfrm>
            <a:off x="4852806" y="2628900"/>
            <a:ext cx="1367246" cy="3693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sz="2000" b="1" i="1" dirty="0">
                <a:solidFill>
                  <a:srgbClr val="0070C0"/>
                </a:solidFill>
                <a:latin typeface="Trebuchet MS" panose="020B0603020202020204" pitchFamily="34" charset="0"/>
              </a:rPr>
              <a:t>Short</a:t>
            </a:r>
          </a:p>
        </p:txBody>
      </p:sp>
      <p:sp>
        <p:nvSpPr>
          <p:cNvPr id="37" name="Content Placeholder 2">
            <a:extLst>
              <a:ext uri="{FF2B5EF4-FFF2-40B4-BE49-F238E27FC236}">
                <a16:creationId xmlns:a16="http://schemas.microsoft.com/office/drawing/2014/main" id="{AE9A88C0-1DF3-4986-A277-FC3B83A2446A}"/>
              </a:ext>
            </a:extLst>
          </p:cNvPr>
          <p:cNvSpPr txBox="1">
            <a:spLocks/>
          </p:cNvSpPr>
          <p:nvPr/>
        </p:nvSpPr>
        <p:spPr bwMode="auto">
          <a:xfrm>
            <a:off x="512064" y="5303713"/>
            <a:ext cx="9948672" cy="374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r>
              <a:rPr lang="en-US" kern="0" dirty="0">
                <a:solidFill>
                  <a:srgbClr val="0070C0"/>
                </a:solidFill>
              </a:rPr>
              <a:t>Short links only use a </a:t>
            </a:r>
            <a:r>
              <a:rPr lang="en-US" b="1" i="1" kern="0" dirty="0">
                <a:solidFill>
                  <a:srgbClr val="0070C0"/>
                </a:solidFill>
              </a:rPr>
              <a:t>small amount </a:t>
            </a:r>
            <a:r>
              <a:rPr lang="en-US" kern="0" dirty="0">
                <a:solidFill>
                  <a:srgbClr val="0070C0"/>
                </a:solidFill>
              </a:rPr>
              <a:t>of buffering because storage is relative to </a:t>
            </a:r>
            <a:r>
              <a:rPr lang="en-US" b="1" i="1" kern="0" dirty="0">
                <a:solidFill>
                  <a:srgbClr val="0070C0"/>
                </a:solidFill>
              </a:rPr>
              <a:t>actual</a:t>
            </a:r>
            <a:r>
              <a:rPr lang="en-US" kern="0" dirty="0">
                <a:solidFill>
                  <a:srgbClr val="0070C0"/>
                </a:solidFill>
              </a:rPr>
              <a:t> link RTT</a:t>
            </a:r>
          </a:p>
        </p:txBody>
      </p:sp>
      <p:sp>
        <p:nvSpPr>
          <p:cNvPr id="38" name="Rectangle 37">
            <a:extLst>
              <a:ext uri="{FF2B5EF4-FFF2-40B4-BE49-F238E27FC236}">
                <a16:creationId xmlns:a16="http://schemas.microsoft.com/office/drawing/2014/main" id="{5A7C8171-5F0C-4E1B-A5C0-47097E71ABCC}"/>
              </a:ext>
            </a:extLst>
          </p:cNvPr>
          <p:cNvSpPr/>
          <p:nvPr/>
        </p:nvSpPr>
        <p:spPr>
          <a:xfrm>
            <a:off x="1571743" y="1882527"/>
            <a:ext cx="2074426" cy="888274"/>
          </a:xfrm>
          <a:prstGeom prst="rect">
            <a:avLst/>
          </a:prstGeom>
          <a:solidFill>
            <a:srgbClr val="CCFF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Unused!</a:t>
            </a:r>
          </a:p>
        </p:txBody>
      </p:sp>
      <p:sp>
        <p:nvSpPr>
          <p:cNvPr id="39" name="Rectangle 38">
            <a:extLst>
              <a:ext uri="{FF2B5EF4-FFF2-40B4-BE49-F238E27FC236}">
                <a16:creationId xmlns:a16="http://schemas.microsoft.com/office/drawing/2014/main" id="{CE331527-7758-4BCC-AF02-A1D6EACABCB3}"/>
              </a:ext>
            </a:extLst>
          </p:cNvPr>
          <p:cNvSpPr/>
          <p:nvPr/>
        </p:nvSpPr>
        <p:spPr>
          <a:xfrm>
            <a:off x="1571741" y="3112701"/>
            <a:ext cx="2091907" cy="888274"/>
          </a:xfrm>
          <a:prstGeom prst="rect">
            <a:avLst/>
          </a:prstGeom>
          <a:solidFill>
            <a:srgbClr val="CCFF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Unused!</a:t>
            </a:r>
          </a:p>
        </p:txBody>
      </p:sp>
      <p:sp>
        <p:nvSpPr>
          <p:cNvPr id="40" name="Rectangle 39">
            <a:extLst>
              <a:ext uri="{FF2B5EF4-FFF2-40B4-BE49-F238E27FC236}">
                <a16:creationId xmlns:a16="http://schemas.microsoft.com/office/drawing/2014/main" id="{584A894D-B925-42B3-B310-8231D6C6A540}"/>
              </a:ext>
            </a:extLst>
          </p:cNvPr>
          <p:cNvSpPr/>
          <p:nvPr/>
        </p:nvSpPr>
        <p:spPr>
          <a:xfrm>
            <a:off x="7416793" y="1893765"/>
            <a:ext cx="2073761" cy="888274"/>
          </a:xfrm>
          <a:prstGeom prst="rect">
            <a:avLst/>
          </a:prstGeom>
          <a:solidFill>
            <a:srgbClr val="CCFF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Unused!</a:t>
            </a:r>
          </a:p>
        </p:txBody>
      </p:sp>
      <p:sp>
        <p:nvSpPr>
          <p:cNvPr id="41" name="Rectangle 40">
            <a:extLst>
              <a:ext uri="{FF2B5EF4-FFF2-40B4-BE49-F238E27FC236}">
                <a16:creationId xmlns:a16="http://schemas.microsoft.com/office/drawing/2014/main" id="{CE9C8BE6-0015-49F7-8B5B-BA36C956FF46}"/>
              </a:ext>
            </a:extLst>
          </p:cNvPr>
          <p:cNvSpPr/>
          <p:nvPr/>
        </p:nvSpPr>
        <p:spPr>
          <a:xfrm>
            <a:off x="7404635" y="3099218"/>
            <a:ext cx="2092847" cy="888274"/>
          </a:xfrm>
          <a:prstGeom prst="rect">
            <a:avLst/>
          </a:prstGeom>
          <a:solidFill>
            <a:srgbClr val="CCFF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Unused!</a:t>
            </a:r>
          </a:p>
        </p:txBody>
      </p:sp>
    </p:spTree>
    <p:extLst>
      <p:ext uri="{BB962C8B-B14F-4D97-AF65-F5344CB8AC3E}">
        <p14:creationId xmlns:p14="http://schemas.microsoft.com/office/powerpoint/2010/main" val="329980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p:bldP spid="37" grpId="0"/>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7FC5C-1C68-4DEE-B705-D2FB01602AC4}"/>
              </a:ext>
            </a:extLst>
          </p:cNvPr>
          <p:cNvSpPr>
            <a:spLocks noGrp="1"/>
          </p:cNvSpPr>
          <p:nvPr>
            <p:ph type="title"/>
          </p:nvPr>
        </p:nvSpPr>
        <p:spPr/>
        <p:txBody>
          <a:bodyPr/>
          <a:lstStyle/>
          <a:p>
            <a:r>
              <a:rPr lang="en-US" dirty="0"/>
              <a:t>How?</a:t>
            </a:r>
          </a:p>
        </p:txBody>
      </p:sp>
      <p:sp>
        <p:nvSpPr>
          <p:cNvPr id="3" name="Content Placeholder 2">
            <a:extLst>
              <a:ext uri="{FF2B5EF4-FFF2-40B4-BE49-F238E27FC236}">
                <a16:creationId xmlns:a16="http://schemas.microsoft.com/office/drawing/2014/main" id="{6B4A653E-9E98-4DBC-92E7-975AA27F8197}"/>
              </a:ext>
            </a:extLst>
          </p:cNvPr>
          <p:cNvSpPr>
            <a:spLocks noGrp="1"/>
          </p:cNvSpPr>
          <p:nvPr>
            <p:ph idx="1"/>
          </p:nvPr>
        </p:nvSpPr>
        <p:spPr>
          <a:xfrm>
            <a:off x="5410200" y="1418464"/>
            <a:ext cx="5317800" cy="3940736"/>
          </a:xfrm>
        </p:spPr>
        <p:txBody>
          <a:bodyPr/>
          <a:lstStyle/>
          <a:p>
            <a:pPr>
              <a:spcAft>
                <a:spcPts val="0"/>
              </a:spcAft>
            </a:pPr>
            <a:r>
              <a:rPr lang="en-US" dirty="0"/>
              <a:t>Exploit excess internal bandwidth on existing</a:t>
            </a:r>
          </a:p>
          <a:p>
            <a:pPr>
              <a:spcBef>
                <a:spcPts val="200"/>
              </a:spcBef>
            </a:pPr>
            <a:r>
              <a:rPr lang="en-US" dirty="0"/>
              <a:t>port-to-port </a:t>
            </a:r>
            <a:r>
              <a:rPr lang="en-US" dirty="0" err="1"/>
              <a:t>datapaths</a:t>
            </a:r>
            <a:endParaRPr lang="en-US" i="1" dirty="0"/>
          </a:p>
          <a:p>
            <a:endParaRPr lang="en-US" dirty="0"/>
          </a:p>
          <a:p>
            <a:r>
              <a:rPr lang="en-US" dirty="0"/>
              <a:t>We studied a tiled switch</a:t>
            </a:r>
          </a:p>
          <a:p>
            <a:r>
              <a:rPr lang="en-US" dirty="0"/>
              <a:t>     Regular architecture that scales to many ports</a:t>
            </a:r>
          </a:p>
          <a:p>
            <a:r>
              <a:rPr lang="en-US" dirty="0"/>
              <a:t>     Provides any input-to-output permutation</a:t>
            </a:r>
          </a:p>
          <a:p>
            <a:r>
              <a:rPr lang="en-US" i="1" dirty="0"/>
              <a:t>     Other switch architectures should work too</a:t>
            </a:r>
          </a:p>
        </p:txBody>
      </p:sp>
      <p:pic>
        <p:nvPicPr>
          <p:cNvPr id="5" name="Picture 4">
            <a:extLst>
              <a:ext uri="{FF2B5EF4-FFF2-40B4-BE49-F238E27FC236}">
                <a16:creationId xmlns:a16="http://schemas.microsoft.com/office/drawing/2014/main" id="{3CBE6A17-7E46-4ED3-A1D0-DE43E1347BC9}"/>
              </a:ext>
            </a:extLst>
          </p:cNvPr>
          <p:cNvPicPr>
            <a:picLocks noChangeAspect="1"/>
          </p:cNvPicPr>
          <p:nvPr/>
        </p:nvPicPr>
        <p:blipFill>
          <a:blip r:embed="rId3"/>
          <a:stretch>
            <a:fillRect/>
          </a:stretch>
        </p:blipFill>
        <p:spPr>
          <a:xfrm>
            <a:off x="457200" y="1316996"/>
            <a:ext cx="4667576" cy="4435804"/>
          </a:xfrm>
          <a:prstGeom prst="rect">
            <a:avLst/>
          </a:prstGeom>
        </p:spPr>
      </p:pic>
    </p:spTree>
    <p:extLst>
      <p:ext uri="{BB962C8B-B14F-4D97-AF65-F5344CB8AC3E}">
        <p14:creationId xmlns:p14="http://schemas.microsoft.com/office/powerpoint/2010/main" val="31546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FA23-400C-40B9-940F-B444806FE8E2}"/>
              </a:ext>
            </a:extLst>
          </p:cNvPr>
          <p:cNvSpPr>
            <a:spLocks noGrp="1"/>
          </p:cNvSpPr>
          <p:nvPr>
            <p:ph type="title"/>
          </p:nvPr>
        </p:nvSpPr>
        <p:spPr/>
        <p:txBody>
          <a:bodyPr/>
          <a:lstStyle/>
          <a:p>
            <a:r>
              <a:rPr lang="en-US" dirty="0"/>
              <a:t>stashing</a:t>
            </a:r>
          </a:p>
        </p:txBody>
      </p:sp>
      <p:sp>
        <p:nvSpPr>
          <p:cNvPr id="3" name="Content Placeholder 2">
            <a:extLst>
              <a:ext uri="{FF2B5EF4-FFF2-40B4-BE49-F238E27FC236}">
                <a16:creationId xmlns:a16="http://schemas.microsoft.com/office/drawing/2014/main" id="{2FEAA777-BFAD-436F-96C3-FC56E26B63BE}"/>
              </a:ext>
            </a:extLst>
          </p:cNvPr>
          <p:cNvSpPr>
            <a:spLocks noGrp="1"/>
          </p:cNvSpPr>
          <p:nvPr>
            <p:ph idx="1"/>
          </p:nvPr>
        </p:nvSpPr>
        <p:spPr/>
        <p:txBody>
          <a:bodyPr/>
          <a:lstStyle/>
          <a:p>
            <a:r>
              <a:rPr lang="en-US" dirty="0"/>
              <a:t>Every port donates its unused memory to a common pool of supplemental storage</a:t>
            </a:r>
          </a:p>
          <a:p>
            <a:endParaRPr lang="en-US" dirty="0"/>
          </a:p>
          <a:p>
            <a:r>
              <a:rPr lang="en-US" dirty="0"/>
              <a:t>Any port that needs additional storage can read/write the common pool</a:t>
            </a:r>
          </a:p>
          <a:p>
            <a:r>
              <a:rPr lang="en-US" dirty="0"/>
              <a:t>	Example: ports connected to endpoints storing packets for end-to-end retransmission</a:t>
            </a:r>
          </a:p>
          <a:p>
            <a:r>
              <a:rPr lang="en-US" dirty="0"/>
              <a:t>	Example: congested ports diverting packets until ECN kicks in</a:t>
            </a:r>
          </a:p>
          <a:p>
            <a:endParaRPr lang="en-US" dirty="0"/>
          </a:p>
        </p:txBody>
      </p:sp>
    </p:spTree>
    <p:extLst>
      <p:ext uri="{BB962C8B-B14F-4D97-AF65-F5344CB8AC3E}">
        <p14:creationId xmlns:p14="http://schemas.microsoft.com/office/powerpoint/2010/main" val="64927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4956-95B1-4AD0-8CC2-01877A735ED5}"/>
              </a:ext>
            </a:extLst>
          </p:cNvPr>
          <p:cNvSpPr>
            <a:spLocks noGrp="1"/>
          </p:cNvSpPr>
          <p:nvPr>
            <p:ph type="title"/>
          </p:nvPr>
        </p:nvSpPr>
        <p:spPr/>
        <p:txBody>
          <a:bodyPr/>
          <a:lstStyle/>
          <a:p>
            <a:r>
              <a:rPr lang="en-US" dirty="0"/>
              <a:t>architecture</a:t>
            </a:r>
          </a:p>
        </p:txBody>
      </p:sp>
    </p:spTree>
    <p:extLst>
      <p:ext uri="{BB962C8B-B14F-4D97-AF65-F5344CB8AC3E}">
        <p14:creationId xmlns:p14="http://schemas.microsoft.com/office/powerpoint/2010/main" val="21745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365B773-C583-4D9E-B9F7-F3AF382856C3}"/>
              </a:ext>
            </a:extLst>
          </p:cNvPr>
          <p:cNvPicPr>
            <a:picLocks noChangeAspect="1"/>
          </p:cNvPicPr>
          <p:nvPr/>
        </p:nvPicPr>
        <p:blipFill>
          <a:blip r:embed="rId3"/>
          <a:stretch>
            <a:fillRect/>
          </a:stretch>
        </p:blipFill>
        <p:spPr>
          <a:xfrm>
            <a:off x="513749" y="1199562"/>
            <a:ext cx="5299730" cy="4689806"/>
          </a:xfrm>
          <a:prstGeom prst="rect">
            <a:avLst/>
          </a:prstGeom>
        </p:spPr>
      </p:pic>
      <p:sp>
        <p:nvSpPr>
          <p:cNvPr id="2" name="Title 1">
            <a:extLst>
              <a:ext uri="{FF2B5EF4-FFF2-40B4-BE49-F238E27FC236}">
                <a16:creationId xmlns:a16="http://schemas.microsoft.com/office/drawing/2014/main" id="{3157028A-D548-4125-BA04-8103D0F2A924}"/>
              </a:ext>
            </a:extLst>
          </p:cNvPr>
          <p:cNvSpPr>
            <a:spLocks noGrp="1"/>
          </p:cNvSpPr>
          <p:nvPr>
            <p:ph type="title"/>
          </p:nvPr>
        </p:nvSpPr>
        <p:spPr/>
        <p:txBody>
          <a:bodyPr/>
          <a:lstStyle/>
          <a:p>
            <a:r>
              <a:rPr lang="en-US" dirty="0"/>
              <a:t>Baseline Tiled switch</a:t>
            </a:r>
          </a:p>
        </p:txBody>
      </p:sp>
      <p:sp>
        <p:nvSpPr>
          <p:cNvPr id="3" name="Content Placeholder 2">
            <a:extLst>
              <a:ext uri="{FF2B5EF4-FFF2-40B4-BE49-F238E27FC236}">
                <a16:creationId xmlns:a16="http://schemas.microsoft.com/office/drawing/2014/main" id="{3218B023-049C-4707-96C7-7339087DCBDE}"/>
              </a:ext>
            </a:extLst>
          </p:cNvPr>
          <p:cNvSpPr>
            <a:spLocks noGrp="1"/>
          </p:cNvSpPr>
          <p:nvPr>
            <p:ph idx="1"/>
          </p:nvPr>
        </p:nvSpPr>
        <p:spPr>
          <a:xfrm>
            <a:off x="6060558" y="1453117"/>
            <a:ext cx="4404864" cy="1943100"/>
          </a:xfrm>
        </p:spPr>
        <p:txBody>
          <a:bodyPr/>
          <a:lstStyle/>
          <a:p>
            <a:r>
              <a:rPr lang="en-US" dirty="0"/>
              <a:t>Each input drives a single, multi-drop </a:t>
            </a:r>
            <a:r>
              <a:rPr lang="en-US" dirty="0">
                <a:solidFill>
                  <a:srgbClr val="FF0000"/>
                </a:solidFill>
              </a:rPr>
              <a:t>row bus</a:t>
            </a:r>
            <a:endParaRPr lang="en-US" dirty="0"/>
          </a:p>
          <a:p>
            <a:endParaRPr lang="en-US" dirty="0"/>
          </a:p>
          <a:p>
            <a:pPr>
              <a:spcAft>
                <a:spcPts val="500"/>
              </a:spcAft>
            </a:pPr>
            <a:r>
              <a:rPr lang="en-US" dirty="0"/>
              <a:t>Each tile drives point-to-point </a:t>
            </a:r>
            <a:r>
              <a:rPr lang="en-US" dirty="0">
                <a:solidFill>
                  <a:srgbClr val="FF0000"/>
                </a:solidFill>
              </a:rPr>
              <a:t>column buses</a:t>
            </a:r>
            <a:r>
              <a:rPr lang="en-US" dirty="0"/>
              <a:t> to outputs</a:t>
            </a:r>
          </a:p>
        </p:txBody>
      </p:sp>
      <p:sp>
        <p:nvSpPr>
          <p:cNvPr id="6" name="Rectangle 5">
            <a:extLst>
              <a:ext uri="{FF2B5EF4-FFF2-40B4-BE49-F238E27FC236}">
                <a16:creationId xmlns:a16="http://schemas.microsoft.com/office/drawing/2014/main" id="{36CA2B0A-3DDE-4311-90FD-650653765509}"/>
              </a:ext>
            </a:extLst>
          </p:cNvPr>
          <p:cNvSpPr/>
          <p:nvPr/>
        </p:nvSpPr>
        <p:spPr>
          <a:xfrm>
            <a:off x="6555862" y="4369586"/>
            <a:ext cx="390618" cy="105444"/>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74828BD-2266-46C3-822F-E7309FFF94BA}"/>
              </a:ext>
            </a:extLst>
          </p:cNvPr>
          <p:cNvCxnSpPr/>
          <p:nvPr/>
        </p:nvCxnSpPr>
        <p:spPr>
          <a:xfrm>
            <a:off x="7061548" y="4420095"/>
            <a:ext cx="29893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29B18B7-4FCB-4025-B8D0-AF13B94FA925}"/>
              </a:ext>
            </a:extLst>
          </p:cNvPr>
          <p:cNvSpPr/>
          <p:nvPr/>
        </p:nvSpPr>
        <p:spPr>
          <a:xfrm>
            <a:off x="7473962" y="4377627"/>
            <a:ext cx="149201" cy="105444"/>
          </a:xfrm>
          <a:prstGeom prst="rect">
            <a:avLst/>
          </a:prstGeom>
          <a:solidFill>
            <a:srgbClr val="12E0F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7494074-B782-4FB5-A7BD-91862BB88EDD}"/>
              </a:ext>
            </a:extLst>
          </p:cNvPr>
          <p:cNvCxnSpPr/>
          <p:nvPr/>
        </p:nvCxnSpPr>
        <p:spPr>
          <a:xfrm>
            <a:off x="7696200" y="4428136"/>
            <a:ext cx="29893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A3D665-58D7-4003-996D-3C064ACFB5CF}"/>
              </a:ext>
            </a:extLst>
          </p:cNvPr>
          <p:cNvSpPr/>
          <p:nvPr/>
        </p:nvSpPr>
        <p:spPr>
          <a:xfrm>
            <a:off x="8080399" y="4369586"/>
            <a:ext cx="149201" cy="113485"/>
          </a:xfrm>
          <a:prstGeom prst="rect">
            <a:avLst/>
          </a:prstGeom>
          <a:solidFill>
            <a:srgbClr val="FFFF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8B8A10F-83E4-4DB5-A698-E29DF94D423C}"/>
              </a:ext>
            </a:extLst>
          </p:cNvPr>
          <p:cNvCxnSpPr/>
          <p:nvPr/>
        </p:nvCxnSpPr>
        <p:spPr>
          <a:xfrm>
            <a:off x="8382000" y="4428136"/>
            <a:ext cx="298939"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34FECB-A048-4EBC-BE0A-8879A76EEA6E}"/>
              </a:ext>
            </a:extLst>
          </p:cNvPr>
          <p:cNvSpPr/>
          <p:nvPr/>
        </p:nvSpPr>
        <p:spPr>
          <a:xfrm>
            <a:off x="8763000" y="4377627"/>
            <a:ext cx="390618" cy="105444"/>
          </a:xfrm>
          <a:prstGeom prst="rect">
            <a:avLst/>
          </a:prstGeom>
          <a:solidFill>
            <a:srgbClr val="00B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05FCAB9-3E3C-4058-BC3A-C78434F12C6C}"/>
              </a:ext>
            </a:extLst>
          </p:cNvPr>
          <p:cNvSpPr txBox="1"/>
          <p:nvPr/>
        </p:nvSpPr>
        <p:spPr>
          <a:xfrm>
            <a:off x="834783" y="558230"/>
            <a:ext cx="1255273"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i="1" dirty="0">
                <a:solidFill>
                  <a:srgbClr val="FF0000"/>
                </a:solidFill>
                <a:latin typeface="Trebuchet MS" panose="020B0603020202020204" pitchFamily="34" charset="0"/>
              </a:rPr>
              <a:t>row buses</a:t>
            </a:r>
          </a:p>
        </p:txBody>
      </p:sp>
      <p:cxnSp>
        <p:nvCxnSpPr>
          <p:cNvPr id="15" name="Straight Arrow Connector 14">
            <a:extLst>
              <a:ext uri="{FF2B5EF4-FFF2-40B4-BE49-F238E27FC236}">
                <a16:creationId xmlns:a16="http://schemas.microsoft.com/office/drawing/2014/main" id="{63A48E72-B958-438D-9BEC-D350563D27FA}"/>
              </a:ext>
            </a:extLst>
          </p:cNvPr>
          <p:cNvCxnSpPr>
            <a:cxnSpLocks/>
          </p:cNvCxnSpPr>
          <p:nvPr/>
        </p:nvCxnSpPr>
        <p:spPr>
          <a:xfrm>
            <a:off x="1454755" y="872162"/>
            <a:ext cx="158045" cy="3416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98D850-019F-432C-BDB8-35416EF5F7FB}"/>
              </a:ext>
            </a:extLst>
          </p:cNvPr>
          <p:cNvSpPr txBox="1"/>
          <p:nvPr/>
        </p:nvSpPr>
        <p:spPr>
          <a:xfrm>
            <a:off x="338097" y="4379565"/>
            <a:ext cx="1580693" cy="3416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90000"/>
              </a:lnSpc>
            </a:pPr>
            <a:r>
              <a:rPr lang="en-US" i="1" dirty="0">
                <a:solidFill>
                  <a:srgbClr val="FF0000"/>
                </a:solidFill>
                <a:latin typeface="Trebuchet MS" panose="020B0603020202020204" pitchFamily="34" charset="0"/>
              </a:rPr>
              <a:t>column buses</a:t>
            </a:r>
          </a:p>
        </p:txBody>
      </p:sp>
      <p:cxnSp>
        <p:nvCxnSpPr>
          <p:cNvPr id="17" name="Straight Arrow Connector 16">
            <a:extLst>
              <a:ext uri="{FF2B5EF4-FFF2-40B4-BE49-F238E27FC236}">
                <a16:creationId xmlns:a16="http://schemas.microsoft.com/office/drawing/2014/main" id="{8BDF155E-E880-40FD-B70E-3F1C3BA9888A}"/>
              </a:ext>
            </a:extLst>
          </p:cNvPr>
          <p:cNvCxnSpPr>
            <a:cxnSpLocks/>
          </p:cNvCxnSpPr>
          <p:nvPr/>
        </p:nvCxnSpPr>
        <p:spPr>
          <a:xfrm flipV="1">
            <a:off x="1889904" y="4286318"/>
            <a:ext cx="450096" cy="19479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83DF785-4A07-4D23-9056-E8723EC6043B}"/>
              </a:ext>
            </a:extLst>
          </p:cNvPr>
          <p:cNvGrpSpPr/>
          <p:nvPr/>
        </p:nvGrpSpPr>
        <p:grpSpPr>
          <a:xfrm>
            <a:off x="1200552" y="1108689"/>
            <a:ext cx="2228448" cy="990600"/>
            <a:chOff x="266670" y="5018810"/>
            <a:chExt cx="1828800" cy="990600"/>
          </a:xfrm>
        </p:grpSpPr>
        <p:sp>
          <p:nvSpPr>
            <p:cNvPr id="4" name="Arc 3">
              <a:extLst>
                <a:ext uri="{FF2B5EF4-FFF2-40B4-BE49-F238E27FC236}">
                  <a16:creationId xmlns:a16="http://schemas.microsoft.com/office/drawing/2014/main" id="{67F8CEE2-29CB-4A7A-9962-497F7A2E4D64}"/>
                </a:ext>
              </a:extLst>
            </p:cNvPr>
            <p:cNvSpPr/>
            <p:nvPr/>
          </p:nvSpPr>
          <p:spPr>
            <a:xfrm>
              <a:off x="266670" y="5018810"/>
              <a:ext cx="1828800" cy="990600"/>
            </a:xfrm>
            <a:prstGeom prst="arc">
              <a:avLst/>
            </a:prstGeom>
            <a:ln w="254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09BB6D33-F696-487F-8A8F-182D090F5159}"/>
                </a:ext>
              </a:extLst>
            </p:cNvPr>
            <p:cNvSpPr/>
            <p:nvPr/>
          </p:nvSpPr>
          <p:spPr>
            <a:xfrm flipH="1">
              <a:off x="266670" y="5018810"/>
              <a:ext cx="1828800" cy="990600"/>
            </a:xfrm>
            <a:prstGeom prst="arc">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4BFD23C-59B7-4B4E-95A0-62C79E943542}"/>
              </a:ext>
            </a:extLst>
          </p:cNvPr>
          <p:cNvGrpSpPr/>
          <p:nvPr/>
        </p:nvGrpSpPr>
        <p:grpSpPr>
          <a:xfrm rot="4754197">
            <a:off x="2633328" y="2562359"/>
            <a:ext cx="2500773" cy="990600"/>
            <a:chOff x="266670" y="5018810"/>
            <a:chExt cx="1828800" cy="990600"/>
          </a:xfrm>
        </p:grpSpPr>
        <p:sp>
          <p:nvSpPr>
            <p:cNvPr id="21" name="Arc 20">
              <a:extLst>
                <a:ext uri="{FF2B5EF4-FFF2-40B4-BE49-F238E27FC236}">
                  <a16:creationId xmlns:a16="http://schemas.microsoft.com/office/drawing/2014/main" id="{C0D2422A-489C-47D8-8B87-3C8017C59EC6}"/>
                </a:ext>
              </a:extLst>
            </p:cNvPr>
            <p:cNvSpPr/>
            <p:nvPr/>
          </p:nvSpPr>
          <p:spPr>
            <a:xfrm>
              <a:off x="266670" y="5018810"/>
              <a:ext cx="1828800" cy="990600"/>
            </a:xfrm>
            <a:prstGeom prst="arc">
              <a:avLst/>
            </a:prstGeom>
            <a:ln w="254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C150B0DE-3203-41BA-B36F-01A37CACA1ED}"/>
                </a:ext>
              </a:extLst>
            </p:cNvPr>
            <p:cNvSpPr/>
            <p:nvPr/>
          </p:nvSpPr>
          <p:spPr>
            <a:xfrm flipH="1">
              <a:off x="266670" y="5018810"/>
              <a:ext cx="1828800" cy="990600"/>
            </a:xfrm>
            <a:prstGeom prst="arc">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EB0CD40-7832-4174-82D2-9B83B5023F5B}"/>
              </a:ext>
            </a:extLst>
          </p:cNvPr>
          <p:cNvGrpSpPr/>
          <p:nvPr/>
        </p:nvGrpSpPr>
        <p:grpSpPr>
          <a:xfrm rot="16200000" flipH="1">
            <a:off x="3555985" y="4508488"/>
            <a:ext cx="660430" cy="609600"/>
            <a:chOff x="266670" y="5018810"/>
            <a:chExt cx="1828800" cy="990600"/>
          </a:xfrm>
        </p:grpSpPr>
        <p:sp>
          <p:nvSpPr>
            <p:cNvPr id="27" name="Arc 26">
              <a:extLst>
                <a:ext uri="{FF2B5EF4-FFF2-40B4-BE49-F238E27FC236}">
                  <a16:creationId xmlns:a16="http://schemas.microsoft.com/office/drawing/2014/main" id="{F63B6305-2A97-4475-A019-ED66E9D54795}"/>
                </a:ext>
              </a:extLst>
            </p:cNvPr>
            <p:cNvSpPr/>
            <p:nvPr/>
          </p:nvSpPr>
          <p:spPr>
            <a:xfrm>
              <a:off x="266670" y="5018810"/>
              <a:ext cx="1828800" cy="990600"/>
            </a:xfrm>
            <a:prstGeom prst="arc">
              <a:avLst/>
            </a:prstGeom>
            <a:ln w="254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AE0B5D15-7C54-4CBA-AFCD-CA79175271DC}"/>
                </a:ext>
              </a:extLst>
            </p:cNvPr>
            <p:cNvSpPr/>
            <p:nvPr/>
          </p:nvSpPr>
          <p:spPr>
            <a:xfrm flipH="1">
              <a:off x="266670" y="5018810"/>
              <a:ext cx="1828800" cy="990600"/>
            </a:xfrm>
            <a:prstGeom prst="arc">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D8CF7D3B-EB82-4606-B1FB-192784750344}"/>
              </a:ext>
            </a:extLst>
          </p:cNvPr>
          <p:cNvSpPr txBox="1">
            <a:spLocks/>
          </p:cNvSpPr>
          <p:nvPr/>
        </p:nvSpPr>
        <p:spPr bwMode="auto">
          <a:xfrm>
            <a:off x="6076155" y="3749824"/>
            <a:ext cx="4404864" cy="631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spcAft>
                <a:spcPts val="500"/>
              </a:spcAft>
            </a:pPr>
            <a:r>
              <a:rPr lang="en-US" kern="0" dirty="0"/>
              <a:t>Packets proceed in stages between buffers</a:t>
            </a:r>
          </a:p>
        </p:txBody>
      </p:sp>
      <p:sp>
        <p:nvSpPr>
          <p:cNvPr id="30" name="Content Placeholder 2">
            <a:extLst>
              <a:ext uri="{FF2B5EF4-FFF2-40B4-BE49-F238E27FC236}">
                <a16:creationId xmlns:a16="http://schemas.microsoft.com/office/drawing/2014/main" id="{7460CDD7-8ECE-41F7-A9C1-158BD49B2722}"/>
              </a:ext>
            </a:extLst>
          </p:cNvPr>
          <p:cNvSpPr txBox="1">
            <a:spLocks/>
          </p:cNvSpPr>
          <p:nvPr/>
        </p:nvSpPr>
        <p:spPr bwMode="auto">
          <a:xfrm>
            <a:off x="6060558" y="4836677"/>
            <a:ext cx="4404864" cy="764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spcAft>
                <a:spcPts val="500"/>
              </a:spcAft>
            </a:pPr>
            <a:r>
              <a:rPr lang="en-US" i="1" kern="0" dirty="0"/>
              <a:t>Stashing takes advantage of the extra bandwidth due to row bus multicast and many column buses</a:t>
            </a:r>
          </a:p>
        </p:txBody>
      </p:sp>
    </p:spTree>
    <p:extLst>
      <p:ext uri="{BB962C8B-B14F-4D97-AF65-F5344CB8AC3E}">
        <p14:creationId xmlns:p14="http://schemas.microsoft.com/office/powerpoint/2010/main" val="107924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1D541F-C9D8-4F76-8B28-37F69199220D}"/>
              </a:ext>
            </a:extLst>
          </p:cNvPr>
          <p:cNvPicPr>
            <a:picLocks noChangeAspect="1"/>
          </p:cNvPicPr>
          <p:nvPr/>
        </p:nvPicPr>
        <p:blipFill>
          <a:blip r:embed="rId3"/>
          <a:stretch>
            <a:fillRect/>
          </a:stretch>
        </p:blipFill>
        <p:spPr>
          <a:xfrm>
            <a:off x="1676400" y="1257300"/>
            <a:ext cx="6404867" cy="4166067"/>
          </a:xfrm>
          <a:prstGeom prst="rect">
            <a:avLst/>
          </a:prstGeom>
        </p:spPr>
      </p:pic>
      <p:sp>
        <p:nvSpPr>
          <p:cNvPr id="2" name="Title 1">
            <a:extLst>
              <a:ext uri="{FF2B5EF4-FFF2-40B4-BE49-F238E27FC236}">
                <a16:creationId xmlns:a16="http://schemas.microsoft.com/office/drawing/2014/main" id="{7740A723-3248-4E3E-9065-8DCFFF6093CC}"/>
              </a:ext>
            </a:extLst>
          </p:cNvPr>
          <p:cNvSpPr>
            <a:spLocks noGrp="1"/>
          </p:cNvSpPr>
          <p:nvPr>
            <p:ph type="title"/>
          </p:nvPr>
        </p:nvSpPr>
        <p:spPr/>
        <p:txBody>
          <a:bodyPr/>
          <a:lstStyle/>
          <a:p>
            <a:r>
              <a:rPr lang="en-US" dirty="0"/>
              <a:t>Baseline switch </a:t>
            </a:r>
            <a:r>
              <a:rPr lang="en-US" dirty="0" err="1"/>
              <a:t>datapath</a:t>
            </a:r>
            <a:endParaRPr lang="en-US" dirty="0"/>
          </a:p>
        </p:txBody>
      </p:sp>
      <p:sp>
        <p:nvSpPr>
          <p:cNvPr id="6" name="Content Placeholder 2">
            <a:extLst>
              <a:ext uri="{FF2B5EF4-FFF2-40B4-BE49-F238E27FC236}">
                <a16:creationId xmlns:a16="http://schemas.microsoft.com/office/drawing/2014/main" id="{004FCA7A-5D03-470E-A4DA-E63D1BAE252D}"/>
              </a:ext>
            </a:extLst>
          </p:cNvPr>
          <p:cNvSpPr txBox="1">
            <a:spLocks/>
          </p:cNvSpPr>
          <p:nvPr/>
        </p:nvSpPr>
        <p:spPr bwMode="auto">
          <a:xfrm>
            <a:off x="152400" y="2984466"/>
            <a:ext cx="2182519" cy="711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Large port buffers (3 virtual channels) </a:t>
            </a:r>
          </a:p>
        </p:txBody>
      </p:sp>
      <p:sp>
        <p:nvSpPr>
          <p:cNvPr id="7" name="Content Placeholder 2">
            <a:extLst>
              <a:ext uri="{FF2B5EF4-FFF2-40B4-BE49-F238E27FC236}">
                <a16:creationId xmlns:a16="http://schemas.microsoft.com/office/drawing/2014/main" id="{AE773E05-0475-44A9-A6A4-C2FB434E136D}"/>
              </a:ext>
            </a:extLst>
          </p:cNvPr>
          <p:cNvSpPr txBox="1">
            <a:spLocks/>
          </p:cNvSpPr>
          <p:nvPr/>
        </p:nvSpPr>
        <p:spPr bwMode="auto">
          <a:xfrm>
            <a:off x="6912416" y="4364034"/>
            <a:ext cx="2820628" cy="385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Small internal VC buffers</a:t>
            </a:r>
          </a:p>
        </p:txBody>
      </p:sp>
      <p:sp>
        <p:nvSpPr>
          <p:cNvPr id="10" name="Content Placeholder 2">
            <a:extLst>
              <a:ext uri="{FF2B5EF4-FFF2-40B4-BE49-F238E27FC236}">
                <a16:creationId xmlns:a16="http://schemas.microsoft.com/office/drawing/2014/main" id="{3CB4D3A9-AADB-4082-B260-8A998B7AFB3E}"/>
              </a:ext>
            </a:extLst>
          </p:cNvPr>
          <p:cNvSpPr txBox="1">
            <a:spLocks/>
          </p:cNvSpPr>
          <p:nvPr/>
        </p:nvSpPr>
        <p:spPr bwMode="auto">
          <a:xfrm>
            <a:off x="8112406" y="1772352"/>
            <a:ext cx="1834019" cy="14445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fontAlgn="base">
              <a:lnSpc>
                <a:spcPct val="90000"/>
              </a:lnSpc>
              <a:spcBef>
                <a:spcPts val="900"/>
              </a:spcBef>
              <a:spcAft>
                <a:spcPts val="900"/>
              </a:spcAft>
              <a:buClr>
                <a:schemeClr val="bg2"/>
              </a:buClr>
              <a:buSzPct val="100000"/>
              <a:buFontTx/>
              <a:buNone/>
              <a:defRPr sz="1800" b="0">
                <a:solidFill>
                  <a:schemeClr val="bg1"/>
                </a:solidFill>
                <a:latin typeface="Trebuchet MS" pitchFamily="34" charset="0"/>
                <a:ea typeface="+mn-ea"/>
                <a:cs typeface="+mn-cs"/>
              </a:defRPr>
            </a:lvl1pPr>
            <a:lvl2pPr marL="571500" indent="0" algn="l" rtl="0" fontAlgn="base">
              <a:lnSpc>
                <a:spcPct val="90000"/>
              </a:lnSpc>
              <a:spcBef>
                <a:spcPts val="900"/>
              </a:spcBef>
              <a:spcAft>
                <a:spcPts val="900"/>
              </a:spcAft>
              <a:buClr>
                <a:schemeClr val="bg2"/>
              </a:buClr>
              <a:buSzPct val="100000"/>
              <a:buFontTx/>
              <a:buNone/>
              <a:defRPr sz="1600" b="0">
                <a:solidFill>
                  <a:schemeClr val="bg1"/>
                </a:solidFill>
                <a:latin typeface="Trebuchet MS" pitchFamily="34" charset="0"/>
              </a:defRPr>
            </a:lvl2pPr>
            <a:lvl3pPr marL="1089025" indent="0" algn="l" rtl="0" fontAlgn="base">
              <a:lnSpc>
                <a:spcPct val="90000"/>
              </a:lnSpc>
              <a:spcBef>
                <a:spcPts val="900"/>
              </a:spcBef>
              <a:spcAft>
                <a:spcPts val="900"/>
              </a:spcAft>
              <a:buClr>
                <a:schemeClr val="bg2"/>
              </a:buClr>
              <a:buSzPct val="100000"/>
              <a:buFontTx/>
              <a:buNone/>
              <a:defRPr sz="1400" b="0">
                <a:solidFill>
                  <a:schemeClr val="bg1"/>
                </a:solidFill>
                <a:latin typeface="Trebuchet MS" pitchFamily="34" charset="0"/>
              </a:defRPr>
            </a:lvl3pPr>
            <a:lvl4pPr marL="1774825" indent="-228600" algn="l" rtl="0" fontAlgn="base">
              <a:spcBef>
                <a:spcPct val="20000"/>
              </a:spcBef>
              <a:spcAft>
                <a:spcPct val="0"/>
              </a:spcAft>
              <a:buClr>
                <a:schemeClr val="bg2"/>
              </a:buClr>
              <a:buFont typeface="Wingdings" panose="05000000000000000000" pitchFamily="2" charset="2"/>
              <a:buChar char="§"/>
              <a:defRPr sz="1800">
                <a:solidFill>
                  <a:schemeClr val="tx1"/>
                </a:solidFill>
                <a:latin typeface="+mn-lt"/>
              </a:defRPr>
            </a:lvl4pPr>
            <a:lvl5pPr marL="2117725"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a:lstStyle>
          <a:p>
            <a:pPr defTabSz="914400">
              <a:lnSpc>
                <a:spcPct val="100000"/>
              </a:lnSpc>
              <a:spcBef>
                <a:spcPts val="0"/>
              </a:spcBef>
              <a:spcAft>
                <a:spcPts val="0"/>
              </a:spcAft>
            </a:pPr>
            <a:r>
              <a:rPr lang="en-US" kern="0" dirty="0">
                <a:solidFill>
                  <a:srgbClr val="00B0F0"/>
                </a:solidFill>
              </a:rPr>
              <a:t>Crossbar to interleave all inputs of a row to all outputs of a column </a:t>
            </a:r>
          </a:p>
        </p:txBody>
      </p:sp>
      <p:cxnSp>
        <p:nvCxnSpPr>
          <p:cNvPr id="11" name="Straight Arrow Connector 10">
            <a:extLst>
              <a:ext uri="{FF2B5EF4-FFF2-40B4-BE49-F238E27FC236}">
                <a16:creationId xmlns:a16="http://schemas.microsoft.com/office/drawing/2014/main" id="{49B120FC-5CA8-434D-8E99-E2CFC71C6507}"/>
              </a:ext>
            </a:extLst>
          </p:cNvPr>
          <p:cNvCxnSpPr>
            <a:cxnSpLocks/>
          </p:cNvCxnSpPr>
          <p:nvPr/>
        </p:nvCxnSpPr>
        <p:spPr>
          <a:xfrm flipV="1">
            <a:off x="2209800" y="2282206"/>
            <a:ext cx="763921" cy="70226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8A22F4E-0840-400C-9A81-E1C9CA9B5266}"/>
              </a:ext>
            </a:extLst>
          </p:cNvPr>
          <p:cNvCxnSpPr>
            <a:cxnSpLocks/>
          </p:cNvCxnSpPr>
          <p:nvPr/>
        </p:nvCxnSpPr>
        <p:spPr>
          <a:xfrm flipH="1" flipV="1">
            <a:off x="5809129" y="4256956"/>
            <a:ext cx="1103287" cy="24588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EF94FA-2798-4D0A-A03C-BF3ACD7F8E9D}"/>
              </a:ext>
            </a:extLst>
          </p:cNvPr>
          <p:cNvCxnSpPr>
            <a:cxnSpLocks/>
          </p:cNvCxnSpPr>
          <p:nvPr/>
        </p:nvCxnSpPr>
        <p:spPr>
          <a:xfrm flipH="1" flipV="1">
            <a:off x="6285539" y="2374366"/>
            <a:ext cx="642801" cy="203499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5A58788-A673-4DB4-B5B5-3329BA1E4BAF}"/>
              </a:ext>
            </a:extLst>
          </p:cNvPr>
          <p:cNvCxnSpPr>
            <a:cxnSpLocks/>
          </p:cNvCxnSpPr>
          <p:nvPr/>
        </p:nvCxnSpPr>
        <p:spPr>
          <a:xfrm>
            <a:off x="2286000" y="3619500"/>
            <a:ext cx="658519" cy="74453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42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Title &amp; Bullet">
  <a:themeElements>
    <a:clrScheme name="Custom 4">
      <a:dk1>
        <a:srgbClr val="B3B3B3"/>
      </a:dk1>
      <a:lt1>
        <a:srgbClr val="FFFFFF"/>
      </a:lt1>
      <a:dk2>
        <a:srgbClr val="000000"/>
      </a:dk2>
      <a:lt2>
        <a:srgbClr val="76B900"/>
      </a:lt2>
      <a:accent1>
        <a:srgbClr val="008564"/>
      </a:accent1>
      <a:accent2>
        <a:srgbClr val="5D1682"/>
      </a:accent2>
      <a:accent3>
        <a:srgbClr val="0C34BD"/>
      </a:accent3>
      <a:accent4>
        <a:srgbClr val="4A4A4A"/>
      </a:accent4>
      <a:accent5>
        <a:srgbClr val="6E6E6E"/>
      </a:accent5>
      <a:accent6>
        <a:srgbClr val="0071C5"/>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400" dirty="0"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3841</Words>
  <Application>Microsoft Office PowerPoint</Application>
  <PresentationFormat>Custom</PresentationFormat>
  <Paragraphs>250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MS PGothic</vt:lpstr>
      <vt:lpstr>Arial</vt:lpstr>
      <vt:lpstr>Century Gothic</vt:lpstr>
      <vt:lpstr>Trebuchet MS</vt:lpstr>
      <vt:lpstr>Wingdings</vt:lpstr>
      <vt:lpstr>Title &amp; Bullet</vt:lpstr>
      <vt:lpstr>Exploiting idle resources in a high-radix switch for supplemental storage</vt:lpstr>
      <vt:lpstr>Supplemental Storage</vt:lpstr>
      <vt:lpstr>Why?</vt:lpstr>
      <vt:lpstr>Where?</vt:lpstr>
      <vt:lpstr>How?</vt:lpstr>
      <vt:lpstr>stashing</vt:lpstr>
      <vt:lpstr>architecture</vt:lpstr>
      <vt:lpstr>Baseline Tiled switch</vt:lpstr>
      <vt:lpstr>Baseline switch datapath</vt:lpstr>
      <vt:lpstr>Stashing switch datapath</vt:lpstr>
      <vt:lpstr>Storing end-to-end packets</vt:lpstr>
      <vt:lpstr>Storing end-to-end packets</vt:lpstr>
      <vt:lpstr>Storing end-to-end packets</vt:lpstr>
      <vt:lpstr>Storing ECN packets</vt:lpstr>
      <vt:lpstr>retrieving ECN packets</vt:lpstr>
      <vt:lpstr>experiments</vt:lpstr>
      <vt:lpstr>Dragonfly network</vt:lpstr>
      <vt:lpstr>Dragonfly stashing</vt:lpstr>
      <vt:lpstr>Experimental method</vt:lpstr>
      <vt:lpstr>End-to-end retransmission</vt:lpstr>
      <vt:lpstr>End-to-end retransmission</vt:lpstr>
      <vt:lpstr>End-to-end retransmission sensitivity</vt:lpstr>
      <vt:lpstr>End-to-end retransmission</vt:lpstr>
      <vt:lpstr>Ecn transient absorption</vt:lpstr>
      <vt:lpstr>Ecn transient absorption</vt:lpstr>
      <vt:lpstr>Ecn transient tail latency</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2018-11-26T22:39:49Z</dcterms:created>
  <dcterms:modified xsi:type="dcterms:W3CDTF">2018-11-26T22:41:25Z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558183-044c-4105-8d9c-cea02a2a3d86_Enabled">
    <vt:lpwstr>True</vt:lpwstr>
  </property>
  <property fmtid="{D5CDD505-2E9C-101B-9397-08002B2CF9AE}" pid="3" name="MSIP_Label_6b558183-044c-4105-8d9c-cea02a2a3d86_SiteId">
    <vt:lpwstr>43083d15-7273-40c1-b7db-39efd9ccc17a</vt:lpwstr>
  </property>
  <property fmtid="{D5CDD505-2E9C-101B-9397-08002B2CF9AE}" pid="4" name="MSIP_Label_6b558183-044c-4105-8d9c-cea02a2a3d86_Owner">
    <vt:lpwstr>mblumrich@nvidia.com</vt:lpwstr>
  </property>
  <property fmtid="{D5CDD505-2E9C-101B-9397-08002B2CF9AE}" pid="5" name="MSIP_Label_6b558183-044c-4105-8d9c-cea02a2a3d86_SetDate">
    <vt:lpwstr>2018-11-26T22:41:25.1468393Z</vt:lpwstr>
  </property>
  <property fmtid="{D5CDD505-2E9C-101B-9397-08002B2CF9AE}" pid="6" name="MSIP_Label_6b558183-044c-4105-8d9c-cea02a2a3d86_Name">
    <vt:lpwstr>Unrestricted</vt:lpwstr>
  </property>
  <property fmtid="{D5CDD505-2E9C-101B-9397-08002B2CF9AE}" pid="7" name="MSIP_Label_6b558183-044c-4105-8d9c-cea02a2a3d86_Application">
    <vt:lpwstr>Microsoft Azure Information Protection</vt:lpwstr>
  </property>
  <property fmtid="{D5CDD505-2E9C-101B-9397-08002B2CF9AE}" pid="8" name="MSIP_Label_6b558183-044c-4105-8d9c-cea02a2a3d86_Extended_MSFT_Method">
    <vt:lpwstr>Automatic</vt:lpwstr>
  </property>
  <property fmtid="{D5CDD505-2E9C-101B-9397-08002B2CF9AE}" pid="9" name="Sensitivity">
    <vt:lpwstr>Unrestricted</vt:lpwstr>
  </property>
</Properties>
</file>