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367" r:id="rId3"/>
    <p:sldId id="433" r:id="rId4"/>
    <p:sldId id="368" r:id="rId5"/>
    <p:sldId id="400" r:id="rId6"/>
    <p:sldId id="372" r:id="rId7"/>
    <p:sldId id="370" r:id="rId8"/>
    <p:sldId id="387" r:id="rId9"/>
    <p:sldId id="371" r:id="rId10"/>
    <p:sldId id="377" r:id="rId11"/>
    <p:sldId id="374" r:id="rId12"/>
    <p:sldId id="375" r:id="rId13"/>
    <p:sldId id="376" r:id="rId14"/>
    <p:sldId id="419" r:id="rId15"/>
    <p:sldId id="378" r:id="rId16"/>
    <p:sldId id="420" r:id="rId17"/>
    <p:sldId id="426" r:id="rId18"/>
    <p:sldId id="417" r:id="rId19"/>
    <p:sldId id="388" r:id="rId20"/>
    <p:sldId id="382" r:id="rId21"/>
    <p:sldId id="389" r:id="rId22"/>
    <p:sldId id="435" r:id="rId23"/>
    <p:sldId id="427" r:id="rId24"/>
    <p:sldId id="385" r:id="rId25"/>
    <p:sldId id="381" r:id="rId26"/>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414141"/>
        </a:solidFill>
        <a:effectLst/>
        <a:uFillTx/>
        <a:latin typeface="Palatino"/>
        <a:ea typeface="Palatino"/>
        <a:cs typeface="Palatino"/>
        <a:sym typeface="Palatino"/>
      </a:defRPr>
    </a:lvl1pPr>
    <a:lvl2pPr marL="0" marR="0" indent="11430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414141"/>
        </a:solidFill>
        <a:effectLst/>
        <a:uFillTx/>
        <a:latin typeface="Palatino"/>
        <a:ea typeface="Palatino"/>
        <a:cs typeface="Palatino"/>
        <a:sym typeface="Palatino"/>
      </a:defRPr>
    </a:lvl2pPr>
    <a:lvl3pPr marL="0" marR="0" indent="22860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414141"/>
        </a:solidFill>
        <a:effectLst/>
        <a:uFillTx/>
        <a:latin typeface="Palatino"/>
        <a:ea typeface="Palatino"/>
        <a:cs typeface="Palatino"/>
        <a:sym typeface="Palatino"/>
      </a:defRPr>
    </a:lvl3pPr>
    <a:lvl4pPr marL="0" marR="0" indent="34290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414141"/>
        </a:solidFill>
        <a:effectLst/>
        <a:uFillTx/>
        <a:latin typeface="Palatino"/>
        <a:ea typeface="Palatino"/>
        <a:cs typeface="Palatino"/>
        <a:sym typeface="Palatino"/>
      </a:defRPr>
    </a:lvl4pPr>
    <a:lvl5pPr marL="0" marR="0" indent="45720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414141"/>
        </a:solidFill>
        <a:effectLst/>
        <a:uFillTx/>
        <a:latin typeface="Palatino"/>
        <a:ea typeface="Palatino"/>
        <a:cs typeface="Palatino"/>
        <a:sym typeface="Palatino"/>
      </a:defRPr>
    </a:lvl5pPr>
    <a:lvl6pPr marL="0" marR="0" indent="57150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414141"/>
        </a:solidFill>
        <a:effectLst/>
        <a:uFillTx/>
        <a:latin typeface="Palatino"/>
        <a:ea typeface="Palatino"/>
        <a:cs typeface="Palatino"/>
        <a:sym typeface="Palatino"/>
      </a:defRPr>
    </a:lvl6pPr>
    <a:lvl7pPr marL="0" marR="0" indent="68580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414141"/>
        </a:solidFill>
        <a:effectLst/>
        <a:uFillTx/>
        <a:latin typeface="Palatino"/>
        <a:ea typeface="Palatino"/>
        <a:cs typeface="Palatino"/>
        <a:sym typeface="Palatino"/>
      </a:defRPr>
    </a:lvl7pPr>
    <a:lvl8pPr marL="0" marR="0" indent="80010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414141"/>
        </a:solidFill>
        <a:effectLst/>
        <a:uFillTx/>
        <a:latin typeface="Palatino"/>
        <a:ea typeface="Palatino"/>
        <a:cs typeface="Palatino"/>
        <a:sym typeface="Palatino"/>
      </a:defRPr>
    </a:lvl8pPr>
    <a:lvl9pPr marL="0" marR="0" indent="91440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FFFF"/>
    <a:srgbClr val="FF5C00"/>
    <a:srgbClr val="000000"/>
    <a:srgbClr val="008F00"/>
    <a:srgbClr val="00FA00"/>
    <a:srgbClr val="FFD579"/>
    <a:srgbClr val="00FDFF"/>
    <a:srgbClr val="FF40FF"/>
    <a:srgbClr val="73FB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5"/>
    <p:restoredTop sz="84906"/>
  </p:normalViewPr>
  <p:slideViewPr>
    <p:cSldViewPr snapToGrid="0" snapToObjects="1">
      <p:cViewPr>
        <p:scale>
          <a:sx n="71" d="100"/>
          <a:sy n="71" d="100"/>
        </p:scale>
        <p:origin x="1648" y="448"/>
      </p:cViewPr>
      <p:guideLst>
        <p:guide orient="horz" pos="2160"/>
        <p:guide pos="3840"/>
      </p:guideLst>
    </p:cSldViewPr>
  </p:slideViewPr>
  <p:outlineViewPr>
    <p:cViewPr>
      <p:scale>
        <a:sx n="33" d="100"/>
        <a:sy n="33" d="100"/>
      </p:scale>
      <p:origin x="0" y="0"/>
    </p:cViewPr>
  </p:outlineViewPr>
  <p:notesTextViewPr>
    <p:cViewPr>
      <p:scale>
        <a:sx n="130" d="100"/>
        <a:sy n="130" d="100"/>
      </p:scale>
      <p:origin x="0" y="0"/>
    </p:cViewPr>
  </p:notesTextViewPr>
  <p:sorterViewPr>
    <p:cViewPr>
      <p:scale>
        <a:sx n="110" d="100"/>
        <a:sy n="110" d="100"/>
      </p:scale>
      <p:origin x="0" y="0"/>
    </p:cViewPr>
  </p:sorterViewPr>
  <p:notesViewPr>
    <p:cSldViewPr snapToGrid="0" snapToObjects="1">
      <p:cViewPr varScale="1">
        <p:scale>
          <a:sx n="76" d="100"/>
          <a:sy n="76" d="100"/>
        </p:scale>
        <p:origin x="2296"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yuedeji/Dropbox/scc_cpu/scc_result_cpu.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yuedeji/Dropbox/scc_cpu/scc_result_cpu.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yuedeji/Dropbox/scc_cpu/scc_result_cp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ocalhost/Users/yuedeji/Dropbox/scc_cpu/scc_result_cpu.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localhost/Users/yuedeji/Dropbox/scc_cpu/scc_result_cpu.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localhost/Users/yuedeji/Dropbox/scc_cpu/scc_result_cp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7910462306073"/>
          <c:y val="0.0441965062850434"/>
          <c:w val="0.77864093360645"/>
          <c:h val="0.754157844665304"/>
        </c:manualLayout>
      </c:layout>
      <c:scatterChart>
        <c:scatterStyle val="lineMarker"/>
        <c:varyColors val="0"/>
        <c:ser>
          <c:idx val="0"/>
          <c:order val="0"/>
          <c:tx>
            <c:strRef>
              <c:f>flickr!$C$2</c:f>
              <c:strCache>
                <c:ptCount val="1"/>
                <c:pt idx="0">
                  <c:v>num of SCC</c:v>
                </c:pt>
              </c:strCache>
            </c:strRef>
          </c:tx>
          <c:spPr>
            <a:ln w="25400" cap="rnd">
              <a:noFill/>
              <a:round/>
            </a:ln>
            <a:effectLst/>
          </c:spPr>
          <c:marker>
            <c:symbol val="circle"/>
            <c:size val="7"/>
            <c:spPr>
              <a:solidFill>
                <a:srgbClr val="0432FF"/>
              </a:solidFill>
              <a:ln w="9525">
                <a:noFill/>
                <a:round/>
              </a:ln>
              <a:effectLst/>
            </c:spPr>
          </c:marker>
          <c:xVal>
            <c:numRef>
              <c:f>flickr!$B$3:$B$85</c:f>
              <c:numCache>
                <c:formatCode>General</c:formatCode>
                <c:ptCount val="8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67.0</c:v>
                </c:pt>
                <c:pt idx="66">
                  <c:v>68.0</c:v>
                </c:pt>
                <c:pt idx="67">
                  <c:v>69.0</c:v>
                </c:pt>
                <c:pt idx="68">
                  <c:v>71.0</c:v>
                </c:pt>
                <c:pt idx="69">
                  <c:v>72.0</c:v>
                </c:pt>
                <c:pt idx="70">
                  <c:v>77.0</c:v>
                </c:pt>
                <c:pt idx="71">
                  <c:v>82.0</c:v>
                </c:pt>
                <c:pt idx="72">
                  <c:v>83.0</c:v>
                </c:pt>
                <c:pt idx="73">
                  <c:v>85.0</c:v>
                </c:pt>
                <c:pt idx="74">
                  <c:v>87.0</c:v>
                </c:pt>
                <c:pt idx="75">
                  <c:v>92.0</c:v>
                </c:pt>
                <c:pt idx="76">
                  <c:v>93.0</c:v>
                </c:pt>
                <c:pt idx="77">
                  <c:v>101.0</c:v>
                </c:pt>
                <c:pt idx="78">
                  <c:v>103.0</c:v>
                </c:pt>
                <c:pt idx="79">
                  <c:v>128.0</c:v>
                </c:pt>
                <c:pt idx="80">
                  <c:v>142.0</c:v>
                </c:pt>
                <c:pt idx="81">
                  <c:v>145.0</c:v>
                </c:pt>
                <c:pt idx="82">
                  <c:v>1.605184E6</c:v>
                </c:pt>
              </c:numCache>
            </c:numRef>
          </c:xVal>
          <c:yVal>
            <c:numRef>
              <c:f>flickr!$C$3:$C$85</c:f>
              <c:numCache>
                <c:formatCode>General</c:formatCode>
                <c:ptCount val="83"/>
                <c:pt idx="0">
                  <c:v>426936.0</c:v>
                </c:pt>
                <c:pt idx="1">
                  <c:v>25620.0</c:v>
                </c:pt>
                <c:pt idx="2">
                  <c:v>10567.0</c:v>
                </c:pt>
                <c:pt idx="3">
                  <c:v>5861.0</c:v>
                </c:pt>
                <c:pt idx="4">
                  <c:v>3788.0</c:v>
                </c:pt>
                <c:pt idx="5">
                  <c:v>2641.0</c:v>
                </c:pt>
                <c:pt idx="6">
                  <c:v>1953.0</c:v>
                </c:pt>
                <c:pt idx="7">
                  <c:v>1480.0</c:v>
                </c:pt>
                <c:pt idx="8">
                  <c:v>1096.0</c:v>
                </c:pt>
                <c:pt idx="9">
                  <c:v>912.0</c:v>
                </c:pt>
                <c:pt idx="10">
                  <c:v>772.0</c:v>
                </c:pt>
                <c:pt idx="11">
                  <c:v>552.0</c:v>
                </c:pt>
                <c:pt idx="12">
                  <c:v>487.0</c:v>
                </c:pt>
                <c:pt idx="13">
                  <c:v>390.0</c:v>
                </c:pt>
                <c:pt idx="14">
                  <c:v>326.0</c:v>
                </c:pt>
                <c:pt idx="15">
                  <c:v>287.0</c:v>
                </c:pt>
                <c:pt idx="16">
                  <c:v>219.0</c:v>
                </c:pt>
                <c:pt idx="17">
                  <c:v>220.0</c:v>
                </c:pt>
                <c:pt idx="18">
                  <c:v>193.0</c:v>
                </c:pt>
                <c:pt idx="19">
                  <c:v>158.0</c:v>
                </c:pt>
                <c:pt idx="20">
                  <c:v>126.0</c:v>
                </c:pt>
                <c:pt idx="21">
                  <c:v>99.0</c:v>
                </c:pt>
                <c:pt idx="22">
                  <c:v>96.0</c:v>
                </c:pt>
                <c:pt idx="23">
                  <c:v>86.0</c:v>
                </c:pt>
                <c:pt idx="24">
                  <c:v>61.0</c:v>
                </c:pt>
                <c:pt idx="25">
                  <c:v>75.0</c:v>
                </c:pt>
                <c:pt idx="26">
                  <c:v>56.0</c:v>
                </c:pt>
                <c:pt idx="27">
                  <c:v>40.0</c:v>
                </c:pt>
                <c:pt idx="28">
                  <c:v>35.0</c:v>
                </c:pt>
                <c:pt idx="29">
                  <c:v>44.0</c:v>
                </c:pt>
                <c:pt idx="30">
                  <c:v>33.0</c:v>
                </c:pt>
                <c:pt idx="31">
                  <c:v>40.0</c:v>
                </c:pt>
                <c:pt idx="32">
                  <c:v>32.0</c:v>
                </c:pt>
                <c:pt idx="33">
                  <c:v>27.0</c:v>
                </c:pt>
                <c:pt idx="34">
                  <c:v>26.0</c:v>
                </c:pt>
                <c:pt idx="35">
                  <c:v>27.0</c:v>
                </c:pt>
                <c:pt idx="36">
                  <c:v>20.0</c:v>
                </c:pt>
                <c:pt idx="37">
                  <c:v>19.0</c:v>
                </c:pt>
                <c:pt idx="38">
                  <c:v>11.0</c:v>
                </c:pt>
                <c:pt idx="39">
                  <c:v>13.0</c:v>
                </c:pt>
                <c:pt idx="40">
                  <c:v>17.0</c:v>
                </c:pt>
                <c:pt idx="41">
                  <c:v>8.0</c:v>
                </c:pt>
                <c:pt idx="42">
                  <c:v>10.0</c:v>
                </c:pt>
                <c:pt idx="43">
                  <c:v>8.0</c:v>
                </c:pt>
                <c:pt idx="44">
                  <c:v>9.0</c:v>
                </c:pt>
                <c:pt idx="45">
                  <c:v>8.0</c:v>
                </c:pt>
                <c:pt idx="46">
                  <c:v>5.0</c:v>
                </c:pt>
                <c:pt idx="47">
                  <c:v>3.0</c:v>
                </c:pt>
                <c:pt idx="48">
                  <c:v>3.0</c:v>
                </c:pt>
                <c:pt idx="49">
                  <c:v>5.0</c:v>
                </c:pt>
                <c:pt idx="50">
                  <c:v>5.0</c:v>
                </c:pt>
                <c:pt idx="51">
                  <c:v>1.0</c:v>
                </c:pt>
                <c:pt idx="52">
                  <c:v>2.0</c:v>
                </c:pt>
                <c:pt idx="53">
                  <c:v>4.0</c:v>
                </c:pt>
                <c:pt idx="54">
                  <c:v>3.0</c:v>
                </c:pt>
                <c:pt idx="55">
                  <c:v>2.0</c:v>
                </c:pt>
                <c:pt idx="56">
                  <c:v>5.0</c:v>
                </c:pt>
                <c:pt idx="57">
                  <c:v>2.0</c:v>
                </c:pt>
                <c:pt idx="58">
                  <c:v>5.0</c:v>
                </c:pt>
                <c:pt idx="59">
                  <c:v>2.0</c:v>
                </c:pt>
                <c:pt idx="60">
                  <c:v>3.0</c:v>
                </c:pt>
                <c:pt idx="61">
                  <c:v>7.0</c:v>
                </c:pt>
                <c:pt idx="62">
                  <c:v>3.0</c:v>
                </c:pt>
                <c:pt idx="63">
                  <c:v>3.0</c:v>
                </c:pt>
                <c:pt idx="64">
                  <c:v>3.0</c:v>
                </c:pt>
                <c:pt idx="65">
                  <c:v>3.0</c:v>
                </c:pt>
                <c:pt idx="66">
                  <c:v>2.0</c:v>
                </c:pt>
                <c:pt idx="67">
                  <c:v>1.0</c:v>
                </c:pt>
                <c:pt idx="68">
                  <c:v>1.0</c:v>
                </c:pt>
                <c:pt idx="69">
                  <c:v>1.0</c:v>
                </c:pt>
                <c:pt idx="70">
                  <c:v>1.0</c:v>
                </c:pt>
                <c:pt idx="71">
                  <c:v>1.0</c:v>
                </c:pt>
                <c:pt idx="72">
                  <c:v>1.0</c:v>
                </c:pt>
                <c:pt idx="73">
                  <c:v>1.0</c:v>
                </c:pt>
                <c:pt idx="74">
                  <c:v>2.0</c:v>
                </c:pt>
                <c:pt idx="75">
                  <c:v>1.0</c:v>
                </c:pt>
                <c:pt idx="76">
                  <c:v>1.0</c:v>
                </c:pt>
                <c:pt idx="77">
                  <c:v>1.0</c:v>
                </c:pt>
                <c:pt idx="78">
                  <c:v>1.0</c:v>
                </c:pt>
                <c:pt idx="79">
                  <c:v>1.0</c:v>
                </c:pt>
                <c:pt idx="80">
                  <c:v>1.0</c:v>
                </c:pt>
                <c:pt idx="81">
                  <c:v>1.0</c:v>
                </c:pt>
                <c:pt idx="82">
                  <c:v>1.0</c:v>
                </c:pt>
              </c:numCache>
            </c:numRef>
          </c:yVal>
          <c:smooth val="0"/>
        </c:ser>
        <c:dLbls>
          <c:showLegendKey val="0"/>
          <c:showVal val="0"/>
          <c:showCatName val="0"/>
          <c:showSerName val="0"/>
          <c:showPercent val="0"/>
          <c:showBubbleSize val="0"/>
        </c:dLbls>
        <c:axId val="2125642448"/>
        <c:axId val="2127810304"/>
      </c:scatterChart>
      <c:valAx>
        <c:axId val="2125642448"/>
        <c:scaling>
          <c:logBase val="10.0"/>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Gill Sans" charset="0"/>
                    <a:ea typeface="Gill Sans" charset="0"/>
                    <a:cs typeface="Gill Sans" charset="0"/>
                  </a:defRPr>
                </a:pPr>
                <a:r>
                  <a:rPr lang="en-US" sz="1800" b="1">
                    <a:solidFill>
                      <a:schemeClr val="tx1"/>
                    </a:solidFill>
                    <a:latin typeface="Gill Sans" charset="0"/>
                    <a:ea typeface="Gill Sans" charset="0"/>
                    <a:cs typeface="Gill Sans" charset="0"/>
                  </a:rPr>
                  <a:t>SCC</a:t>
                </a:r>
                <a:r>
                  <a:rPr lang="en-US" sz="1800" b="1" baseline="0">
                    <a:solidFill>
                      <a:schemeClr val="tx1"/>
                    </a:solidFill>
                    <a:latin typeface="Gill Sans" charset="0"/>
                    <a:ea typeface="Gill Sans" charset="0"/>
                    <a:cs typeface="Gill Sans" charset="0"/>
                  </a:rPr>
                  <a:t> Size</a:t>
                </a:r>
                <a:endParaRPr lang="en-US" sz="1800" b="1">
                  <a:solidFill>
                    <a:schemeClr val="tx1"/>
                  </a:solidFill>
                  <a:latin typeface="Gill Sans" charset="0"/>
                  <a:ea typeface="Gill Sans" charset="0"/>
                  <a:cs typeface="Gill Sans"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Gill Sans" charset="0"/>
                  <a:ea typeface="Gill Sans" charset="0"/>
                  <a:cs typeface="Gill Sans" charset="0"/>
                </a:defRPr>
              </a:pPr>
              <a:endParaRPr lang="en-US"/>
            </a:p>
          </c:txPr>
        </c:title>
        <c:numFmt formatCode="#,##0"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Gill Sans" charset="0"/>
                <a:ea typeface="Gill Sans" charset="0"/>
                <a:cs typeface="Gill Sans" charset="0"/>
              </a:defRPr>
            </a:pPr>
            <a:endParaRPr lang="en-US"/>
          </a:p>
        </c:txPr>
        <c:crossAx val="2127810304"/>
        <c:crosses val="autoZero"/>
        <c:crossBetween val="midCat"/>
      </c:valAx>
      <c:valAx>
        <c:axId val="2127810304"/>
        <c:scaling>
          <c:logBase val="10.0"/>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Gill Sans" charset="0"/>
                    <a:ea typeface="Gill Sans" charset="0"/>
                    <a:cs typeface="Gill Sans" charset="0"/>
                  </a:defRPr>
                </a:pPr>
                <a:r>
                  <a:rPr lang="en-US" sz="1800" b="1">
                    <a:solidFill>
                      <a:schemeClr val="tx1"/>
                    </a:solidFill>
                    <a:latin typeface="Gill Sans" charset="0"/>
                    <a:ea typeface="Gill Sans" charset="0"/>
                    <a:cs typeface="Gill Sans" charset="0"/>
                  </a:rPr>
                  <a:t>Number of SCCs</a:t>
                </a:r>
              </a:p>
            </c:rich>
          </c:tx>
          <c:layout>
            <c:manualLayout>
              <c:xMode val="edge"/>
              <c:yMode val="edge"/>
              <c:x val="0.0"/>
              <c:y val="0.24673341419789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2"/>
                  </a:solidFill>
                  <a:latin typeface="Gill Sans" charset="0"/>
                  <a:ea typeface="Gill Sans" charset="0"/>
                  <a:cs typeface="Gill Sans" charset="0"/>
                </a:defRPr>
              </a:pPr>
              <a:endParaRPr lang="en-US"/>
            </a:p>
          </c:txPr>
        </c:title>
        <c:numFmt formatCode="#,##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Gill Sans" charset="0"/>
                <a:ea typeface="Gill Sans" charset="0"/>
                <a:cs typeface="Gill Sans" charset="0"/>
              </a:defRPr>
            </a:pPr>
            <a:endParaRPr lang="en-US"/>
          </a:p>
        </c:txPr>
        <c:crossAx val="2125642448"/>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Gill Sans" charset="0"/>
                <a:ea typeface="Gill Sans" charset="0"/>
                <a:cs typeface="Gill Sans" charset="0"/>
              </a:defRPr>
            </a:pPr>
            <a:r>
              <a:rPr lang="en-US" sz="1800" dirty="0"/>
              <a:t>The number of synchronizations of Sync over </a:t>
            </a:r>
            <a:r>
              <a:rPr lang="en-US" sz="1800" dirty="0" err="1"/>
              <a:t>Rsync</a:t>
            </a:r>
            <a:endParaRPr lang="en-US" sz="1800" dirty="0"/>
          </a:p>
        </c:rich>
      </c:tx>
      <c:layout>
        <c:manualLayout>
          <c:xMode val="edge"/>
          <c:yMode val="edge"/>
          <c:x val="0.123668286616595"/>
          <c:y val="0.0280729549429294"/>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Gill Sans" charset="0"/>
              <a:ea typeface="Gill Sans" charset="0"/>
              <a:cs typeface="Gill Sans" charset="0"/>
            </a:defRPr>
          </a:pPr>
          <a:endParaRPr lang="en-US"/>
        </a:p>
      </c:txPr>
    </c:title>
    <c:autoTitleDeleted val="0"/>
    <c:plotArea>
      <c:layout>
        <c:manualLayout>
          <c:layoutTarget val="inner"/>
          <c:xMode val="edge"/>
          <c:yMode val="edge"/>
          <c:x val="0.0953753967614116"/>
          <c:y val="0.213454545454545"/>
          <c:w val="0.870726323458714"/>
          <c:h val="0.679783617956846"/>
        </c:manualLayout>
      </c:layout>
      <c:barChart>
        <c:barDir val="col"/>
        <c:grouping val="clustered"/>
        <c:varyColors val="0"/>
        <c:ser>
          <c:idx val="0"/>
          <c:order val="0"/>
          <c:tx>
            <c:strRef>
              <c:f>'Rsync benefits'!$K$2</c:f>
              <c:strCache>
                <c:ptCount val="1"/>
                <c:pt idx="0">
                  <c:v>Forward</c:v>
                </c:pt>
              </c:strCache>
            </c:strRef>
          </c:tx>
          <c:spPr>
            <a:solidFill>
              <a:srgbClr val="FF0000"/>
            </a:solidFill>
            <a:ln>
              <a:noFill/>
            </a:ln>
            <a:effectLst/>
          </c:spPr>
          <c:invertIfNegative val="0"/>
          <c:cat>
            <c:strRef>
              <c:f>'Rsync benefits'!$J$3:$J$17</c:f>
              <c:strCache>
                <c:ptCount val="15"/>
                <c:pt idx="0">
                  <c:v>BD</c:v>
                </c:pt>
                <c:pt idx="1">
                  <c:v>DB</c:v>
                </c:pt>
                <c:pt idx="2">
                  <c:v>FB</c:v>
                </c:pt>
                <c:pt idx="3">
                  <c:v>FL</c:v>
                </c:pt>
                <c:pt idx="4">
                  <c:v>HD</c:v>
                </c:pt>
                <c:pt idx="5">
                  <c:v>LJ</c:v>
                </c:pt>
                <c:pt idx="6">
                  <c:v>PK</c:v>
                </c:pt>
                <c:pt idx="7">
                  <c:v>TW</c:v>
                </c:pt>
                <c:pt idx="8">
                  <c:v>WC</c:v>
                </c:pt>
                <c:pt idx="9">
                  <c:v>WE</c:v>
                </c:pt>
                <c:pt idx="10">
                  <c:v>WL</c:v>
                </c:pt>
                <c:pt idx="11">
                  <c:v>WT</c:v>
                </c:pt>
                <c:pt idx="12">
                  <c:v>RD</c:v>
                </c:pt>
                <c:pt idx="13">
                  <c:v>RM</c:v>
                </c:pt>
                <c:pt idx="14">
                  <c:v>AVG</c:v>
                </c:pt>
              </c:strCache>
            </c:strRef>
          </c:cat>
          <c:val>
            <c:numRef>
              <c:f>'Rsync benefits'!$K$3:$K$17</c:f>
              <c:numCache>
                <c:formatCode>General</c:formatCode>
                <c:ptCount val="15"/>
                <c:pt idx="0">
                  <c:v>1.062499999535156</c:v>
                </c:pt>
                <c:pt idx="1">
                  <c:v>1.0</c:v>
                </c:pt>
                <c:pt idx="2">
                  <c:v>1.40000000056</c:v>
                </c:pt>
                <c:pt idx="3">
                  <c:v>1.42857142857143</c:v>
                </c:pt>
                <c:pt idx="4">
                  <c:v>1.102040816821324</c:v>
                </c:pt>
                <c:pt idx="5">
                  <c:v>1.79999999856</c:v>
                </c:pt>
                <c:pt idx="6">
                  <c:v>1.40000000056</c:v>
                </c:pt>
                <c:pt idx="7">
                  <c:v>1.79999999856</c:v>
                </c:pt>
                <c:pt idx="8">
                  <c:v>1.25</c:v>
                </c:pt>
                <c:pt idx="9">
                  <c:v>1.048780487907198</c:v>
                </c:pt>
                <c:pt idx="10">
                  <c:v>1.006706408294742</c:v>
                </c:pt>
                <c:pt idx="11">
                  <c:v>1.0</c:v>
                </c:pt>
                <c:pt idx="12">
                  <c:v>1.0</c:v>
                </c:pt>
                <c:pt idx="13">
                  <c:v>1.0</c:v>
                </c:pt>
                <c:pt idx="14">
                  <c:v>1.182922679950604</c:v>
                </c:pt>
              </c:numCache>
            </c:numRef>
          </c:val>
        </c:ser>
        <c:ser>
          <c:idx val="1"/>
          <c:order val="1"/>
          <c:tx>
            <c:strRef>
              <c:f>'Rsync benefits'!$L$2</c:f>
              <c:strCache>
                <c:ptCount val="1"/>
                <c:pt idx="0">
                  <c:v>Backward</c:v>
                </c:pt>
              </c:strCache>
            </c:strRef>
          </c:tx>
          <c:spPr>
            <a:solidFill>
              <a:srgbClr val="0432FF"/>
            </a:solidFill>
            <a:ln>
              <a:noFill/>
            </a:ln>
            <a:effectLst/>
          </c:spPr>
          <c:invertIfNegative val="0"/>
          <c:cat>
            <c:strRef>
              <c:f>'Rsync benefits'!$J$3:$J$17</c:f>
              <c:strCache>
                <c:ptCount val="15"/>
                <c:pt idx="0">
                  <c:v>BD</c:v>
                </c:pt>
                <c:pt idx="1">
                  <c:v>DB</c:v>
                </c:pt>
                <c:pt idx="2">
                  <c:v>FB</c:v>
                </c:pt>
                <c:pt idx="3">
                  <c:v>FL</c:v>
                </c:pt>
                <c:pt idx="4">
                  <c:v>HD</c:v>
                </c:pt>
                <c:pt idx="5">
                  <c:v>LJ</c:v>
                </c:pt>
                <c:pt idx="6">
                  <c:v>PK</c:v>
                </c:pt>
                <c:pt idx="7">
                  <c:v>TW</c:v>
                </c:pt>
                <c:pt idx="8">
                  <c:v>WC</c:v>
                </c:pt>
                <c:pt idx="9">
                  <c:v>WE</c:v>
                </c:pt>
                <c:pt idx="10">
                  <c:v>WL</c:v>
                </c:pt>
                <c:pt idx="11">
                  <c:v>WT</c:v>
                </c:pt>
                <c:pt idx="12">
                  <c:v>RD</c:v>
                </c:pt>
                <c:pt idx="13">
                  <c:v>RM</c:v>
                </c:pt>
                <c:pt idx="14">
                  <c:v>AVG</c:v>
                </c:pt>
              </c:strCache>
            </c:strRef>
          </c:cat>
          <c:val>
            <c:numRef>
              <c:f>'Rsync benefits'!$L$3:$L$17</c:f>
              <c:numCache>
                <c:formatCode>General</c:formatCode>
                <c:ptCount val="15"/>
                <c:pt idx="0">
                  <c:v>1.187500000222656</c:v>
                </c:pt>
                <c:pt idx="1">
                  <c:v>1.19047619047619</c:v>
                </c:pt>
                <c:pt idx="2">
                  <c:v>1.40000000056</c:v>
                </c:pt>
                <c:pt idx="3">
                  <c:v>1.076923076426036</c:v>
                </c:pt>
                <c:pt idx="4">
                  <c:v>1.318181817582644</c:v>
                </c:pt>
                <c:pt idx="5">
                  <c:v>1.49999999925</c:v>
                </c:pt>
                <c:pt idx="6">
                  <c:v>1.40000000056</c:v>
                </c:pt>
                <c:pt idx="7">
                  <c:v>1.142857142857143</c:v>
                </c:pt>
                <c:pt idx="8">
                  <c:v>1.25</c:v>
                </c:pt>
                <c:pt idx="9">
                  <c:v>1.25</c:v>
                </c:pt>
                <c:pt idx="10">
                  <c:v>1.25</c:v>
                </c:pt>
                <c:pt idx="11">
                  <c:v>2.0</c:v>
                </c:pt>
                <c:pt idx="12">
                  <c:v>1.0</c:v>
                </c:pt>
                <c:pt idx="13">
                  <c:v>1.0</c:v>
                </c:pt>
                <c:pt idx="14">
                  <c:v>1.245603078741186</c:v>
                </c:pt>
              </c:numCache>
            </c:numRef>
          </c:val>
        </c:ser>
        <c:dLbls>
          <c:showLegendKey val="0"/>
          <c:showVal val="0"/>
          <c:showCatName val="0"/>
          <c:showSerName val="0"/>
          <c:showPercent val="0"/>
          <c:showBubbleSize val="0"/>
        </c:dLbls>
        <c:gapWidth val="70"/>
        <c:axId val="-2132176928"/>
        <c:axId val="-2132175520"/>
      </c:barChart>
      <c:catAx>
        <c:axId val="-21321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Gill Sans" charset="0"/>
                <a:ea typeface="Gill Sans" charset="0"/>
                <a:cs typeface="Gill Sans" charset="0"/>
              </a:defRPr>
            </a:pPr>
            <a:endParaRPr lang="en-US"/>
          </a:p>
        </c:txPr>
        <c:crossAx val="-2132175520"/>
        <c:crosses val="autoZero"/>
        <c:auto val="1"/>
        <c:lblAlgn val="ctr"/>
        <c:lblOffset val="100"/>
        <c:noMultiLvlLbl val="0"/>
      </c:catAx>
      <c:valAx>
        <c:axId val="-2132175520"/>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rgbClr val="000000"/>
                    </a:solidFill>
                    <a:latin typeface="Gill Sans" charset="0"/>
                    <a:ea typeface="Gill Sans" charset="0"/>
                    <a:cs typeface="Gill Sans" charset="0"/>
                  </a:defRPr>
                </a:pPr>
                <a:r>
                  <a:rPr lang="en-US" sz="1600"/>
                  <a:t>Sync / Rsync</a:t>
                </a:r>
              </a:p>
            </c:rich>
          </c:tx>
          <c:layout>
            <c:manualLayout>
              <c:xMode val="edge"/>
              <c:yMode val="edge"/>
              <c:x val="0.0"/>
              <c:y val="0.36770121695076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0000"/>
                  </a:solidFill>
                  <a:latin typeface="Gill Sans" charset="0"/>
                  <a:ea typeface="Gill Sans" charset="0"/>
                  <a:cs typeface="Gill Sans"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ill Sans" charset="0"/>
                <a:ea typeface="Gill Sans" charset="0"/>
                <a:cs typeface="Gill Sans" charset="0"/>
              </a:defRPr>
            </a:pPr>
            <a:endParaRPr lang="en-US"/>
          </a:p>
        </c:txPr>
        <c:crossAx val="-2132176928"/>
        <c:crosses val="autoZero"/>
        <c:crossBetween val="between"/>
      </c:valAx>
      <c:spPr>
        <a:noFill/>
        <a:ln>
          <a:noFill/>
        </a:ln>
        <a:effectLst/>
      </c:spPr>
    </c:plotArea>
    <c:legend>
      <c:legendPos val="b"/>
      <c:layout>
        <c:manualLayout>
          <c:xMode val="edge"/>
          <c:yMode val="edge"/>
          <c:x val="0.533906677834213"/>
          <c:y val="0.114876773074846"/>
          <c:w val="0.466093322165787"/>
          <c:h val="0.0980525616116167"/>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Gill Sans" charset="0"/>
              <a:ea typeface="Gill Sans" charset="0"/>
              <a:cs typeface="Gill Sans" charset="0"/>
            </a:defRPr>
          </a:pPr>
          <a:endParaRPr lang="en-US"/>
        </a:p>
      </c:txPr>
    </c:legend>
    <c:plotVisOnly val="1"/>
    <c:dispBlanksAs val="gap"/>
    <c:showDLblsOverMax val="0"/>
  </c:chart>
  <c:spPr>
    <a:noFill/>
    <a:ln>
      <a:noFill/>
    </a:ln>
    <a:effectLst/>
  </c:spPr>
  <c:txPr>
    <a:bodyPr/>
    <a:lstStyle/>
    <a:p>
      <a:pPr>
        <a:defRPr b="0" i="0">
          <a:solidFill>
            <a:srgbClr val="000000"/>
          </a:solidFill>
          <a:latin typeface="Gill Sans" charset="0"/>
          <a:ea typeface="Gill Sans" charset="0"/>
          <a:cs typeface="Gill Sans"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50000"/>
                  </a:schemeClr>
                </a:solidFill>
                <a:latin typeface="Gill Sans" charset="0"/>
                <a:ea typeface="Gill Sans" charset="0"/>
                <a:cs typeface="Gill Sans" charset="0"/>
              </a:defRPr>
            </a:pPr>
            <a:r>
              <a:rPr lang="en-US" sz="1800" dirty="0"/>
              <a:t>The traversed edge number of Sync over </a:t>
            </a:r>
            <a:r>
              <a:rPr lang="en-US" sz="1800" dirty="0" err="1"/>
              <a:t>Rsync</a:t>
            </a:r>
            <a:r>
              <a:rPr lang="en-US" sz="1800" dirty="0"/>
              <a:t> </a:t>
            </a:r>
          </a:p>
        </c:rich>
      </c:tx>
      <c:layout>
        <c:manualLayout>
          <c:xMode val="edge"/>
          <c:yMode val="edge"/>
          <c:x val="0.179193612795299"/>
          <c:y val="0.025062656641604"/>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50000"/>
                </a:schemeClr>
              </a:solidFill>
              <a:latin typeface="Gill Sans" charset="0"/>
              <a:ea typeface="Gill Sans" charset="0"/>
              <a:cs typeface="Gill Sans" charset="0"/>
            </a:defRPr>
          </a:pPr>
          <a:endParaRPr lang="en-US"/>
        </a:p>
      </c:txPr>
    </c:title>
    <c:autoTitleDeleted val="0"/>
    <c:plotArea>
      <c:layout>
        <c:manualLayout>
          <c:layoutTarget val="inner"/>
          <c:xMode val="edge"/>
          <c:yMode val="edge"/>
          <c:x val="0.106708826441605"/>
          <c:y val="0.213743237619642"/>
          <c:w val="0.861334581493181"/>
          <c:h val="0.683240779113137"/>
        </c:manualLayout>
      </c:layout>
      <c:barChart>
        <c:barDir val="col"/>
        <c:grouping val="clustered"/>
        <c:varyColors val="0"/>
        <c:ser>
          <c:idx val="0"/>
          <c:order val="0"/>
          <c:tx>
            <c:strRef>
              <c:f>'Rsync benefits'!$B$2</c:f>
              <c:strCache>
                <c:ptCount val="1"/>
                <c:pt idx="0">
                  <c:v>Forward</c:v>
                </c:pt>
              </c:strCache>
            </c:strRef>
          </c:tx>
          <c:spPr>
            <a:solidFill>
              <a:srgbClr val="FF0000"/>
            </a:solidFill>
            <a:ln>
              <a:noFill/>
            </a:ln>
            <a:effectLst/>
          </c:spPr>
          <c:invertIfNegative val="0"/>
          <c:cat>
            <c:strRef>
              <c:f>'Rsync benefits'!$A$3:$A$17</c:f>
              <c:strCache>
                <c:ptCount val="15"/>
                <c:pt idx="0">
                  <c:v>RM</c:v>
                </c:pt>
                <c:pt idx="1">
                  <c:v>FL</c:v>
                </c:pt>
                <c:pt idx="2">
                  <c:v>HD</c:v>
                </c:pt>
                <c:pt idx="3">
                  <c:v>WL</c:v>
                </c:pt>
                <c:pt idx="4">
                  <c:v>TW</c:v>
                </c:pt>
                <c:pt idx="5">
                  <c:v>RD</c:v>
                </c:pt>
                <c:pt idx="6">
                  <c:v>PK</c:v>
                </c:pt>
                <c:pt idx="7">
                  <c:v>BD</c:v>
                </c:pt>
                <c:pt idx="8">
                  <c:v>WC</c:v>
                </c:pt>
                <c:pt idx="9">
                  <c:v>FB</c:v>
                </c:pt>
                <c:pt idx="10">
                  <c:v>DB</c:v>
                </c:pt>
                <c:pt idx="11">
                  <c:v>WT</c:v>
                </c:pt>
                <c:pt idx="12">
                  <c:v>LJ</c:v>
                </c:pt>
                <c:pt idx="13">
                  <c:v>WE</c:v>
                </c:pt>
                <c:pt idx="14">
                  <c:v>AVG</c:v>
                </c:pt>
              </c:strCache>
            </c:strRef>
          </c:cat>
          <c:val>
            <c:numRef>
              <c:f>'Rsync benefits'!$B$3:$B$17</c:f>
              <c:numCache>
                <c:formatCode>General</c:formatCode>
                <c:ptCount val="15"/>
                <c:pt idx="0">
                  <c:v>2.30501417</c:v>
                </c:pt>
                <c:pt idx="1">
                  <c:v>1.510475292</c:v>
                </c:pt>
                <c:pt idx="2">
                  <c:v>1.15791849</c:v>
                </c:pt>
                <c:pt idx="3">
                  <c:v>1.627514442</c:v>
                </c:pt>
                <c:pt idx="4">
                  <c:v>1.306328429</c:v>
                </c:pt>
                <c:pt idx="5">
                  <c:v>4.339217956</c:v>
                </c:pt>
                <c:pt idx="6">
                  <c:v>2.784788937</c:v>
                </c:pt>
                <c:pt idx="7">
                  <c:v>2.144857202</c:v>
                </c:pt>
                <c:pt idx="8">
                  <c:v>1.033740275</c:v>
                </c:pt>
                <c:pt idx="9">
                  <c:v>10.71480013</c:v>
                </c:pt>
                <c:pt idx="10">
                  <c:v>1.0</c:v>
                </c:pt>
                <c:pt idx="11">
                  <c:v>1.011944903</c:v>
                </c:pt>
                <c:pt idx="12">
                  <c:v>5.614318821999985</c:v>
                </c:pt>
                <c:pt idx="13">
                  <c:v>1.646886188</c:v>
                </c:pt>
                <c:pt idx="14">
                  <c:v>2.728414659714286</c:v>
                </c:pt>
              </c:numCache>
            </c:numRef>
          </c:val>
        </c:ser>
        <c:ser>
          <c:idx val="1"/>
          <c:order val="1"/>
          <c:tx>
            <c:strRef>
              <c:f>'Rsync benefits'!$C$2</c:f>
              <c:strCache>
                <c:ptCount val="1"/>
                <c:pt idx="0">
                  <c:v>Backward</c:v>
                </c:pt>
              </c:strCache>
            </c:strRef>
          </c:tx>
          <c:spPr>
            <a:solidFill>
              <a:srgbClr val="0432FF"/>
            </a:solidFill>
            <a:ln>
              <a:noFill/>
            </a:ln>
            <a:effectLst/>
          </c:spPr>
          <c:invertIfNegative val="0"/>
          <c:cat>
            <c:strRef>
              <c:f>'Rsync benefits'!$A$3:$A$17</c:f>
              <c:strCache>
                <c:ptCount val="15"/>
                <c:pt idx="0">
                  <c:v>RM</c:v>
                </c:pt>
                <c:pt idx="1">
                  <c:v>FL</c:v>
                </c:pt>
                <c:pt idx="2">
                  <c:v>HD</c:v>
                </c:pt>
                <c:pt idx="3">
                  <c:v>WL</c:v>
                </c:pt>
                <c:pt idx="4">
                  <c:v>TW</c:v>
                </c:pt>
                <c:pt idx="5">
                  <c:v>RD</c:v>
                </c:pt>
                <c:pt idx="6">
                  <c:v>PK</c:v>
                </c:pt>
                <c:pt idx="7">
                  <c:v>BD</c:v>
                </c:pt>
                <c:pt idx="8">
                  <c:v>WC</c:v>
                </c:pt>
                <c:pt idx="9">
                  <c:v>FB</c:v>
                </c:pt>
                <c:pt idx="10">
                  <c:v>DB</c:v>
                </c:pt>
                <c:pt idx="11">
                  <c:v>WT</c:v>
                </c:pt>
                <c:pt idx="12">
                  <c:v>LJ</c:v>
                </c:pt>
                <c:pt idx="13">
                  <c:v>WE</c:v>
                </c:pt>
                <c:pt idx="14">
                  <c:v>AVG</c:v>
                </c:pt>
              </c:strCache>
            </c:strRef>
          </c:cat>
          <c:val>
            <c:numRef>
              <c:f>'Rsync benefits'!$C$3:$C$17</c:f>
              <c:numCache>
                <c:formatCode>General</c:formatCode>
                <c:ptCount val="15"/>
                <c:pt idx="0">
                  <c:v>1.005500914</c:v>
                </c:pt>
                <c:pt idx="1">
                  <c:v>1.57272601</c:v>
                </c:pt>
                <c:pt idx="2">
                  <c:v>3.420119878</c:v>
                </c:pt>
                <c:pt idx="3">
                  <c:v>5.191628255</c:v>
                </c:pt>
                <c:pt idx="4">
                  <c:v>1.463007018</c:v>
                </c:pt>
                <c:pt idx="5">
                  <c:v>3.978057877</c:v>
                </c:pt>
                <c:pt idx="6">
                  <c:v>2.143271353</c:v>
                </c:pt>
                <c:pt idx="7">
                  <c:v>1.969481265</c:v>
                </c:pt>
                <c:pt idx="8">
                  <c:v>1.045415176</c:v>
                </c:pt>
                <c:pt idx="9">
                  <c:v>12.59458324</c:v>
                </c:pt>
                <c:pt idx="10">
                  <c:v>2.450993204</c:v>
                </c:pt>
                <c:pt idx="11">
                  <c:v>1.018120822</c:v>
                </c:pt>
                <c:pt idx="12">
                  <c:v>3.947188497</c:v>
                </c:pt>
                <c:pt idx="13">
                  <c:v>4.305743071</c:v>
                </c:pt>
                <c:pt idx="14">
                  <c:v>3.293274041428571</c:v>
                </c:pt>
              </c:numCache>
            </c:numRef>
          </c:val>
        </c:ser>
        <c:dLbls>
          <c:showLegendKey val="0"/>
          <c:showVal val="0"/>
          <c:showCatName val="0"/>
          <c:showSerName val="0"/>
          <c:showPercent val="0"/>
          <c:showBubbleSize val="0"/>
        </c:dLbls>
        <c:gapWidth val="70"/>
        <c:axId val="-2133183856"/>
        <c:axId val="-2133180448"/>
      </c:barChart>
      <c:catAx>
        <c:axId val="-213318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Gill Sans" charset="0"/>
                <a:ea typeface="Gill Sans" charset="0"/>
                <a:cs typeface="Gill Sans" charset="0"/>
              </a:defRPr>
            </a:pPr>
            <a:endParaRPr lang="en-US"/>
          </a:p>
        </c:txPr>
        <c:crossAx val="-2133180448"/>
        <c:crosses val="autoZero"/>
        <c:auto val="1"/>
        <c:lblAlgn val="ctr"/>
        <c:lblOffset val="100"/>
        <c:noMultiLvlLbl val="0"/>
      </c:catAx>
      <c:valAx>
        <c:axId val="-2133180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just">
                  <a:defRPr sz="1600" b="0" i="0" u="none" strike="noStrike" kern="1200" baseline="0">
                    <a:solidFill>
                      <a:schemeClr val="tx1">
                        <a:lumMod val="50000"/>
                      </a:schemeClr>
                    </a:solidFill>
                    <a:latin typeface="Gill Sans" charset="0"/>
                    <a:ea typeface="Gill Sans" charset="0"/>
                    <a:cs typeface="Gill Sans" charset="0"/>
                  </a:defRPr>
                </a:pPr>
                <a:r>
                  <a:rPr lang="en-US" sz="1600" dirty="0"/>
                  <a:t>Sync / </a:t>
                </a:r>
                <a:r>
                  <a:rPr lang="en-US" sz="1600" dirty="0" err="1"/>
                  <a:t>Rsync</a:t>
                </a:r>
                <a:endParaRPr lang="en-US" sz="1600" dirty="0"/>
              </a:p>
            </c:rich>
          </c:tx>
          <c:layout>
            <c:manualLayout>
              <c:xMode val="edge"/>
              <c:yMode val="edge"/>
              <c:x val="0.0083166999334664"/>
              <c:y val="0.339625624328604"/>
            </c:manualLayout>
          </c:layout>
          <c:overlay val="0"/>
          <c:spPr>
            <a:noFill/>
            <a:ln>
              <a:noFill/>
            </a:ln>
            <a:effectLst/>
          </c:spPr>
          <c:txPr>
            <a:bodyPr rot="-5400000" spcFirstLastPara="1" vertOverflow="ellipsis" vert="horz" wrap="square" anchor="ctr" anchorCtr="1"/>
            <a:lstStyle/>
            <a:p>
              <a:pPr algn="just">
                <a:defRPr sz="1600" b="0" i="0" u="none" strike="noStrike" kern="1200" baseline="0">
                  <a:solidFill>
                    <a:schemeClr val="tx1">
                      <a:lumMod val="50000"/>
                    </a:schemeClr>
                  </a:solidFill>
                  <a:latin typeface="Gill Sans" charset="0"/>
                  <a:ea typeface="Gill Sans" charset="0"/>
                  <a:cs typeface="Gill Sans"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Gill Sans" charset="0"/>
                <a:ea typeface="Gill Sans" charset="0"/>
                <a:cs typeface="Gill Sans" charset="0"/>
              </a:defRPr>
            </a:pPr>
            <a:endParaRPr lang="en-US"/>
          </a:p>
        </c:txPr>
        <c:crossAx val="-2133183856"/>
        <c:crosses val="autoZero"/>
        <c:crossBetween val="between"/>
      </c:valAx>
      <c:spPr>
        <a:noFill/>
        <a:ln>
          <a:noFill/>
        </a:ln>
        <a:effectLst/>
      </c:spPr>
    </c:plotArea>
    <c:legend>
      <c:legendPos val="b"/>
      <c:layout>
        <c:manualLayout>
          <c:xMode val="edge"/>
          <c:yMode val="edge"/>
          <c:x val="0.620899980956712"/>
          <c:y val="0.111515007992422"/>
          <c:w val="0.371993757680964"/>
          <c:h val="0.1127997158249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Gill Sans" charset="0"/>
              <a:ea typeface="Gill Sans" charset="0"/>
              <a:cs typeface="Gill Sans" charset="0"/>
            </a:defRPr>
          </a:pPr>
          <a:endParaRPr lang="en-US"/>
        </a:p>
      </c:txPr>
    </c:legend>
    <c:plotVisOnly val="1"/>
    <c:dispBlanksAs val="gap"/>
    <c:showDLblsOverMax val="0"/>
  </c:chart>
  <c:spPr>
    <a:noFill/>
    <a:ln>
      <a:noFill/>
    </a:ln>
    <a:effectLst/>
  </c:spPr>
  <c:txPr>
    <a:bodyPr/>
    <a:lstStyle/>
    <a:p>
      <a:pPr>
        <a:defRPr b="0" i="0">
          <a:solidFill>
            <a:schemeClr val="tx1">
              <a:lumMod val="50000"/>
            </a:schemeClr>
          </a:solidFill>
          <a:latin typeface="Gill Sans" charset="0"/>
          <a:ea typeface="Gill Sans" charset="0"/>
          <a:cs typeface="Gill Sans"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Long tail in the Wikipedia graph</a:t>
            </a:r>
          </a:p>
        </c:rich>
      </c:tx>
      <c:overlay val="0"/>
    </c:title>
    <c:autoTitleDeleted val="0"/>
    <c:plotArea>
      <c:layout>
        <c:manualLayout>
          <c:layoutTarget val="inner"/>
          <c:xMode val="edge"/>
          <c:yMode val="edge"/>
          <c:x val="0.150005144519599"/>
          <c:y val="0.149791329961552"/>
          <c:w val="0.774684608747401"/>
          <c:h val="0.699719615713868"/>
        </c:manualLayout>
      </c:layout>
      <c:scatterChart>
        <c:scatterStyle val="smoothMarker"/>
        <c:varyColors val="0"/>
        <c:ser>
          <c:idx val="1"/>
          <c:order val="0"/>
          <c:tx>
            <c:strRef>
              <c:f>Wiki_long_tail!$B$1</c:f>
              <c:strCache>
                <c:ptCount val="1"/>
                <c:pt idx="0">
                  <c:v>Frontier size</c:v>
                </c:pt>
              </c:strCache>
            </c:strRef>
          </c:tx>
          <c:spPr>
            <a:ln w="38100">
              <a:solidFill>
                <a:srgbClr val="0432FF"/>
              </a:solidFill>
            </a:ln>
          </c:spPr>
          <c:marker>
            <c:symbol val="none"/>
          </c:marker>
          <c:xVal>
            <c:numRef>
              <c:f>Wiki_long_tail!$A$2:$A$1362</c:f>
              <c:numCache>
                <c:formatCode>General</c:formatCode>
                <c:ptCount val="1361"/>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pt idx="100">
                  <c:v>101.0</c:v>
                </c:pt>
                <c:pt idx="101">
                  <c:v>102.0</c:v>
                </c:pt>
                <c:pt idx="102">
                  <c:v>103.0</c:v>
                </c:pt>
                <c:pt idx="103">
                  <c:v>104.0</c:v>
                </c:pt>
                <c:pt idx="104">
                  <c:v>105.0</c:v>
                </c:pt>
                <c:pt idx="105">
                  <c:v>106.0</c:v>
                </c:pt>
                <c:pt idx="106">
                  <c:v>107.0</c:v>
                </c:pt>
                <c:pt idx="107">
                  <c:v>108.0</c:v>
                </c:pt>
                <c:pt idx="108">
                  <c:v>109.0</c:v>
                </c:pt>
                <c:pt idx="109">
                  <c:v>110.0</c:v>
                </c:pt>
                <c:pt idx="110">
                  <c:v>111.0</c:v>
                </c:pt>
                <c:pt idx="111">
                  <c:v>112.0</c:v>
                </c:pt>
                <c:pt idx="112">
                  <c:v>113.0</c:v>
                </c:pt>
                <c:pt idx="113">
                  <c:v>114.0</c:v>
                </c:pt>
                <c:pt idx="114">
                  <c:v>115.0</c:v>
                </c:pt>
                <c:pt idx="115">
                  <c:v>116.0</c:v>
                </c:pt>
                <c:pt idx="116">
                  <c:v>117.0</c:v>
                </c:pt>
                <c:pt idx="117">
                  <c:v>118.0</c:v>
                </c:pt>
                <c:pt idx="118">
                  <c:v>119.0</c:v>
                </c:pt>
                <c:pt idx="119">
                  <c:v>120.0</c:v>
                </c:pt>
                <c:pt idx="120">
                  <c:v>121.0</c:v>
                </c:pt>
                <c:pt idx="121">
                  <c:v>122.0</c:v>
                </c:pt>
                <c:pt idx="122">
                  <c:v>123.0</c:v>
                </c:pt>
                <c:pt idx="123">
                  <c:v>124.0</c:v>
                </c:pt>
                <c:pt idx="124">
                  <c:v>125.0</c:v>
                </c:pt>
                <c:pt idx="125">
                  <c:v>126.0</c:v>
                </c:pt>
                <c:pt idx="126">
                  <c:v>127.0</c:v>
                </c:pt>
                <c:pt idx="127">
                  <c:v>128.0</c:v>
                </c:pt>
                <c:pt idx="128">
                  <c:v>129.0</c:v>
                </c:pt>
                <c:pt idx="129">
                  <c:v>130.0</c:v>
                </c:pt>
                <c:pt idx="130">
                  <c:v>131.0</c:v>
                </c:pt>
                <c:pt idx="131">
                  <c:v>132.0</c:v>
                </c:pt>
                <c:pt idx="132">
                  <c:v>133.0</c:v>
                </c:pt>
                <c:pt idx="133">
                  <c:v>134.0</c:v>
                </c:pt>
                <c:pt idx="134">
                  <c:v>135.0</c:v>
                </c:pt>
                <c:pt idx="135">
                  <c:v>136.0</c:v>
                </c:pt>
                <c:pt idx="136">
                  <c:v>137.0</c:v>
                </c:pt>
                <c:pt idx="137">
                  <c:v>138.0</c:v>
                </c:pt>
                <c:pt idx="138">
                  <c:v>139.0</c:v>
                </c:pt>
                <c:pt idx="139">
                  <c:v>140.0</c:v>
                </c:pt>
                <c:pt idx="140">
                  <c:v>141.0</c:v>
                </c:pt>
                <c:pt idx="141">
                  <c:v>142.0</c:v>
                </c:pt>
                <c:pt idx="142">
                  <c:v>143.0</c:v>
                </c:pt>
                <c:pt idx="143">
                  <c:v>144.0</c:v>
                </c:pt>
                <c:pt idx="144">
                  <c:v>145.0</c:v>
                </c:pt>
                <c:pt idx="145">
                  <c:v>146.0</c:v>
                </c:pt>
                <c:pt idx="146">
                  <c:v>147.0</c:v>
                </c:pt>
                <c:pt idx="147">
                  <c:v>148.0</c:v>
                </c:pt>
                <c:pt idx="148">
                  <c:v>149.0</c:v>
                </c:pt>
                <c:pt idx="149">
                  <c:v>150.0</c:v>
                </c:pt>
                <c:pt idx="150">
                  <c:v>151.0</c:v>
                </c:pt>
                <c:pt idx="151">
                  <c:v>152.0</c:v>
                </c:pt>
                <c:pt idx="152">
                  <c:v>153.0</c:v>
                </c:pt>
                <c:pt idx="153">
                  <c:v>154.0</c:v>
                </c:pt>
                <c:pt idx="154">
                  <c:v>155.0</c:v>
                </c:pt>
                <c:pt idx="155">
                  <c:v>156.0</c:v>
                </c:pt>
                <c:pt idx="156">
                  <c:v>157.0</c:v>
                </c:pt>
                <c:pt idx="157">
                  <c:v>158.0</c:v>
                </c:pt>
                <c:pt idx="158">
                  <c:v>159.0</c:v>
                </c:pt>
                <c:pt idx="159">
                  <c:v>160.0</c:v>
                </c:pt>
                <c:pt idx="160">
                  <c:v>161.0</c:v>
                </c:pt>
                <c:pt idx="161">
                  <c:v>162.0</c:v>
                </c:pt>
                <c:pt idx="162">
                  <c:v>163.0</c:v>
                </c:pt>
                <c:pt idx="163">
                  <c:v>164.0</c:v>
                </c:pt>
                <c:pt idx="164">
                  <c:v>165.0</c:v>
                </c:pt>
                <c:pt idx="165">
                  <c:v>166.0</c:v>
                </c:pt>
                <c:pt idx="166">
                  <c:v>167.0</c:v>
                </c:pt>
                <c:pt idx="167">
                  <c:v>168.0</c:v>
                </c:pt>
                <c:pt idx="168">
                  <c:v>169.0</c:v>
                </c:pt>
                <c:pt idx="169">
                  <c:v>170.0</c:v>
                </c:pt>
                <c:pt idx="170">
                  <c:v>171.0</c:v>
                </c:pt>
                <c:pt idx="171">
                  <c:v>172.0</c:v>
                </c:pt>
                <c:pt idx="172">
                  <c:v>173.0</c:v>
                </c:pt>
                <c:pt idx="173">
                  <c:v>174.0</c:v>
                </c:pt>
                <c:pt idx="174">
                  <c:v>175.0</c:v>
                </c:pt>
                <c:pt idx="175">
                  <c:v>176.0</c:v>
                </c:pt>
                <c:pt idx="176">
                  <c:v>177.0</c:v>
                </c:pt>
                <c:pt idx="177">
                  <c:v>178.0</c:v>
                </c:pt>
                <c:pt idx="178">
                  <c:v>179.0</c:v>
                </c:pt>
                <c:pt idx="179">
                  <c:v>180.0</c:v>
                </c:pt>
                <c:pt idx="180">
                  <c:v>181.0</c:v>
                </c:pt>
                <c:pt idx="181">
                  <c:v>182.0</c:v>
                </c:pt>
                <c:pt idx="182">
                  <c:v>183.0</c:v>
                </c:pt>
                <c:pt idx="183">
                  <c:v>184.0</c:v>
                </c:pt>
                <c:pt idx="184">
                  <c:v>185.0</c:v>
                </c:pt>
                <c:pt idx="185">
                  <c:v>186.0</c:v>
                </c:pt>
                <c:pt idx="186">
                  <c:v>187.0</c:v>
                </c:pt>
                <c:pt idx="187">
                  <c:v>188.0</c:v>
                </c:pt>
                <c:pt idx="188">
                  <c:v>189.0</c:v>
                </c:pt>
                <c:pt idx="189">
                  <c:v>190.0</c:v>
                </c:pt>
                <c:pt idx="190">
                  <c:v>191.0</c:v>
                </c:pt>
                <c:pt idx="191">
                  <c:v>192.0</c:v>
                </c:pt>
                <c:pt idx="192">
                  <c:v>193.0</c:v>
                </c:pt>
                <c:pt idx="193">
                  <c:v>194.0</c:v>
                </c:pt>
                <c:pt idx="194">
                  <c:v>195.0</c:v>
                </c:pt>
                <c:pt idx="195">
                  <c:v>196.0</c:v>
                </c:pt>
                <c:pt idx="196">
                  <c:v>197.0</c:v>
                </c:pt>
                <c:pt idx="197">
                  <c:v>198.0</c:v>
                </c:pt>
                <c:pt idx="198">
                  <c:v>199.0</c:v>
                </c:pt>
                <c:pt idx="199">
                  <c:v>200.0</c:v>
                </c:pt>
                <c:pt idx="200">
                  <c:v>201.0</c:v>
                </c:pt>
                <c:pt idx="201">
                  <c:v>202.0</c:v>
                </c:pt>
                <c:pt idx="202">
                  <c:v>203.0</c:v>
                </c:pt>
                <c:pt idx="203">
                  <c:v>204.0</c:v>
                </c:pt>
                <c:pt idx="204">
                  <c:v>205.0</c:v>
                </c:pt>
                <c:pt idx="205">
                  <c:v>206.0</c:v>
                </c:pt>
                <c:pt idx="206">
                  <c:v>207.0</c:v>
                </c:pt>
                <c:pt idx="207">
                  <c:v>208.0</c:v>
                </c:pt>
                <c:pt idx="208">
                  <c:v>209.0</c:v>
                </c:pt>
                <c:pt idx="209">
                  <c:v>210.0</c:v>
                </c:pt>
                <c:pt idx="210">
                  <c:v>211.0</c:v>
                </c:pt>
                <c:pt idx="211">
                  <c:v>212.0</c:v>
                </c:pt>
                <c:pt idx="212">
                  <c:v>213.0</c:v>
                </c:pt>
                <c:pt idx="213">
                  <c:v>214.0</c:v>
                </c:pt>
                <c:pt idx="214">
                  <c:v>215.0</c:v>
                </c:pt>
                <c:pt idx="215">
                  <c:v>216.0</c:v>
                </c:pt>
                <c:pt idx="216">
                  <c:v>217.0</c:v>
                </c:pt>
                <c:pt idx="217">
                  <c:v>218.0</c:v>
                </c:pt>
                <c:pt idx="218">
                  <c:v>219.0</c:v>
                </c:pt>
                <c:pt idx="219">
                  <c:v>220.0</c:v>
                </c:pt>
                <c:pt idx="220">
                  <c:v>221.0</c:v>
                </c:pt>
                <c:pt idx="221">
                  <c:v>222.0</c:v>
                </c:pt>
                <c:pt idx="222">
                  <c:v>223.0</c:v>
                </c:pt>
                <c:pt idx="223">
                  <c:v>224.0</c:v>
                </c:pt>
                <c:pt idx="224">
                  <c:v>225.0</c:v>
                </c:pt>
                <c:pt idx="225">
                  <c:v>226.0</c:v>
                </c:pt>
                <c:pt idx="226">
                  <c:v>227.0</c:v>
                </c:pt>
                <c:pt idx="227">
                  <c:v>228.0</c:v>
                </c:pt>
                <c:pt idx="228">
                  <c:v>229.0</c:v>
                </c:pt>
                <c:pt idx="229">
                  <c:v>230.0</c:v>
                </c:pt>
                <c:pt idx="230">
                  <c:v>231.0</c:v>
                </c:pt>
                <c:pt idx="231">
                  <c:v>232.0</c:v>
                </c:pt>
                <c:pt idx="232">
                  <c:v>233.0</c:v>
                </c:pt>
                <c:pt idx="233">
                  <c:v>234.0</c:v>
                </c:pt>
                <c:pt idx="234">
                  <c:v>235.0</c:v>
                </c:pt>
                <c:pt idx="235">
                  <c:v>236.0</c:v>
                </c:pt>
                <c:pt idx="236">
                  <c:v>237.0</c:v>
                </c:pt>
                <c:pt idx="237">
                  <c:v>238.0</c:v>
                </c:pt>
                <c:pt idx="238">
                  <c:v>239.0</c:v>
                </c:pt>
                <c:pt idx="239">
                  <c:v>240.0</c:v>
                </c:pt>
                <c:pt idx="240">
                  <c:v>241.0</c:v>
                </c:pt>
                <c:pt idx="241">
                  <c:v>242.0</c:v>
                </c:pt>
                <c:pt idx="242">
                  <c:v>243.0</c:v>
                </c:pt>
                <c:pt idx="243">
                  <c:v>244.0</c:v>
                </c:pt>
                <c:pt idx="244">
                  <c:v>245.0</c:v>
                </c:pt>
                <c:pt idx="245">
                  <c:v>246.0</c:v>
                </c:pt>
                <c:pt idx="246">
                  <c:v>247.0</c:v>
                </c:pt>
                <c:pt idx="247">
                  <c:v>248.0</c:v>
                </c:pt>
                <c:pt idx="248">
                  <c:v>249.0</c:v>
                </c:pt>
                <c:pt idx="249">
                  <c:v>250.0</c:v>
                </c:pt>
                <c:pt idx="250">
                  <c:v>251.0</c:v>
                </c:pt>
                <c:pt idx="251">
                  <c:v>252.0</c:v>
                </c:pt>
                <c:pt idx="252">
                  <c:v>253.0</c:v>
                </c:pt>
                <c:pt idx="253">
                  <c:v>254.0</c:v>
                </c:pt>
                <c:pt idx="254">
                  <c:v>255.0</c:v>
                </c:pt>
                <c:pt idx="255">
                  <c:v>256.0</c:v>
                </c:pt>
                <c:pt idx="256">
                  <c:v>257.0</c:v>
                </c:pt>
                <c:pt idx="257">
                  <c:v>258.0</c:v>
                </c:pt>
                <c:pt idx="258">
                  <c:v>259.0</c:v>
                </c:pt>
                <c:pt idx="259">
                  <c:v>260.0</c:v>
                </c:pt>
                <c:pt idx="260">
                  <c:v>261.0</c:v>
                </c:pt>
                <c:pt idx="261">
                  <c:v>262.0</c:v>
                </c:pt>
                <c:pt idx="262">
                  <c:v>263.0</c:v>
                </c:pt>
                <c:pt idx="263">
                  <c:v>264.0</c:v>
                </c:pt>
                <c:pt idx="264">
                  <c:v>265.0</c:v>
                </c:pt>
                <c:pt idx="265">
                  <c:v>266.0</c:v>
                </c:pt>
                <c:pt idx="266">
                  <c:v>267.0</c:v>
                </c:pt>
                <c:pt idx="267">
                  <c:v>268.0</c:v>
                </c:pt>
                <c:pt idx="268">
                  <c:v>269.0</c:v>
                </c:pt>
                <c:pt idx="269">
                  <c:v>270.0</c:v>
                </c:pt>
                <c:pt idx="270">
                  <c:v>271.0</c:v>
                </c:pt>
                <c:pt idx="271">
                  <c:v>272.0</c:v>
                </c:pt>
                <c:pt idx="272">
                  <c:v>273.0</c:v>
                </c:pt>
                <c:pt idx="273">
                  <c:v>274.0</c:v>
                </c:pt>
                <c:pt idx="274">
                  <c:v>275.0</c:v>
                </c:pt>
                <c:pt idx="275">
                  <c:v>276.0</c:v>
                </c:pt>
                <c:pt idx="276">
                  <c:v>277.0</c:v>
                </c:pt>
                <c:pt idx="277">
                  <c:v>278.0</c:v>
                </c:pt>
                <c:pt idx="278">
                  <c:v>279.0</c:v>
                </c:pt>
                <c:pt idx="279">
                  <c:v>280.0</c:v>
                </c:pt>
                <c:pt idx="280">
                  <c:v>281.0</c:v>
                </c:pt>
                <c:pt idx="281">
                  <c:v>282.0</c:v>
                </c:pt>
                <c:pt idx="282">
                  <c:v>283.0</c:v>
                </c:pt>
                <c:pt idx="283">
                  <c:v>284.0</c:v>
                </c:pt>
                <c:pt idx="284">
                  <c:v>285.0</c:v>
                </c:pt>
                <c:pt idx="285">
                  <c:v>286.0</c:v>
                </c:pt>
                <c:pt idx="286">
                  <c:v>287.0</c:v>
                </c:pt>
                <c:pt idx="287">
                  <c:v>288.0</c:v>
                </c:pt>
                <c:pt idx="288">
                  <c:v>289.0</c:v>
                </c:pt>
                <c:pt idx="289">
                  <c:v>290.0</c:v>
                </c:pt>
                <c:pt idx="290">
                  <c:v>291.0</c:v>
                </c:pt>
                <c:pt idx="291">
                  <c:v>292.0</c:v>
                </c:pt>
                <c:pt idx="292">
                  <c:v>293.0</c:v>
                </c:pt>
                <c:pt idx="293">
                  <c:v>294.0</c:v>
                </c:pt>
                <c:pt idx="294">
                  <c:v>295.0</c:v>
                </c:pt>
                <c:pt idx="295">
                  <c:v>296.0</c:v>
                </c:pt>
                <c:pt idx="296">
                  <c:v>297.0</c:v>
                </c:pt>
                <c:pt idx="297">
                  <c:v>298.0</c:v>
                </c:pt>
                <c:pt idx="298">
                  <c:v>299.0</c:v>
                </c:pt>
                <c:pt idx="299">
                  <c:v>300.0</c:v>
                </c:pt>
                <c:pt idx="300">
                  <c:v>301.0</c:v>
                </c:pt>
                <c:pt idx="301">
                  <c:v>302.0</c:v>
                </c:pt>
                <c:pt idx="302">
                  <c:v>303.0</c:v>
                </c:pt>
                <c:pt idx="303">
                  <c:v>304.0</c:v>
                </c:pt>
                <c:pt idx="304">
                  <c:v>305.0</c:v>
                </c:pt>
                <c:pt idx="305">
                  <c:v>306.0</c:v>
                </c:pt>
                <c:pt idx="306">
                  <c:v>307.0</c:v>
                </c:pt>
                <c:pt idx="307">
                  <c:v>308.0</c:v>
                </c:pt>
                <c:pt idx="308">
                  <c:v>309.0</c:v>
                </c:pt>
                <c:pt idx="309">
                  <c:v>310.0</c:v>
                </c:pt>
                <c:pt idx="310">
                  <c:v>311.0</c:v>
                </c:pt>
                <c:pt idx="311">
                  <c:v>312.0</c:v>
                </c:pt>
                <c:pt idx="312">
                  <c:v>313.0</c:v>
                </c:pt>
                <c:pt idx="313">
                  <c:v>314.0</c:v>
                </c:pt>
                <c:pt idx="314">
                  <c:v>315.0</c:v>
                </c:pt>
                <c:pt idx="315">
                  <c:v>316.0</c:v>
                </c:pt>
                <c:pt idx="316">
                  <c:v>317.0</c:v>
                </c:pt>
                <c:pt idx="317">
                  <c:v>318.0</c:v>
                </c:pt>
                <c:pt idx="318">
                  <c:v>319.0</c:v>
                </c:pt>
                <c:pt idx="319">
                  <c:v>320.0</c:v>
                </c:pt>
                <c:pt idx="320">
                  <c:v>321.0</c:v>
                </c:pt>
                <c:pt idx="321">
                  <c:v>322.0</c:v>
                </c:pt>
                <c:pt idx="322">
                  <c:v>323.0</c:v>
                </c:pt>
                <c:pt idx="323">
                  <c:v>324.0</c:v>
                </c:pt>
                <c:pt idx="324">
                  <c:v>325.0</c:v>
                </c:pt>
                <c:pt idx="325">
                  <c:v>326.0</c:v>
                </c:pt>
                <c:pt idx="326">
                  <c:v>327.0</c:v>
                </c:pt>
                <c:pt idx="327">
                  <c:v>328.0</c:v>
                </c:pt>
                <c:pt idx="328">
                  <c:v>329.0</c:v>
                </c:pt>
                <c:pt idx="329">
                  <c:v>330.0</c:v>
                </c:pt>
                <c:pt idx="330">
                  <c:v>331.0</c:v>
                </c:pt>
                <c:pt idx="331">
                  <c:v>332.0</c:v>
                </c:pt>
                <c:pt idx="332">
                  <c:v>333.0</c:v>
                </c:pt>
                <c:pt idx="333">
                  <c:v>334.0</c:v>
                </c:pt>
                <c:pt idx="334">
                  <c:v>335.0</c:v>
                </c:pt>
                <c:pt idx="335">
                  <c:v>336.0</c:v>
                </c:pt>
                <c:pt idx="336">
                  <c:v>337.0</c:v>
                </c:pt>
                <c:pt idx="337">
                  <c:v>338.0</c:v>
                </c:pt>
                <c:pt idx="338">
                  <c:v>339.0</c:v>
                </c:pt>
                <c:pt idx="339">
                  <c:v>340.0</c:v>
                </c:pt>
                <c:pt idx="340">
                  <c:v>341.0</c:v>
                </c:pt>
                <c:pt idx="341">
                  <c:v>342.0</c:v>
                </c:pt>
                <c:pt idx="342">
                  <c:v>343.0</c:v>
                </c:pt>
                <c:pt idx="343">
                  <c:v>344.0</c:v>
                </c:pt>
                <c:pt idx="344">
                  <c:v>345.0</c:v>
                </c:pt>
                <c:pt idx="345">
                  <c:v>346.0</c:v>
                </c:pt>
                <c:pt idx="346">
                  <c:v>347.0</c:v>
                </c:pt>
                <c:pt idx="347">
                  <c:v>348.0</c:v>
                </c:pt>
                <c:pt idx="348">
                  <c:v>349.0</c:v>
                </c:pt>
                <c:pt idx="349">
                  <c:v>350.0</c:v>
                </c:pt>
                <c:pt idx="350">
                  <c:v>351.0</c:v>
                </c:pt>
                <c:pt idx="351">
                  <c:v>352.0</c:v>
                </c:pt>
                <c:pt idx="352">
                  <c:v>353.0</c:v>
                </c:pt>
                <c:pt idx="353">
                  <c:v>354.0</c:v>
                </c:pt>
                <c:pt idx="354">
                  <c:v>355.0</c:v>
                </c:pt>
                <c:pt idx="355">
                  <c:v>356.0</c:v>
                </c:pt>
                <c:pt idx="356">
                  <c:v>357.0</c:v>
                </c:pt>
                <c:pt idx="357">
                  <c:v>358.0</c:v>
                </c:pt>
                <c:pt idx="358">
                  <c:v>359.0</c:v>
                </c:pt>
                <c:pt idx="359">
                  <c:v>360.0</c:v>
                </c:pt>
                <c:pt idx="360">
                  <c:v>361.0</c:v>
                </c:pt>
                <c:pt idx="361">
                  <c:v>362.0</c:v>
                </c:pt>
                <c:pt idx="362">
                  <c:v>363.0</c:v>
                </c:pt>
                <c:pt idx="363">
                  <c:v>364.0</c:v>
                </c:pt>
                <c:pt idx="364">
                  <c:v>365.0</c:v>
                </c:pt>
                <c:pt idx="365">
                  <c:v>366.0</c:v>
                </c:pt>
                <c:pt idx="366">
                  <c:v>367.0</c:v>
                </c:pt>
                <c:pt idx="367">
                  <c:v>368.0</c:v>
                </c:pt>
                <c:pt idx="368">
                  <c:v>369.0</c:v>
                </c:pt>
                <c:pt idx="369">
                  <c:v>370.0</c:v>
                </c:pt>
                <c:pt idx="370">
                  <c:v>371.0</c:v>
                </c:pt>
                <c:pt idx="371">
                  <c:v>372.0</c:v>
                </c:pt>
                <c:pt idx="372">
                  <c:v>373.0</c:v>
                </c:pt>
                <c:pt idx="373">
                  <c:v>374.0</c:v>
                </c:pt>
                <c:pt idx="374">
                  <c:v>375.0</c:v>
                </c:pt>
                <c:pt idx="375">
                  <c:v>376.0</c:v>
                </c:pt>
                <c:pt idx="376">
                  <c:v>377.0</c:v>
                </c:pt>
                <c:pt idx="377">
                  <c:v>378.0</c:v>
                </c:pt>
                <c:pt idx="378">
                  <c:v>379.0</c:v>
                </c:pt>
                <c:pt idx="379">
                  <c:v>380.0</c:v>
                </c:pt>
                <c:pt idx="380">
                  <c:v>381.0</c:v>
                </c:pt>
                <c:pt idx="381">
                  <c:v>382.0</c:v>
                </c:pt>
                <c:pt idx="382">
                  <c:v>383.0</c:v>
                </c:pt>
                <c:pt idx="383">
                  <c:v>384.0</c:v>
                </c:pt>
                <c:pt idx="384">
                  <c:v>385.0</c:v>
                </c:pt>
                <c:pt idx="385">
                  <c:v>386.0</c:v>
                </c:pt>
                <c:pt idx="386">
                  <c:v>387.0</c:v>
                </c:pt>
                <c:pt idx="387">
                  <c:v>388.0</c:v>
                </c:pt>
                <c:pt idx="388">
                  <c:v>389.0</c:v>
                </c:pt>
                <c:pt idx="389">
                  <c:v>390.0</c:v>
                </c:pt>
                <c:pt idx="390">
                  <c:v>391.0</c:v>
                </c:pt>
                <c:pt idx="391">
                  <c:v>392.0</c:v>
                </c:pt>
                <c:pt idx="392">
                  <c:v>393.0</c:v>
                </c:pt>
                <c:pt idx="393">
                  <c:v>394.0</c:v>
                </c:pt>
                <c:pt idx="394">
                  <c:v>395.0</c:v>
                </c:pt>
                <c:pt idx="395">
                  <c:v>396.0</c:v>
                </c:pt>
                <c:pt idx="396">
                  <c:v>397.0</c:v>
                </c:pt>
                <c:pt idx="397">
                  <c:v>398.0</c:v>
                </c:pt>
                <c:pt idx="398">
                  <c:v>399.0</c:v>
                </c:pt>
                <c:pt idx="399">
                  <c:v>400.0</c:v>
                </c:pt>
                <c:pt idx="400">
                  <c:v>401.0</c:v>
                </c:pt>
                <c:pt idx="401">
                  <c:v>402.0</c:v>
                </c:pt>
                <c:pt idx="402">
                  <c:v>403.0</c:v>
                </c:pt>
                <c:pt idx="403">
                  <c:v>404.0</c:v>
                </c:pt>
                <c:pt idx="404">
                  <c:v>405.0</c:v>
                </c:pt>
                <c:pt idx="405">
                  <c:v>406.0</c:v>
                </c:pt>
                <c:pt idx="406">
                  <c:v>407.0</c:v>
                </c:pt>
                <c:pt idx="407">
                  <c:v>408.0</c:v>
                </c:pt>
                <c:pt idx="408">
                  <c:v>409.0</c:v>
                </c:pt>
                <c:pt idx="409">
                  <c:v>410.0</c:v>
                </c:pt>
                <c:pt idx="410">
                  <c:v>411.0</c:v>
                </c:pt>
                <c:pt idx="411">
                  <c:v>412.0</c:v>
                </c:pt>
                <c:pt idx="412">
                  <c:v>413.0</c:v>
                </c:pt>
                <c:pt idx="413">
                  <c:v>414.0</c:v>
                </c:pt>
                <c:pt idx="414">
                  <c:v>415.0</c:v>
                </c:pt>
                <c:pt idx="415">
                  <c:v>416.0</c:v>
                </c:pt>
                <c:pt idx="416">
                  <c:v>417.0</c:v>
                </c:pt>
                <c:pt idx="417">
                  <c:v>418.0</c:v>
                </c:pt>
                <c:pt idx="418">
                  <c:v>419.0</c:v>
                </c:pt>
                <c:pt idx="419">
                  <c:v>420.0</c:v>
                </c:pt>
                <c:pt idx="420">
                  <c:v>421.0</c:v>
                </c:pt>
                <c:pt idx="421">
                  <c:v>422.0</c:v>
                </c:pt>
                <c:pt idx="422">
                  <c:v>423.0</c:v>
                </c:pt>
                <c:pt idx="423">
                  <c:v>424.0</c:v>
                </c:pt>
                <c:pt idx="424">
                  <c:v>425.0</c:v>
                </c:pt>
                <c:pt idx="425">
                  <c:v>426.0</c:v>
                </c:pt>
                <c:pt idx="426">
                  <c:v>427.0</c:v>
                </c:pt>
                <c:pt idx="427">
                  <c:v>428.0</c:v>
                </c:pt>
                <c:pt idx="428">
                  <c:v>429.0</c:v>
                </c:pt>
                <c:pt idx="429">
                  <c:v>430.0</c:v>
                </c:pt>
                <c:pt idx="430">
                  <c:v>431.0</c:v>
                </c:pt>
                <c:pt idx="431">
                  <c:v>432.0</c:v>
                </c:pt>
                <c:pt idx="432">
                  <c:v>433.0</c:v>
                </c:pt>
                <c:pt idx="433">
                  <c:v>434.0</c:v>
                </c:pt>
                <c:pt idx="434">
                  <c:v>435.0</c:v>
                </c:pt>
                <c:pt idx="435">
                  <c:v>436.0</c:v>
                </c:pt>
                <c:pt idx="436">
                  <c:v>437.0</c:v>
                </c:pt>
                <c:pt idx="437">
                  <c:v>438.0</c:v>
                </c:pt>
                <c:pt idx="438">
                  <c:v>439.0</c:v>
                </c:pt>
                <c:pt idx="439">
                  <c:v>440.0</c:v>
                </c:pt>
                <c:pt idx="440">
                  <c:v>441.0</c:v>
                </c:pt>
                <c:pt idx="441">
                  <c:v>442.0</c:v>
                </c:pt>
                <c:pt idx="442">
                  <c:v>443.0</c:v>
                </c:pt>
                <c:pt idx="443">
                  <c:v>444.0</c:v>
                </c:pt>
                <c:pt idx="444">
                  <c:v>445.0</c:v>
                </c:pt>
                <c:pt idx="445">
                  <c:v>446.0</c:v>
                </c:pt>
                <c:pt idx="446">
                  <c:v>447.0</c:v>
                </c:pt>
                <c:pt idx="447">
                  <c:v>448.0</c:v>
                </c:pt>
                <c:pt idx="448">
                  <c:v>449.0</c:v>
                </c:pt>
                <c:pt idx="449">
                  <c:v>450.0</c:v>
                </c:pt>
                <c:pt idx="450">
                  <c:v>451.0</c:v>
                </c:pt>
                <c:pt idx="451">
                  <c:v>452.0</c:v>
                </c:pt>
                <c:pt idx="452">
                  <c:v>453.0</c:v>
                </c:pt>
                <c:pt idx="453">
                  <c:v>454.0</c:v>
                </c:pt>
                <c:pt idx="454">
                  <c:v>455.0</c:v>
                </c:pt>
                <c:pt idx="455">
                  <c:v>456.0</c:v>
                </c:pt>
                <c:pt idx="456">
                  <c:v>457.0</c:v>
                </c:pt>
                <c:pt idx="457">
                  <c:v>458.0</c:v>
                </c:pt>
                <c:pt idx="458">
                  <c:v>459.0</c:v>
                </c:pt>
                <c:pt idx="459">
                  <c:v>460.0</c:v>
                </c:pt>
                <c:pt idx="460">
                  <c:v>461.0</c:v>
                </c:pt>
                <c:pt idx="461">
                  <c:v>462.0</c:v>
                </c:pt>
                <c:pt idx="462">
                  <c:v>463.0</c:v>
                </c:pt>
                <c:pt idx="463">
                  <c:v>464.0</c:v>
                </c:pt>
                <c:pt idx="464">
                  <c:v>465.0</c:v>
                </c:pt>
                <c:pt idx="465">
                  <c:v>466.0</c:v>
                </c:pt>
                <c:pt idx="466">
                  <c:v>467.0</c:v>
                </c:pt>
                <c:pt idx="467">
                  <c:v>468.0</c:v>
                </c:pt>
                <c:pt idx="468">
                  <c:v>469.0</c:v>
                </c:pt>
                <c:pt idx="469">
                  <c:v>470.0</c:v>
                </c:pt>
                <c:pt idx="470">
                  <c:v>471.0</c:v>
                </c:pt>
                <c:pt idx="471">
                  <c:v>472.0</c:v>
                </c:pt>
                <c:pt idx="472">
                  <c:v>473.0</c:v>
                </c:pt>
                <c:pt idx="473">
                  <c:v>474.0</c:v>
                </c:pt>
                <c:pt idx="474">
                  <c:v>475.0</c:v>
                </c:pt>
                <c:pt idx="475">
                  <c:v>476.0</c:v>
                </c:pt>
                <c:pt idx="476">
                  <c:v>477.0</c:v>
                </c:pt>
                <c:pt idx="477">
                  <c:v>478.0</c:v>
                </c:pt>
                <c:pt idx="478">
                  <c:v>479.0</c:v>
                </c:pt>
                <c:pt idx="479">
                  <c:v>480.0</c:v>
                </c:pt>
                <c:pt idx="480">
                  <c:v>481.0</c:v>
                </c:pt>
                <c:pt idx="481">
                  <c:v>482.0</c:v>
                </c:pt>
                <c:pt idx="482">
                  <c:v>483.0</c:v>
                </c:pt>
                <c:pt idx="483">
                  <c:v>484.0</c:v>
                </c:pt>
                <c:pt idx="484">
                  <c:v>485.0</c:v>
                </c:pt>
                <c:pt idx="485">
                  <c:v>486.0</c:v>
                </c:pt>
                <c:pt idx="486">
                  <c:v>487.0</c:v>
                </c:pt>
                <c:pt idx="487">
                  <c:v>488.0</c:v>
                </c:pt>
                <c:pt idx="488">
                  <c:v>489.0</c:v>
                </c:pt>
                <c:pt idx="489">
                  <c:v>490.0</c:v>
                </c:pt>
                <c:pt idx="490">
                  <c:v>491.0</c:v>
                </c:pt>
                <c:pt idx="491">
                  <c:v>492.0</c:v>
                </c:pt>
                <c:pt idx="492">
                  <c:v>493.0</c:v>
                </c:pt>
                <c:pt idx="493">
                  <c:v>494.0</c:v>
                </c:pt>
                <c:pt idx="494">
                  <c:v>495.0</c:v>
                </c:pt>
                <c:pt idx="495">
                  <c:v>496.0</c:v>
                </c:pt>
                <c:pt idx="496">
                  <c:v>497.0</c:v>
                </c:pt>
                <c:pt idx="497">
                  <c:v>498.0</c:v>
                </c:pt>
                <c:pt idx="498">
                  <c:v>499.0</c:v>
                </c:pt>
                <c:pt idx="499">
                  <c:v>500.0</c:v>
                </c:pt>
                <c:pt idx="500">
                  <c:v>501.0</c:v>
                </c:pt>
                <c:pt idx="501">
                  <c:v>502.0</c:v>
                </c:pt>
                <c:pt idx="502">
                  <c:v>503.0</c:v>
                </c:pt>
                <c:pt idx="503">
                  <c:v>504.0</c:v>
                </c:pt>
                <c:pt idx="504">
                  <c:v>505.0</c:v>
                </c:pt>
                <c:pt idx="505">
                  <c:v>506.0</c:v>
                </c:pt>
                <c:pt idx="506">
                  <c:v>507.0</c:v>
                </c:pt>
                <c:pt idx="507">
                  <c:v>508.0</c:v>
                </c:pt>
                <c:pt idx="508">
                  <c:v>509.0</c:v>
                </c:pt>
                <c:pt idx="509">
                  <c:v>510.0</c:v>
                </c:pt>
                <c:pt idx="510">
                  <c:v>511.0</c:v>
                </c:pt>
                <c:pt idx="511">
                  <c:v>512.0</c:v>
                </c:pt>
                <c:pt idx="512">
                  <c:v>513.0</c:v>
                </c:pt>
                <c:pt idx="513">
                  <c:v>514.0</c:v>
                </c:pt>
                <c:pt idx="514">
                  <c:v>515.0</c:v>
                </c:pt>
                <c:pt idx="515">
                  <c:v>516.0</c:v>
                </c:pt>
                <c:pt idx="516">
                  <c:v>517.0</c:v>
                </c:pt>
                <c:pt idx="517">
                  <c:v>518.0</c:v>
                </c:pt>
                <c:pt idx="518">
                  <c:v>519.0</c:v>
                </c:pt>
                <c:pt idx="519">
                  <c:v>520.0</c:v>
                </c:pt>
                <c:pt idx="520">
                  <c:v>521.0</c:v>
                </c:pt>
                <c:pt idx="521">
                  <c:v>522.0</c:v>
                </c:pt>
                <c:pt idx="522">
                  <c:v>523.0</c:v>
                </c:pt>
                <c:pt idx="523">
                  <c:v>524.0</c:v>
                </c:pt>
                <c:pt idx="524">
                  <c:v>525.0</c:v>
                </c:pt>
                <c:pt idx="525">
                  <c:v>526.0</c:v>
                </c:pt>
                <c:pt idx="526">
                  <c:v>527.0</c:v>
                </c:pt>
                <c:pt idx="527">
                  <c:v>528.0</c:v>
                </c:pt>
                <c:pt idx="528">
                  <c:v>529.0</c:v>
                </c:pt>
                <c:pt idx="529">
                  <c:v>530.0</c:v>
                </c:pt>
                <c:pt idx="530">
                  <c:v>531.0</c:v>
                </c:pt>
                <c:pt idx="531">
                  <c:v>532.0</c:v>
                </c:pt>
                <c:pt idx="532">
                  <c:v>533.0</c:v>
                </c:pt>
                <c:pt idx="533">
                  <c:v>534.0</c:v>
                </c:pt>
                <c:pt idx="534">
                  <c:v>535.0</c:v>
                </c:pt>
                <c:pt idx="535">
                  <c:v>536.0</c:v>
                </c:pt>
                <c:pt idx="536">
                  <c:v>537.0</c:v>
                </c:pt>
                <c:pt idx="537">
                  <c:v>538.0</c:v>
                </c:pt>
                <c:pt idx="538">
                  <c:v>539.0</c:v>
                </c:pt>
                <c:pt idx="539">
                  <c:v>540.0</c:v>
                </c:pt>
                <c:pt idx="540">
                  <c:v>541.0</c:v>
                </c:pt>
                <c:pt idx="541">
                  <c:v>542.0</c:v>
                </c:pt>
                <c:pt idx="542">
                  <c:v>543.0</c:v>
                </c:pt>
                <c:pt idx="543">
                  <c:v>544.0</c:v>
                </c:pt>
                <c:pt idx="544">
                  <c:v>545.0</c:v>
                </c:pt>
                <c:pt idx="545">
                  <c:v>546.0</c:v>
                </c:pt>
                <c:pt idx="546">
                  <c:v>547.0</c:v>
                </c:pt>
                <c:pt idx="547">
                  <c:v>548.0</c:v>
                </c:pt>
                <c:pt idx="548">
                  <c:v>549.0</c:v>
                </c:pt>
                <c:pt idx="549">
                  <c:v>550.0</c:v>
                </c:pt>
                <c:pt idx="550">
                  <c:v>551.0</c:v>
                </c:pt>
                <c:pt idx="551">
                  <c:v>552.0</c:v>
                </c:pt>
                <c:pt idx="552">
                  <c:v>553.0</c:v>
                </c:pt>
                <c:pt idx="553">
                  <c:v>554.0</c:v>
                </c:pt>
                <c:pt idx="554">
                  <c:v>555.0</c:v>
                </c:pt>
                <c:pt idx="555">
                  <c:v>556.0</c:v>
                </c:pt>
                <c:pt idx="556">
                  <c:v>557.0</c:v>
                </c:pt>
                <c:pt idx="557">
                  <c:v>558.0</c:v>
                </c:pt>
                <c:pt idx="558">
                  <c:v>559.0</c:v>
                </c:pt>
                <c:pt idx="559">
                  <c:v>560.0</c:v>
                </c:pt>
                <c:pt idx="560">
                  <c:v>561.0</c:v>
                </c:pt>
                <c:pt idx="561">
                  <c:v>562.0</c:v>
                </c:pt>
                <c:pt idx="562">
                  <c:v>563.0</c:v>
                </c:pt>
                <c:pt idx="563">
                  <c:v>564.0</c:v>
                </c:pt>
                <c:pt idx="564">
                  <c:v>565.0</c:v>
                </c:pt>
                <c:pt idx="565">
                  <c:v>566.0</c:v>
                </c:pt>
                <c:pt idx="566">
                  <c:v>567.0</c:v>
                </c:pt>
                <c:pt idx="567">
                  <c:v>568.0</c:v>
                </c:pt>
                <c:pt idx="568">
                  <c:v>569.0</c:v>
                </c:pt>
                <c:pt idx="569">
                  <c:v>570.0</c:v>
                </c:pt>
                <c:pt idx="570">
                  <c:v>571.0</c:v>
                </c:pt>
                <c:pt idx="571">
                  <c:v>572.0</c:v>
                </c:pt>
                <c:pt idx="572">
                  <c:v>573.0</c:v>
                </c:pt>
                <c:pt idx="573">
                  <c:v>574.0</c:v>
                </c:pt>
                <c:pt idx="574">
                  <c:v>575.0</c:v>
                </c:pt>
                <c:pt idx="575">
                  <c:v>576.0</c:v>
                </c:pt>
                <c:pt idx="576">
                  <c:v>577.0</c:v>
                </c:pt>
                <c:pt idx="577">
                  <c:v>578.0</c:v>
                </c:pt>
                <c:pt idx="578">
                  <c:v>579.0</c:v>
                </c:pt>
                <c:pt idx="579">
                  <c:v>580.0</c:v>
                </c:pt>
                <c:pt idx="580">
                  <c:v>581.0</c:v>
                </c:pt>
                <c:pt idx="581">
                  <c:v>582.0</c:v>
                </c:pt>
                <c:pt idx="582">
                  <c:v>583.0</c:v>
                </c:pt>
                <c:pt idx="583">
                  <c:v>584.0</c:v>
                </c:pt>
                <c:pt idx="584">
                  <c:v>585.0</c:v>
                </c:pt>
                <c:pt idx="585">
                  <c:v>586.0</c:v>
                </c:pt>
                <c:pt idx="586">
                  <c:v>587.0</c:v>
                </c:pt>
                <c:pt idx="587">
                  <c:v>588.0</c:v>
                </c:pt>
                <c:pt idx="588">
                  <c:v>589.0</c:v>
                </c:pt>
                <c:pt idx="589">
                  <c:v>590.0</c:v>
                </c:pt>
                <c:pt idx="590">
                  <c:v>591.0</c:v>
                </c:pt>
                <c:pt idx="591">
                  <c:v>592.0</c:v>
                </c:pt>
                <c:pt idx="592">
                  <c:v>593.0</c:v>
                </c:pt>
                <c:pt idx="593">
                  <c:v>594.0</c:v>
                </c:pt>
                <c:pt idx="594">
                  <c:v>595.0</c:v>
                </c:pt>
                <c:pt idx="595">
                  <c:v>596.0</c:v>
                </c:pt>
                <c:pt idx="596">
                  <c:v>597.0</c:v>
                </c:pt>
                <c:pt idx="597">
                  <c:v>598.0</c:v>
                </c:pt>
                <c:pt idx="598">
                  <c:v>599.0</c:v>
                </c:pt>
                <c:pt idx="599">
                  <c:v>600.0</c:v>
                </c:pt>
                <c:pt idx="600">
                  <c:v>601.0</c:v>
                </c:pt>
                <c:pt idx="601">
                  <c:v>602.0</c:v>
                </c:pt>
                <c:pt idx="602">
                  <c:v>603.0</c:v>
                </c:pt>
                <c:pt idx="603">
                  <c:v>604.0</c:v>
                </c:pt>
                <c:pt idx="604">
                  <c:v>605.0</c:v>
                </c:pt>
                <c:pt idx="605">
                  <c:v>606.0</c:v>
                </c:pt>
                <c:pt idx="606">
                  <c:v>607.0</c:v>
                </c:pt>
                <c:pt idx="607">
                  <c:v>608.0</c:v>
                </c:pt>
                <c:pt idx="608">
                  <c:v>609.0</c:v>
                </c:pt>
                <c:pt idx="609">
                  <c:v>610.0</c:v>
                </c:pt>
                <c:pt idx="610">
                  <c:v>611.0</c:v>
                </c:pt>
                <c:pt idx="611">
                  <c:v>612.0</c:v>
                </c:pt>
                <c:pt idx="612">
                  <c:v>613.0</c:v>
                </c:pt>
                <c:pt idx="613">
                  <c:v>614.0</c:v>
                </c:pt>
                <c:pt idx="614">
                  <c:v>615.0</c:v>
                </c:pt>
                <c:pt idx="615">
                  <c:v>616.0</c:v>
                </c:pt>
                <c:pt idx="616">
                  <c:v>617.0</c:v>
                </c:pt>
                <c:pt idx="617">
                  <c:v>618.0</c:v>
                </c:pt>
                <c:pt idx="618">
                  <c:v>619.0</c:v>
                </c:pt>
                <c:pt idx="619">
                  <c:v>620.0</c:v>
                </c:pt>
                <c:pt idx="620">
                  <c:v>621.0</c:v>
                </c:pt>
                <c:pt idx="621">
                  <c:v>622.0</c:v>
                </c:pt>
                <c:pt idx="622">
                  <c:v>623.0</c:v>
                </c:pt>
                <c:pt idx="623">
                  <c:v>624.0</c:v>
                </c:pt>
                <c:pt idx="624">
                  <c:v>625.0</c:v>
                </c:pt>
                <c:pt idx="625">
                  <c:v>626.0</c:v>
                </c:pt>
                <c:pt idx="626">
                  <c:v>627.0</c:v>
                </c:pt>
                <c:pt idx="627">
                  <c:v>628.0</c:v>
                </c:pt>
                <c:pt idx="628">
                  <c:v>629.0</c:v>
                </c:pt>
                <c:pt idx="629">
                  <c:v>630.0</c:v>
                </c:pt>
                <c:pt idx="630">
                  <c:v>631.0</c:v>
                </c:pt>
                <c:pt idx="631">
                  <c:v>632.0</c:v>
                </c:pt>
                <c:pt idx="632">
                  <c:v>633.0</c:v>
                </c:pt>
                <c:pt idx="633">
                  <c:v>634.0</c:v>
                </c:pt>
                <c:pt idx="634">
                  <c:v>635.0</c:v>
                </c:pt>
                <c:pt idx="635">
                  <c:v>636.0</c:v>
                </c:pt>
                <c:pt idx="636">
                  <c:v>637.0</c:v>
                </c:pt>
                <c:pt idx="637">
                  <c:v>638.0</c:v>
                </c:pt>
                <c:pt idx="638">
                  <c:v>639.0</c:v>
                </c:pt>
                <c:pt idx="639">
                  <c:v>640.0</c:v>
                </c:pt>
                <c:pt idx="640">
                  <c:v>641.0</c:v>
                </c:pt>
                <c:pt idx="641">
                  <c:v>642.0</c:v>
                </c:pt>
                <c:pt idx="642">
                  <c:v>643.0</c:v>
                </c:pt>
                <c:pt idx="643">
                  <c:v>644.0</c:v>
                </c:pt>
                <c:pt idx="644">
                  <c:v>645.0</c:v>
                </c:pt>
                <c:pt idx="645">
                  <c:v>646.0</c:v>
                </c:pt>
                <c:pt idx="646">
                  <c:v>647.0</c:v>
                </c:pt>
                <c:pt idx="647">
                  <c:v>648.0</c:v>
                </c:pt>
                <c:pt idx="648">
                  <c:v>649.0</c:v>
                </c:pt>
                <c:pt idx="649">
                  <c:v>650.0</c:v>
                </c:pt>
                <c:pt idx="650">
                  <c:v>651.0</c:v>
                </c:pt>
                <c:pt idx="651">
                  <c:v>652.0</c:v>
                </c:pt>
                <c:pt idx="652">
                  <c:v>653.0</c:v>
                </c:pt>
                <c:pt idx="653">
                  <c:v>654.0</c:v>
                </c:pt>
                <c:pt idx="654">
                  <c:v>655.0</c:v>
                </c:pt>
                <c:pt idx="655">
                  <c:v>656.0</c:v>
                </c:pt>
                <c:pt idx="656">
                  <c:v>657.0</c:v>
                </c:pt>
                <c:pt idx="657">
                  <c:v>658.0</c:v>
                </c:pt>
                <c:pt idx="658">
                  <c:v>659.0</c:v>
                </c:pt>
                <c:pt idx="659">
                  <c:v>660.0</c:v>
                </c:pt>
                <c:pt idx="660">
                  <c:v>661.0</c:v>
                </c:pt>
                <c:pt idx="661">
                  <c:v>662.0</c:v>
                </c:pt>
                <c:pt idx="662">
                  <c:v>663.0</c:v>
                </c:pt>
                <c:pt idx="663">
                  <c:v>664.0</c:v>
                </c:pt>
                <c:pt idx="664">
                  <c:v>665.0</c:v>
                </c:pt>
                <c:pt idx="665">
                  <c:v>666.0</c:v>
                </c:pt>
                <c:pt idx="666">
                  <c:v>667.0</c:v>
                </c:pt>
                <c:pt idx="667">
                  <c:v>668.0</c:v>
                </c:pt>
                <c:pt idx="668">
                  <c:v>669.0</c:v>
                </c:pt>
                <c:pt idx="669">
                  <c:v>670.0</c:v>
                </c:pt>
                <c:pt idx="670">
                  <c:v>671.0</c:v>
                </c:pt>
                <c:pt idx="671">
                  <c:v>672.0</c:v>
                </c:pt>
                <c:pt idx="672">
                  <c:v>673.0</c:v>
                </c:pt>
                <c:pt idx="673">
                  <c:v>674.0</c:v>
                </c:pt>
                <c:pt idx="674">
                  <c:v>675.0</c:v>
                </c:pt>
                <c:pt idx="675">
                  <c:v>676.0</c:v>
                </c:pt>
                <c:pt idx="676">
                  <c:v>677.0</c:v>
                </c:pt>
                <c:pt idx="677">
                  <c:v>678.0</c:v>
                </c:pt>
                <c:pt idx="678">
                  <c:v>679.0</c:v>
                </c:pt>
                <c:pt idx="679">
                  <c:v>680.0</c:v>
                </c:pt>
                <c:pt idx="680">
                  <c:v>681.0</c:v>
                </c:pt>
                <c:pt idx="681">
                  <c:v>682.0</c:v>
                </c:pt>
                <c:pt idx="682">
                  <c:v>683.0</c:v>
                </c:pt>
                <c:pt idx="683">
                  <c:v>684.0</c:v>
                </c:pt>
                <c:pt idx="684">
                  <c:v>685.0</c:v>
                </c:pt>
                <c:pt idx="685">
                  <c:v>686.0</c:v>
                </c:pt>
                <c:pt idx="686">
                  <c:v>687.0</c:v>
                </c:pt>
                <c:pt idx="687">
                  <c:v>688.0</c:v>
                </c:pt>
                <c:pt idx="688">
                  <c:v>689.0</c:v>
                </c:pt>
                <c:pt idx="689">
                  <c:v>690.0</c:v>
                </c:pt>
                <c:pt idx="690">
                  <c:v>691.0</c:v>
                </c:pt>
                <c:pt idx="691">
                  <c:v>692.0</c:v>
                </c:pt>
                <c:pt idx="692">
                  <c:v>693.0</c:v>
                </c:pt>
                <c:pt idx="693">
                  <c:v>694.0</c:v>
                </c:pt>
                <c:pt idx="694">
                  <c:v>695.0</c:v>
                </c:pt>
                <c:pt idx="695">
                  <c:v>696.0</c:v>
                </c:pt>
                <c:pt idx="696">
                  <c:v>697.0</c:v>
                </c:pt>
                <c:pt idx="697">
                  <c:v>698.0</c:v>
                </c:pt>
                <c:pt idx="698">
                  <c:v>699.0</c:v>
                </c:pt>
                <c:pt idx="699">
                  <c:v>700.0</c:v>
                </c:pt>
                <c:pt idx="700">
                  <c:v>701.0</c:v>
                </c:pt>
                <c:pt idx="701">
                  <c:v>702.0</c:v>
                </c:pt>
                <c:pt idx="702">
                  <c:v>703.0</c:v>
                </c:pt>
                <c:pt idx="703">
                  <c:v>704.0</c:v>
                </c:pt>
                <c:pt idx="704">
                  <c:v>705.0</c:v>
                </c:pt>
                <c:pt idx="705">
                  <c:v>706.0</c:v>
                </c:pt>
                <c:pt idx="706">
                  <c:v>707.0</c:v>
                </c:pt>
                <c:pt idx="707">
                  <c:v>708.0</c:v>
                </c:pt>
                <c:pt idx="708">
                  <c:v>709.0</c:v>
                </c:pt>
                <c:pt idx="709">
                  <c:v>710.0</c:v>
                </c:pt>
                <c:pt idx="710">
                  <c:v>711.0</c:v>
                </c:pt>
                <c:pt idx="711">
                  <c:v>712.0</c:v>
                </c:pt>
                <c:pt idx="712">
                  <c:v>713.0</c:v>
                </c:pt>
                <c:pt idx="713">
                  <c:v>714.0</c:v>
                </c:pt>
                <c:pt idx="714">
                  <c:v>715.0</c:v>
                </c:pt>
                <c:pt idx="715">
                  <c:v>716.0</c:v>
                </c:pt>
                <c:pt idx="716">
                  <c:v>717.0</c:v>
                </c:pt>
                <c:pt idx="717">
                  <c:v>718.0</c:v>
                </c:pt>
                <c:pt idx="718">
                  <c:v>719.0</c:v>
                </c:pt>
                <c:pt idx="719">
                  <c:v>720.0</c:v>
                </c:pt>
                <c:pt idx="720">
                  <c:v>721.0</c:v>
                </c:pt>
                <c:pt idx="721">
                  <c:v>722.0</c:v>
                </c:pt>
                <c:pt idx="722">
                  <c:v>723.0</c:v>
                </c:pt>
                <c:pt idx="723">
                  <c:v>724.0</c:v>
                </c:pt>
                <c:pt idx="724">
                  <c:v>725.0</c:v>
                </c:pt>
                <c:pt idx="725">
                  <c:v>726.0</c:v>
                </c:pt>
                <c:pt idx="726">
                  <c:v>727.0</c:v>
                </c:pt>
                <c:pt idx="727">
                  <c:v>728.0</c:v>
                </c:pt>
                <c:pt idx="728">
                  <c:v>729.0</c:v>
                </c:pt>
                <c:pt idx="729">
                  <c:v>730.0</c:v>
                </c:pt>
                <c:pt idx="730">
                  <c:v>731.0</c:v>
                </c:pt>
                <c:pt idx="731">
                  <c:v>732.0</c:v>
                </c:pt>
                <c:pt idx="732">
                  <c:v>733.0</c:v>
                </c:pt>
                <c:pt idx="733">
                  <c:v>734.0</c:v>
                </c:pt>
                <c:pt idx="734">
                  <c:v>735.0</c:v>
                </c:pt>
                <c:pt idx="735">
                  <c:v>736.0</c:v>
                </c:pt>
                <c:pt idx="736">
                  <c:v>737.0</c:v>
                </c:pt>
                <c:pt idx="737">
                  <c:v>738.0</c:v>
                </c:pt>
                <c:pt idx="738">
                  <c:v>739.0</c:v>
                </c:pt>
                <c:pt idx="739">
                  <c:v>740.0</c:v>
                </c:pt>
                <c:pt idx="740">
                  <c:v>741.0</c:v>
                </c:pt>
                <c:pt idx="741">
                  <c:v>742.0</c:v>
                </c:pt>
                <c:pt idx="742">
                  <c:v>743.0</c:v>
                </c:pt>
                <c:pt idx="743">
                  <c:v>744.0</c:v>
                </c:pt>
                <c:pt idx="744">
                  <c:v>745.0</c:v>
                </c:pt>
                <c:pt idx="745">
                  <c:v>746.0</c:v>
                </c:pt>
                <c:pt idx="746">
                  <c:v>747.0</c:v>
                </c:pt>
                <c:pt idx="747">
                  <c:v>748.0</c:v>
                </c:pt>
                <c:pt idx="748">
                  <c:v>749.0</c:v>
                </c:pt>
                <c:pt idx="749">
                  <c:v>750.0</c:v>
                </c:pt>
                <c:pt idx="750">
                  <c:v>751.0</c:v>
                </c:pt>
                <c:pt idx="751">
                  <c:v>752.0</c:v>
                </c:pt>
                <c:pt idx="752">
                  <c:v>753.0</c:v>
                </c:pt>
                <c:pt idx="753">
                  <c:v>754.0</c:v>
                </c:pt>
                <c:pt idx="754">
                  <c:v>755.0</c:v>
                </c:pt>
                <c:pt idx="755">
                  <c:v>756.0</c:v>
                </c:pt>
                <c:pt idx="756">
                  <c:v>757.0</c:v>
                </c:pt>
                <c:pt idx="757">
                  <c:v>758.0</c:v>
                </c:pt>
                <c:pt idx="758">
                  <c:v>759.0</c:v>
                </c:pt>
                <c:pt idx="759">
                  <c:v>760.0</c:v>
                </c:pt>
                <c:pt idx="760">
                  <c:v>761.0</c:v>
                </c:pt>
                <c:pt idx="761">
                  <c:v>762.0</c:v>
                </c:pt>
                <c:pt idx="762">
                  <c:v>763.0</c:v>
                </c:pt>
                <c:pt idx="763">
                  <c:v>764.0</c:v>
                </c:pt>
                <c:pt idx="764">
                  <c:v>765.0</c:v>
                </c:pt>
                <c:pt idx="765">
                  <c:v>766.0</c:v>
                </c:pt>
                <c:pt idx="766">
                  <c:v>767.0</c:v>
                </c:pt>
                <c:pt idx="767">
                  <c:v>768.0</c:v>
                </c:pt>
                <c:pt idx="768">
                  <c:v>769.0</c:v>
                </c:pt>
                <c:pt idx="769">
                  <c:v>770.0</c:v>
                </c:pt>
                <c:pt idx="770">
                  <c:v>771.0</c:v>
                </c:pt>
                <c:pt idx="771">
                  <c:v>772.0</c:v>
                </c:pt>
                <c:pt idx="772">
                  <c:v>773.0</c:v>
                </c:pt>
                <c:pt idx="773">
                  <c:v>774.0</c:v>
                </c:pt>
                <c:pt idx="774">
                  <c:v>775.0</c:v>
                </c:pt>
                <c:pt idx="775">
                  <c:v>776.0</c:v>
                </c:pt>
                <c:pt idx="776">
                  <c:v>777.0</c:v>
                </c:pt>
                <c:pt idx="777">
                  <c:v>778.0</c:v>
                </c:pt>
                <c:pt idx="778">
                  <c:v>779.0</c:v>
                </c:pt>
                <c:pt idx="779">
                  <c:v>780.0</c:v>
                </c:pt>
                <c:pt idx="780">
                  <c:v>781.0</c:v>
                </c:pt>
                <c:pt idx="781">
                  <c:v>782.0</c:v>
                </c:pt>
                <c:pt idx="782">
                  <c:v>783.0</c:v>
                </c:pt>
                <c:pt idx="783">
                  <c:v>784.0</c:v>
                </c:pt>
                <c:pt idx="784">
                  <c:v>785.0</c:v>
                </c:pt>
                <c:pt idx="785">
                  <c:v>786.0</c:v>
                </c:pt>
                <c:pt idx="786">
                  <c:v>787.0</c:v>
                </c:pt>
                <c:pt idx="787">
                  <c:v>788.0</c:v>
                </c:pt>
                <c:pt idx="788">
                  <c:v>789.0</c:v>
                </c:pt>
                <c:pt idx="789">
                  <c:v>790.0</c:v>
                </c:pt>
                <c:pt idx="790">
                  <c:v>791.0</c:v>
                </c:pt>
                <c:pt idx="791">
                  <c:v>792.0</c:v>
                </c:pt>
                <c:pt idx="792">
                  <c:v>793.0</c:v>
                </c:pt>
                <c:pt idx="793">
                  <c:v>794.0</c:v>
                </c:pt>
                <c:pt idx="794">
                  <c:v>795.0</c:v>
                </c:pt>
                <c:pt idx="795">
                  <c:v>796.0</c:v>
                </c:pt>
                <c:pt idx="796">
                  <c:v>797.0</c:v>
                </c:pt>
                <c:pt idx="797">
                  <c:v>798.0</c:v>
                </c:pt>
                <c:pt idx="798">
                  <c:v>799.0</c:v>
                </c:pt>
                <c:pt idx="799">
                  <c:v>800.0</c:v>
                </c:pt>
                <c:pt idx="800">
                  <c:v>801.0</c:v>
                </c:pt>
                <c:pt idx="801">
                  <c:v>802.0</c:v>
                </c:pt>
                <c:pt idx="802">
                  <c:v>803.0</c:v>
                </c:pt>
                <c:pt idx="803">
                  <c:v>804.0</c:v>
                </c:pt>
                <c:pt idx="804">
                  <c:v>805.0</c:v>
                </c:pt>
                <c:pt idx="805">
                  <c:v>806.0</c:v>
                </c:pt>
                <c:pt idx="806">
                  <c:v>807.0</c:v>
                </c:pt>
                <c:pt idx="807">
                  <c:v>808.0</c:v>
                </c:pt>
                <c:pt idx="808">
                  <c:v>809.0</c:v>
                </c:pt>
                <c:pt idx="809">
                  <c:v>810.0</c:v>
                </c:pt>
                <c:pt idx="810">
                  <c:v>811.0</c:v>
                </c:pt>
                <c:pt idx="811">
                  <c:v>812.0</c:v>
                </c:pt>
                <c:pt idx="812">
                  <c:v>813.0</c:v>
                </c:pt>
                <c:pt idx="813">
                  <c:v>814.0</c:v>
                </c:pt>
                <c:pt idx="814">
                  <c:v>815.0</c:v>
                </c:pt>
                <c:pt idx="815">
                  <c:v>816.0</c:v>
                </c:pt>
                <c:pt idx="816">
                  <c:v>817.0</c:v>
                </c:pt>
                <c:pt idx="817">
                  <c:v>818.0</c:v>
                </c:pt>
                <c:pt idx="818">
                  <c:v>819.0</c:v>
                </c:pt>
                <c:pt idx="819">
                  <c:v>820.0</c:v>
                </c:pt>
                <c:pt idx="820">
                  <c:v>821.0</c:v>
                </c:pt>
                <c:pt idx="821">
                  <c:v>822.0</c:v>
                </c:pt>
                <c:pt idx="822">
                  <c:v>823.0</c:v>
                </c:pt>
                <c:pt idx="823">
                  <c:v>824.0</c:v>
                </c:pt>
                <c:pt idx="824">
                  <c:v>825.0</c:v>
                </c:pt>
                <c:pt idx="825">
                  <c:v>826.0</c:v>
                </c:pt>
                <c:pt idx="826">
                  <c:v>827.0</c:v>
                </c:pt>
                <c:pt idx="827">
                  <c:v>828.0</c:v>
                </c:pt>
                <c:pt idx="828">
                  <c:v>829.0</c:v>
                </c:pt>
                <c:pt idx="829">
                  <c:v>830.0</c:v>
                </c:pt>
                <c:pt idx="830">
                  <c:v>831.0</c:v>
                </c:pt>
                <c:pt idx="831">
                  <c:v>832.0</c:v>
                </c:pt>
                <c:pt idx="832">
                  <c:v>833.0</c:v>
                </c:pt>
                <c:pt idx="833">
                  <c:v>834.0</c:v>
                </c:pt>
                <c:pt idx="834">
                  <c:v>835.0</c:v>
                </c:pt>
                <c:pt idx="835">
                  <c:v>836.0</c:v>
                </c:pt>
                <c:pt idx="836">
                  <c:v>837.0</c:v>
                </c:pt>
                <c:pt idx="837">
                  <c:v>838.0</c:v>
                </c:pt>
                <c:pt idx="838">
                  <c:v>839.0</c:v>
                </c:pt>
                <c:pt idx="839">
                  <c:v>840.0</c:v>
                </c:pt>
                <c:pt idx="840">
                  <c:v>841.0</c:v>
                </c:pt>
                <c:pt idx="841">
                  <c:v>842.0</c:v>
                </c:pt>
                <c:pt idx="842">
                  <c:v>843.0</c:v>
                </c:pt>
                <c:pt idx="843">
                  <c:v>844.0</c:v>
                </c:pt>
                <c:pt idx="844">
                  <c:v>845.0</c:v>
                </c:pt>
                <c:pt idx="845">
                  <c:v>846.0</c:v>
                </c:pt>
                <c:pt idx="846">
                  <c:v>847.0</c:v>
                </c:pt>
                <c:pt idx="847">
                  <c:v>848.0</c:v>
                </c:pt>
                <c:pt idx="848">
                  <c:v>849.0</c:v>
                </c:pt>
                <c:pt idx="849">
                  <c:v>850.0</c:v>
                </c:pt>
                <c:pt idx="850">
                  <c:v>851.0</c:v>
                </c:pt>
                <c:pt idx="851">
                  <c:v>852.0</c:v>
                </c:pt>
                <c:pt idx="852">
                  <c:v>853.0</c:v>
                </c:pt>
                <c:pt idx="853">
                  <c:v>854.0</c:v>
                </c:pt>
                <c:pt idx="854">
                  <c:v>855.0</c:v>
                </c:pt>
                <c:pt idx="855">
                  <c:v>856.0</c:v>
                </c:pt>
                <c:pt idx="856">
                  <c:v>857.0</c:v>
                </c:pt>
                <c:pt idx="857">
                  <c:v>858.0</c:v>
                </c:pt>
                <c:pt idx="858">
                  <c:v>859.0</c:v>
                </c:pt>
                <c:pt idx="859">
                  <c:v>860.0</c:v>
                </c:pt>
                <c:pt idx="860">
                  <c:v>861.0</c:v>
                </c:pt>
                <c:pt idx="861">
                  <c:v>862.0</c:v>
                </c:pt>
                <c:pt idx="862">
                  <c:v>863.0</c:v>
                </c:pt>
                <c:pt idx="863">
                  <c:v>864.0</c:v>
                </c:pt>
                <c:pt idx="864">
                  <c:v>865.0</c:v>
                </c:pt>
                <c:pt idx="865">
                  <c:v>866.0</c:v>
                </c:pt>
                <c:pt idx="866">
                  <c:v>867.0</c:v>
                </c:pt>
                <c:pt idx="867">
                  <c:v>868.0</c:v>
                </c:pt>
                <c:pt idx="868">
                  <c:v>869.0</c:v>
                </c:pt>
                <c:pt idx="869">
                  <c:v>870.0</c:v>
                </c:pt>
                <c:pt idx="870">
                  <c:v>871.0</c:v>
                </c:pt>
                <c:pt idx="871">
                  <c:v>872.0</c:v>
                </c:pt>
                <c:pt idx="872">
                  <c:v>873.0</c:v>
                </c:pt>
                <c:pt idx="873">
                  <c:v>874.0</c:v>
                </c:pt>
                <c:pt idx="874">
                  <c:v>875.0</c:v>
                </c:pt>
                <c:pt idx="875">
                  <c:v>876.0</c:v>
                </c:pt>
                <c:pt idx="876">
                  <c:v>877.0</c:v>
                </c:pt>
                <c:pt idx="877">
                  <c:v>878.0</c:v>
                </c:pt>
                <c:pt idx="878">
                  <c:v>879.0</c:v>
                </c:pt>
                <c:pt idx="879">
                  <c:v>880.0</c:v>
                </c:pt>
                <c:pt idx="880">
                  <c:v>881.0</c:v>
                </c:pt>
                <c:pt idx="881">
                  <c:v>882.0</c:v>
                </c:pt>
                <c:pt idx="882">
                  <c:v>883.0</c:v>
                </c:pt>
                <c:pt idx="883">
                  <c:v>884.0</c:v>
                </c:pt>
                <c:pt idx="884">
                  <c:v>885.0</c:v>
                </c:pt>
                <c:pt idx="885">
                  <c:v>886.0</c:v>
                </c:pt>
                <c:pt idx="886">
                  <c:v>887.0</c:v>
                </c:pt>
                <c:pt idx="887">
                  <c:v>888.0</c:v>
                </c:pt>
                <c:pt idx="888">
                  <c:v>889.0</c:v>
                </c:pt>
                <c:pt idx="889">
                  <c:v>890.0</c:v>
                </c:pt>
                <c:pt idx="890">
                  <c:v>891.0</c:v>
                </c:pt>
                <c:pt idx="891">
                  <c:v>892.0</c:v>
                </c:pt>
                <c:pt idx="892">
                  <c:v>893.0</c:v>
                </c:pt>
                <c:pt idx="893">
                  <c:v>894.0</c:v>
                </c:pt>
                <c:pt idx="894">
                  <c:v>895.0</c:v>
                </c:pt>
                <c:pt idx="895">
                  <c:v>896.0</c:v>
                </c:pt>
                <c:pt idx="896">
                  <c:v>897.0</c:v>
                </c:pt>
                <c:pt idx="897">
                  <c:v>898.0</c:v>
                </c:pt>
                <c:pt idx="898">
                  <c:v>899.0</c:v>
                </c:pt>
                <c:pt idx="899">
                  <c:v>900.0</c:v>
                </c:pt>
                <c:pt idx="900">
                  <c:v>901.0</c:v>
                </c:pt>
                <c:pt idx="901">
                  <c:v>902.0</c:v>
                </c:pt>
                <c:pt idx="902">
                  <c:v>903.0</c:v>
                </c:pt>
                <c:pt idx="903">
                  <c:v>904.0</c:v>
                </c:pt>
                <c:pt idx="904">
                  <c:v>905.0</c:v>
                </c:pt>
                <c:pt idx="905">
                  <c:v>906.0</c:v>
                </c:pt>
                <c:pt idx="906">
                  <c:v>907.0</c:v>
                </c:pt>
                <c:pt idx="907">
                  <c:v>908.0</c:v>
                </c:pt>
                <c:pt idx="908">
                  <c:v>909.0</c:v>
                </c:pt>
                <c:pt idx="909">
                  <c:v>910.0</c:v>
                </c:pt>
                <c:pt idx="910">
                  <c:v>911.0</c:v>
                </c:pt>
                <c:pt idx="911">
                  <c:v>912.0</c:v>
                </c:pt>
                <c:pt idx="912">
                  <c:v>913.0</c:v>
                </c:pt>
                <c:pt idx="913">
                  <c:v>914.0</c:v>
                </c:pt>
                <c:pt idx="914">
                  <c:v>915.0</c:v>
                </c:pt>
                <c:pt idx="915">
                  <c:v>916.0</c:v>
                </c:pt>
                <c:pt idx="916">
                  <c:v>917.0</c:v>
                </c:pt>
                <c:pt idx="917">
                  <c:v>918.0</c:v>
                </c:pt>
                <c:pt idx="918">
                  <c:v>919.0</c:v>
                </c:pt>
                <c:pt idx="919">
                  <c:v>920.0</c:v>
                </c:pt>
                <c:pt idx="920">
                  <c:v>921.0</c:v>
                </c:pt>
                <c:pt idx="921">
                  <c:v>922.0</c:v>
                </c:pt>
                <c:pt idx="922">
                  <c:v>923.0</c:v>
                </c:pt>
                <c:pt idx="923">
                  <c:v>924.0</c:v>
                </c:pt>
                <c:pt idx="924">
                  <c:v>925.0</c:v>
                </c:pt>
                <c:pt idx="925">
                  <c:v>926.0</c:v>
                </c:pt>
                <c:pt idx="926">
                  <c:v>927.0</c:v>
                </c:pt>
                <c:pt idx="927">
                  <c:v>928.0</c:v>
                </c:pt>
                <c:pt idx="928">
                  <c:v>929.0</c:v>
                </c:pt>
                <c:pt idx="929">
                  <c:v>930.0</c:v>
                </c:pt>
                <c:pt idx="930">
                  <c:v>931.0</c:v>
                </c:pt>
                <c:pt idx="931">
                  <c:v>932.0</c:v>
                </c:pt>
                <c:pt idx="932">
                  <c:v>933.0</c:v>
                </c:pt>
                <c:pt idx="933">
                  <c:v>934.0</c:v>
                </c:pt>
                <c:pt idx="934">
                  <c:v>935.0</c:v>
                </c:pt>
                <c:pt idx="935">
                  <c:v>936.0</c:v>
                </c:pt>
                <c:pt idx="936">
                  <c:v>937.0</c:v>
                </c:pt>
                <c:pt idx="937">
                  <c:v>938.0</c:v>
                </c:pt>
                <c:pt idx="938">
                  <c:v>939.0</c:v>
                </c:pt>
                <c:pt idx="939">
                  <c:v>940.0</c:v>
                </c:pt>
                <c:pt idx="940">
                  <c:v>941.0</c:v>
                </c:pt>
                <c:pt idx="941">
                  <c:v>942.0</c:v>
                </c:pt>
                <c:pt idx="942">
                  <c:v>943.0</c:v>
                </c:pt>
                <c:pt idx="943">
                  <c:v>944.0</c:v>
                </c:pt>
                <c:pt idx="944">
                  <c:v>945.0</c:v>
                </c:pt>
                <c:pt idx="945">
                  <c:v>946.0</c:v>
                </c:pt>
                <c:pt idx="946">
                  <c:v>947.0</c:v>
                </c:pt>
                <c:pt idx="947">
                  <c:v>948.0</c:v>
                </c:pt>
                <c:pt idx="948">
                  <c:v>949.0</c:v>
                </c:pt>
                <c:pt idx="949">
                  <c:v>950.0</c:v>
                </c:pt>
                <c:pt idx="950">
                  <c:v>951.0</c:v>
                </c:pt>
                <c:pt idx="951">
                  <c:v>952.0</c:v>
                </c:pt>
                <c:pt idx="952">
                  <c:v>953.0</c:v>
                </c:pt>
                <c:pt idx="953">
                  <c:v>954.0</c:v>
                </c:pt>
                <c:pt idx="954">
                  <c:v>955.0</c:v>
                </c:pt>
                <c:pt idx="955">
                  <c:v>956.0</c:v>
                </c:pt>
                <c:pt idx="956">
                  <c:v>957.0</c:v>
                </c:pt>
                <c:pt idx="957">
                  <c:v>958.0</c:v>
                </c:pt>
                <c:pt idx="958">
                  <c:v>959.0</c:v>
                </c:pt>
                <c:pt idx="959">
                  <c:v>960.0</c:v>
                </c:pt>
                <c:pt idx="960">
                  <c:v>961.0</c:v>
                </c:pt>
                <c:pt idx="961">
                  <c:v>962.0</c:v>
                </c:pt>
                <c:pt idx="962">
                  <c:v>963.0</c:v>
                </c:pt>
                <c:pt idx="963">
                  <c:v>964.0</c:v>
                </c:pt>
                <c:pt idx="964">
                  <c:v>965.0</c:v>
                </c:pt>
                <c:pt idx="965">
                  <c:v>966.0</c:v>
                </c:pt>
                <c:pt idx="966">
                  <c:v>967.0</c:v>
                </c:pt>
                <c:pt idx="967">
                  <c:v>968.0</c:v>
                </c:pt>
                <c:pt idx="968">
                  <c:v>969.0</c:v>
                </c:pt>
                <c:pt idx="969">
                  <c:v>970.0</c:v>
                </c:pt>
                <c:pt idx="970">
                  <c:v>971.0</c:v>
                </c:pt>
                <c:pt idx="971">
                  <c:v>972.0</c:v>
                </c:pt>
                <c:pt idx="972">
                  <c:v>973.0</c:v>
                </c:pt>
                <c:pt idx="973">
                  <c:v>974.0</c:v>
                </c:pt>
                <c:pt idx="974">
                  <c:v>975.0</c:v>
                </c:pt>
                <c:pt idx="975">
                  <c:v>976.0</c:v>
                </c:pt>
                <c:pt idx="976">
                  <c:v>977.0</c:v>
                </c:pt>
                <c:pt idx="977">
                  <c:v>978.0</c:v>
                </c:pt>
                <c:pt idx="978">
                  <c:v>979.0</c:v>
                </c:pt>
                <c:pt idx="979">
                  <c:v>980.0</c:v>
                </c:pt>
                <c:pt idx="980">
                  <c:v>981.0</c:v>
                </c:pt>
                <c:pt idx="981">
                  <c:v>982.0</c:v>
                </c:pt>
                <c:pt idx="982">
                  <c:v>983.0</c:v>
                </c:pt>
                <c:pt idx="983">
                  <c:v>984.0</c:v>
                </c:pt>
                <c:pt idx="984">
                  <c:v>985.0</c:v>
                </c:pt>
                <c:pt idx="985">
                  <c:v>986.0</c:v>
                </c:pt>
                <c:pt idx="986">
                  <c:v>987.0</c:v>
                </c:pt>
                <c:pt idx="987">
                  <c:v>988.0</c:v>
                </c:pt>
                <c:pt idx="988">
                  <c:v>989.0</c:v>
                </c:pt>
                <c:pt idx="989">
                  <c:v>990.0</c:v>
                </c:pt>
                <c:pt idx="990">
                  <c:v>991.0</c:v>
                </c:pt>
                <c:pt idx="991">
                  <c:v>992.0</c:v>
                </c:pt>
                <c:pt idx="992">
                  <c:v>993.0</c:v>
                </c:pt>
                <c:pt idx="993">
                  <c:v>994.0</c:v>
                </c:pt>
                <c:pt idx="994">
                  <c:v>995.0</c:v>
                </c:pt>
                <c:pt idx="995">
                  <c:v>996.0</c:v>
                </c:pt>
                <c:pt idx="996">
                  <c:v>997.0</c:v>
                </c:pt>
                <c:pt idx="997">
                  <c:v>998.0</c:v>
                </c:pt>
                <c:pt idx="998">
                  <c:v>999.0</c:v>
                </c:pt>
                <c:pt idx="999">
                  <c:v>1000.0</c:v>
                </c:pt>
                <c:pt idx="1000">
                  <c:v>1001.0</c:v>
                </c:pt>
                <c:pt idx="1001">
                  <c:v>1002.0</c:v>
                </c:pt>
                <c:pt idx="1002">
                  <c:v>1003.0</c:v>
                </c:pt>
                <c:pt idx="1003">
                  <c:v>1004.0</c:v>
                </c:pt>
                <c:pt idx="1004">
                  <c:v>1005.0</c:v>
                </c:pt>
                <c:pt idx="1005">
                  <c:v>1006.0</c:v>
                </c:pt>
                <c:pt idx="1006">
                  <c:v>1007.0</c:v>
                </c:pt>
                <c:pt idx="1007">
                  <c:v>1008.0</c:v>
                </c:pt>
                <c:pt idx="1008">
                  <c:v>1009.0</c:v>
                </c:pt>
                <c:pt idx="1009">
                  <c:v>1010.0</c:v>
                </c:pt>
                <c:pt idx="1010">
                  <c:v>1011.0</c:v>
                </c:pt>
                <c:pt idx="1011">
                  <c:v>1012.0</c:v>
                </c:pt>
                <c:pt idx="1012">
                  <c:v>1013.0</c:v>
                </c:pt>
                <c:pt idx="1013">
                  <c:v>1014.0</c:v>
                </c:pt>
                <c:pt idx="1014">
                  <c:v>1015.0</c:v>
                </c:pt>
                <c:pt idx="1015">
                  <c:v>1016.0</c:v>
                </c:pt>
                <c:pt idx="1016">
                  <c:v>1017.0</c:v>
                </c:pt>
                <c:pt idx="1017">
                  <c:v>1018.0</c:v>
                </c:pt>
                <c:pt idx="1018">
                  <c:v>1019.0</c:v>
                </c:pt>
                <c:pt idx="1019">
                  <c:v>1020.0</c:v>
                </c:pt>
                <c:pt idx="1020">
                  <c:v>1021.0</c:v>
                </c:pt>
                <c:pt idx="1021">
                  <c:v>1022.0</c:v>
                </c:pt>
                <c:pt idx="1022">
                  <c:v>1023.0</c:v>
                </c:pt>
                <c:pt idx="1023">
                  <c:v>1024.0</c:v>
                </c:pt>
                <c:pt idx="1024">
                  <c:v>1025.0</c:v>
                </c:pt>
                <c:pt idx="1025">
                  <c:v>1026.0</c:v>
                </c:pt>
                <c:pt idx="1026">
                  <c:v>1027.0</c:v>
                </c:pt>
                <c:pt idx="1027">
                  <c:v>1028.0</c:v>
                </c:pt>
                <c:pt idx="1028">
                  <c:v>1029.0</c:v>
                </c:pt>
                <c:pt idx="1029">
                  <c:v>1030.0</c:v>
                </c:pt>
                <c:pt idx="1030">
                  <c:v>1031.0</c:v>
                </c:pt>
                <c:pt idx="1031">
                  <c:v>1032.0</c:v>
                </c:pt>
                <c:pt idx="1032">
                  <c:v>1033.0</c:v>
                </c:pt>
                <c:pt idx="1033">
                  <c:v>1034.0</c:v>
                </c:pt>
                <c:pt idx="1034">
                  <c:v>1035.0</c:v>
                </c:pt>
                <c:pt idx="1035">
                  <c:v>1036.0</c:v>
                </c:pt>
                <c:pt idx="1036">
                  <c:v>1037.0</c:v>
                </c:pt>
                <c:pt idx="1037">
                  <c:v>1038.0</c:v>
                </c:pt>
                <c:pt idx="1038">
                  <c:v>1039.0</c:v>
                </c:pt>
                <c:pt idx="1039">
                  <c:v>1040.0</c:v>
                </c:pt>
                <c:pt idx="1040">
                  <c:v>1041.0</c:v>
                </c:pt>
                <c:pt idx="1041">
                  <c:v>1042.0</c:v>
                </c:pt>
                <c:pt idx="1042">
                  <c:v>1043.0</c:v>
                </c:pt>
                <c:pt idx="1043">
                  <c:v>1044.0</c:v>
                </c:pt>
                <c:pt idx="1044">
                  <c:v>1045.0</c:v>
                </c:pt>
                <c:pt idx="1045">
                  <c:v>1046.0</c:v>
                </c:pt>
                <c:pt idx="1046">
                  <c:v>1047.0</c:v>
                </c:pt>
                <c:pt idx="1047">
                  <c:v>1048.0</c:v>
                </c:pt>
                <c:pt idx="1048">
                  <c:v>1049.0</c:v>
                </c:pt>
                <c:pt idx="1049">
                  <c:v>1050.0</c:v>
                </c:pt>
                <c:pt idx="1050">
                  <c:v>1051.0</c:v>
                </c:pt>
                <c:pt idx="1051">
                  <c:v>1052.0</c:v>
                </c:pt>
                <c:pt idx="1052">
                  <c:v>1053.0</c:v>
                </c:pt>
                <c:pt idx="1053">
                  <c:v>1054.0</c:v>
                </c:pt>
                <c:pt idx="1054">
                  <c:v>1055.0</c:v>
                </c:pt>
                <c:pt idx="1055">
                  <c:v>1056.0</c:v>
                </c:pt>
                <c:pt idx="1056">
                  <c:v>1057.0</c:v>
                </c:pt>
                <c:pt idx="1057">
                  <c:v>1058.0</c:v>
                </c:pt>
                <c:pt idx="1058">
                  <c:v>1059.0</c:v>
                </c:pt>
                <c:pt idx="1059">
                  <c:v>1060.0</c:v>
                </c:pt>
                <c:pt idx="1060">
                  <c:v>1061.0</c:v>
                </c:pt>
                <c:pt idx="1061">
                  <c:v>1062.0</c:v>
                </c:pt>
                <c:pt idx="1062">
                  <c:v>1063.0</c:v>
                </c:pt>
                <c:pt idx="1063">
                  <c:v>1064.0</c:v>
                </c:pt>
                <c:pt idx="1064">
                  <c:v>1065.0</c:v>
                </c:pt>
                <c:pt idx="1065">
                  <c:v>1066.0</c:v>
                </c:pt>
                <c:pt idx="1066">
                  <c:v>1067.0</c:v>
                </c:pt>
                <c:pt idx="1067">
                  <c:v>1068.0</c:v>
                </c:pt>
                <c:pt idx="1068">
                  <c:v>1069.0</c:v>
                </c:pt>
                <c:pt idx="1069">
                  <c:v>1070.0</c:v>
                </c:pt>
                <c:pt idx="1070">
                  <c:v>1071.0</c:v>
                </c:pt>
                <c:pt idx="1071">
                  <c:v>1072.0</c:v>
                </c:pt>
                <c:pt idx="1072">
                  <c:v>1073.0</c:v>
                </c:pt>
                <c:pt idx="1073">
                  <c:v>1074.0</c:v>
                </c:pt>
                <c:pt idx="1074">
                  <c:v>1075.0</c:v>
                </c:pt>
                <c:pt idx="1075">
                  <c:v>1076.0</c:v>
                </c:pt>
                <c:pt idx="1076">
                  <c:v>1077.0</c:v>
                </c:pt>
                <c:pt idx="1077">
                  <c:v>1078.0</c:v>
                </c:pt>
                <c:pt idx="1078">
                  <c:v>1079.0</c:v>
                </c:pt>
                <c:pt idx="1079">
                  <c:v>1080.0</c:v>
                </c:pt>
                <c:pt idx="1080">
                  <c:v>1081.0</c:v>
                </c:pt>
                <c:pt idx="1081">
                  <c:v>1082.0</c:v>
                </c:pt>
                <c:pt idx="1082">
                  <c:v>1083.0</c:v>
                </c:pt>
                <c:pt idx="1083">
                  <c:v>1084.0</c:v>
                </c:pt>
                <c:pt idx="1084">
                  <c:v>1085.0</c:v>
                </c:pt>
                <c:pt idx="1085">
                  <c:v>1086.0</c:v>
                </c:pt>
                <c:pt idx="1086">
                  <c:v>1087.0</c:v>
                </c:pt>
                <c:pt idx="1087">
                  <c:v>1088.0</c:v>
                </c:pt>
                <c:pt idx="1088">
                  <c:v>1089.0</c:v>
                </c:pt>
                <c:pt idx="1089">
                  <c:v>1090.0</c:v>
                </c:pt>
                <c:pt idx="1090">
                  <c:v>1091.0</c:v>
                </c:pt>
                <c:pt idx="1091">
                  <c:v>1092.0</c:v>
                </c:pt>
                <c:pt idx="1092">
                  <c:v>1093.0</c:v>
                </c:pt>
                <c:pt idx="1093">
                  <c:v>1094.0</c:v>
                </c:pt>
                <c:pt idx="1094">
                  <c:v>1095.0</c:v>
                </c:pt>
                <c:pt idx="1095">
                  <c:v>1096.0</c:v>
                </c:pt>
                <c:pt idx="1096">
                  <c:v>1097.0</c:v>
                </c:pt>
                <c:pt idx="1097">
                  <c:v>1098.0</c:v>
                </c:pt>
                <c:pt idx="1098">
                  <c:v>1099.0</c:v>
                </c:pt>
                <c:pt idx="1099">
                  <c:v>1100.0</c:v>
                </c:pt>
                <c:pt idx="1100">
                  <c:v>1101.0</c:v>
                </c:pt>
                <c:pt idx="1101">
                  <c:v>1102.0</c:v>
                </c:pt>
                <c:pt idx="1102">
                  <c:v>1103.0</c:v>
                </c:pt>
                <c:pt idx="1103">
                  <c:v>1104.0</c:v>
                </c:pt>
                <c:pt idx="1104">
                  <c:v>1105.0</c:v>
                </c:pt>
                <c:pt idx="1105">
                  <c:v>1106.0</c:v>
                </c:pt>
                <c:pt idx="1106">
                  <c:v>1107.0</c:v>
                </c:pt>
                <c:pt idx="1107">
                  <c:v>1108.0</c:v>
                </c:pt>
                <c:pt idx="1108">
                  <c:v>1109.0</c:v>
                </c:pt>
                <c:pt idx="1109">
                  <c:v>1110.0</c:v>
                </c:pt>
                <c:pt idx="1110">
                  <c:v>1111.0</c:v>
                </c:pt>
                <c:pt idx="1111">
                  <c:v>1112.0</c:v>
                </c:pt>
                <c:pt idx="1112">
                  <c:v>1113.0</c:v>
                </c:pt>
                <c:pt idx="1113">
                  <c:v>1114.0</c:v>
                </c:pt>
                <c:pt idx="1114">
                  <c:v>1115.0</c:v>
                </c:pt>
                <c:pt idx="1115">
                  <c:v>1116.0</c:v>
                </c:pt>
                <c:pt idx="1116">
                  <c:v>1117.0</c:v>
                </c:pt>
                <c:pt idx="1117">
                  <c:v>1118.0</c:v>
                </c:pt>
                <c:pt idx="1118">
                  <c:v>1119.0</c:v>
                </c:pt>
                <c:pt idx="1119">
                  <c:v>1120.0</c:v>
                </c:pt>
                <c:pt idx="1120">
                  <c:v>1121.0</c:v>
                </c:pt>
                <c:pt idx="1121">
                  <c:v>1122.0</c:v>
                </c:pt>
                <c:pt idx="1122">
                  <c:v>1123.0</c:v>
                </c:pt>
                <c:pt idx="1123">
                  <c:v>1124.0</c:v>
                </c:pt>
                <c:pt idx="1124">
                  <c:v>1125.0</c:v>
                </c:pt>
                <c:pt idx="1125">
                  <c:v>1126.0</c:v>
                </c:pt>
                <c:pt idx="1126">
                  <c:v>1127.0</c:v>
                </c:pt>
                <c:pt idx="1127">
                  <c:v>1128.0</c:v>
                </c:pt>
                <c:pt idx="1128">
                  <c:v>1129.0</c:v>
                </c:pt>
                <c:pt idx="1129">
                  <c:v>1130.0</c:v>
                </c:pt>
                <c:pt idx="1130">
                  <c:v>1131.0</c:v>
                </c:pt>
                <c:pt idx="1131">
                  <c:v>1132.0</c:v>
                </c:pt>
                <c:pt idx="1132">
                  <c:v>1133.0</c:v>
                </c:pt>
                <c:pt idx="1133">
                  <c:v>1134.0</c:v>
                </c:pt>
                <c:pt idx="1134">
                  <c:v>1135.0</c:v>
                </c:pt>
                <c:pt idx="1135">
                  <c:v>1136.0</c:v>
                </c:pt>
                <c:pt idx="1136">
                  <c:v>1137.0</c:v>
                </c:pt>
                <c:pt idx="1137">
                  <c:v>1138.0</c:v>
                </c:pt>
                <c:pt idx="1138">
                  <c:v>1139.0</c:v>
                </c:pt>
                <c:pt idx="1139">
                  <c:v>1140.0</c:v>
                </c:pt>
                <c:pt idx="1140">
                  <c:v>1141.0</c:v>
                </c:pt>
                <c:pt idx="1141">
                  <c:v>1142.0</c:v>
                </c:pt>
                <c:pt idx="1142">
                  <c:v>1143.0</c:v>
                </c:pt>
                <c:pt idx="1143">
                  <c:v>1144.0</c:v>
                </c:pt>
                <c:pt idx="1144">
                  <c:v>1145.0</c:v>
                </c:pt>
                <c:pt idx="1145">
                  <c:v>1146.0</c:v>
                </c:pt>
                <c:pt idx="1146">
                  <c:v>1147.0</c:v>
                </c:pt>
                <c:pt idx="1147">
                  <c:v>1148.0</c:v>
                </c:pt>
                <c:pt idx="1148">
                  <c:v>1149.0</c:v>
                </c:pt>
                <c:pt idx="1149">
                  <c:v>1150.0</c:v>
                </c:pt>
                <c:pt idx="1150">
                  <c:v>1151.0</c:v>
                </c:pt>
                <c:pt idx="1151">
                  <c:v>1152.0</c:v>
                </c:pt>
                <c:pt idx="1152">
                  <c:v>1153.0</c:v>
                </c:pt>
                <c:pt idx="1153">
                  <c:v>1154.0</c:v>
                </c:pt>
                <c:pt idx="1154">
                  <c:v>1155.0</c:v>
                </c:pt>
                <c:pt idx="1155">
                  <c:v>1156.0</c:v>
                </c:pt>
                <c:pt idx="1156">
                  <c:v>1157.0</c:v>
                </c:pt>
                <c:pt idx="1157">
                  <c:v>1158.0</c:v>
                </c:pt>
                <c:pt idx="1158">
                  <c:v>1159.0</c:v>
                </c:pt>
                <c:pt idx="1159">
                  <c:v>1160.0</c:v>
                </c:pt>
                <c:pt idx="1160">
                  <c:v>1161.0</c:v>
                </c:pt>
                <c:pt idx="1161">
                  <c:v>1162.0</c:v>
                </c:pt>
                <c:pt idx="1162">
                  <c:v>1163.0</c:v>
                </c:pt>
                <c:pt idx="1163">
                  <c:v>1164.0</c:v>
                </c:pt>
                <c:pt idx="1164">
                  <c:v>1165.0</c:v>
                </c:pt>
                <c:pt idx="1165">
                  <c:v>1166.0</c:v>
                </c:pt>
                <c:pt idx="1166">
                  <c:v>1167.0</c:v>
                </c:pt>
                <c:pt idx="1167">
                  <c:v>1168.0</c:v>
                </c:pt>
                <c:pt idx="1168">
                  <c:v>1169.0</c:v>
                </c:pt>
                <c:pt idx="1169">
                  <c:v>1170.0</c:v>
                </c:pt>
                <c:pt idx="1170">
                  <c:v>1171.0</c:v>
                </c:pt>
                <c:pt idx="1171">
                  <c:v>1172.0</c:v>
                </c:pt>
                <c:pt idx="1172">
                  <c:v>1173.0</c:v>
                </c:pt>
                <c:pt idx="1173">
                  <c:v>1174.0</c:v>
                </c:pt>
                <c:pt idx="1174">
                  <c:v>1175.0</c:v>
                </c:pt>
                <c:pt idx="1175">
                  <c:v>1176.0</c:v>
                </c:pt>
                <c:pt idx="1176">
                  <c:v>1177.0</c:v>
                </c:pt>
                <c:pt idx="1177">
                  <c:v>1178.0</c:v>
                </c:pt>
                <c:pt idx="1178">
                  <c:v>1179.0</c:v>
                </c:pt>
                <c:pt idx="1179">
                  <c:v>1180.0</c:v>
                </c:pt>
                <c:pt idx="1180">
                  <c:v>1181.0</c:v>
                </c:pt>
                <c:pt idx="1181">
                  <c:v>1182.0</c:v>
                </c:pt>
                <c:pt idx="1182">
                  <c:v>1183.0</c:v>
                </c:pt>
                <c:pt idx="1183">
                  <c:v>1184.0</c:v>
                </c:pt>
                <c:pt idx="1184">
                  <c:v>1185.0</c:v>
                </c:pt>
                <c:pt idx="1185">
                  <c:v>1186.0</c:v>
                </c:pt>
                <c:pt idx="1186">
                  <c:v>1187.0</c:v>
                </c:pt>
                <c:pt idx="1187">
                  <c:v>1188.0</c:v>
                </c:pt>
                <c:pt idx="1188">
                  <c:v>1189.0</c:v>
                </c:pt>
                <c:pt idx="1189">
                  <c:v>1190.0</c:v>
                </c:pt>
                <c:pt idx="1190">
                  <c:v>1191.0</c:v>
                </c:pt>
                <c:pt idx="1191">
                  <c:v>1192.0</c:v>
                </c:pt>
                <c:pt idx="1192">
                  <c:v>1193.0</c:v>
                </c:pt>
                <c:pt idx="1193">
                  <c:v>1194.0</c:v>
                </c:pt>
                <c:pt idx="1194">
                  <c:v>1195.0</c:v>
                </c:pt>
                <c:pt idx="1195">
                  <c:v>1196.0</c:v>
                </c:pt>
                <c:pt idx="1196">
                  <c:v>1197.0</c:v>
                </c:pt>
                <c:pt idx="1197">
                  <c:v>1198.0</c:v>
                </c:pt>
                <c:pt idx="1198">
                  <c:v>1199.0</c:v>
                </c:pt>
                <c:pt idx="1199">
                  <c:v>1200.0</c:v>
                </c:pt>
                <c:pt idx="1200">
                  <c:v>1201.0</c:v>
                </c:pt>
                <c:pt idx="1201">
                  <c:v>1202.0</c:v>
                </c:pt>
                <c:pt idx="1202">
                  <c:v>1203.0</c:v>
                </c:pt>
                <c:pt idx="1203">
                  <c:v>1204.0</c:v>
                </c:pt>
                <c:pt idx="1204">
                  <c:v>1205.0</c:v>
                </c:pt>
                <c:pt idx="1205">
                  <c:v>1206.0</c:v>
                </c:pt>
                <c:pt idx="1206">
                  <c:v>1207.0</c:v>
                </c:pt>
                <c:pt idx="1207">
                  <c:v>1208.0</c:v>
                </c:pt>
                <c:pt idx="1208">
                  <c:v>1209.0</c:v>
                </c:pt>
                <c:pt idx="1209">
                  <c:v>1210.0</c:v>
                </c:pt>
                <c:pt idx="1210">
                  <c:v>1211.0</c:v>
                </c:pt>
                <c:pt idx="1211">
                  <c:v>1212.0</c:v>
                </c:pt>
                <c:pt idx="1212">
                  <c:v>1213.0</c:v>
                </c:pt>
                <c:pt idx="1213">
                  <c:v>1214.0</c:v>
                </c:pt>
                <c:pt idx="1214">
                  <c:v>1215.0</c:v>
                </c:pt>
                <c:pt idx="1215">
                  <c:v>1216.0</c:v>
                </c:pt>
                <c:pt idx="1216">
                  <c:v>1217.0</c:v>
                </c:pt>
                <c:pt idx="1217">
                  <c:v>1218.0</c:v>
                </c:pt>
                <c:pt idx="1218">
                  <c:v>1219.0</c:v>
                </c:pt>
                <c:pt idx="1219">
                  <c:v>1220.0</c:v>
                </c:pt>
                <c:pt idx="1220">
                  <c:v>1221.0</c:v>
                </c:pt>
                <c:pt idx="1221">
                  <c:v>1222.0</c:v>
                </c:pt>
                <c:pt idx="1222">
                  <c:v>1223.0</c:v>
                </c:pt>
                <c:pt idx="1223">
                  <c:v>1224.0</c:v>
                </c:pt>
                <c:pt idx="1224">
                  <c:v>1225.0</c:v>
                </c:pt>
                <c:pt idx="1225">
                  <c:v>1226.0</c:v>
                </c:pt>
                <c:pt idx="1226">
                  <c:v>1227.0</c:v>
                </c:pt>
                <c:pt idx="1227">
                  <c:v>1228.0</c:v>
                </c:pt>
                <c:pt idx="1228">
                  <c:v>1229.0</c:v>
                </c:pt>
                <c:pt idx="1229">
                  <c:v>1230.0</c:v>
                </c:pt>
                <c:pt idx="1230">
                  <c:v>1231.0</c:v>
                </c:pt>
                <c:pt idx="1231">
                  <c:v>1232.0</c:v>
                </c:pt>
                <c:pt idx="1232">
                  <c:v>1233.0</c:v>
                </c:pt>
                <c:pt idx="1233">
                  <c:v>1234.0</c:v>
                </c:pt>
                <c:pt idx="1234">
                  <c:v>1235.0</c:v>
                </c:pt>
                <c:pt idx="1235">
                  <c:v>1236.0</c:v>
                </c:pt>
                <c:pt idx="1236">
                  <c:v>1237.0</c:v>
                </c:pt>
                <c:pt idx="1237">
                  <c:v>1238.0</c:v>
                </c:pt>
                <c:pt idx="1238">
                  <c:v>1239.0</c:v>
                </c:pt>
                <c:pt idx="1239">
                  <c:v>1240.0</c:v>
                </c:pt>
                <c:pt idx="1240">
                  <c:v>1241.0</c:v>
                </c:pt>
                <c:pt idx="1241">
                  <c:v>1242.0</c:v>
                </c:pt>
                <c:pt idx="1242">
                  <c:v>1243.0</c:v>
                </c:pt>
                <c:pt idx="1243">
                  <c:v>1244.0</c:v>
                </c:pt>
                <c:pt idx="1244">
                  <c:v>1245.0</c:v>
                </c:pt>
                <c:pt idx="1245">
                  <c:v>1246.0</c:v>
                </c:pt>
                <c:pt idx="1246">
                  <c:v>1247.0</c:v>
                </c:pt>
                <c:pt idx="1247">
                  <c:v>1248.0</c:v>
                </c:pt>
                <c:pt idx="1248">
                  <c:v>1249.0</c:v>
                </c:pt>
                <c:pt idx="1249">
                  <c:v>1250.0</c:v>
                </c:pt>
                <c:pt idx="1250">
                  <c:v>1251.0</c:v>
                </c:pt>
                <c:pt idx="1251">
                  <c:v>1252.0</c:v>
                </c:pt>
                <c:pt idx="1252">
                  <c:v>1253.0</c:v>
                </c:pt>
                <c:pt idx="1253">
                  <c:v>1254.0</c:v>
                </c:pt>
                <c:pt idx="1254">
                  <c:v>1255.0</c:v>
                </c:pt>
                <c:pt idx="1255">
                  <c:v>1256.0</c:v>
                </c:pt>
                <c:pt idx="1256">
                  <c:v>1257.0</c:v>
                </c:pt>
                <c:pt idx="1257">
                  <c:v>1258.0</c:v>
                </c:pt>
                <c:pt idx="1258">
                  <c:v>1259.0</c:v>
                </c:pt>
                <c:pt idx="1259">
                  <c:v>1260.0</c:v>
                </c:pt>
                <c:pt idx="1260">
                  <c:v>1261.0</c:v>
                </c:pt>
                <c:pt idx="1261">
                  <c:v>1262.0</c:v>
                </c:pt>
                <c:pt idx="1262">
                  <c:v>1263.0</c:v>
                </c:pt>
                <c:pt idx="1263">
                  <c:v>1264.0</c:v>
                </c:pt>
                <c:pt idx="1264">
                  <c:v>1265.0</c:v>
                </c:pt>
                <c:pt idx="1265">
                  <c:v>1266.0</c:v>
                </c:pt>
                <c:pt idx="1266">
                  <c:v>1267.0</c:v>
                </c:pt>
                <c:pt idx="1267">
                  <c:v>1268.0</c:v>
                </c:pt>
                <c:pt idx="1268">
                  <c:v>1269.0</c:v>
                </c:pt>
                <c:pt idx="1269">
                  <c:v>1270.0</c:v>
                </c:pt>
                <c:pt idx="1270">
                  <c:v>1271.0</c:v>
                </c:pt>
                <c:pt idx="1271">
                  <c:v>1272.0</c:v>
                </c:pt>
                <c:pt idx="1272">
                  <c:v>1273.0</c:v>
                </c:pt>
                <c:pt idx="1273">
                  <c:v>1274.0</c:v>
                </c:pt>
                <c:pt idx="1274">
                  <c:v>1275.0</c:v>
                </c:pt>
                <c:pt idx="1275">
                  <c:v>1276.0</c:v>
                </c:pt>
                <c:pt idx="1276">
                  <c:v>1277.0</c:v>
                </c:pt>
                <c:pt idx="1277">
                  <c:v>1278.0</c:v>
                </c:pt>
                <c:pt idx="1278">
                  <c:v>1279.0</c:v>
                </c:pt>
                <c:pt idx="1279">
                  <c:v>1280.0</c:v>
                </c:pt>
                <c:pt idx="1280">
                  <c:v>1281.0</c:v>
                </c:pt>
                <c:pt idx="1281">
                  <c:v>1282.0</c:v>
                </c:pt>
                <c:pt idx="1282">
                  <c:v>1283.0</c:v>
                </c:pt>
                <c:pt idx="1283">
                  <c:v>1284.0</c:v>
                </c:pt>
                <c:pt idx="1284">
                  <c:v>1285.0</c:v>
                </c:pt>
                <c:pt idx="1285">
                  <c:v>1286.0</c:v>
                </c:pt>
                <c:pt idx="1286">
                  <c:v>1287.0</c:v>
                </c:pt>
                <c:pt idx="1287">
                  <c:v>1288.0</c:v>
                </c:pt>
                <c:pt idx="1288">
                  <c:v>1289.0</c:v>
                </c:pt>
                <c:pt idx="1289">
                  <c:v>1290.0</c:v>
                </c:pt>
                <c:pt idx="1290">
                  <c:v>1291.0</c:v>
                </c:pt>
                <c:pt idx="1291">
                  <c:v>1292.0</c:v>
                </c:pt>
                <c:pt idx="1292">
                  <c:v>1293.0</c:v>
                </c:pt>
                <c:pt idx="1293">
                  <c:v>1294.0</c:v>
                </c:pt>
                <c:pt idx="1294">
                  <c:v>1295.0</c:v>
                </c:pt>
                <c:pt idx="1295">
                  <c:v>1296.0</c:v>
                </c:pt>
                <c:pt idx="1296">
                  <c:v>1297.0</c:v>
                </c:pt>
                <c:pt idx="1297">
                  <c:v>1298.0</c:v>
                </c:pt>
                <c:pt idx="1298">
                  <c:v>1299.0</c:v>
                </c:pt>
                <c:pt idx="1299">
                  <c:v>1300.0</c:v>
                </c:pt>
                <c:pt idx="1300">
                  <c:v>1301.0</c:v>
                </c:pt>
                <c:pt idx="1301">
                  <c:v>1302.0</c:v>
                </c:pt>
                <c:pt idx="1302">
                  <c:v>1303.0</c:v>
                </c:pt>
                <c:pt idx="1303">
                  <c:v>1304.0</c:v>
                </c:pt>
                <c:pt idx="1304">
                  <c:v>1305.0</c:v>
                </c:pt>
                <c:pt idx="1305">
                  <c:v>1306.0</c:v>
                </c:pt>
                <c:pt idx="1306">
                  <c:v>1307.0</c:v>
                </c:pt>
                <c:pt idx="1307">
                  <c:v>1308.0</c:v>
                </c:pt>
                <c:pt idx="1308">
                  <c:v>1309.0</c:v>
                </c:pt>
                <c:pt idx="1309">
                  <c:v>1310.0</c:v>
                </c:pt>
                <c:pt idx="1310">
                  <c:v>1311.0</c:v>
                </c:pt>
                <c:pt idx="1311">
                  <c:v>1312.0</c:v>
                </c:pt>
                <c:pt idx="1312">
                  <c:v>1313.0</c:v>
                </c:pt>
                <c:pt idx="1313">
                  <c:v>1314.0</c:v>
                </c:pt>
                <c:pt idx="1314">
                  <c:v>1315.0</c:v>
                </c:pt>
                <c:pt idx="1315">
                  <c:v>1316.0</c:v>
                </c:pt>
                <c:pt idx="1316">
                  <c:v>1317.0</c:v>
                </c:pt>
                <c:pt idx="1317">
                  <c:v>1318.0</c:v>
                </c:pt>
                <c:pt idx="1318">
                  <c:v>1319.0</c:v>
                </c:pt>
                <c:pt idx="1319">
                  <c:v>1320.0</c:v>
                </c:pt>
                <c:pt idx="1320">
                  <c:v>1321.0</c:v>
                </c:pt>
                <c:pt idx="1321">
                  <c:v>1322.0</c:v>
                </c:pt>
                <c:pt idx="1322">
                  <c:v>1323.0</c:v>
                </c:pt>
                <c:pt idx="1323">
                  <c:v>1324.0</c:v>
                </c:pt>
                <c:pt idx="1324">
                  <c:v>1325.0</c:v>
                </c:pt>
                <c:pt idx="1325">
                  <c:v>1326.0</c:v>
                </c:pt>
                <c:pt idx="1326">
                  <c:v>1327.0</c:v>
                </c:pt>
                <c:pt idx="1327">
                  <c:v>1328.0</c:v>
                </c:pt>
                <c:pt idx="1328">
                  <c:v>1329.0</c:v>
                </c:pt>
                <c:pt idx="1329">
                  <c:v>1330.0</c:v>
                </c:pt>
                <c:pt idx="1330">
                  <c:v>1331.0</c:v>
                </c:pt>
                <c:pt idx="1331">
                  <c:v>1332.0</c:v>
                </c:pt>
                <c:pt idx="1332">
                  <c:v>1333.0</c:v>
                </c:pt>
                <c:pt idx="1333">
                  <c:v>1334.0</c:v>
                </c:pt>
                <c:pt idx="1334">
                  <c:v>1335.0</c:v>
                </c:pt>
                <c:pt idx="1335">
                  <c:v>1336.0</c:v>
                </c:pt>
                <c:pt idx="1336">
                  <c:v>1337.0</c:v>
                </c:pt>
                <c:pt idx="1337">
                  <c:v>1338.0</c:v>
                </c:pt>
                <c:pt idx="1338">
                  <c:v>1339.0</c:v>
                </c:pt>
                <c:pt idx="1339">
                  <c:v>1340.0</c:v>
                </c:pt>
                <c:pt idx="1340">
                  <c:v>1341.0</c:v>
                </c:pt>
                <c:pt idx="1341">
                  <c:v>1342.0</c:v>
                </c:pt>
                <c:pt idx="1342">
                  <c:v>1343.0</c:v>
                </c:pt>
                <c:pt idx="1343">
                  <c:v>1344.0</c:v>
                </c:pt>
                <c:pt idx="1344">
                  <c:v>1345.0</c:v>
                </c:pt>
                <c:pt idx="1345">
                  <c:v>1346.0</c:v>
                </c:pt>
                <c:pt idx="1346">
                  <c:v>1347.0</c:v>
                </c:pt>
                <c:pt idx="1347">
                  <c:v>1348.0</c:v>
                </c:pt>
                <c:pt idx="1348">
                  <c:v>1349.0</c:v>
                </c:pt>
                <c:pt idx="1349">
                  <c:v>1350.0</c:v>
                </c:pt>
                <c:pt idx="1350">
                  <c:v>1351.0</c:v>
                </c:pt>
                <c:pt idx="1351">
                  <c:v>1352.0</c:v>
                </c:pt>
                <c:pt idx="1352">
                  <c:v>1353.0</c:v>
                </c:pt>
                <c:pt idx="1353">
                  <c:v>1354.0</c:v>
                </c:pt>
                <c:pt idx="1354">
                  <c:v>1355.0</c:v>
                </c:pt>
                <c:pt idx="1355">
                  <c:v>1356.0</c:v>
                </c:pt>
                <c:pt idx="1356">
                  <c:v>1357.0</c:v>
                </c:pt>
                <c:pt idx="1357">
                  <c:v>1358.0</c:v>
                </c:pt>
                <c:pt idx="1358">
                  <c:v>1359.0</c:v>
                </c:pt>
                <c:pt idx="1359">
                  <c:v>1360.0</c:v>
                </c:pt>
                <c:pt idx="1360">
                  <c:v>1361.0</c:v>
                </c:pt>
              </c:numCache>
            </c:numRef>
          </c:xVal>
          <c:yVal>
            <c:numRef>
              <c:f>Wiki_long_tail!$B$2:$B$1362</c:f>
              <c:numCache>
                <c:formatCode>General</c:formatCode>
                <c:ptCount val="1361"/>
                <c:pt idx="0">
                  <c:v>1.0</c:v>
                </c:pt>
                <c:pt idx="1">
                  <c:v>1465.0</c:v>
                </c:pt>
                <c:pt idx="2">
                  <c:v>226104.0</c:v>
                </c:pt>
                <c:pt idx="3">
                  <c:v>2.643081E6</c:v>
                </c:pt>
                <c:pt idx="4">
                  <c:v>3.101016E6</c:v>
                </c:pt>
                <c:pt idx="5">
                  <c:v>793380.0</c:v>
                </c:pt>
                <c:pt idx="6">
                  <c:v>139725.0</c:v>
                </c:pt>
                <c:pt idx="7">
                  <c:v>32012.0</c:v>
                </c:pt>
                <c:pt idx="8">
                  <c:v>6224.0</c:v>
                </c:pt>
                <c:pt idx="9">
                  <c:v>1679.0</c:v>
                </c:pt>
                <c:pt idx="10">
                  <c:v>612.0</c:v>
                </c:pt>
                <c:pt idx="11">
                  <c:v>226.0</c:v>
                </c:pt>
                <c:pt idx="12">
                  <c:v>104.0</c:v>
                </c:pt>
                <c:pt idx="13">
                  <c:v>60.0</c:v>
                </c:pt>
                <c:pt idx="14">
                  <c:v>48.0</c:v>
                </c:pt>
                <c:pt idx="15">
                  <c:v>39.0</c:v>
                </c:pt>
                <c:pt idx="16">
                  <c:v>33.0</c:v>
                </c:pt>
                <c:pt idx="17">
                  <c:v>30.0</c:v>
                </c:pt>
                <c:pt idx="18">
                  <c:v>27.0</c:v>
                </c:pt>
                <c:pt idx="19">
                  <c:v>25.0</c:v>
                </c:pt>
                <c:pt idx="20">
                  <c:v>21.0</c:v>
                </c:pt>
                <c:pt idx="21">
                  <c:v>20.0</c:v>
                </c:pt>
                <c:pt idx="22">
                  <c:v>17.0</c:v>
                </c:pt>
                <c:pt idx="23">
                  <c:v>12.0</c:v>
                </c:pt>
                <c:pt idx="24">
                  <c:v>12.0</c:v>
                </c:pt>
                <c:pt idx="25">
                  <c:v>11.0</c:v>
                </c:pt>
                <c:pt idx="26">
                  <c:v>11.0</c:v>
                </c:pt>
                <c:pt idx="27">
                  <c:v>11.0</c:v>
                </c:pt>
                <c:pt idx="28">
                  <c:v>12.0</c:v>
                </c:pt>
                <c:pt idx="29">
                  <c:v>9.0</c:v>
                </c:pt>
                <c:pt idx="30">
                  <c:v>7.0</c:v>
                </c:pt>
                <c:pt idx="31">
                  <c:v>7.0</c:v>
                </c:pt>
                <c:pt idx="32">
                  <c:v>6.0</c:v>
                </c:pt>
                <c:pt idx="33">
                  <c:v>6.0</c:v>
                </c:pt>
                <c:pt idx="34">
                  <c:v>6.0</c:v>
                </c:pt>
                <c:pt idx="35">
                  <c:v>6.0</c:v>
                </c:pt>
                <c:pt idx="36">
                  <c:v>6.0</c:v>
                </c:pt>
                <c:pt idx="37">
                  <c:v>6.0</c:v>
                </c:pt>
                <c:pt idx="38">
                  <c:v>6.0</c:v>
                </c:pt>
                <c:pt idx="39">
                  <c:v>6.0</c:v>
                </c:pt>
                <c:pt idx="40">
                  <c:v>6.0</c:v>
                </c:pt>
                <c:pt idx="41">
                  <c:v>6.0</c:v>
                </c:pt>
                <c:pt idx="42">
                  <c:v>6.0</c:v>
                </c:pt>
                <c:pt idx="43">
                  <c:v>6.0</c:v>
                </c:pt>
                <c:pt idx="44">
                  <c:v>6.0</c:v>
                </c:pt>
                <c:pt idx="45">
                  <c:v>6.0</c:v>
                </c:pt>
                <c:pt idx="46">
                  <c:v>6.0</c:v>
                </c:pt>
                <c:pt idx="47">
                  <c:v>6.0</c:v>
                </c:pt>
                <c:pt idx="48">
                  <c:v>6.0</c:v>
                </c:pt>
                <c:pt idx="49">
                  <c:v>6.0</c:v>
                </c:pt>
                <c:pt idx="50">
                  <c:v>6.0</c:v>
                </c:pt>
                <c:pt idx="51">
                  <c:v>6.0</c:v>
                </c:pt>
                <c:pt idx="52">
                  <c:v>6.0</c:v>
                </c:pt>
                <c:pt idx="53">
                  <c:v>6.0</c:v>
                </c:pt>
                <c:pt idx="54">
                  <c:v>6.0</c:v>
                </c:pt>
                <c:pt idx="55">
                  <c:v>6.0</c:v>
                </c:pt>
                <c:pt idx="56">
                  <c:v>6.0</c:v>
                </c:pt>
                <c:pt idx="57">
                  <c:v>6.0</c:v>
                </c:pt>
                <c:pt idx="58">
                  <c:v>6.0</c:v>
                </c:pt>
                <c:pt idx="59">
                  <c:v>6.0</c:v>
                </c:pt>
                <c:pt idx="60">
                  <c:v>6.0</c:v>
                </c:pt>
                <c:pt idx="61">
                  <c:v>6.0</c:v>
                </c:pt>
                <c:pt idx="62">
                  <c:v>6.0</c:v>
                </c:pt>
                <c:pt idx="63">
                  <c:v>6.0</c:v>
                </c:pt>
                <c:pt idx="64">
                  <c:v>6.0</c:v>
                </c:pt>
                <c:pt idx="65">
                  <c:v>6.0</c:v>
                </c:pt>
                <c:pt idx="66">
                  <c:v>6.0</c:v>
                </c:pt>
                <c:pt idx="67">
                  <c:v>6.0</c:v>
                </c:pt>
                <c:pt idx="68">
                  <c:v>6.0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3.0</c:v>
                </c:pt>
                <c:pt idx="111">
                  <c:v>3.0</c:v>
                </c:pt>
                <c:pt idx="112">
                  <c:v>3.0</c:v>
                </c:pt>
                <c:pt idx="113">
                  <c:v>3.0</c:v>
                </c:pt>
                <c:pt idx="114">
                  <c:v>3.0</c:v>
                </c:pt>
                <c:pt idx="115">
                  <c:v>3.0</c:v>
                </c:pt>
                <c:pt idx="116">
                  <c:v>3.0</c:v>
                </c:pt>
                <c:pt idx="117">
                  <c:v>3.0</c:v>
                </c:pt>
                <c:pt idx="118">
                  <c:v>3.0</c:v>
                </c:pt>
                <c:pt idx="119">
                  <c:v>3.0</c:v>
                </c:pt>
                <c:pt idx="120">
                  <c:v>4.0</c:v>
                </c:pt>
                <c:pt idx="121">
                  <c:v>3.0</c:v>
                </c:pt>
                <c:pt idx="122">
                  <c:v>4.0</c:v>
                </c:pt>
                <c:pt idx="123">
                  <c:v>3.0</c:v>
                </c:pt>
                <c:pt idx="124">
                  <c:v>3.0</c:v>
                </c:pt>
                <c:pt idx="125">
                  <c:v>3.0</c:v>
                </c:pt>
                <c:pt idx="126">
                  <c:v>3.0</c:v>
                </c:pt>
                <c:pt idx="127">
                  <c:v>3.0</c:v>
                </c:pt>
                <c:pt idx="128">
                  <c:v>3.0</c:v>
                </c:pt>
                <c:pt idx="129">
                  <c:v>3.0</c:v>
                </c:pt>
                <c:pt idx="130">
                  <c:v>3.0</c:v>
                </c:pt>
                <c:pt idx="131">
                  <c:v>3.0</c:v>
                </c:pt>
                <c:pt idx="132">
                  <c:v>3.0</c:v>
                </c:pt>
                <c:pt idx="133">
                  <c:v>3.0</c:v>
                </c:pt>
                <c:pt idx="134">
                  <c:v>3.0</c:v>
                </c:pt>
                <c:pt idx="135">
                  <c:v>3.0</c:v>
                </c:pt>
                <c:pt idx="136">
                  <c:v>3.0</c:v>
                </c:pt>
                <c:pt idx="137">
                  <c:v>3.0</c:v>
                </c:pt>
                <c:pt idx="138">
                  <c:v>3.0</c:v>
                </c:pt>
                <c:pt idx="139">
                  <c:v>3.0</c:v>
                </c:pt>
                <c:pt idx="140">
                  <c:v>3.0</c:v>
                </c:pt>
                <c:pt idx="141">
                  <c:v>3.0</c:v>
                </c:pt>
                <c:pt idx="142">
                  <c:v>3.0</c:v>
                </c:pt>
                <c:pt idx="143">
                  <c:v>3.0</c:v>
                </c:pt>
                <c:pt idx="144">
                  <c:v>3.0</c:v>
                </c:pt>
                <c:pt idx="145">
                  <c:v>3.0</c:v>
                </c:pt>
                <c:pt idx="146">
                  <c:v>3.0</c:v>
                </c:pt>
                <c:pt idx="147">
                  <c:v>4.0</c:v>
                </c:pt>
                <c:pt idx="148">
                  <c:v>3.0</c:v>
                </c:pt>
                <c:pt idx="149">
                  <c:v>4.0</c:v>
                </c:pt>
                <c:pt idx="150">
                  <c:v>3.0</c:v>
                </c:pt>
                <c:pt idx="151">
                  <c:v>3.0</c:v>
                </c:pt>
                <c:pt idx="152">
                  <c:v>3.0</c:v>
                </c:pt>
                <c:pt idx="153">
                  <c:v>3.0</c:v>
                </c:pt>
                <c:pt idx="154">
                  <c:v>3.0</c:v>
                </c:pt>
                <c:pt idx="155">
                  <c:v>3.0</c:v>
                </c:pt>
                <c:pt idx="156">
                  <c:v>3.0</c:v>
                </c:pt>
                <c:pt idx="157">
                  <c:v>3.0</c:v>
                </c:pt>
                <c:pt idx="158">
                  <c:v>3.0</c:v>
                </c:pt>
                <c:pt idx="159">
                  <c:v>3.0</c:v>
                </c:pt>
                <c:pt idx="160">
                  <c:v>3.0</c:v>
                </c:pt>
                <c:pt idx="161">
                  <c:v>3.0</c:v>
                </c:pt>
                <c:pt idx="162">
                  <c:v>3.0</c:v>
                </c:pt>
                <c:pt idx="163">
                  <c:v>3.0</c:v>
                </c:pt>
                <c:pt idx="164">
                  <c:v>3.0</c:v>
                </c:pt>
                <c:pt idx="165">
                  <c:v>3.0</c:v>
                </c:pt>
                <c:pt idx="166">
                  <c:v>3.0</c:v>
                </c:pt>
                <c:pt idx="167">
                  <c:v>3.0</c:v>
                </c:pt>
                <c:pt idx="168">
                  <c:v>3.0</c:v>
                </c:pt>
                <c:pt idx="169">
                  <c:v>3.0</c:v>
                </c:pt>
                <c:pt idx="170">
                  <c:v>3.0</c:v>
                </c:pt>
                <c:pt idx="171">
                  <c:v>3.0</c:v>
                </c:pt>
                <c:pt idx="172">
                  <c:v>3.0</c:v>
                </c:pt>
                <c:pt idx="173">
                  <c:v>3.0</c:v>
                </c:pt>
                <c:pt idx="174">
                  <c:v>3.0</c:v>
                </c:pt>
                <c:pt idx="175">
                  <c:v>3.0</c:v>
                </c:pt>
                <c:pt idx="176">
                  <c:v>3.0</c:v>
                </c:pt>
                <c:pt idx="177">
                  <c:v>3.0</c:v>
                </c:pt>
                <c:pt idx="178">
                  <c:v>3.0</c:v>
                </c:pt>
                <c:pt idx="179">
                  <c:v>3.0</c:v>
                </c:pt>
                <c:pt idx="180">
                  <c:v>3.0</c:v>
                </c:pt>
                <c:pt idx="181">
                  <c:v>3.0</c:v>
                </c:pt>
                <c:pt idx="182">
                  <c:v>3.0</c:v>
                </c:pt>
                <c:pt idx="183">
                  <c:v>3.0</c:v>
                </c:pt>
                <c:pt idx="184">
                  <c:v>3.0</c:v>
                </c:pt>
                <c:pt idx="185">
                  <c:v>3.0</c:v>
                </c:pt>
                <c:pt idx="186">
                  <c:v>3.0</c:v>
                </c:pt>
                <c:pt idx="187">
                  <c:v>3.0</c:v>
                </c:pt>
                <c:pt idx="188">
                  <c:v>3.0</c:v>
                </c:pt>
                <c:pt idx="189">
                  <c:v>3.0</c:v>
                </c:pt>
                <c:pt idx="190">
                  <c:v>3.0</c:v>
                </c:pt>
                <c:pt idx="191">
                  <c:v>3.0</c:v>
                </c:pt>
                <c:pt idx="192">
                  <c:v>3.0</c:v>
                </c:pt>
                <c:pt idx="193">
                  <c:v>3.0</c:v>
                </c:pt>
                <c:pt idx="194">
                  <c:v>3.0</c:v>
                </c:pt>
                <c:pt idx="195">
                  <c:v>3.0</c:v>
                </c:pt>
                <c:pt idx="196">
                  <c:v>3.0</c:v>
                </c:pt>
                <c:pt idx="197">
                  <c:v>3.0</c:v>
                </c:pt>
                <c:pt idx="198">
                  <c:v>3.0</c:v>
                </c:pt>
                <c:pt idx="199">
                  <c:v>3.0</c:v>
                </c:pt>
                <c:pt idx="200">
                  <c:v>3.0</c:v>
                </c:pt>
                <c:pt idx="201">
                  <c:v>3.0</c:v>
                </c:pt>
                <c:pt idx="202">
                  <c:v>3.0</c:v>
                </c:pt>
                <c:pt idx="203">
                  <c:v>3.0</c:v>
                </c:pt>
                <c:pt idx="204">
                  <c:v>3.0</c:v>
                </c:pt>
                <c:pt idx="205">
                  <c:v>3.0</c:v>
                </c:pt>
                <c:pt idx="206">
                  <c:v>3.0</c:v>
                </c:pt>
                <c:pt idx="207">
                  <c:v>3.0</c:v>
                </c:pt>
                <c:pt idx="208">
                  <c:v>3.0</c:v>
                </c:pt>
                <c:pt idx="209">
                  <c:v>3.0</c:v>
                </c:pt>
                <c:pt idx="210">
                  <c:v>3.0</c:v>
                </c:pt>
                <c:pt idx="211">
                  <c:v>3.0</c:v>
                </c:pt>
                <c:pt idx="212">
                  <c:v>3.0</c:v>
                </c:pt>
                <c:pt idx="213">
                  <c:v>3.0</c:v>
                </c:pt>
                <c:pt idx="214">
                  <c:v>3.0</c:v>
                </c:pt>
                <c:pt idx="215">
                  <c:v>3.0</c:v>
                </c:pt>
                <c:pt idx="216">
                  <c:v>3.0</c:v>
                </c:pt>
                <c:pt idx="217">
                  <c:v>3.0</c:v>
                </c:pt>
                <c:pt idx="218">
                  <c:v>3.0</c:v>
                </c:pt>
                <c:pt idx="219">
                  <c:v>3.0</c:v>
                </c:pt>
                <c:pt idx="220">
                  <c:v>3.0</c:v>
                </c:pt>
                <c:pt idx="221">
                  <c:v>3.0</c:v>
                </c:pt>
                <c:pt idx="222">
                  <c:v>3.0</c:v>
                </c:pt>
                <c:pt idx="223">
                  <c:v>3.0</c:v>
                </c:pt>
                <c:pt idx="224">
                  <c:v>3.0</c:v>
                </c:pt>
                <c:pt idx="225">
                  <c:v>3.0</c:v>
                </c:pt>
                <c:pt idx="226">
                  <c:v>3.0</c:v>
                </c:pt>
                <c:pt idx="227">
                  <c:v>3.0</c:v>
                </c:pt>
                <c:pt idx="228">
                  <c:v>3.0</c:v>
                </c:pt>
                <c:pt idx="229">
                  <c:v>3.0</c:v>
                </c:pt>
                <c:pt idx="230">
                  <c:v>3.0</c:v>
                </c:pt>
                <c:pt idx="231">
                  <c:v>3.0</c:v>
                </c:pt>
                <c:pt idx="232">
                  <c:v>3.0</c:v>
                </c:pt>
                <c:pt idx="233">
                  <c:v>3.0</c:v>
                </c:pt>
                <c:pt idx="234">
                  <c:v>3.0</c:v>
                </c:pt>
                <c:pt idx="235">
                  <c:v>3.0</c:v>
                </c:pt>
                <c:pt idx="236">
                  <c:v>3.0</c:v>
                </c:pt>
                <c:pt idx="237">
                  <c:v>3.0</c:v>
                </c:pt>
                <c:pt idx="238">
                  <c:v>3.0</c:v>
                </c:pt>
                <c:pt idx="239">
                  <c:v>3.0</c:v>
                </c:pt>
                <c:pt idx="240">
                  <c:v>3.0</c:v>
                </c:pt>
                <c:pt idx="241">
                  <c:v>3.0</c:v>
                </c:pt>
                <c:pt idx="242">
                  <c:v>3.0</c:v>
                </c:pt>
                <c:pt idx="243">
                  <c:v>3.0</c:v>
                </c:pt>
                <c:pt idx="244">
                  <c:v>3.0</c:v>
                </c:pt>
                <c:pt idx="245">
                  <c:v>3.0</c:v>
                </c:pt>
                <c:pt idx="246">
                  <c:v>3.0</c:v>
                </c:pt>
                <c:pt idx="247">
                  <c:v>3.0</c:v>
                </c:pt>
                <c:pt idx="248">
                  <c:v>3.0</c:v>
                </c:pt>
                <c:pt idx="249">
                  <c:v>3.0</c:v>
                </c:pt>
                <c:pt idx="250">
                  <c:v>3.0</c:v>
                </c:pt>
                <c:pt idx="251">
                  <c:v>3.0</c:v>
                </c:pt>
                <c:pt idx="252">
                  <c:v>3.0</c:v>
                </c:pt>
                <c:pt idx="253">
                  <c:v>3.0</c:v>
                </c:pt>
                <c:pt idx="254">
                  <c:v>3.0</c:v>
                </c:pt>
                <c:pt idx="255">
                  <c:v>3.0</c:v>
                </c:pt>
                <c:pt idx="256">
                  <c:v>3.0</c:v>
                </c:pt>
                <c:pt idx="257">
                  <c:v>3.0</c:v>
                </c:pt>
                <c:pt idx="258">
                  <c:v>3.0</c:v>
                </c:pt>
                <c:pt idx="259">
                  <c:v>3.0</c:v>
                </c:pt>
                <c:pt idx="260">
                  <c:v>3.0</c:v>
                </c:pt>
                <c:pt idx="261">
                  <c:v>3.0</c:v>
                </c:pt>
                <c:pt idx="262">
                  <c:v>3.0</c:v>
                </c:pt>
                <c:pt idx="263">
                  <c:v>3.0</c:v>
                </c:pt>
                <c:pt idx="264">
                  <c:v>3.0</c:v>
                </c:pt>
                <c:pt idx="265">
                  <c:v>3.0</c:v>
                </c:pt>
                <c:pt idx="266">
                  <c:v>3.0</c:v>
                </c:pt>
                <c:pt idx="267">
                  <c:v>3.0</c:v>
                </c:pt>
                <c:pt idx="268">
                  <c:v>3.0</c:v>
                </c:pt>
                <c:pt idx="269">
                  <c:v>3.0</c:v>
                </c:pt>
                <c:pt idx="270">
                  <c:v>3.0</c:v>
                </c:pt>
                <c:pt idx="271">
                  <c:v>3.0</c:v>
                </c:pt>
                <c:pt idx="272">
                  <c:v>3.0</c:v>
                </c:pt>
                <c:pt idx="273">
                  <c:v>3.0</c:v>
                </c:pt>
                <c:pt idx="274">
                  <c:v>3.0</c:v>
                </c:pt>
                <c:pt idx="275">
                  <c:v>3.0</c:v>
                </c:pt>
                <c:pt idx="276">
                  <c:v>3.0</c:v>
                </c:pt>
                <c:pt idx="277">
                  <c:v>3.0</c:v>
                </c:pt>
                <c:pt idx="278">
                  <c:v>3.0</c:v>
                </c:pt>
                <c:pt idx="279">
                  <c:v>3.0</c:v>
                </c:pt>
                <c:pt idx="280">
                  <c:v>3.0</c:v>
                </c:pt>
                <c:pt idx="281">
                  <c:v>3.0</c:v>
                </c:pt>
                <c:pt idx="282">
                  <c:v>3.0</c:v>
                </c:pt>
                <c:pt idx="283">
                  <c:v>3.0</c:v>
                </c:pt>
                <c:pt idx="284">
                  <c:v>3.0</c:v>
                </c:pt>
                <c:pt idx="285">
                  <c:v>3.0</c:v>
                </c:pt>
                <c:pt idx="286">
                  <c:v>3.0</c:v>
                </c:pt>
                <c:pt idx="287">
                  <c:v>3.0</c:v>
                </c:pt>
                <c:pt idx="288">
                  <c:v>3.0</c:v>
                </c:pt>
                <c:pt idx="289">
                  <c:v>3.0</c:v>
                </c:pt>
                <c:pt idx="290">
                  <c:v>3.0</c:v>
                </c:pt>
                <c:pt idx="291">
                  <c:v>3.0</c:v>
                </c:pt>
                <c:pt idx="292">
                  <c:v>3.0</c:v>
                </c:pt>
                <c:pt idx="293">
                  <c:v>3.0</c:v>
                </c:pt>
                <c:pt idx="294">
                  <c:v>3.0</c:v>
                </c:pt>
                <c:pt idx="295">
                  <c:v>3.0</c:v>
                </c:pt>
                <c:pt idx="296">
                  <c:v>3.0</c:v>
                </c:pt>
                <c:pt idx="297">
                  <c:v>3.0</c:v>
                </c:pt>
                <c:pt idx="298">
                  <c:v>3.0</c:v>
                </c:pt>
                <c:pt idx="299">
                  <c:v>3.0</c:v>
                </c:pt>
                <c:pt idx="300">
                  <c:v>3.0</c:v>
                </c:pt>
                <c:pt idx="301">
                  <c:v>3.0</c:v>
                </c:pt>
                <c:pt idx="302">
                  <c:v>3.0</c:v>
                </c:pt>
                <c:pt idx="303">
                  <c:v>3.0</c:v>
                </c:pt>
                <c:pt idx="304">
                  <c:v>3.0</c:v>
                </c:pt>
                <c:pt idx="305">
                  <c:v>3.0</c:v>
                </c:pt>
                <c:pt idx="306">
                  <c:v>3.0</c:v>
                </c:pt>
                <c:pt idx="307">
                  <c:v>3.0</c:v>
                </c:pt>
                <c:pt idx="308">
                  <c:v>3.0</c:v>
                </c:pt>
                <c:pt idx="309">
                  <c:v>3.0</c:v>
                </c:pt>
                <c:pt idx="310">
                  <c:v>3.0</c:v>
                </c:pt>
                <c:pt idx="311">
                  <c:v>3.0</c:v>
                </c:pt>
                <c:pt idx="312">
                  <c:v>3.0</c:v>
                </c:pt>
                <c:pt idx="313">
                  <c:v>3.0</c:v>
                </c:pt>
                <c:pt idx="314">
                  <c:v>3.0</c:v>
                </c:pt>
                <c:pt idx="315">
                  <c:v>3.0</c:v>
                </c:pt>
                <c:pt idx="316">
                  <c:v>3.0</c:v>
                </c:pt>
                <c:pt idx="317">
                  <c:v>3.0</c:v>
                </c:pt>
                <c:pt idx="318">
                  <c:v>3.0</c:v>
                </c:pt>
                <c:pt idx="319">
                  <c:v>3.0</c:v>
                </c:pt>
                <c:pt idx="320">
                  <c:v>3.0</c:v>
                </c:pt>
                <c:pt idx="321">
                  <c:v>3.0</c:v>
                </c:pt>
                <c:pt idx="322">
                  <c:v>3.0</c:v>
                </c:pt>
                <c:pt idx="323">
                  <c:v>3.0</c:v>
                </c:pt>
                <c:pt idx="324">
                  <c:v>3.0</c:v>
                </c:pt>
                <c:pt idx="325">
                  <c:v>3.0</c:v>
                </c:pt>
                <c:pt idx="326">
                  <c:v>3.0</c:v>
                </c:pt>
                <c:pt idx="327">
                  <c:v>3.0</c:v>
                </c:pt>
                <c:pt idx="328">
                  <c:v>3.0</c:v>
                </c:pt>
                <c:pt idx="329">
                  <c:v>3.0</c:v>
                </c:pt>
                <c:pt idx="330">
                  <c:v>3.0</c:v>
                </c:pt>
                <c:pt idx="331">
                  <c:v>3.0</c:v>
                </c:pt>
                <c:pt idx="332">
                  <c:v>3.0</c:v>
                </c:pt>
                <c:pt idx="333">
                  <c:v>3.0</c:v>
                </c:pt>
                <c:pt idx="334">
                  <c:v>3.0</c:v>
                </c:pt>
                <c:pt idx="335">
                  <c:v>3.0</c:v>
                </c:pt>
                <c:pt idx="336">
                  <c:v>3.0</c:v>
                </c:pt>
                <c:pt idx="337">
                  <c:v>3.0</c:v>
                </c:pt>
                <c:pt idx="338">
                  <c:v>3.0</c:v>
                </c:pt>
                <c:pt idx="339">
                  <c:v>3.0</c:v>
                </c:pt>
                <c:pt idx="340">
                  <c:v>3.0</c:v>
                </c:pt>
                <c:pt idx="341">
                  <c:v>3.0</c:v>
                </c:pt>
                <c:pt idx="342">
                  <c:v>3.0</c:v>
                </c:pt>
                <c:pt idx="343">
                  <c:v>3.0</c:v>
                </c:pt>
                <c:pt idx="344">
                  <c:v>3.0</c:v>
                </c:pt>
                <c:pt idx="345">
                  <c:v>3.0</c:v>
                </c:pt>
                <c:pt idx="346">
                  <c:v>3.0</c:v>
                </c:pt>
                <c:pt idx="347">
                  <c:v>3.0</c:v>
                </c:pt>
                <c:pt idx="348">
                  <c:v>3.0</c:v>
                </c:pt>
                <c:pt idx="349">
                  <c:v>3.0</c:v>
                </c:pt>
                <c:pt idx="350">
                  <c:v>3.0</c:v>
                </c:pt>
                <c:pt idx="351">
                  <c:v>3.0</c:v>
                </c:pt>
                <c:pt idx="352">
                  <c:v>3.0</c:v>
                </c:pt>
                <c:pt idx="353">
                  <c:v>3.0</c:v>
                </c:pt>
                <c:pt idx="354">
                  <c:v>3.0</c:v>
                </c:pt>
                <c:pt idx="355">
                  <c:v>3.0</c:v>
                </c:pt>
                <c:pt idx="356">
                  <c:v>3.0</c:v>
                </c:pt>
                <c:pt idx="357">
                  <c:v>3.0</c:v>
                </c:pt>
                <c:pt idx="358">
                  <c:v>3.0</c:v>
                </c:pt>
                <c:pt idx="359">
                  <c:v>3.0</c:v>
                </c:pt>
                <c:pt idx="360">
                  <c:v>3.0</c:v>
                </c:pt>
                <c:pt idx="361">
                  <c:v>3.0</c:v>
                </c:pt>
                <c:pt idx="362">
                  <c:v>3.0</c:v>
                </c:pt>
                <c:pt idx="363">
                  <c:v>3.0</c:v>
                </c:pt>
                <c:pt idx="364">
                  <c:v>3.0</c:v>
                </c:pt>
                <c:pt idx="365">
                  <c:v>3.0</c:v>
                </c:pt>
                <c:pt idx="366">
                  <c:v>3.0</c:v>
                </c:pt>
                <c:pt idx="367">
                  <c:v>3.0</c:v>
                </c:pt>
                <c:pt idx="368">
                  <c:v>3.0</c:v>
                </c:pt>
                <c:pt idx="369">
                  <c:v>3.0</c:v>
                </c:pt>
                <c:pt idx="370">
                  <c:v>3.0</c:v>
                </c:pt>
                <c:pt idx="371">
                  <c:v>3.0</c:v>
                </c:pt>
                <c:pt idx="372">
                  <c:v>3.0</c:v>
                </c:pt>
                <c:pt idx="373">
                  <c:v>3.0</c:v>
                </c:pt>
                <c:pt idx="374">
                  <c:v>3.0</c:v>
                </c:pt>
                <c:pt idx="375">
                  <c:v>3.0</c:v>
                </c:pt>
                <c:pt idx="376">
                  <c:v>3.0</c:v>
                </c:pt>
                <c:pt idx="377">
                  <c:v>3.0</c:v>
                </c:pt>
                <c:pt idx="378">
                  <c:v>3.0</c:v>
                </c:pt>
                <c:pt idx="379">
                  <c:v>3.0</c:v>
                </c:pt>
                <c:pt idx="380">
                  <c:v>3.0</c:v>
                </c:pt>
                <c:pt idx="381">
                  <c:v>3.0</c:v>
                </c:pt>
                <c:pt idx="382">
                  <c:v>3.0</c:v>
                </c:pt>
                <c:pt idx="383">
                  <c:v>3.0</c:v>
                </c:pt>
                <c:pt idx="384">
                  <c:v>3.0</c:v>
                </c:pt>
                <c:pt idx="385">
                  <c:v>3.0</c:v>
                </c:pt>
                <c:pt idx="386">
                  <c:v>3.0</c:v>
                </c:pt>
                <c:pt idx="387">
                  <c:v>3.0</c:v>
                </c:pt>
                <c:pt idx="388">
                  <c:v>3.0</c:v>
                </c:pt>
                <c:pt idx="389">
                  <c:v>3.0</c:v>
                </c:pt>
                <c:pt idx="390">
                  <c:v>3.0</c:v>
                </c:pt>
                <c:pt idx="391">
                  <c:v>3.0</c:v>
                </c:pt>
                <c:pt idx="392">
                  <c:v>3.0</c:v>
                </c:pt>
                <c:pt idx="393">
                  <c:v>3.0</c:v>
                </c:pt>
                <c:pt idx="394">
                  <c:v>3.0</c:v>
                </c:pt>
                <c:pt idx="395">
                  <c:v>3.0</c:v>
                </c:pt>
                <c:pt idx="396">
                  <c:v>3.0</c:v>
                </c:pt>
                <c:pt idx="397">
                  <c:v>3.0</c:v>
                </c:pt>
                <c:pt idx="398">
                  <c:v>3.0</c:v>
                </c:pt>
                <c:pt idx="399">
                  <c:v>3.0</c:v>
                </c:pt>
                <c:pt idx="400">
                  <c:v>3.0</c:v>
                </c:pt>
                <c:pt idx="401">
                  <c:v>3.0</c:v>
                </c:pt>
                <c:pt idx="402">
                  <c:v>3.0</c:v>
                </c:pt>
                <c:pt idx="403">
                  <c:v>3.0</c:v>
                </c:pt>
                <c:pt idx="404">
                  <c:v>3.0</c:v>
                </c:pt>
                <c:pt idx="405">
                  <c:v>3.0</c:v>
                </c:pt>
                <c:pt idx="406">
                  <c:v>3.0</c:v>
                </c:pt>
                <c:pt idx="407">
                  <c:v>3.0</c:v>
                </c:pt>
                <c:pt idx="408">
                  <c:v>3.0</c:v>
                </c:pt>
                <c:pt idx="409">
                  <c:v>3.0</c:v>
                </c:pt>
                <c:pt idx="410">
                  <c:v>3.0</c:v>
                </c:pt>
                <c:pt idx="411">
                  <c:v>3.0</c:v>
                </c:pt>
                <c:pt idx="412">
                  <c:v>3.0</c:v>
                </c:pt>
                <c:pt idx="413">
                  <c:v>3.0</c:v>
                </c:pt>
                <c:pt idx="414">
                  <c:v>3.0</c:v>
                </c:pt>
                <c:pt idx="415">
                  <c:v>3.0</c:v>
                </c:pt>
                <c:pt idx="416">
                  <c:v>3.0</c:v>
                </c:pt>
                <c:pt idx="417">
                  <c:v>3.0</c:v>
                </c:pt>
                <c:pt idx="418">
                  <c:v>3.0</c:v>
                </c:pt>
                <c:pt idx="419">
                  <c:v>3.0</c:v>
                </c:pt>
                <c:pt idx="420">
                  <c:v>3.0</c:v>
                </c:pt>
                <c:pt idx="421">
                  <c:v>3.0</c:v>
                </c:pt>
                <c:pt idx="422">
                  <c:v>3.0</c:v>
                </c:pt>
                <c:pt idx="423">
                  <c:v>3.0</c:v>
                </c:pt>
                <c:pt idx="424">
                  <c:v>2.0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pt idx="516">
                  <c:v>1.0</c:v>
                </c:pt>
                <c:pt idx="517">
                  <c:v>1.0</c:v>
                </c:pt>
                <c:pt idx="518">
                  <c:v>1.0</c:v>
                </c:pt>
                <c:pt idx="519">
                  <c:v>1.0</c:v>
                </c:pt>
                <c:pt idx="520">
                  <c:v>1.0</c:v>
                </c:pt>
                <c:pt idx="521">
                  <c:v>1.0</c:v>
                </c:pt>
                <c:pt idx="522">
                  <c:v>1.0</c:v>
                </c:pt>
                <c:pt idx="523">
                  <c:v>1.0</c:v>
                </c:pt>
                <c:pt idx="524">
                  <c:v>1.0</c:v>
                </c:pt>
                <c:pt idx="525">
                  <c:v>1.0</c:v>
                </c:pt>
                <c:pt idx="526">
                  <c:v>1.0</c:v>
                </c:pt>
                <c:pt idx="527">
                  <c:v>1.0</c:v>
                </c:pt>
                <c:pt idx="528">
                  <c:v>1.0</c:v>
                </c:pt>
                <c:pt idx="529">
                  <c:v>1.0</c:v>
                </c:pt>
                <c:pt idx="530">
                  <c:v>1.0</c:v>
                </c:pt>
                <c:pt idx="531">
                  <c:v>1.0</c:v>
                </c:pt>
                <c:pt idx="532">
                  <c:v>1.0</c:v>
                </c:pt>
                <c:pt idx="533">
                  <c:v>1.0</c:v>
                </c:pt>
                <c:pt idx="534">
                  <c:v>1.0</c:v>
                </c:pt>
                <c:pt idx="535">
                  <c:v>1.0</c:v>
                </c:pt>
                <c:pt idx="536">
                  <c:v>1.0</c:v>
                </c:pt>
                <c:pt idx="537">
                  <c:v>1.0</c:v>
                </c:pt>
                <c:pt idx="538">
                  <c:v>1.0</c:v>
                </c:pt>
                <c:pt idx="539">
                  <c:v>1.0</c:v>
                </c:pt>
                <c:pt idx="540">
                  <c:v>1.0</c:v>
                </c:pt>
                <c:pt idx="541">
                  <c:v>1.0</c:v>
                </c:pt>
                <c:pt idx="542">
                  <c:v>1.0</c:v>
                </c:pt>
                <c:pt idx="543">
                  <c:v>1.0</c:v>
                </c:pt>
                <c:pt idx="544">
                  <c:v>1.0</c:v>
                </c:pt>
                <c:pt idx="545">
                  <c:v>1.0</c:v>
                </c:pt>
                <c:pt idx="546">
                  <c:v>1.0</c:v>
                </c:pt>
                <c:pt idx="547">
                  <c:v>1.0</c:v>
                </c:pt>
                <c:pt idx="548">
                  <c:v>1.0</c:v>
                </c:pt>
                <c:pt idx="549">
                  <c:v>1.0</c:v>
                </c:pt>
                <c:pt idx="550">
                  <c:v>1.0</c:v>
                </c:pt>
                <c:pt idx="551">
                  <c:v>1.0</c:v>
                </c:pt>
                <c:pt idx="552">
                  <c:v>1.0</c:v>
                </c:pt>
                <c:pt idx="553">
                  <c:v>1.0</c:v>
                </c:pt>
                <c:pt idx="554">
                  <c:v>1.0</c:v>
                </c:pt>
                <c:pt idx="555">
                  <c:v>1.0</c:v>
                </c:pt>
                <c:pt idx="556">
                  <c:v>1.0</c:v>
                </c:pt>
                <c:pt idx="557">
                  <c:v>1.0</c:v>
                </c:pt>
                <c:pt idx="558">
                  <c:v>1.0</c:v>
                </c:pt>
                <c:pt idx="559">
                  <c:v>1.0</c:v>
                </c:pt>
                <c:pt idx="560">
                  <c:v>1.0</c:v>
                </c:pt>
                <c:pt idx="561">
                  <c:v>1.0</c:v>
                </c:pt>
                <c:pt idx="562">
                  <c:v>1.0</c:v>
                </c:pt>
                <c:pt idx="563">
                  <c:v>1.0</c:v>
                </c:pt>
                <c:pt idx="564">
                  <c:v>1.0</c:v>
                </c:pt>
                <c:pt idx="565">
                  <c:v>1.0</c:v>
                </c:pt>
                <c:pt idx="566">
                  <c:v>1.0</c:v>
                </c:pt>
                <c:pt idx="567">
                  <c:v>1.0</c:v>
                </c:pt>
                <c:pt idx="568">
                  <c:v>1.0</c:v>
                </c:pt>
                <c:pt idx="569">
                  <c:v>1.0</c:v>
                </c:pt>
                <c:pt idx="570">
                  <c:v>1.0</c:v>
                </c:pt>
                <c:pt idx="571">
                  <c:v>1.0</c:v>
                </c:pt>
                <c:pt idx="572">
                  <c:v>1.0</c:v>
                </c:pt>
                <c:pt idx="573">
                  <c:v>1.0</c:v>
                </c:pt>
                <c:pt idx="574">
                  <c:v>1.0</c:v>
                </c:pt>
                <c:pt idx="575">
                  <c:v>1.0</c:v>
                </c:pt>
                <c:pt idx="576">
                  <c:v>1.0</c:v>
                </c:pt>
                <c:pt idx="577">
                  <c:v>1.0</c:v>
                </c:pt>
                <c:pt idx="578">
                  <c:v>1.0</c:v>
                </c:pt>
                <c:pt idx="579">
                  <c:v>1.0</c:v>
                </c:pt>
                <c:pt idx="580">
                  <c:v>1.0</c:v>
                </c:pt>
                <c:pt idx="581">
                  <c:v>1.0</c:v>
                </c:pt>
                <c:pt idx="582">
                  <c:v>1.0</c:v>
                </c:pt>
                <c:pt idx="583">
                  <c:v>1.0</c:v>
                </c:pt>
                <c:pt idx="584">
                  <c:v>1.0</c:v>
                </c:pt>
                <c:pt idx="585">
                  <c:v>1.0</c:v>
                </c:pt>
                <c:pt idx="586">
                  <c:v>1.0</c:v>
                </c:pt>
                <c:pt idx="587">
                  <c:v>1.0</c:v>
                </c:pt>
                <c:pt idx="588">
                  <c:v>1.0</c:v>
                </c:pt>
                <c:pt idx="589">
                  <c:v>1.0</c:v>
                </c:pt>
                <c:pt idx="590">
                  <c:v>1.0</c:v>
                </c:pt>
                <c:pt idx="591">
                  <c:v>1.0</c:v>
                </c:pt>
                <c:pt idx="592">
                  <c:v>1.0</c:v>
                </c:pt>
                <c:pt idx="593">
                  <c:v>1.0</c:v>
                </c:pt>
                <c:pt idx="594">
                  <c:v>1.0</c:v>
                </c:pt>
                <c:pt idx="595">
                  <c:v>1.0</c:v>
                </c:pt>
                <c:pt idx="596">
                  <c:v>1.0</c:v>
                </c:pt>
                <c:pt idx="597">
                  <c:v>1.0</c:v>
                </c:pt>
                <c:pt idx="598">
                  <c:v>1.0</c:v>
                </c:pt>
                <c:pt idx="599">
                  <c:v>1.0</c:v>
                </c:pt>
                <c:pt idx="600">
                  <c:v>1.0</c:v>
                </c:pt>
                <c:pt idx="601">
                  <c:v>1.0</c:v>
                </c:pt>
                <c:pt idx="602">
                  <c:v>1.0</c:v>
                </c:pt>
                <c:pt idx="603">
                  <c:v>1.0</c:v>
                </c:pt>
                <c:pt idx="604">
                  <c:v>1.0</c:v>
                </c:pt>
                <c:pt idx="605">
                  <c:v>1.0</c:v>
                </c:pt>
                <c:pt idx="606">
                  <c:v>1.0</c:v>
                </c:pt>
                <c:pt idx="607">
                  <c:v>1.0</c:v>
                </c:pt>
                <c:pt idx="608">
                  <c:v>1.0</c:v>
                </c:pt>
                <c:pt idx="609">
                  <c:v>1.0</c:v>
                </c:pt>
                <c:pt idx="610">
                  <c:v>1.0</c:v>
                </c:pt>
                <c:pt idx="611">
                  <c:v>1.0</c:v>
                </c:pt>
                <c:pt idx="612">
                  <c:v>1.0</c:v>
                </c:pt>
                <c:pt idx="613">
                  <c:v>1.0</c:v>
                </c:pt>
                <c:pt idx="614">
                  <c:v>1.0</c:v>
                </c:pt>
                <c:pt idx="615">
                  <c:v>1.0</c:v>
                </c:pt>
                <c:pt idx="616">
                  <c:v>1.0</c:v>
                </c:pt>
                <c:pt idx="617">
                  <c:v>1.0</c:v>
                </c:pt>
                <c:pt idx="618">
                  <c:v>1.0</c:v>
                </c:pt>
                <c:pt idx="619">
                  <c:v>1.0</c:v>
                </c:pt>
                <c:pt idx="620">
                  <c:v>1.0</c:v>
                </c:pt>
                <c:pt idx="621">
                  <c:v>1.0</c:v>
                </c:pt>
                <c:pt idx="622">
                  <c:v>1.0</c:v>
                </c:pt>
                <c:pt idx="623">
                  <c:v>1.0</c:v>
                </c:pt>
                <c:pt idx="624">
                  <c:v>1.0</c:v>
                </c:pt>
                <c:pt idx="625">
                  <c:v>1.0</c:v>
                </c:pt>
                <c:pt idx="626">
                  <c:v>1.0</c:v>
                </c:pt>
                <c:pt idx="627">
                  <c:v>1.0</c:v>
                </c:pt>
                <c:pt idx="628">
                  <c:v>1.0</c:v>
                </c:pt>
                <c:pt idx="629">
                  <c:v>1.0</c:v>
                </c:pt>
                <c:pt idx="630">
                  <c:v>1.0</c:v>
                </c:pt>
                <c:pt idx="631">
                  <c:v>1.0</c:v>
                </c:pt>
                <c:pt idx="632">
                  <c:v>1.0</c:v>
                </c:pt>
                <c:pt idx="633">
                  <c:v>1.0</c:v>
                </c:pt>
                <c:pt idx="634">
                  <c:v>1.0</c:v>
                </c:pt>
                <c:pt idx="635">
                  <c:v>1.0</c:v>
                </c:pt>
                <c:pt idx="636">
                  <c:v>1.0</c:v>
                </c:pt>
                <c:pt idx="637">
                  <c:v>1.0</c:v>
                </c:pt>
                <c:pt idx="638">
                  <c:v>1.0</c:v>
                </c:pt>
                <c:pt idx="639">
                  <c:v>1.0</c:v>
                </c:pt>
                <c:pt idx="640">
                  <c:v>1.0</c:v>
                </c:pt>
                <c:pt idx="641">
                  <c:v>1.0</c:v>
                </c:pt>
                <c:pt idx="642">
                  <c:v>1.0</c:v>
                </c:pt>
                <c:pt idx="643">
                  <c:v>1.0</c:v>
                </c:pt>
                <c:pt idx="644">
                  <c:v>1.0</c:v>
                </c:pt>
                <c:pt idx="645">
                  <c:v>1.0</c:v>
                </c:pt>
                <c:pt idx="646">
                  <c:v>1.0</c:v>
                </c:pt>
                <c:pt idx="647">
                  <c:v>1.0</c:v>
                </c:pt>
                <c:pt idx="648">
                  <c:v>1.0</c:v>
                </c:pt>
                <c:pt idx="649">
                  <c:v>1.0</c:v>
                </c:pt>
                <c:pt idx="650">
                  <c:v>1.0</c:v>
                </c:pt>
                <c:pt idx="651">
                  <c:v>1.0</c:v>
                </c:pt>
                <c:pt idx="652">
                  <c:v>1.0</c:v>
                </c:pt>
                <c:pt idx="653">
                  <c:v>1.0</c:v>
                </c:pt>
                <c:pt idx="654">
                  <c:v>1.0</c:v>
                </c:pt>
                <c:pt idx="655">
                  <c:v>1.0</c:v>
                </c:pt>
                <c:pt idx="656">
                  <c:v>1.0</c:v>
                </c:pt>
                <c:pt idx="657">
                  <c:v>1.0</c:v>
                </c:pt>
                <c:pt idx="658">
                  <c:v>1.0</c:v>
                </c:pt>
                <c:pt idx="659">
                  <c:v>1.0</c:v>
                </c:pt>
                <c:pt idx="660">
                  <c:v>1.0</c:v>
                </c:pt>
                <c:pt idx="661">
                  <c:v>1.0</c:v>
                </c:pt>
                <c:pt idx="662">
                  <c:v>1.0</c:v>
                </c:pt>
                <c:pt idx="663">
                  <c:v>1.0</c:v>
                </c:pt>
                <c:pt idx="664">
                  <c:v>1.0</c:v>
                </c:pt>
                <c:pt idx="665">
                  <c:v>1.0</c:v>
                </c:pt>
                <c:pt idx="666">
                  <c:v>1.0</c:v>
                </c:pt>
                <c:pt idx="667">
                  <c:v>1.0</c:v>
                </c:pt>
                <c:pt idx="668">
                  <c:v>1.0</c:v>
                </c:pt>
                <c:pt idx="669">
                  <c:v>1.0</c:v>
                </c:pt>
                <c:pt idx="670">
                  <c:v>1.0</c:v>
                </c:pt>
                <c:pt idx="671">
                  <c:v>1.0</c:v>
                </c:pt>
                <c:pt idx="672">
                  <c:v>1.0</c:v>
                </c:pt>
                <c:pt idx="673">
                  <c:v>1.0</c:v>
                </c:pt>
                <c:pt idx="674">
                  <c:v>1.0</c:v>
                </c:pt>
                <c:pt idx="675">
                  <c:v>1.0</c:v>
                </c:pt>
                <c:pt idx="676">
                  <c:v>1.0</c:v>
                </c:pt>
                <c:pt idx="677">
                  <c:v>1.0</c:v>
                </c:pt>
                <c:pt idx="678">
                  <c:v>1.0</c:v>
                </c:pt>
                <c:pt idx="679">
                  <c:v>1.0</c:v>
                </c:pt>
                <c:pt idx="680">
                  <c:v>1.0</c:v>
                </c:pt>
                <c:pt idx="681">
                  <c:v>1.0</c:v>
                </c:pt>
                <c:pt idx="682">
                  <c:v>1.0</c:v>
                </c:pt>
                <c:pt idx="683">
                  <c:v>1.0</c:v>
                </c:pt>
                <c:pt idx="684">
                  <c:v>1.0</c:v>
                </c:pt>
                <c:pt idx="685">
                  <c:v>1.0</c:v>
                </c:pt>
                <c:pt idx="686">
                  <c:v>1.0</c:v>
                </c:pt>
                <c:pt idx="687">
                  <c:v>1.0</c:v>
                </c:pt>
                <c:pt idx="688">
                  <c:v>1.0</c:v>
                </c:pt>
                <c:pt idx="689">
                  <c:v>1.0</c:v>
                </c:pt>
                <c:pt idx="690">
                  <c:v>1.0</c:v>
                </c:pt>
                <c:pt idx="691">
                  <c:v>1.0</c:v>
                </c:pt>
                <c:pt idx="692">
                  <c:v>1.0</c:v>
                </c:pt>
                <c:pt idx="693">
                  <c:v>1.0</c:v>
                </c:pt>
                <c:pt idx="694">
                  <c:v>1.0</c:v>
                </c:pt>
                <c:pt idx="695">
                  <c:v>1.0</c:v>
                </c:pt>
                <c:pt idx="696">
                  <c:v>1.0</c:v>
                </c:pt>
                <c:pt idx="697">
                  <c:v>1.0</c:v>
                </c:pt>
                <c:pt idx="698">
                  <c:v>1.0</c:v>
                </c:pt>
                <c:pt idx="699">
                  <c:v>1.0</c:v>
                </c:pt>
                <c:pt idx="700">
                  <c:v>1.0</c:v>
                </c:pt>
                <c:pt idx="701">
                  <c:v>1.0</c:v>
                </c:pt>
                <c:pt idx="702">
                  <c:v>1.0</c:v>
                </c:pt>
                <c:pt idx="703">
                  <c:v>1.0</c:v>
                </c:pt>
                <c:pt idx="704">
                  <c:v>1.0</c:v>
                </c:pt>
                <c:pt idx="705">
                  <c:v>1.0</c:v>
                </c:pt>
                <c:pt idx="706">
                  <c:v>1.0</c:v>
                </c:pt>
                <c:pt idx="707">
                  <c:v>1.0</c:v>
                </c:pt>
                <c:pt idx="708">
                  <c:v>1.0</c:v>
                </c:pt>
                <c:pt idx="709">
                  <c:v>1.0</c:v>
                </c:pt>
                <c:pt idx="710">
                  <c:v>1.0</c:v>
                </c:pt>
                <c:pt idx="711">
                  <c:v>1.0</c:v>
                </c:pt>
                <c:pt idx="712">
                  <c:v>1.0</c:v>
                </c:pt>
                <c:pt idx="713">
                  <c:v>1.0</c:v>
                </c:pt>
                <c:pt idx="714">
                  <c:v>1.0</c:v>
                </c:pt>
                <c:pt idx="715">
                  <c:v>1.0</c:v>
                </c:pt>
                <c:pt idx="716">
                  <c:v>1.0</c:v>
                </c:pt>
                <c:pt idx="717">
                  <c:v>1.0</c:v>
                </c:pt>
                <c:pt idx="718">
                  <c:v>1.0</c:v>
                </c:pt>
                <c:pt idx="719">
                  <c:v>1.0</c:v>
                </c:pt>
                <c:pt idx="720">
                  <c:v>1.0</c:v>
                </c:pt>
                <c:pt idx="721">
                  <c:v>1.0</c:v>
                </c:pt>
                <c:pt idx="722">
                  <c:v>1.0</c:v>
                </c:pt>
                <c:pt idx="723">
                  <c:v>1.0</c:v>
                </c:pt>
                <c:pt idx="724">
                  <c:v>1.0</c:v>
                </c:pt>
                <c:pt idx="725">
                  <c:v>1.0</c:v>
                </c:pt>
                <c:pt idx="726">
                  <c:v>1.0</c:v>
                </c:pt>
                <c:pt idx="727">
                  <c:v>1.0</c:v>
                </c:pt>
                <c:pt idx="728">
                  <c:v>1.0</c:v>
                </c:pt>
                <c:pt idx="729">
                  <c:v>1.0</c:v>
                </c:pt>
                <c:pt idx="730">
                  <c:v>1.0</c:v>
                </c:pt>
                <c:pt idx="731">
                  <c:v>1.0</c:v>
                </c:pt>
                <c:pt idx="732">
                  <c:v>1.0</c:v>
                </c:pt>
                <c:pt idx="733">
                  <c:v>1.0</c:v>
                </c:pt>
                <c:pt idx="734">
                  <c:v>1.0</c:v>
                </c:pt>
                <c:pt idx="735">
                  <c:v>1.0</c:v>
                </c:pt>
                <c:pt idx="736">
                  <c:v>1.0</c:v>
                </c:pt>
                <c:pt idx="737">
                  <c:v>1.0</c:v>
                </c:pt>
                <c:pt idx="738">
                  <c:v>1.0</c:v>
                </c:pt>
                <c:pt idx="739">
                  <c:v>1.0</c:v>
                </c:pt>
                <c:pt idx="740">
                  <c:v>1.0</c:v>
                </c:pt>
                <c:pt idx="741">
                  <c:v>1.0</c:v>
                </c:pt>
                <c:pt idx="742">
                  <c:v>1.0</c:v>
                </c:pt>
                <c:pt idx="743">
                  <c:v>1.0</c:v>
                </c:pt>
                <c:pt idx="744">
                  <c:v>1.0</c:v>
                </c:pt>
                <c:pt idx="745">
                  <c:v>1.0</c:v>
                </c:pt>
                <c:pt idx="746">
                  <c:v>1.0</c:v>
                </c:pt>
                <c:pt idx="747">
                  <c:v>1.0</c:v>
                </c:pt>
                <c:pt idx="748">
                  <c:v>1.0</c:v>
                </c:pt>
                <c:pt idx="749">
                  <c:v>1.0</c:v>
                </c:pt>
                <c:pt idx="750">
                  <c:v>1.0</c:v>
                </c:pt>
                <c:pt idx="751">
                  <c:v>1.0</c:v>
                </c:pt>
                <c:pt idx="752">
                  <c:v>1.0</c:v>
                </c:pt>
                <c:pt idx="753">
                  <c:v>1.0</c:v>
                </c:pt>
                <c:pt idx="754">
                  <c:v>1.0</c:v>
                </c:pt>
                <c:pt idx="755">
                  <c:v>1.0</c:v>
                </c:pt>
                <c:pt idx="756">
                  <c:v>1.0</c:v>
                </c:pt>
                <c:pt idx="757">
                  <c:v>1.0</c:v>
                </c:pt>
                <c:pt idx="758">
                  <c:v>1.0</c:v>
                </c:pt>
                <c:pt idx="759">
                  <c:v>1.0</c:v>
                </c:pt>
                <c:pt idx="760">
                  <c:v>1.0</c:v>
                </c:pt>
                <c:pt idx="761">
                  <c:v>1.0</c:v>
                </c:pt>
                <c:pt idx="762">
                  <c:v>1.0</c:v>
                </c:pt>
                <c:pt idx="763">
                  <c:v>1.0</c:v>
                </c:pt>
                <c:pt idx="764">
                  <c:v>1.0</c:v>
                </c:pt>
                <c:pt idx="765">
                  <c:v>1.0</c:v>
                </c:pt>
                <c:pt idx="766">
                  <c:v>1.0</c:v>
                </c:pt>
                <c:pt idx="767">
                  <c:v>1.0</c:v>
                </c:pt>
                <c:pt idx="768">
                  <c:v>1.0</c:v>
                </c:pt>
                <c:pt idx="769">
                  <c:v>1.0</c:v>
                </c:pt>
                <c:pt idx="770">
                  <c:v>1.0</c:v>
                </c:pt>
                <c:pt idx="771">
                  <c:v>1.0</c:v>
                </c:pt>
                <c:pt idx="772">
                  <c:v>1.0</c:v>
                </c:pt>
                <c:pt idx="773">
                  <c:v>1.0</c:v>
                </c:pt>
                <c:pt idx="774">
                  <c:v>1.0</c:v>
                </c:pt>
                <c:pt idx="775">
                  <c:v>1.0</c:v>
                </c:pt>
                <c:pt idx="776">
                  <c:v>1.0</c:v>
                </c:pt>
                <c:pt idx="777">
                  <c:v>1.0</c:v>
                </c:pt>
                <c:pt idx="778">
                  <c:v>1.0</c:v>
                </c:pt>
                <c:pt idx="779">
                  <c:v>1.0</c:v>
                </c:pt>
                <c:pt idx="780">
                  <c:v>1.0</c:v>
                </c:pt>
                <c:pt idx="781">
                  <c:v>1.0</c:v>
                </c:pt>
                <c:pt idx="782">
                  <c:v>1.0</c:v>
                </c:pt>
                <c:pt idx="783">
                  <c:v>1.0</c:v>
                </c:pt>
                <c:pt idx="784">
                  <c:v>1.0</c:v>
                </c:pt>
                <c:pt idx="785">
                  <c:v>1.0</c:v>
                </c:pt>
                <c:pt idx="786">
                  <c:v>1.0</c:v>
                </c:pt>
                <c:pt idx="787">
                  <c:v>1.0</c:v>
                </c:pt>
                <c:pt idx="788">
                  <c:v>1.0</c:v>
                </c:pt>
                <c:pt idx="789">
                  <c:v>1.0</c:v>
                </c:pt>
                <c:pt idx="790">
                  <c:v>1.0</c:v>
                </c:pt>
                <c:pt idx="791">
                  <c:v>1.0</c:v>
                </c:pt>
                <c:pt idx="792">
                  <c:v>1.0</c:v>
                </c:pt>
                <c:pt idx="793">
                  <c:v>1.0</c:v>
                </c:pt>
                <c:pt idx="794">
                  <c:v>1.0</c:v>
                </c:pt>
                <c:pt idx="795">
                  <c:v>1.0</c:v>
                </c:pt>
                <c:pt idx="796">
                  <c:v>1.0</c:v>
                </c:pt>
                <c:pt idx="797">
                  <c:v>1.0</c:v>
                </c:pt>
                <c:pt idx="798">
                  <c:v>1.0</c:v>
                </c:pt>
                <c:pt idx="799">
                  <c:v>1.0</c:v>
                </c:pt>
                <c:pt idx="800">
                  <c:v>1.0</c:v>
                </c:pt>
                <c:pt idx="801">
                  <c:v>1.0</c:v>
                </c:pt>
                <c:pt idx="802">
                  <c:v>1.0</c:v>
                </c:pt>
                <c:pt idx="803">
                  <c:v>1.0</c:v>
                </c:pt>
                <c:pt idx="804">
                  <c:v>1.0</c:v>
                </c:pt>
                <c:pt idx="805">
                  <c:v>1.0</c:v>
                </c:pt>
                <c:pt idx="806">
                  <c:v>1.0</c:v>
                </c:pt>
                <c:pt idx="807">
                  <c:v>1.0</c:v>
                </c:pt>
                <c:pt idx="808">
                  <c:v>1.0</c:v>
                </c:pt>
                <c:pt idx="809">
                  <c:v>1.0</c:v>
                </c:pt>
                <c:pt idx="810">
                  <c:v>1.0</c:v>
                </c:pt>
                <c:pt idx="811">
                  <c:v>1.0</c:v>
                </c:pt>
                <c:pt idx="812">
                  <c:v>1.0</c:v>
                </c:pt>
                <c:pt idx="813">
                  <c:v>1.0</c:v>
                </c:pt>
                <c:pt idx="814">
                  <c:v>1.0</c:v>
                </c:pt>
                <c:pt idx="815">
                  <c:v>1.0</c:v>
                </c:pt>
                <c:pt idx="816">
                  <c:v>1.0</c:v>
                </c:pt>
                <c:pt idx="817">
                  <c:v>1.0</c:v>
                </c:pt>
                <c:pt idx="818">
                  <c:v>1.0</c:v>
                </c:pt>
                <c:pt idx="819">
                  <c:v>1.0</c:v>
                </c:pt>
                <c:pt idx="820">
                  <c:v>1.0</c:v>
                </c:pt>
                <c:pt idx="821">
                  <c:v>1.0</c:v>
                </c:pt>
                <c:pt idx="822">
                  <c:v>1.0</c:v>
                </c:pt>
                <c:pt idx="823">
                  <c:v>1.0</c:v>
                </c:pt>
                <c:pt idx="824">
                  <c:v>1.0</c:v>
                </c:pt>
                <c:pt idx="825">
                  <c:v>1.0</c:v>
                </c:pt>
                <c:pt idx="826">
                  <c:v>1.0</c:v>
                </c:pt>
                <c:pt idx="827">
                  <c:v>1.0</c:v>
                </c:pt>
                <c:pt idx="828">
                  <c:v>1.0</c:v>
                </c:pt>
                <c:pt idx="829">
                  <c:v>1.0</c:v>
                </c:pt>
                <c:pt idx="830">
                  <c:v>1.0</c:v>
                </c:pt>
                <c:pt idx="831">
                  <c:v>1.0</c:v>
                </c:pt>
                <c:pt idx="832">
                  <c:v>1.0</c:v>
                </c:pt>
                <c:pt idx="833">
                  <c:v>1.0</c:v>
                </c:pt>
                <c:pt idx="834">
                  <c:v>1.0</c:v>
                </c:pt>
                <c:pt idx="835">
                  <c:v>1.0</c:v>
                </c:pt>
                <c:pt idx="836">
                  <c:v>1.0</c:v>
                </c:pt>
                <c:pt idx="837">
                  <c:v>1.0</c:v>
                </c:pt>
                <c:pt idx="838">
                  <c:v>1.0</c:v>
                </c:pt>
                <c:pt idx="839">
                  <c:v>1.0</c:v>
                </c:pt>
                <c:pt idx="840">
                  <c:v>1.0</c:v>
                </c:pt>
                <c:pt idx="841">
                  <c:v>1.0</c:v>
                </c:pt>
                <c:pt idx="842">
                  <c:v>1.0</c:v>
                </c:pt>
                <c:pt idx="843">
                  <c:v>1.0</c:v>
                </c:pt>
                <c:pt idx="844">
                  <c:v>1.0</c:v>
                </c:pt>
                <c:pt idx="845">
                  <c:v>1.0</c:v>
                </c:pt>
                <c:pt idx="846">
                  <c:v>1.0</c:v>
                </c:pt>
                <c:pt idx="847">
                  <c:v>1.0</c:v>
                </c:pt>
                <c:pt idx="848">
                  <c:v>1.0</c:v>
                </c:pt>
                <c:pt idx="849">
                  <c:v>1.0</c:v>
                </c:pt>
                <c:pt idx="850">
                  <c:v>1.0</c:v>
                </c:pt>
                <c:pt idx="851">
                  <c:v>1.0</c:v>
                </c:pt>
                <c:pt idx="852">
                  <c:v>1.0</c:v>
                </c:pt>
                <c:pt idx="853">
                  <c:v>1.0</c:v>
                </c:pt>
                <c:pt idx="854">
                  <c:v>1.0</c:v>
                </c:pt>
                <c:pt idx="855">
                  <c:v>1.0</c:v>
                </c:pt>
                <c:pt idx="856">
                  <c:v>1.0</c:v>
                </c:pt>
                <c:pt idx="857">
                  <c:v>1.0</c:v>
                </c:pt>
                <c:pt idx="858">
                  <c:v>1.0</c:v>
                </c:pt>
                <c:pt idx="859">
                  <c:v>1.0</c:v>
                </c:pt>
                <c:pt idx="860">
                  <c:v>1.0</c:v>
                </c:pt>
                <c:pt idx="861">
                  <c:v>1.0</c:v>
                </c:pt>
                <c:pt idx="862">
                  <c:v>1.0</c:v>
                </c:pt>
                <c:pt idx="863">
                  <c:v>1.0</c:v>
                </c:pt>
                <c:pt idx="864">
                  <c:v>1.0</c:v>
                </c:pt>
                <c:pt idx="865">
                  <c:v>1.0</c:v>
                </c:pt>
                <c:pt idx="866">
                  <c:v>1.0</c:v>
                </c:pt>
                <c:pt idx="867">
                  <c:v>1.0</c:v>
                </c:pt>
                <c:pt idx="868">
                  <c:v>1.0</c:v>
                </c:pt>
                <c:pt idx="869">
                  <c:v>1.0</c:v>
                </c:pt>
                <c:pt idx="870">
                  <c:v>1.0</c:v>
                </c:pt>
                <c:pt idx="871">
                  <c:v>1.0</c:v>
                </c:pt>
                <c:pt idx="872">
                  <c:v>1.0</c:v>
                </c:pt>
                <c:pt idx="873">
                  <c:v>1.0</c:v>
                </c:pt>
                <c:pt idx="874">
                  <c:v>1.0</c:v>
                </c:pt>
                <c:pt idx="875">
                  <c:v>1.0</c:v>
                </c:pt>
                <c:pt idx="876">
                  <c:v>1.0</c:v>
                </c:pt>
                <c:pt idx="877">
                  <c:v>1.0</c:v>
                </c:pt>
                <c:pt idx="878">
                  <c:v>1.0</c:v>
                </c:pt>
                <c:pt idx="879">
                  <c:v>1.0</c:v>
                </c:pt>
                <c:pt idx="880">
                  <c:v>1.0</c:v>
                </c:pt>
                <c:pt idx="881">
                  <c:v>1.0</c:v>
                </c:pt>
                <c:pt idx="882">
                  <c:v>1.0</c:v>
                </c:pt>
                <c:pt idx="883">
                  <c:v>1.0</c:v>
                </c:pt>
                <c:pt idx="884">
                  <c:v>1.0</c:v>
                </c:pt>
                <c:pt idx="885">
                  <c:v>1.0</c:v>
                </c:pt>
                <c:pt idx="886">
                  <c:v>1.0</c:v>
                </c:pt>
                <c:pt idx="887">
                  <c:v>1.0</c:v>
                </c:pt>
                <c:pt idx="888">
                  <c:v>1.0</c:v>
                </c:pt>
                <c:pt idx="889">
                  <c:v>1.0</c:v>
                </c:pt>
                <c:pt idx="890">
                  <c:v>1.0</c:v>
                </c:pt>
                <c:pt idx="891">
                  <c:v>1.0</c:v>
                </c:pt>
                <c:pt idx="892">
                  <c:v>1.0</c:v>
                </c:pt>
                <c:pt idx="893">
                  <c:v>1.0</c:v>
                </c:pt>
                <c:pt idx="894">
                  <c:v>1.0</c:v>
                </c:pt>
                <c:pt idx="895">
                  <c:v>1.0</c:v>
                </c:pt>
                <c:pt idx="896">
                  <c:v>1.0</c:v>
                </c:pt>
                <c:pt idx="897">
                  <c:v>1.0</c:v>
                </c:pt>
                <c:pt idx="898">
                  <c:v>1.0</c:v>
                </c:pt>
                <c:pt idx="899">
                  <c:v>1.0</c:v>
                </c:pt>
                <c:pt idx="900">
                  <c:v>1.0</c:v>
                </c:pt>
                <c:pt idx="901">
                  <c:v>1.0</c:v>
                </c:pt>
                <c:pt idx="902">
                  <c:v>1.0</c:v>
                </c:pt>
                <c:pt idx="903">
                  <c:v>1.0</c:v>
                </c:pt>
                <c:pt idx="904">
                  <c:v>1.0</c:v>
                </c:pt>
                <c:pt idx="905">
                  <c:v>1.0</c:v>
                </c:pt>
                <c:pt idx="906">
                  <c:v>1.0</c:v>
                </c:pt>
                <c:pt idx="907">
                  <c:v>1.0</c:v>
                </c:pt>
                <c:pt idx="908">
                  <c:v>1.0</c:v>
                </c:pt>
                <c:pt idx="909">
                  <c:v>1.0</c:v>
                </c:pt>
                <c:pt idx="910">
                  <c:v>1.0</c:v>
                </c:pt>
                <c:pt idx="911">
                  <c:v>1.0</c:v>
                </c:pt>
                <c:pt idx="912">
                  <c:v>1.0</c:v>
                </c:pt>
                <c:pt idx="913">
                  <c:v>1.0</c:v>
                </c:pt>
                <c:pt idx="914">
                  <c:v>1.0</c:v>
                </c:pt>
                <c:pt idx="915">
                  <c:v>1.0</c:v>
                </c:pt>
                <c:pt idx="916">
                  <c:v>1.0</c:v>
                </c:pt>
                <c:pt idx="917">
                  <c:v>1.0</c:v>
                </c:pt>
                <c:pt idx="918">
                  <c:v>1.0</c:v>
                </c:pt>
                <c:pt idx="919">
                  <c:v>1.0</c:v>
                </c:pt>
                <c:pt idx="920">
                  <c:v>1.0</c:v>
                </c:pt>
                <c:pt idx="921">
                  <c:v>1.0</c:v>
                </c:pt>
                <c:pt idx="922">
                  <c:v>1.0</c:v>
                </c:pt>
                <c:pt idx="923">
                  <c:v>1.0</c:v>
                </c:pt>
                <c:pt idx="924">
                  <c:v>1.0</c:v>
                </c:pt>
                <c:pt idx="925">
                  <c:v>1.0</c:v>
                </c:pt>
                <c:pt idx="926">
                  <c:v>1.0</c:v>
                </c:pt>
                <c:pt idx="927">
                  <c:v>1.0</c:v>
                </c:pt>
                <c:pt idx="928">
                  <c:v>1.0</c:v>
                </c:pt>
                <c:pt idx="929">
                  <c:v>1.0</c:v>
                </c:pt>
                <c:pt idx="930">
                  <c:v>1.0</c:v>
                </c:pt>
                <c:pt idx="931">
                  <c:v>1.0</c:v>
                </c:pt>
                <c:pt idx="932">
                  <c:v>1.0</c:v>
                </c:pt>
                <c:pt idx="933">
                  <c:v>1.0</c:v>
                </c:pt>
                <c:pt idx="934">
                  <c:v>1.0</c:v>
                </c:pt>
                <c:pt idx="935">
                  <c:v>1.0</c:v>
                </c:pt>
                <c:pt idx="936">
                  <c:v>1.0</c:v>
                </c:pt>
                <c:pt idx="937">
                  <c:v>1.0</c:v>
                </c:pt>
                <c:pt idx="938">
                  <c:v>1.0</c:v>
                </c:pt>
                <c:pt idx="939">
                  <c:v>1.0</c:v>
                </c:pt>
                <c:pt idx="940">
                  <c:v>1.0</c:v>
                </c:pt>
                <c:pt idx="941">
                  <c:v>1.0</c:v>
                </c:pt>
                <c:pt idx="942">
                  <c:v>1.0</c:v>
                </c:pt>
                <c:pt idx="943">
                  <c:v>1.0</c:v>
                </c:pt>
                <c:pt idx="944">
                  <c:v>1.0</c:v>
                </c:pt>
                <c:pt idx="945">
                  <c:v>1.0</c:v>
                </c:pt>
                <c:pt idx="946">
                  <c:v>1.0</c:v>
                </c:pt>
                <c:pt idx="947">
                  <c:v>1.0</c:v>
                </c:pt>
                <c:pt idx="948">
                  <c:v>1.0</c:v>
                </c:pt>
                <c:pt idx="949">
                  <c:v>1.0</c:v>
                </c:pt>
                <c:pt idx="950">
                  <c:v>1.0</c:v>
                </c:pt>
                <c:pt idx="951">
                  <c:v>1.0</c:v>
                </c:pt>
                <c:pt idx="952">
                  <c:v>1.0</c:v>
                </c:pt>
                <c:pt idx="953">
                  <c:v>1.0</c:v>
                </c:pt>
                <c:pt idx="954">
                  <c:v>1.0</c:v>
                </c:pt>
                <c:pt idx="955">
                  <c:v>1.0</c:v>
                </c:pt>
                <c:pt idx="956">
                  <c:v>1.0</c:v>
                </c:pt>
                <c:pt idx="957">
                  <c:v>1.0</c:v>
                </c:pt>
                <c:pt idx="958">
                  <c:v>1.0</c:v>
                </c:pt>
                <c:pt idx="959">
                  <c:v>1.0</c:v>
                </c:pt>
                <c:pt idx="960">
                  <c:v>1.0</c:v>
                </c:pt>
                <c:pt idx="961">
                  <c:v>1.0</c:v>
                </c:pt>
                <c:pt idx="962">
                  <c:v>1.0</c:v>
                </c:pt>
                <c:pt idx="963">
                  <c:v>1.0</c:v>
                </c:pt>
                <c:pt idx="964">
                  <c:v>1.0</c:v>
                </c:pt>
                <c:pt idx="965">
                  <c:v>1.0</c:v>
                </c:pt>
                <c:pt idx="966">
                  <c:v>1.0</c:v>
                </c:pt>
                <c:pt idx="967">
                  <c:v>1.0</c:v>
                </c:pt>
                <c:pt idx="968">
                  <c:v>1.0</c:v>
                </c:pt>
                <c:pt idx="969">
                  <c:v>1.0</c:v>
                </c:pt>
                <c:pt idx="970">
                  <c:v>1.0</c:v>
                </c:pt>
                <c:pt idx="971">
                  <c:v>1.0</c:v>
                </c:pt>
                <c:pt idx="972">
                  <c:v>1.0</c:v>
                </c:pt>
                <c:pt idx="973">
                  <c:v>1.0</c:v>
                </c:pt>
                <c:pt idx="974">
                  <c:v>1.0</c:v>
                </c:pt>
                <c:pt idx="975">
                  <c:v>1.0</c:v>
                </c:pt>
                <c:pt idx="976">
                  <c:v>1.0</c:v>
                </c:pt>
                <c:pt idx="977">
                  <c:v>1.0</c:v>
                </c:pt>
                <c:pt idx="978">
                  <c:v>1.0</c:v>
                </c:pt>
                <c:pt idx="979">
                  <c:v>1.0</c:v>
                </c:pt>
                <c:pt idx="980">
                  <c:v>1.0</c:v>
                </c:pt>
                <c:pt idx="981">
                  <c:v>1.0</c:v>
                </c:pt>
                <c:pt idx="982">
                  <c:v>1.0</c:v>
                </c:pt>
                <c:pt idx="983">
                  <c:v>1.0</c:v>
                </c:pt>
                <c:pt idx="984">
                  <c:v>1.0</c:v>
                </c:pt>
                <c:pt idx="985">
                  <c:v>1.0</c:v>
                </c:pt>
                <c:pt idx="986">
                  <c:v>1.0</c:v>
                </c:pt>
                <c:pt idx="987">
                  <c:v>1.0</c:v>
                </c:pt>
                <c:pt idx="988">
                  <c:v>1.0</c:v>
                </c:pt>
                <c:pt idx="989">
                  <c:v>1.0</c:v>
                </c:pt>
                <c:pt idx="990">
                  <c:v>1.0</c:v>
                </c:pt>
                <c:pt idx="991">
                  <c:v>1.0</c:v>
                </c:pt>
                <c:pt idx="992">
                  <c:v>1.0</c:v>
                </c:pt>
                <c:pt idx="993">
                  <c:v>1.0</c:v>
                </c:pt>
                <c:pt idx="994">
                  <c:v>1.0</c:v>
                </c:pt>
                <c:pt idx="995">
                  <c:v>1.0</c:v>
                </c:pt>
                <c:pt idx="996">
                  <c:v>1.0</c:v>
                </c:pt>
                <c:pt idx="997">
                  <c:v>1.0</c:v>
                </c:pt>
                <c:pt idx="998">
                  <c:v>1.0</c:v>
                </c:pt>
                <c:pt idx="999">
                  <c:v>1.0</c:v>
                </c:pt>
                <c:pt idx="1000">
                  <c:v>1.0</c:v>
                </c:pt>
                <c:pt idx="1001">
                  <c:v>1.0</c:v>
                </c:pt>
                <c:pt idx="1002">
                  <c:v>1.0</c:v>
                </c:pt>
                <c:pt idx="1003">
                  <c:v>1.0</c:v>
                </c:pt>
                <c:pt idx="1004">
                  <c:v>1.0</c:v>
                </c:pt>
                <c:pt idx="1005">
                  <c:v>1.0</c:v>
                </c:pt>
                <c:pt idx="1006">
                  <c:v>1.0</c:v>
                </c:pt>
                <c:pt idx="1007">
                  <c:v>1.0</c:v>
                </c:pt>
                <c:pt idx="1008">
                  <c:v>1.0</c:v>
                </c:pt>
                <c:pt idx="1009">
                  <c:v>1.0</c:v>
                </c:pt>
                <c:pt idx="1010">
                  <c:v>1.0</c:v>
                </c:pt>
                <c:pt idx="1011">
                  <c:v>1.0</c:v>
                </c:pt>
                <c:pt idx="1012">
                  <c:v>1.0</c:v>
                </c:pt>
                <c:pt idx="1013">
                  <c:v>1.0</c:v>
                </c:pt>
                <c:pt idx="1014">
                  <c:v>1.0</c:v>
                </c:pt>
                <c:pt idx="1015">
                  <c:v>1.0</c:v>
                </c:pt>
                <c:pt idx="1016">
                  <c:v>1.0</c:v>
                </c:pt>
                <c:pt idx="1017">
                  <c:v>1.0</c:v>
                </c:pt>
                <c:pt idx="1018">
                  <c:v>1.0</c:v>
                </c:pt>
                <c:pt idx="1019">
                  <c:v>1.0</c:v>
                </c:pt>
                <c:pt idx="1020">
                  <c:v>1.0</c:v>
                </c:pt>
                <c:pt idx="1021">
                  <c:v>1.0</c:v>
                </c:pt>
                <c:pt idx="1022">
                  <c:v>1.0</c:v>
                </c:pt>
                <c:pt idx="1023">
                  <c:v>1.0</c:v>
                </c:pt>
                <c:pt idx="1024">
                  <c:v>1.0</c:v>
                </c:pt>
                <c:pt idx="1025">
                  <c:v>1.0</c:v>
                </c:pt>
                <c:pt idx="1026">
                  <c:v>1.0</c:v>
                </c:pt>
                <c:pt idx="1027">
                  <c:v>1.0</c:v>
                </c:pt>
                <c:pt idx="1028">
                  <c:v>1.0</c:v>
                </c:pt>
                <c:pt idx="1029">
                  <c:v>1.0</c:v>
                </c:pt>
                <c:pt idx="1030">
                  <c:v>1.0</c:v>
                </c:pt>
                <c:pt idx="1031">
                  <c:v>1.0</c:v>
                </c:pt>
                <c:pt idx="1032">
                  <c:v>1.0</c:v>
                </c:pt>
                <c:pt idx="1033">
                  <c:v>1.0</c:v>
                </c:pt>
                <c:pt idx="1034">
                  <c:v>1.0</c:v>
                </c:pt>
                <c:pt idx="1035">
                  <c:v>1.0</c:v>
                </c:pt>
                <c:pt idx="1036">
                  <c:v>1.0</c:v>
                </c:pt>
                <c:pt idx="1037">
                  <c:v>1.0</c:v>
                </c:pt>
                <c:pt idx="1038">
                  <c:v>1.0</c:v>
                </c:pt>
                <c:pt idx="1039">
                  <c:v>1.0</c:v>
                </c:pt>
                <c:pt idx="1040">
                  <c:v>1.0</c:v>
                </c:pt>
                <c:pt idx="1041">
                  <c:v>1.0</c:v>
                </c:pt>
                <c:pt idx="1042">
                  <c:v>1.0</c:v>
                </c:pt>
                <c:pt idx="1043">
                  <c:v>1.0</c:v>
                </c:pt>
                <c:pt idx="1044">
                  <c:v>1.0</c:v>
                </c:pt>
                <c:pt idx="1045">
                  <c:v>1.0</c:v>
                </c:pt>
                <c:pt idx="1046">
                  <c:v>1.0</c:v>
                </c:pt>
                <c:pt idx="1047">
                  <c:v>1.0</c:v>
                </c:pt>
                <c:pt idx="1048">
                  <c:v>1.0</c:v>
                </c:pt>
                <c:pt idx="1049">
                  <c:v>1.0</c:v>
                </c:pt>
                <c:pt idx="1050">
                  <c:v>1.0</c:v>
                </c:pt>
                <c:pt idx="1051">
                  <c:v>1.0</c:v>
                </c:pt>
                <c:pt idx="1052">
                  <c:v>1.0</c:v>
                </c:pt>
                <c:pt idx="1053">
                  <c:v>1.0</c:v>
                </c:pt>
                <c:pt idx="1054">
                  <c:v>1.0</c:v>
                </c:pt>
                <c:pt idx="1055">
                  <c:v>1.0</c:v>
                </c:pt>
                <c:pt idx="1056">
                  <c:v>1.0</c:v>
                </c:pt>
                <c:pt idx="1057">
                  <c:v>1.0</c:v>
                </c:pt>
                <c:pt idx="1058">
                  <c:v>1.0</c:v>
                </c:pt>
                <c:pt idx="1059">
                  <c:v>1.0</c:v>
                </c:pt>
                <c:pt idx="1060">
                  <c:v>1.0</c:v>
                </c:pt>
                <c:pt idx="1061">
                  <c:v>1.0</c:v>
                </c:pt>
                <c:pt idx="1062">
                  <c:v>1.0</c:v>
                </c:pt>
                <c:pt idx="1063">
                  <c:v>1.0</c:v>
                </c:pt>
                <c:pt idx="1064">
                  <c:v>1.0</c:v>
                </c:pt>
                <c:pt idx="1065">
                  <c:v>1.0</c:v>
                </c:pt>
                <c:pt idx="1066">
                  <c:v>1.0</c:v>
                </c:pt>
                <c:pt idx="1067">
                  <c:v>1.0</c:v>
                </c:pt>
                <c:pt idx="1068">
                  <c:v>1.0</c:v>
                </c:pt>
                <c:pt idx="1069">
                  <c:v>1.0</c:v>
                </c:pt>
                <c:pt idx="1070">
                  <c:v>1.0</c:v>
                </c:pt>
                <c:pt idx="1071">
                  <c:v>1.0</c:v>
                </c:pt>
                <c:pt idx="1072">
                  <c:v>1.0</c:v>
                </c:pt>
                <c:pt idx="1073">
                  <c:v>1.0</c:v>
                </c:pt>
                <c:pt idx="1074">
                  <c:v>1.0</c:v>
                </c:pt>
                <c:pt idx="1075">
                  <c:v>1.0</c:v>
                </c:pt>
                <c:pt idx="1076">
                  <c:v>1.0</c:v>
                </c:pt>
                <c:pt idx="1077">
                  <c:v>1.0</c:v>
                </c:pt>
                <c:pt idx="1078">
                  <c:v>1.0</c:v>
                </c:pt>
                <c:pt idx="1079">
                  <c:v>1.0</c:v>
                </c:pt>
                <c:pt idx="1080">
                  <c:v>1.0</c:v>
                </c:pt>
                <c:pt idx="1081">
                  <c:v>1.0</c:v>
                </c:pt>
                <c:pt idx="1082">
                  <c:v>1.0</c:v>
                </c:pt>
                <c:pt idx="1083">
                  <c:v>1.0</c:v>
                </c:pt>
                <c:pt idx="1084">
                  <c:v>1.0</c:v>
                </c:pt>
                <c:pt idx="1085">
                  <c:v>1.0</c:v>
                </c:pt>
                <c:pt idx="1086">
                  <c:v>1.0</c:v>
                </c:pt>
                <c:pt idx="1087">
                  <c:v>1.0</c:v>
                </c:pt>
                <c:pt idx="1088">
                  <c:v>1.0</c:v>
                </c:pt>
                <c:pt idx="1089">
                  <c:v>1.0</c:v>
                </c:pt>
                <c:pt idx="1090">
                  <c:v>1.0</c:v>
                </c:pt>
                <c:pt idx="1091">
                  <c:v>1.0</c:v>
                </c:pt>
                <c:pt idx="1092">
                  <c:v>1.0</c:v>
                </c:pt>
                <c:pt idx="1093">
                  <c:v>1.0</c:v>
                </c:pt>
                <c:pt idx="1094">
                  <c:v>1.0</c:v>
                </c:pt>
                <c:pt idx="1095">
                  <c:v>1.0</c:v>
                </c:pt>
                <c:pt idx="1096">
                  <c:v>1.0</c:v>
                </c:pt>
                <c:pt idx="1097">
                  <c:v>1.0</c:v>
                </c:pt>
                <c:pt idx="1098">
                  <c:v>1.0</c:v>
                </c:pt>
                <c:pt idx="1099">
                  <c:v>1.0</c:v>
                </c:pt>
                <c:pt idx="1100">
                  <c:v>1.0</c:v>
                </c:pt>
                <c:pt idx="1101">
                  <c:v>1.0</c:v>
                </c:pt>
                <c:pt idx="1102">
                  <c:v>1.0</c:v>
                </c:pt>
                <c:pt idx="1103">
                  <c:v>1.0</c:v>
                </c:pt>
                <c:pt idx="1104">
                  <c:v>1.0</c:v>
                </c:pt>
                <c:pt idx="1105">
                  <c:v>1.0</c:v>
                </c:pt>
                <c:pt idx="1106">
                  <c:v>1.0</c:v>
                </c:pt>
                <c:pt idx="1107">
                  <c:v>1.0</c:v>
                </c:pt>
                <c:pt idx="1108">
                  <c:v>1.0</c:v>
                </c:pt>
                <c:pt idx="1109">
                  <c:v>1.0</c:v>
                </c:pt>
                <c:pt idx="1110">
                  <c:v>1.0</c:v>
                </c:pt>
                <c:pt idx="1111">
                  <c:v>1.0</c:v>
                </c:pt>
                <c:pt idx="1112">
                  <c:v>1.0</c:v>
                </c:pt>
                <c:pt idx="1113">
                  <c:v>1.0</c:v>
                </c:pt>
                <c:pt idx="1114">
                  <c:v>1.0</c:v>
                </c:pt>
                <c:pt idx="1115">
                  <c:v>1.0</c:v>
                </c:pt>
                <c:pt idx="1116">
                  <c:v>1.0</c:v>
                </c:pt>
                <c:pt idx="1117">
                  <c:v>1.0</c:v>
                </c:pt>
                <c:pt idx="1118">
                  <c:v>1.0</c:v>
                </c:pt>
                <c:pt idx="1119">
                  <c:v>1.0</c:v>
                </c:pt>
                <c:pt idx="1120">
                  <c:v>1.0</c:v>
                </c:pt>
                <c:pt idx="1121">
                  <c:v>1.0</c:v>
                </c:pt>
                <c:pt idx="1122">
                  <c:v>1.0</c:v>
                </c:pt>
                <c:pt idx="1123">
                  <c:v>1.0</c:v>
                </c:pt>
                <c:pt idx="1124">
                  <c:v>1.0</c:v>
                </c:pt>
                <c:pt idx="1125">
                  <c:v>1.0</c:v>
                </c:pt>
                <c:pt idx="1126">
                  <c:v>1.0</c:v>
                </c:pt>
                <c:pt idx="1127">
                  <c:v>1.0</c:v>
                </c:pt>
                <c:pt idx="1128">
                  <c:v>1.0</c:v>
                </c:pt>
                <c:pt idx="1129">
                  <c:v>1.0</c:v>
                </c:pt>
                <c:pt idx="1130">
                  <c:v>1.0</c:v>
                </c:pt>
                <c:pt idx="1131">
                  <c:v>1.0</c:v>
                </c:pt>
                <c:pt idx="1132">
                  <c:v>1.0</c:v>
                </c:pt>
                <c:pt idx="1133">
                  <c:v>1.0</c:v>
                </c:pt>
                <c:pt idx="1134">
                  <c:v>1.0</c:v>
                </c:pt>
                <c:pt idx="1135">
                  <c:v>1.0</c:v>
                </c:pt>
                <c:pt idx="1136">
                  <c:v>1.0</c:v>
                </c:pt>
                <c:pt idx="1137">
                  <c:v>1.0</c:v>
                </c:pt>
                <c:pt idx="1138">
                  <c:v>1.0</c:v>
                </c:pt>
                <c:pt idx="1139">
                  <c:v>1.0</c:v>
                </c:pt>
                <c:pt idx="1140">
                  <c:v>1.0</c:v>
                </c:pt>
                <c:pt idx="1141">
                  <c:v>1.0</c:v>
                </c:pt>
                <c:pt idx="1142">
                  <c:v>1.0</c:v>
                </c:pt>
                <c:pt idx="1143">
                  <c:v>1.0</c:v>
                </c:pt>
                <c:pt idx="1144">
                  <c:v>1.0</c:v>
                </c:pt>
                <c:pt idx="1145">
                  <c:v>1.0</c:v>
                </c:pt>
                <c:pt idx="1146">
                  <c:v>1.0</c:v>
                </c:pt>
                <c:pt idx="1147">
                  <c:v>1.0</c:v>
                </c:pt>
                <c:pt idx="1148">
                  <c:v>1.0</c:v>
                </c:pt>
                <c:pt idx="1149">
                  <c:v>1.0</c:v>
                </c:pt>
                <c:pt idx="1150">
                  <c:v>1.0</c:v>
                </c:pt>
                <c:pt idx="1151">
                  <c:v>1.0</c:v>
                </c:pt>
                <c:pt idx="1152">
                  <c:v>1.0</c:v>
                </c:pt>
                <c:pt idx="1153">
                  <c:v>1.0</c:v>
                </c:pt>
                <c:pt idx="1154">
                  <c:v>1.0</c:v>
                </c:pt>
                <c:pt idx="1155">
                  <c:v>1.0</c:v>
                </c:pt>
                <c:pt idx="1156">
                  <c:v>1.0</c:v>
                </c:pt>
                <c:pt idx="1157">
                  <c:v>1.0</c:v>
                </c:pt>
                <c:pt idx="1158">
                  <c:v>1.0</c:v>
                </c:pt>
                <c:pt idx="1159">
                  <c:v>1.0</c:v>
                </c:pt>
                <c:pt idx="1160">
                  <c:v>1.0</c:v>
                </c:pt>
                <c:pt idx="1161">
                  <c:v>1.0</c:v>
                </c:pt>
                <c:pt idx="1162">
                  <c:v>1.0</c:v>
                </c:pt>
                <c:pt idx="1163">
                  <c:v>1.0</c:v>
                </c:pt>
                <c:pt idx="1164">
                  <c:v>1.0</c:v>
                </c:pt>
                <c:pt idx="1165">
                  <c:v>1.0</c:v>
                </c:pt>
                <c:pt idx="1166">
                  <c:v>1.0</c:v>
                </c:pt>
                <c:pt idx="1167">
                  <c:v>1.0</c:v>
                </c:pt>
                <c:pt idx="1168">
                  <c:v>1.0</c:v>
                </c:pt>
                <c:pt idx="1169">
                  <c:v>1.0</c:v>
                </c:pt>
                <c:pt idx="1170">
                  <c:v>1.0</c:v>
                </c:pt>
                <c:pt idx="1171">
                  <c:v>1.0</c:v>
                </c:pt>
                <c:pt idx="1172">
                  <c:v>1.0</c:v>
                </c:pt>
                <c:pt idx="1173">
                  <c:v>1.0</c:v>
                </c:pt>
                <c:pt idx="1174">
                  <c:v>1.0</c:v>
                </c:pt>
                <c:pt idx="1175">
                  <c:v>1.0</c:v>
                </c:pt>
                <c:pt idx="1176">
                  <c:v>1.0</c:v>
                </c:pt>
                <c:pt idx="1177">
                  <c:v>1.0</c:v>
                </c:pt>
                <c:pt idx="1178">
                  <c:v>1.0</c:v>
                </c:pt>
                <c:pt idx="1179">
                  <c:v>1.0</c:v>
                </c:pt>
                <c:pt idx="1180">
                  <c:v>1.0</c:v>
                </c:pt>
                <c:pt idx="1181">
                  <c:v>1.0</c:v>
                </c:pt>
                <c:pt idx="1182">
                  <c:v>1.0</c:v>
                </c:pt>
                <c:pt idx="1183">
                  <c:v>1.0</c:v>
                </c:pt>
                <c:pt idx="1184">
                  <c:v>1.0</c:v>
                </c:pt>
                <c:pt idx="1185">
                  <c:v>1.0</c:v>
                </c:pt>
                <c:pt idx="1186">
                  <c:v>1.0</c:v>
                </c:pt>
                <c:pt idx="1187">
                  <c:v>1.0</c:v>
                </c:pt>
                <c:pt idx="1188">
                  <c:v>1.0</c:v>
                </c:pt>
                <c:pt idx="1189">
                  <c:v>1.0</c:v>
                </c:pt>
                <c:pt idx="1190">
                  <c:v>1.0</c:v>
                </c:pt>
                <c:pt idx="1191">
                  <c:v>1.0</c:v>
                </c:pt>
                <c:pt idx="1192">
                  <c:v>1.0</c:v>
                </c:pt>
                <c:pt idx="1193">
                  <c:v>1.0</c:v>
                </c:pt>
                <c:pt idx="1194">
                  <c:v>1.0</c:v>
                </c:pt>
                <c:pt idx="1195">
                  <c:v>1.0</c:v>
                </c:pt>
                <c:pt idx="1196">
                  <c:v>1.0</c:v>
                </c:pt>
                <c:pt idx="1197">
                  <c:v>1.0</c:v>
                </c:pt>
                <c:pt idx="1198">
                  <c:v>1.0</c:v>
                </c:pt>
                <c:pt idx="1199">
                  <c:v>1.0</c:v>
                </c:pt>
                <c:pt idx="1200">
                  <c:v>1.0</c:v>
                </c:pt>
                <c:pt idx="1201">
                  <c:v>1.0</c:v>
                </c:pt>
                <c:pt idx="1202">
                  <c:v>1.0</c:v>
                </c:pt>
                <c:pt idx="1203">
                  <c:v>1.0</c:v>
                </c:pt>
                <c:pt idx="1204">
                  <c:v>1.0</c:v>
                </c:pt>
                <c:pt idx="1205">
                  <c:v>1.0</c:v>
                </c:pt>
                <c:pt idx="1206">
                  <c:v>1.0</c:v>
                </c:pt>
                <c:pt idx="1207">
                  <c:v>1.0</c:v>
                </c:pt>
                <c:pt idx="1208">
                  <c:v>1.0</c:v>
                </c:pt>
                <c:pt idx="1209">
                  <c:v>1.0</c:v>
                </c:pt>
                <c:pt idx="1210">
                  <c:v>1.0</c:v>
                </c:pt>
                <c:pt idx="1211">
                  <c:v>1.0</c:v>
                </c:pt>
                <c:pt idx="1212">
                  <c:v>1.0</c:v>
                </c:pt>
                <c:pt idx="1213">
                  <c:v>1.0</c:v>
                </c:pt>
                <c:pt idx="1214">
                  <c:v>1.0</c:v>
                </c:pt>
                <c:pt idx="1215">
                  <c:v>1.0</c:v>
                </c:pt>
                <c:pt idx="1216">
                  <c:v>1.0</c:v>
                </c:pt>
                <c:pt idx="1217">
                  <c:v>1.0</c:v>
                </c:pt>
                <c:pt idx="1218">
                  <c:v>1.0</c:v>
                </c:pt>
                <c:pt idx="1219">
                  <c:v>1.0</c:v>
                </c:pt>
                <c:pt idx="1220">
                  <c:v>1.0</c:v>
                </c:pt>
                <c:pt idx="1221">
                  <c:v>1.0</c:v>
                </c:pt>
                <c:pt idx="1222">
                  <c:v>1.0</c:v>
                </c:pt>
                <c:pt idx="1223">
                  <c:v>1.0</c:v>
                </c:pt>
                <c:pt idx="1224">
                  <c:v>1.0</c:v>
                </c:pt>
                <c:pt idx="1225">
                  <c:v>1.0</c:v>
                </c:pt>
                <c:pt idx="1226">
                  <c:v>1.0</c:v>
                </c:pt>
                <c:pt idx="1227">
                  <c:v>1.0</c:v>
                </c:pt>
                <c:pt idx="1228">
                  <c:v>1.0</c:v>
                </c:pt>
                <c:pt idx="1229">
                  <c:v>1.0</c:v>
                </c:pt>
                <c:pt idx="1230">
                  <c:v>1.0</c:v>
                </c:pt>
                <c:pt idx="1231">
                  <c:v>1.0</c:v>
                </c:pt>
                <c:pt idx="1232">
                  <c:v>1.0</c:v>
                </c:pt>
                <c:pt idx="1233">
                  <c:v>1.0</c:v>
                </c:pt>
                <c:pt idx="1234">
                  <c:v>1.0</c:v>
                </c:pt>
                <c:pt idx="1235">
                  <c:v>1.0</c:v>
                </c:pt>
                <c:pt idx="1236">
                  <c:v>1.0</c:v>
                </c:pt>
                <c:pt idx="1237">
                  <c:v>1.0</c:v>
                </c:pt>
                <c:pt idx="1238">
                  <c:v>1.0</c:v>
                </c:pt>
                <c:pt idx="1239">
                  <c:v>1.0</c:v>
                </c:pt>
                <c:pt idx="1240">
                  <c:v>1.0</c:v>
                </c:pt>
                <c:pt idx="1241">
                  <c:v>1.0</c:v>
                </c:pt>
                <c:pt idx="1242">
                  <c:v>1.0</c:v>
                </c:pt>
                <c:pt idx="1243">
                  <c:v>1.0</c:v>
                </c:pt>
                <c:pt idx="1244">
                  <c:v>1.0</c:v>
                </c:pt>
                <c:pt idx="1245">
                  <c:v>1.0</c:v>
                </c:pt>
                <c:pt idx="1246">
                  <c:v>1.0</c:v>
                </c:pt>
                <c:pt idx="1247">
                  <c:v>1.0</c:v>
                </c:pt>
                <c:pt idx="1248">
                  <c:v>1.0</c:v>
                </c:pt>
                <c:pt idx="1249">
                  <c:v>1.0</c:v>
                </c:pt>
                <c:pt idx="1250">
                  <c:v>1.0</c:v>
                </c:pt>
                <c:pt idx="1251">
                  <c:v>1.0</c:v>
                </c:pt>
                <c:pt idx="1252">
                  <c:v>1.0</c:v>
                </c:pt>
                <c:pt idx="1253">
                  <c:v>1.0</c:v>
                </c:pt>
                <c:pt idx="1254">
                  <c:v>1.0</c:v>
                </c:pt>
                <c:pt idx="1255">
                  <c:v>1.0</c:v>
                </c:pt>
                <c:pt idx="1256">
                  <c:v>1.0</c:v>
                </c:pt>
                <c:pt idx="1257">
                  <c:v>1.0</c:v>
                </c:pt>
                <c:pt idx="1258">
                  <c:v>1.0</c:v>
                </c:pt>
                <c:pt idx="1259">
                  <c:v>1.0</c:v>
                </c:pt>
                <c:pt idx="1260">
                  <c:v>1.0</c:v>
                </c:pt>
                <c:pt idx="1261">
                  <c:v>1.0</c:v>
                </c:pt>
                <c:pt idx="1262">
                  <c:v>1.0</c:v>
                </c:pt>
                <c:pt idx="1263">
                  <c:v>1.0</c:v>
                </c:pt>
                <c:pt idx="1264">
                  <c:v>1.0</c:v>
                </c:pt>
                <c:pt idx="1265">
                  <c:v>1.0</c:v>
                </c:pt>
                <c:pt idx="1266">
                  <c:v>1.0</c:v>
                </c:pt>
                <c:pt idx="1267">
                  <c:v>1.0</c:v>
                </c:pt>
                <c:pt idx="1268">
                  <c:v>1.0</c:v>
                </c:pt>
                <c:pt idx="1269">
                  <c:v>1.0</c:v>
                </c:pt>
                <c:pt idx="1270">
                  <c:v>1.0</c:v>
                </c:pt>
                <c:pt idx="1271">
                  <c:v>1.0</c:v>
                </c:pt>
                <c:pt idx="1272">
                  <c:v>1.0</c:v>
                </c:pt>
                <c:pt idx="1273">
                  <c:v>1.0</c:v>
                </c:pt>
                <c:pt idx="1274">
                  <c:v>1.0</c:v>
                </c:pt>
                <c:pt idx="1275">
                  <c:v>1.0</c:v>
                </c:pt>
                <c:pt idx="1276">
                  <c:v>1.0</c:v>
                </c:pt>
                <c:pt idx="1277">
                  <c:v>1.0</c:v>
                </c:pt>
                <c:pt idx="1278">
                  <c:v>1.0</c:v>
                </c:pt>
                <c:pt idx="1279">
                  <c:v>1.0</c:v>
                </c:pt>
                <c:pt idx="1280">
                  <c:v>1.0</c:v>
                </c:pt>
                <c:pt idx="1281">
                  <c:v>1.0</c:v>
                </c:pt>
                <c:pt idx="1282">
                  <c:v>1.0</c:v>
                </c:pt>
                <c:pt idx="1283">
                  <c:v>1.0</c:v>
                </c:pt>
                <c:pt idx="1284">
                  <c:v>1.0</c:v>
                </c:pt>
                <c:pt idx="1285">
                  <c:v>1.0</c:v>
                </c:pt>
                <c:pt idx="1286">
                  <c:v>1.0</c:v>
                </c:pt>
                <c:pt idx="1287">
                  <c:v>1.0</c:v>
                </c:pt>
                <c:pt idx="1288">
                  <c:v>1.0</c:v>
                </c:pt>
                <c:pt idx="1289">
                  <c:v>1.0</c:v>
                </c:pt>
                <c:pt idx="1290">
                  <c:v>1.0</c:v>
                </c:pt>
                <c:pt idx="1291">
                  <c:v>1.0</c:v>
                </c:pt>
                <c:pt idx="1292">
                  <c:v>1.0</c:v>
                </c:pt>
                <c:pt idx="1293">
                  <c:v>1.0</c:v>
                </c:pt>
                <c:pt idx="1294">
                  <c:v>1.0</c:v>
                </c:pt>
                <c:pt idx="1295">
                  <c:v>1.0</c:v>
                </c:pt>
                <c:pt idx="1296">
                  <c:v>1.0</c:v>
                </c:pt>
                <c:pt idx="1297">
                  <c:v>1.0</c:v>
                </c:pt>
                <c:pt idx="1298">
                  <c:v>1.0</c:v>
                </c:pt>
                <c:pt idx="1299">
                  <c:v>1.0</c:v>
                </c:pt>
                <c:pt idx="1300">
                  <c:v>1.0</c:v>
                </c:pt>
                <c:pt idx="1301">
                  <c:v>1.0</c:v>
                </c:pt>
                <c:pt idx="1302">
                  <c:v>1.0</c:v>
                </c:pt>
                <c:pt idx="1303">
                  <c:v>1.0</c:v>
                </c:pt>
                <c:pt idx="1304">
                  <c:v>1.0</c:v>
                </c:pt>
                <c:pt idx="1305">
                  <c:v>1.0</c:v>
                </c:pt>
                <c:pt idx="1306">
                  <c:v>1.0</c:v>
                </c:pt>
                <c:pt idx="1307">
                  <c:v>1.0</c:v>
                </c:pt>
                <c:pt idx="1308">
                  <c:v>1.0</c:v>
                </c:pt>
                <c:pt idx="1309">
                  <c:v>1.0</c:v>
                </c:pt>
                <c:pt idx="1310">
                  <c:v>1.0</c:v>
                </c:pt>
                <c:pt idx="1311">
                  <c:v>1.0</c:v>
                </c:pt>
                <c:pt idx="1312">
                  <c:v>1.0</c:v>
                </c:pt>
                <c:pt idx="1313">
                  <c:v>1.0</c:v>
                </c:pt>
                <c:pt idx="1314">
                  <c:v>1.0</c:v>
                </c:pt>
                <c:pt idx="1315">
                  <c:v>1.0</c:v>
                </c:pt>
                <c:pt idx="1316">
                  <c:v>1.0</c:v>
                </c:pt>
                <c:pt idx="1317">
                  <c:v>1.0</c:v>
                </c:pt>
                <c:pt idx="1318">
                  <c:v>1.0</c:v>
                </c:pt>
                <c:pt idx="1319">
                  <c:v>1.0</c:v>
                </c:pt>
                <c:pt idx="1320">
                  <c:v>1.0</c:v>
                </c:pt>
                <c:pt idx="1321">
                  <c:v>1.0</c:v>
                </c:pt>
                <c:pt idx="1322">
                  <c:v>1.0</c:v>
                </c:pt>
                <c:pt idx="1323">
                  <c:v>1.0</c:v>
                </c:pt>
                <c:pt idx="1324">
                  <c:v>1.0</c:v>
                </c:pt>
                <c:pt idx="1325">
                  <c:v>1.0</c:v>
                </c:pt>
                <c:pt idx="1326">
                  <c:v>1.0</c:v>
                </c:pt>
                <c:pt idx="1327">
                  <c:v>1.0</c:v>
                </c:pt>
                <c:pt idx="1328">
                  <c:v>1.0</c:v>
                </c:pt>
                <c:pt idx="1329">
                  <c:v>1.0</c:v>
                </c:pt>
                <c:pt idx="1330">
                  <c:v>1.0</c:v>
                </c:pt>
                <c:pt idx="1331">
                  <c:v>1.0</c:v>
                </c:pt>
                <c:pt idx="1332">
                  <c:v>1.0</c:v>
                </c:pt>
                <c:pt idx="1333">
                  <c:v>1.0</c:v>
                </c:pt>
                <c:pt idx="1334">
                  <c:v>1.0</c:v>
                </c:pt>
                <c:pt idx="1335">
                  <c:v>1.0</c:v>
                </c:pt>
                <c:pt idx="1336">
                  <c:v>1.0</c:v>
                </c:pt>
                <c:pt idx="1337">
                  <c:v>1.0</c:v>
                </c:pt>
                <c:pt idx="1338">
                  <c:v>1.0</c:v>
                </c:pt>
                <c:pt idx="1339">
                  <c:v>1.0</c:v>
                </c:pt>
                <c:pt idx="1340">
                  <c:v>1.0</c:v>
                </c:pt>
                <c:pt idx="1341">
                  <c:v>1.0</c:v>
                </c:pt>
                <c:pt idx="1342">
                  <c:v>1.0</c:v>
                </c:pt>
                <c:pt idx="1343">
                  <c:v>1.0</c:v>
                </c:pt>
                <c:pt idx="1344">
                  <c:v>1.0</c:v>
                </c:pt>
                <c:pt idx="1345">
                  <c:v>1.0</c:v>
                </c:pt>
                <c:pt idx="1346">
                  <c:v>1.0</c:v>
                </c:pt>
                <c:pt idx="1347">
                  <c:v>1.0</c:v>
                </c:pt>
                <c:pt idx="1348">
                  <c:v>1.0</c:v>
                </c:pt>
                <c:pt idx="1349">
                  <c:v>1.0</c:v>
                </c:pt>
                <c:pt idx="1350">
                  <c:v>1.0</c:v>
                </c:pt>
                <c:pt idx="1351">
                  <c:v>1.0</c:v>
                </c:pt>
                <c:pt idx="1352">
                  <c:v>1.0</c:v>
                </c:pt>
                <c:pt idx="1353">
                  <c:v>1.0</c:v>
                </c:pt>
                <c:pt idx="1354">
                  <c:v>1.0</c:v>
                </c:pt>
                <c:pt idx="1355">
                  <c:v>1.0</c:v>
                </c:pt>
                <c:pt idx="1356">
                  <c:v>1.0</c:v>
                </c:pt>
                <c:pt idx="1357">
                  <c:v>1.0</c:v>
                </c:pt>
                <c:pt idx="1358">
                  <c:v>1.0</c:v>
                </c:pt>
                <c:pt idx="1359">
                  <c:v>1.0</c:v>
                </c:pt>
                <c:pt idx="1360">
                  <c:v>1.0</c:v>
                </c:pt>
              </c:numCache>
            </c:numRef>
          </c:yVal>
          <c:smooth val="1"/>
        </c:ser>
        <c:dLbls>
          <c:showLegendKey val="0"/>
          <c:showVal val="0"/>
          <c:showCatName val="0"/>
          <c:showSerName val="0"/>
          <c:showPercent val="0"/>
          <c:showBubbleSize val="0"/>
        </c:dLbls>
        <c:axId val="-2133137728"/>
        <c:axId val="-2133132640"/>
      </c:scatterChart>
      <c:valAx>
        <c:axId val="-2133137728"/>
        <c:scaling>
          <c:logBase val="10.0"/>
          <c:orientation val="minMax"/>
        </c:scaling>
        <c:delete val="0"/>
        <c:axPos val="b"/>
        <c:title>
          <c:tx>
            <c:rich>
              <a:bodyPr/>
              <a:lstStyle/>
              <a:p>
                <a:pPr>
                  <a:defRPr sz="1400"/>
                </a:pPr>
                <a:r>
                  <a:rPr lang="en-US" sz="1400"/>
                  <a:t>Level (log scale)</a:t>
                </a:r>
              </a:p>
            </c:rich>
          </c:tx>
          <c:layout>
            <c:manualLayout>
              <c:xMode val="edge"/>
              <c:yMode val="edge"/>
              <c:x val="0.429261086691044"/>
              <c:y val="0.917657221838286"/>
            </c:manualLayout>
          </c:layout>
          <c:overlay val="0"/>
        </c:title>
        <c:numFmt formatCode="General" sourceLinked="1"/>
        <c:majorTickMark val="none"/>
        <c:minorTickMark val="none"/>
        <c:tickLblPos val="nextTo"/>
        <c:txPr>
          <a:bodyPr/>
          <a:lstStyle/>
          <a:p>
            <a:pPr>
              <a:defRPr sz="1200"/>
            </a:pPr>
            <a:endParaRPr lang="en-US"/>
          </a:p>
        </c:txPr>
        <c:crossAx val="-2133132640"/>
        <c:crosses val="autoZero"/>
        <c:crossBetween val="midCat"/>
      </c:valAx>
      <c:valAx>
        <c:axId val="-2133132640"/>
        <c:scaling>
          <c:logBase val="10.0"/>
          <c:orientation val="minMax"/>
          <c:min val="1.0"/>
        </c:scaling>
        <c:delete val="0"/>
        <c:axPos val="l"/>
        <c:majorGridlines/>
        <c:title>
          <c:tx>
            <c:rich>
              <a:bodyPr/>
              <a:lstStyle/>
              <a:p>
                <a:pPr>
                  <a:defRPr sz="1400"/>
                </a:pPr>
                <a:r>
                  <a:rPr lang="en-US" sz="1400"/>
                  <a:t>Frontier size (log scale)</a:t>
                </a:r>
              </a:p>
            </c:rich>
          </c:tx>
          <c:layout>
            <c:manualLayout>
              <c:xMode val="edge"/>
              <c:yMode val="edge"/>
              <c:x val="0.00389480768467024"/>
              <c:y val="0.184500627520413"/>
            </c:manualLayout>
          </c:layout>
          <c:overlay val="0"/>
        </c:title>
        <c:numFmt formatCode="General" sourceLinked="1"/>
        <c:majorTickMark val="none"/>
        <c:minorTickMark val="none"/>
        <c:tickLblPos val="nextTo"/>
        <c:txPr>
          <a:bodyPr/>
          <a:lstStyle/>
          <a:p>
            <a:pPr>
              <a:defRPr sz="1200"/>
            </a:pPr>
            <a:endParaRPr lang="en-US"/>
          </a:p>
        </c:txPr>
        <c:crossAx val="-2133137728"/>
        <c:crosses val="autoZero"/>
        <c:crossBetween val="midCat"/>
      </c:valAx>
    </c:plotArea>
    <c:plotVisOnly val="1"/>
    <c:dispBlanksAs val="gap"/>
    <c:showDLblsOverMax val="0"/>
  </c:chart>
  <c:txPr>
    <a:bodyPr/>
    <a:lstStyle/>
    <a:p>
      <a:pPr>
        <a:defRPr>
          <a:latin typeface="Gill Sans" charset="0"/>
          <a:ea typeface="Gill Sans" charset="0"/>
          <a:cs typeface="Gill Sans"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000000"/>
                </a:solidFill>
                <a:latin typeface="Gill Sans" charset="0"/>
                <a:ea typeface="Gill Sans" charset="0"/>
                <a:cs typeface="Gill Sans" charset="0"/>
              </a:defRPr>
            </a:pPr>
            <a:r>
              <a:rPr lang="en-US" sz="2000"/>
              <a:t>Benefits of Different Techniques on the Large SCC</a:t>
            </a: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000000"/>
              </a:solidFill>
              <a:latin typeface="Gill Sans" charset="0"/>
              <a:ea typeface="Gill Sans" charset="0"/>
              <a:cs typeface="Gill Sans" charset="0"/>
            </a:defRPr>
          </a:pPr>
          <a:endParaRPr lang="en-US"/>
        </a:p>
      </c:txPr>
    </c:title>
    <c:autoTitleDeleted val="0"/>
    <c:plotArea>
      <c:layout>
        <c:manualLayout>
          <c:layoutTarget val="inner"/>
          <c:xMode val="edge"/>
          <c:yMode val="edge"/>
          <c:x val="0.0910656821090747"/>
          <c:y val="0.143565400843882"/>
          <c:w val="0.881905122155951"/>
          <c:h val="0.753943375748917"/>
        </c:manualLayout>
      </c:layout>
      <c:barChart>
        <c:barDir val="col"/>
        <c:grouping val="clustered"/>
        <c:varyColors val="0"/>
        <c:ser>
          <c:idx val="0"/>
          <c:order val="0"/>
          <c:tx>
            <c:strRef>
              <c:f>exp_tech_impact!$B$1</c:f>
              <c:strCache>
                <c:ptCount val="1"/>
                <c:pt idx="0">
                  <c:v>Base</c:v>
                </c:pt>
              </c:strCache>
            </c:strRef>
          </c:tx>
          <c:spPr>
            <a:solidFill>
              <a:srgbClr val="008F00"/>
            </a:solidFill>
            <a:ln>
              <a:noFill/>
            </a:ln>
            <a:effectLst/>
          </c:spPr>
          <c:invertIfNegative val="0"/>
          <c:cat>
            <c:strRef>
              <c:f>exp_tech_impact!$A$2:$A$16</c:f>
              <c:strCache>
                <c:ptCount val="15"/>
                <c:pt idx="0">
                  <c:v>BD</c:v>
                </c:pt>
                <c:pt idx="1">
                  <c:v>DB</c:v>
                </c:pt>
                <c:pt idx="2">
                  <c:v>FB</c:v>
                </c:pt>
                <c:pt idx="3">
                  <c:v>FL</c:v>
                </c:pt>
                <c:pt idx="4">
                  <c:v>HD</c:v>
                </c:pt>
                <c:pt idx="5">
                  <c:v>LJ</c:v>
                </c:pt>
                <c:pt idx="6">
                  <c:v>PK</c:v>
                </c:pt>
                <c:pt idx="7">
                  <c:v>TW</c:v>
                </c:pt>
                <c:pt idx="8">
                  <c:v>WC</c:v>
                </c:pt>
                <c:pt idx="9">
                  <c:v>WE</c:v>
                </c:pt>
                <c:pt idx="10">
                  <c:v>WL</c:v>
                </c:pt>
                <c:pt idx="11">
                  <c:v>WT</c:v>
                </c:pt>
                <c:pt idx="12">
                  <c:v>RD</c:v>
                </c:pt>
                <c:pt idx="13">
                  <c:v>RM</c:v>
                </c:pt>
                <c:pt idx="14">
                  <c:v>AVG</c:v>
                </c:pt>
              </c:strCache>
            </c:strRef>
          </c:cat>
          <c:val>
            <c:numRef>
              <c:f>exp_tech_impact!$B$2:$B$16</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ser>
        <c:ser>
          <c:idx val="1"/>
          <c:order val="1"/>
          <c:tx>
            <c:strRef>
              <c:f>exp_tech_impact!$C$1</c:f>
              <c:strCache>
                <c:ptCount val="1"/>
                <c:pt idx="0">
                  <c:v>Base+Async</c:v>
                </c:pt>
              </c:strCache>
            </c:strRef>
          </c:tx>
          <c:spPr>
            <a:solidFill>
              <a:srgbClr val="0432FF"/>
            </a:solidFill>
            <a:ln>
              <a:noFill/>
            </a:ln>
            <a:effectLst/>
          </c:spPr>
          <c:invertIfNegative val="0"/>
          <c:cat>
            <c:strRef>
              <c:f>exp_tech_impact!$A$2:$A$16</c:f>
              <c:strCache>
                <c:ptCount val="15"/>
                <c:pt idx="0">
                  <c:v>BD</c:v>
                </c:pt>
                <c:pt idx="1">
                  <c:v>DB</c:v>
                </c:pt>
                <c:pt idx="2">
                  <c:v>FB</c:v>
                </c:pt>
                <c:pt idx="3">
                  <c:v>FL</c:v>
                </c:pt>
                <c:pt idx="4">
                  <c:v>HD</c:v>
                </c:pt>
                <c:pt idx="5">
                  <c:v>LJ</c:v>
                </c:pt>
                <c:pt idx="6">
                  <c:v>PK</c:v>
                </c:pt>
                <c:pt idx="7">
                  <c:v>TW</c:v>
                </c:pt>
                <c:pt idx="8">
                  <c:v>WC</c:v>
                </c:pt>
                <c:pt idx="9">
                  <c:v>WE</c:v>
                </c:pt>
                <c:pt idx="10">
                  <c:v>WL</c:v>
                </c:pt>
                <c:pt idx="11">
                  <c:v>WT</c:v>
                </c:pt>
                <c:pt idx="12">
                  <c:v>RD</c:v>
                </c:pt>
                <c:pt idx="13">
                  <c:v>RM</c:v>
                </c:pt>
                <c:pt idx="14">
                  <c:v>AVG</c:v>
                </c:pt>
              </c:strCache>
            </c:strRef>
          </c:cat>
          <c:val>
            <c:numRef>
              <c:f>exp_tech_impact!$C$2:$C$16</c:f>
              <c:numCache>
                <c:formatCode>General</c:formatCode>
                <c:ptCount val="15"/>
                <c:pt idx="0">
                  <c:v>1.119726824</c:v>
                </c:pt>
                <c:pt idx="1">
                  <c:v>1.457494287999997</c:v>
                </c:pt>
                <c:pt idx="2">
                  <c:v>1.053780198</c:v>
                </c:pt>
                <c:pt idx="3">
                  <c:v>0.901393958</c:v>
                </c:pt>
                <c:pt idx="4">
                  <c:v>1.197089479</c:v>
                </c:pt>
                <c:pt idx="5">
                  <c:v>1.187421101</c:v>
                </c:pt>
                <c:pt idx="6">
                  <c:v>0.967691601</c:v>
                </c:pt>
                <c:pt idx="7">
                  <c:v>1.2895877</c:v>
                </c:pt>
                <c:pt idx="8">
                  <c:v>1.102163974</c:v>
                </c:pt>
                <c:pt idx="9">
                  <c:v>1.007836966</c:v>
                </c:pt>
                <c:pt idx="10">
                  <c:v>1.412415747</c:v>
                </c:pt>
                <c:pt idx="11">
                  <c:v>1.087683287</c:v>
                </c:pt>
                <c:pt idx="12">
                  <c:v>0.832342105</c:v>
                </c:pt>
                <c:pt idx="13">
                  <c:v>1.042445423</c:v>
                </c:pt>
                <c:pt idx="14">
                  <c:v>1.118505189357143</c:v>
                </c:pt>
              </c:numCache>
            </c:numRef>
          </c:val>
        </c:ser>
        <c:ser>
          <c:idx val="2"/>
          <c:order val="2"/>
          <c:tx>
            <c:strRef>
              <c:f>exp_tech_impact!$D$1</c:f>
              <c:strCache>
                <c:ptCount val="1"/>
                <c:pt idx="0">
                  <c:v>Base+Rsync</c:v>
                </c:pt>
              </c:strCache>
            </c:strRef>
          </c:tx>
          <c:spPr>
            <a:solidFill>
              <a:srgbClr val="FFC000"/>
            </a:solidFill>
            <a:ln>
              <a:noFill/>
            </a:ln>
            <a:effectLst/>
          </c:spPr>
          <c:invertIfNegative val="0"/>
          <c:cat>
            <c:strRef>
              <c:f>exp_tech_impact!$A$2:$A$16</c:f>
              <c:strCache>
                <c:ptCount val="15"/>
                <c:pt idx="0">
                  <c:v>BD</c:v>
                </c:pt>
                <c:pt idx="1">
                  <c:v>DB</c:v>
                </c:pt>
                <c:pt idx="2">
                  <c:v>FB</c:v>
                </c:pt>
                <c:pt idx="3">
                  <c:v>FL</c:v>
                </c:pt>
                <c:pt idx="4">
                  <c:v>HD</c:v>
                </c:pt>
                <c:pt idx="5">
                  <c:v>LJ</c:v>
                </c:pt>
                <c:pt idx="6">
                  <c:v>PK</c:v>
                </c:pt>
                <c:pt idx="7">
                  <c:v>TW</c:v>
                </c:pt>
                <c:pt idx="8">
                  <c:v>WC</c:v>
                </c:pt>
                <c:pt idx="9">
                  <c:v>WE</c:v>
                </c:pt>
                <c:pt idx="10">
                  <c:v>WL</c:v>
                </c:pt>
                <c:pt idx="11">
                  <c:v>WT</c:v>
                </c:pt>
                <c:pt idx="12">
                  <c:v>RD</c:v>
                </c:pt>
                <c:pt idx="13">
                  <c:v>RM</c:v>
                </c:pt>
                <c:pt idx="14">
                  <c:v>AVG</c:v>
                </c:pt>
              </c:strCache>
            </c:strRef>
          </c:cat>
          <c:val>
            <c:numRef>
              <c:f>exp_tech_impact!$D$2:$D$16</c:f>
              <c:numCache>
                <c:formatCode>General</c:formatCode>
                <c:ptCount val="15"/>
                <c:pt idx="0">
                  <c:v>1.202210405</c:v>
                </c:pt>
                <c:pt idx="1">
                  <c:v>1.658996069</c:v>
                </c:pt>
                <c:pt idx="2">
                  <c:v>6.081954214</c:v>
                </c:pt>
                <c:pt idx="3">
                  <c:v>1.056217031</c:v>
                </c:pt>
                <c:pt idx="4">
                  <c:v>1.029547569</c:v>
                </c:pt>
                <c:pt idx="5">
                  <c:v>1.65112851</c:v>
                </c:pt>
                <c:pt idx="6">
                  <c:v>1.238009829</c:v>
                </c:pt>
                <c:pt idx="7">
                  <c:v>1.477295244</c:v>
                </c:pt>
                <c:pt idx="8">
                  <c:v>1.09053076</c:v>
                </c:pt>
                <c:pt idx="9">
                  <c:v>1.317598008</c:v>
                </c:pt>
                <c:pt idx="10">
                  <c:v>1.807022222</c:v>
                </c:pt>
                <c:pt idx="11">
                  <c:v>1.148610247</c:v>
                </c:pt>
                <c:pt idx="12">
                  <c:v>1.639742589</c:v>
                </c:pt>
                <c:pt idx="13">
                  <c:v>1.219714855</c:v>
                </c:pt>
                <c:pt idx="14">
                  <c:v>1.623754421</c:v>
                </c:pt>
              </c:numCache>
            </c:numRef>
          </c:val>
        </c:ser>
        <c:ser>
          <c:idx val="3"/>
          <c:order val="3"/>
          <c:tx>
            <c:strRef>
              <c:f>exp_tech_impact!$E$1</c:f>
              <c:strCache>
                <c:ptCount val="1"/>
                <c:pt idx="0">
                  <c:v>Async+Rsync</c:v>
                </c:pt>
              </c:strCache>
            </c:strRef>
          </c:tx>
          <c:spPr>
            <a:solidFill>
              <a:srgbClr val="FF0000"/>
            </a:solidFill>
            <a:ln>
              <a:noFill/>
            </a:ln>
            <a:effectLst/>
          </c:spPr>
          <c:invertIfNegative val="0"/>
          <c:cat>
            <c:strRef>
              <c:f>exp_tech_impact!$A$2:$A$16</c:f>
              <c:strCache>
                <c:ptCount val="15"/>
                <c:pt idx="0">
                  <c:v>BD</c:v>
                </c:pt>
                <c:pt idx="1">
                  <c:v>DB</c:v>
                </c:pt>
                <c:pt idx="2">
                  <c:v>FB</c:v>
                </c:pt>
                <c:pt idx="3">
                  <c:v>FL</c:v>
                </c:pt>
                <c:pt idx="4">
                  <c:v>HD</c:v>
                </c:pt>
                <c:pt idx="5">
                  <c:v>LJ</c:v>
                </c:pt>
                <c:pt idx="6">
                  <c:v>PK</c:v>
                </c:pt>
                <c:pt idx="7">
                  <c:v>TW</c:v>
                </c:pt>
                <c:pt idx="8">
                  <c:v>WC</c:v>
                </c:pt>
                <c:pt idx="9">
                  <c:v>WE</c:v>
                </c:pt>
                <c:pt idx="10">
                  <c:v>WL</c:v>
                </c:pt>
                <c:pt idx="11">
                  <c:v>WT</c:v>
                </c:pt>
                <c:pt idx="12">
                  <c:v>RD</c:v>
                </c:pt>
                <c:pt idx="13">
                  <c:v>RM</c:v>
                </c:pt>
                <c:pt idx="14">
                  <c:v>AVG</c:v>
                </c:pt>
              </c:strCache>
            </c:strRef>
          </c:cat>
          <c:val>
            <c:numRef>
              <c:f>exp_tech_impact!$E$2:$E$16</c:f>
              <c:numCache>
                <c:formatCode>General</c:formatCode>
                <c:ptCount val="15"/>
                <c:pt idx="0">
                  <c:v>1.34209428</c:v>
                </c:pt>
                <c:pt idx="1">
                  <c:v>1.779494443</c:v>
                </c:pt>
                <c:pt idx="2">
                  <c:v>6.646713661</c:v>
                </c:pt>
                <c:pt idx="3">
                  <c:v>1.205945407</c:v>
                </c:pt>
                <c:pt idx="4">
                  <c:v>1.44094687</c:v>
                </c:pt>
                <c:pt idx="5">
                  <c:v>1.703674077</c:v>
                </c:pt>
                <c:pt idx="6">
                  <c:v>1.30720276</c:v>
                </c:pt>
                <c:pt idx="7">
                  <c:v>1.479721484</c:v>
                </c:pt>
                <c:pt idx="8">
                  <c:v>1.125490196</c:v>
                </c:pt>
                <c:pt idx="9">
                  <c:v>1.344403212</c:v>
                </c:pt>
                <c:pt idx="10">
                  <c:v>1.983981043</c:v>
                </c:pt>
                <c:pt idx="11">
                  <c:v>1.186448123</c:v>
                </c:pt>
                <c:pt idx="12">
                  <c:v>1.729628931</c:v>
                </c:pt>
                <c:pt idx="13">
                  <c:v>1.231922246</c:v>
                </c:pt>
                <c:pt idx="14">
                  <c:v>1.821976195</c:v>
                </c:pt>
              </c:numCache>
            </c:numRef>
          </c:val>
        </c:ser>
        <c:dLbls>
          <c:showLegendKey val="0"/>
          <c:showVal val="0"/>
          <c:showCatName val="0"/>
          <c:showSerName val="0"/>
          <c:showPercent val="0"/>
          <c:showBubbleSize val="0"/>
        </c:dLbls>
        <c:gapWidth val="32"/>
        <c:axId val="-2132092720"/>
        <c:axId val="-2132091312"/>
      </c:barChart>
      <c:catAx>
        <c:axId val="-213209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Gill Sans" charset="0"/>
                <a:ea typeface="Gill Sans" charset="0"/>
                <a:cs typeface="Gill Sans" charset="0"/>
              </a:defRPr>
            </a:pPr>
            <a:endParaRPr lang="en-US"/>
          </a:p>
        </c:txPr>
        <c:crossAx val="-2132091312"/>
        <c:crosses val="autoZero"/>
        <c:auto val="1"/>
        <c:lblAlgn val="ctr"/>
        <c:lblOffset val="100"/>
        <c:noMultiLvlLbl val="0"/>
      </c:catAx>
      <c:valAx>
        <c:axId val="-2132091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rgbClr val="000000"/>
                    </a:solidFill>
                    <a:latin typeface="Gill Sans" charset="0"/>
                    <a:ea typeface="Gill Sans" charset="0"/>
                    <a:cs typeface="Gill Sans" charset="0"/>
                  </a:defRPr>
                </a:pPr>
                <a:r>
                  <a:rPr lang="en-US" sz="1800" dirty="0" smtClean="0"/>
                  <a:t>Speedup</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rgbClr val="000000"/>
                  </a:solidFill>
                  <a:latin typeface="Gill Sans" charset="0"/>
                  <a:ea typeface="Gill Sans" charset="0"/>
                  <a:cs typeface="Gill Sans"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Gill Sans" charset="0"/>
                <a:ea typeface="Gill Sans" charset="0"/>
                <a:cs typeface="Gill Sans" charset="0"/>
              </a:defRPr>
            </a:pPr>
            <a:endParaRPr lang="en-US"/>
          </a:p>
        </c:txPr>
        <c:crossAx val="-2132092720"/>
        <c:crosses val="autoZero"/>
        <c:crossBetween val="between"/>
      </c:valAx>
      <c:spPr>
        <a:noFill/>
        <a:ln>
          <a:noFill/>
        </a:ln>
        <a:effectLst/>
      </c:spPr>
    </c:plotArea>
    <c:legend>
      <c:legendPos val="b"/>
      <c:layout>
        <c:manualLayout>
          <c:xMode val="edge"/>
          <c:yMode val="edge"/>
          <c:x val="0.279076525426837"/>
          <c:y val="0.118453547736913"/>
          <c:w val="0.718377058219519"/>
          <c:h val="0.10447190936576"/>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Gill Sans" charset="0"/>
              <a:ea typeface="Gill Sans" charset="0"/>
              <a:cs typeface="Gill Sans" charset="0"/>
            </a:defRPr>
          </a:pPr>
          <a:endParaRPr lang="en-US"/>
        </a:p>
      </c:txPr>
    </c:legend>
    <c:plotVisOnly val="1"/>
    <c:dispBlanksAs val="gap"/>
    <c:showDLblsOverMax val="0"/>
  </c:chart>
  <c:spPr>
    <a:noFill/>
    <a:ln>
      <a:noFill/>
    </a:ln>
    <a:effectLst/>
  </c:spPr>
  <c:txPr>
    <a:bodyPr/>
    <a:lstStyle/>
    <a:p>
      <a:pPr>
        <a:defRPr>
          <a:solidFill>
            <a:srgbClr val="000000"/>
          </a:solidFill>
          <a:latin typeface="Gill Sans" charset="0"/>
          <a:ea typeface="Gill Sans" charset="0"/>
          <a:cs typeface="Gill Sans"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17475940507436"/>
          <c:y val="0.134208959174221"/>
          <c:w val="0.872141294838145"/>
          <c:h val="0.756654976951411"/>
        </c:manualLayout>
      </c:layout>
      <c:barChart>
        <c:barDir val="col"/>
        <c:grouping val="clustered"/>
        <c:varyColors val="0"/>
        <c:ser>
          <c:idx val="0"/>
          <c:order val="0"/>
          <c:tx>
            <c:strRef>
              <c:f>Speedup_total!$B$1</c:f>
              <c:strCache>
                <c:ptCount val="1"/>
                <c:pt idx="0">
                  <c:v>Tarjan</c:v>
                </c:pt>
              </c:strCache>
            </c:strRef>
          </c:tx>
          <c:spPr>
            <a:solidFill>
              <a:srgbClr val="FF0000"/>
            </a:solidFill>
            <a:ln>
              <a:noFill/>
            </a:ln>
            <a:effectLst/>
          </c:spPr>
          <c:invertIfNegative val="0"/>
          <c:cat>
            <c:strRef>
              <c:f>Speedup_total!$A$2:$A$16</c:f>
              <c:strCache>
                <c:ptCount val="15"/>
                <c:pt idx="0">
                  <c:v>BD</c:v>
                </c:pt>
                <c:pt idx="1">
                  <c:v>DB</c:v>
                </c:pt>
                <c:pt idx="2">
                  <c:v>FB</c:v>
                </c:pt>
                <c:pt idx="3">
                  <c:v>FL</c:v>
                </c:pt>
                <c:pt idx="4">
                  <c:v>HD</c:v>
                </c:pt>
                <c:pt idx="5">
                  <c:v>LJ</c:v>
                </c:pt>
                <c:pt idx="6">
                  <c:v>PK</c:v>
                </c:pt>
                <c:pt idx="7">
                  <c:v>TW</c:v>
                </c:pt>
                <c:pt idx="8">
                  <c:v>WC</c:v>
                </c:pt>
                <c:pt idx="9">
                  <c:v>WE</c:v>
                </c:pt>
                <c:pt idx="10">
                  <c:v>WL</c:v>
                </c:pt>
                <c:pt idx="11">
                  <c:v>WT</c:v>
                </c:pt>
                <c:pt idx="12">
                  <c:v>RD</c:v>
                </c:pt>
                <c:pt idx="13">
                  <c:v>RM</c:v>
                </c:pt>
                <c:pt idx="14">
                  <c:v>AVG</c:v>
                </c:pt>
              </c:strCache>
            </c:strRef>
          </c:cat>
          <c:val>
            <c:numRef>
              <c:f>Speedup_total!$B$2:$B$16</c:f>
              <c:numCache>
                <c:formatCode>General</c:formatCode>
                <c:ptCount val="15"/>
                <c:pt idx="0">
                  <c:v>26.27777531</c:v>
                </c:pt>
                <c:pt idx="1">
                  <c:v>5.351099799</c:v>
                </c:pt>
                <c:pt idx="2">
                  <c:v>271.7106659</c:v>
                </c:pt>
                <c:pt idx="3">
                  <c:v>10.22666293</c:v>
                </c:pt>
                <c:pt idx="4">
                  <c:v>5.532055093</c:v>
                </c:pt>
                <c:pt idx="5">
                  <c:v>37.40646033</c:v>
                </c:pt>
                <c:pt idx="6">
                  <c:v>46.63610835</c:v>
                </c:pt>
                <c:pt idx="7">
                  <c:v>85.29215899</c:v>
                </c:pt>
                <c:pt idx="8">
                  <c:v>34.90789527</c:v>
                </c:pt>
                <c:pt idx="9">
                  <c:v>41.9220495</c:v>
                </c:pt>
                <c:pt idx="10">
                  <c:v>63.37320665999999</c:v>
                </c:pt>
                <c:pt idx="11">
                  <c:v>36.27705814</c:v>
                </c:pt>
                <c:pt idx="12">
                  <c:v>130.4422899</c:v>
                </c:pt>
                <c:pt idx="13">
                  <c:v>147.2139363</c:v>
                </c:pt>
                <c:pt idx="14">
                  <c:v>67.32638731999972</c:v>
                </c:pt>
              </c:numCache>
            </c:numRef>
          </c:val>
        </c:ser>
        <c:ser>
          <c:idx val="1"/>
          <c:order val="1"/>
          <c:tx>
            <c:strRef>
              <c:f>Speedup_total!$C$1</c:f>
              <c:strCache>
                <c:ptCount val="1"/>
                <c:pt idx="0">
                  <c:v>UFSCC</c:v>
                </c:pt>
              </c:strCache>
            </c:strRef>
          </c:tx>
          <c:spPr>
            <a:solidFill>
              <a:srgbClr val="0432FF"/>
            </a:solidFill>
            <a:ln>
              <a:noFill/>
            </a:ln>
            <a:effectLst/>
          </c:spPr>
          <c:invertIfNegative val="0"/>
          <c:cat>
            <c:strRef>
              <c:f>Speedup_total!$A$2:$A$16</c:f>
              <c:strCache>
                <c:ptCount val="15"/>
                <c:pt idx="0">
                  <c:v>BD</c:v>
                </c:pt>
                <c:pt idx="1">
                  <c:v>DB</c:v>
                </c:pt>
                <c:pt idx="2">
                  <c:v>FB</c:v>
                </c:pt>
                <c:pt idx="3">
                  <c:v>FL</c:v>
                </c:pt>
                <c:pt idx="4">
                  <c:v>HD</c:v>
                </c:pt>
                <c:pt idx="5">
                  <c:v>LJ</c:v>
                </c:pt>
                <c:pt idx="6">
                  <c:v>PK</c:v>
                </c:pt>
                <c:pt idx="7">
                  <c:v>TW</c:v>
                </c:pt>
                <c:pt idx="8">
                  <c:v>WC</c:v>
                </c:pt>
                <c:pt idx="9">
                  <c:v>WE</c:v>
                </c:pt>
                <c:pt idx="10">
                  <c:v>WL</c:v>
                </c:pt>
                <c:pt idx="11">
                  <c:v>WT</c:v>
                </c:pt>
                <c:pt idx="12">
                  <c:v>RD</c:v>
                </c:pt>
                <c:pt idx="13">
                  <c:v>RM</c:v>
                </c:pt>
                <c:pt idx="14">
                  <c:v>AVG</c:v>
                </c:pt>
              </c:strCache>
            </c:strRef>
          </c:cat>
          <c:val>
            <c:numRef>
              <c:f>Speedup_total!$C$2:$C$16</c:f>
              <c:numCache>
                <c:formatCode>General</c:formatCode>
                <c:ptCount val="15"/>
                <c:pt idx="0">
                  <c:v>6.799611574</c:v>
                </c:pt>
                <c:pt idx="1">
                  <c:v>1.588386541</c:v>
                </c:pt>
                <c:pt idx="2">
                  <c:v>150.2784359</c:v>
                </c:pt>
                <c:pt idx="3">
                  <c:v>2.973114995</c:v>
                </c:pt>
                <c:pt idx="4">
                  <c:v>1.617959487</c:v>
                </c:pt>
                <c:pt idx="5">
                  <c:v>5.994260203</c:v>
                </c:pt>
                <c:pt idx="6">
                  <c:v>9.403221253</c:v>
                </c:pt>
                <c:pt idx="7">
                  <c:v>10.68696297</c:v>
                </c:pt>
                <c:pt idx="8">
                  <c:v>29.66956664</c:v>
                </c:pt>
                <c:pt idx="9">
                  <c:v>5.995910344999991</c:v>
                </c:pt>
                <c:pt idx="10">
                  <c:v>8.134159006000001</c:v>
                </c:pt>
                <c:pt idx="11">
                  <c:v>15.2886798</c:v>
                </c:pt>
                <c:pt idx="12">
                  <c:v>20.70489718</c:v>
                </c:pt>
                <c:pt idx="13">
                  <c:v>22.81358903</c:v>
                </c:pt>
                <c:pt idx="14">
                  <c:v>20.85348249</c:v>
                </c:pt>
              </c:numCache>
            </c:numRef>
          </c:val>
        </c:ser>
        <c:ser>
          <c:idx val="2"/>
          <c:order val="2"/>
          <c:tx>
            <c:strRef>
              <c:f>Speedup_total!$D$1</c:f>
              <c:strCache>
                <c:ptCount val="1"/>
                <c:pt idx="0">
                  <c:v>BFS FW-BW</c:v>
                </c:pt>
              </c:strCache>
            </c:strRef>
          </c:tx>
          <c:spPr>
            <a:solidFill>
              <a:srgbClr val="008F00"/>
            </a:solidFill>
            <a:ln>
              <a:noFill/>
            </a:ln>
            <a:effectLst/>
          </c:spPr>
          <c:invertIfNegative val="0"/>
          <c:cat>
            <c:strRef>
              <c:f>Speedup_total!$A$2:$A$16</c:f>
              <c:strCache>
                <c:ptCount val="15"/>
                <c:pt idx="0">
                  <c:v>BD</c:v>
                </c:pt>
                <c:pt idx="1">
                  <c:v>DB</c:v>
                </c:pt>
                <c:pt idx="2">
                  <c:v>FB</c:v>
                </c:pt>
                <c:pt idx="3">
                  <c:v>FL</c:v>
                </c:pt>
                <c:pt idx="4">
                  <c:v>HD</c:v>
                </c:pt>
                <c:pt idx="5">
                  <c:v>LJ</c:v>
                </c:pt>
                <c:pt idx="6">
                  <c:v>PK</c:v>
                </c:pt>
                <c:pt idx="7">
                  <c:v>TW</c:v>
                </c:pt>
                <c:pt idx="8">
                  <c:v>WC</c:v>
                </c:pt>
                <c:pt idx="9">
                  <c:v>WE</c:v>
                </c:pt>
                <c:pt idx="10">
                  <c:v>WL</c:v>
                </c:pt>
                <c:pt idx="11">
                  <c:v>WT</c:v>
                </c:pt>
                <c:pt idx="12">
                  <c:v>RD</c:v>
                </c:pt>
                <c:pt idx="13">
                  <c:v>RM</c:v>
                </c:pt>
                <c:pt idx="14">
                  <c:v>AVG</c:v>
                </c:pt>
              </c:strCache>
            </c:strRef>
          </c:cat>
          <c:val>
            <c:numRef>
              <c:f>Speedup_total!$D$2:$D$16</c:f>
              <c:numCache>
                <c:formatCode>General</c:formatCode>
                <c:ptCount val="15"/>
                <c:pt idx="0">
                  <c:v>5.11509974</c:v>
                </c:pt>
                <c:pt idx="1">
                  <c:v>2.901279204</c:v>
                </c:pt>
                <c:pt idx="2">
                  <c:v>12.92007555</c:v>
                </c:pt>
                <c:pt idx="3">
                  <c:v>2.170835554</c:v>
                </c:pt>
                <c:pt idx="4">
                  <c:v>1.714357667</c:v>
                </c:pt>
                <c:pt idx="5">
                  <c:v>2.528901323</c:v>
                </c:pt>
                <c:pt idx="6">
                  <c:v>3.764542442</c:v>
                </c:pt>
                <c:pt idx="7">
                  <c:v>3.171079281</c:v>
                </c:pt>
                <c:pt idx="8">
                  <c:v>5.982110035999995</c:v>
                </c:pt>
                <c:pt idx="9">
                  <c:v>2.43127108</c:v>
                </c:pt>
                <c:pt idx="10">
                  <c:v>2.902130851</c:v>
                </c:pt>
                <c:pt idx="11">
                  <c:v>4.434634415</c:v>
                </c:pt>
                <c:pt idx="12">
                  <c:v>2.282393627</c:v>
                </c:pt>
                <c:pt idx="13">
                  <c:v>5.082431937999989</c:v>
                </c:pt>
                <c:pt idx="14">
                  <c:v>4.100081621999991</c:v>
                </c:pt>
              </c:numCache>
            </c:numRef>
          </c:val>
        </c:ser>
        <c:ser>
          <c:idx val="3"/>
          <c:order val="3"/>
          <c:tx>
            <c:strRef>
              <c:f>Speedup_total!$E$1</c:f>
              <c:strCache>
                <c:ptCount val="1"/>
                <c:pt idx="0">
                  <c:v>Multistep</c:v>
                </c:pt>
              </c:strCache>
            </c:strRef>
          </c:tx>
          <c:spPr>
            <a:solidFill>
              <a:srgbClr val="FFD579"/>
            </a:solidFill>
            <a:ln>
              <a:noFill/>
            </a:ln>
            <a:effectLst/>
          </c:spPr>
          <c:invertIfNegative val="0"/>
          <c:cat>
            <c:strRef>
              <c:f>Speedup_total!$A$2:$A$16</c:f>
              <c:strCache>
                <c:ptCount val="15"/>
                <c:pt idx="0">
                  <c:v>BD</c:v>
                </c:pt>
                <c:pt idx="1">
                  <c:v>DB</c:v>
                </c:pt>
                <c:pt idx="2">
                  <c:v>FB</c:v>
                </c:pt>
                <c:pt idx="3">
                  <c:v>FL</c:v>
                </c:pt>
                <c:pt idx="4">
                  <c:v>HD</c:v>
                </c:pt>
                <c:pt idx="5">
                  <c:v>LJ</c:v>
                </c:pt>
                <c:pt idx="6">
                  <c:v>PK</c:v>
                </c:pt>
                <c:pt idx="7">
                  <c:v>TW</c:v>
                </c:pt>
                <c:pt idx="8">
                  <c:v>WC</c:v>
                </c:pt>
                <c:pt idx="9">
                  <c:v>WE</c:v>
                </c:pt>
                <c:pt idx="10">
                  <c:v>WL</c:v>
                </c:pt>
                <c:pt idx="11">
                  <c:v>WT</c:v>
                </c:pt>
                <c:pt idx="12">
                  <c:v>RD</c:v>
                </c:pt>
                <c:pt idx="13">
                  <c:v>RM</c:v>
                </c:pt>
                <c:pt idx="14">
                  <c:v>AVG</c:v>
                </c:pt>
              </c:strCache>
            </c:strRef>
          </c:cat>
          <c:val>
            <c:numRef>
              <c:f>Speedup_total!$E$2:$E$16</c:f>
              <c:numCache>
                <c:formatCode>General</c:formatCode>
                <c:ptCount val="15"/>
                <c:pt idx="0">
                  <c:v>6.077509395</c:v>
                </c:pt>
                <c:pt idx="1">
                  <c:v>0.0</c:v>
                </c:pt>
                <c:pt idx="2">
                  <c:v>4.688878111</c:v>
                </c:pt>
                <c:pt idx="3">
                  <c:v>2.34050172</c:v>
                </c:pt>
                <c:pt idx="4">
                  <c:v>0.0</c:v>
                </c:pt>
                <c:pt idx="5">
                  <c:v>2.22791035</c:v>
                </c:pt>
                <c:pt idx="6">
                  <c:v>7.807675651999991</c:v>
                </c:pt>
                <c:pt idx="7">
                  <c:v>1.62857916</c:v>
                </c:pt>
                <c:pt idx="8">
                  <c:v>0.0</c:v>
                </c:pt>
                <c:pt idx="9">
                  <c:v>2.66987287</c:v>
                </c:pt>
                <c:pt idx="10">
                  <c:v>2.519355645</c:v>
                </c:pt>
                <c:pt idx="11">
                  <c:v>0.0</c:v>
                </c:pt>
                <c:pt idx="12">
                  <c:v>2.080244717</c:v>
                </c:pt>
                <c:pt idx="13">
                  <c:v>3.92149628</c:v>
                </c:pt>
                <c:pt idx="14">
                  <c:v>3.596202389999998</c:v>
                </c:pt>
              </c:numCache>
            </c:numRef>
          </c:val>
        </c:ser>
        <c:dLbls>
          <c:showLegendKey val="0"/>
          <c:showVal val="0"/>
          <c:showCatName val="0"/>
          <c:showSerName val="0"/>
          <c:showPercent val="0"/>
          <c:showBubbleSize val="0"/>
        </c:dLbls>
        <c:gapWidth val="70"/>
        <c:axId val="-2132837184"/>
        <c:axId val="-2132833696"/>
      </c:barChart>
      <c:catAx>
        <c:axId val="-213283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Gill Sans" charset="0"/>
                <a:ea typeface="Gill Sans" charset="0"/>
                <a:cs typeface="Gill Sans" charset="0"/>
              </a:defRPr>
            </a:pPr>
            <a:endParaRPr lang="en-US"/>
          </a:p>
        </c:txPr>
        <c:crossAx val="-2132833696"/>
        <c:crosses val="autoZero"/>
        <c:auto val="1"/>
        <c:lblAlgn val="ctr"/>
        <c:lblOffset val="100"/>
        <c:noMultiLvlLbl val="0"/>
      </c:catAx>
      <c:valAx>
        <c:axId val="-2132833696"/>
        <c:scaling>
          <c:logBase val="2.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Gill Sans" charset="0"/>
                    <a:ea typeface="Gill Sans" charset="0"/>
                    <a:cs typeface="Gill Sans" charset="0"/>
                  </a:defRPr>
                </a:pPr>
                <a:r>
                  <a:rPr lang="en-US" sz="1400"/>
                  <a:t>Speedup (log scale)</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Gill Sans" charset="0"/>
                  <a:ea typeface="Gill Sans" charset="0"/>
                  <a:cs typeface="Gill Sans"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ill Sans" charset="0"/>
                <a:ea typeface="Gill Sans" charset="0"/>
                <a:cs typeface="Gill Sans" charset="0"/>
              </a:defRPr>
            </a:pPr>
            <a:endParaRPr lang="en-US"/>
          </a:p>
        </c:txPr>
        <c:crossAx val="-2132837184"/>
        <c:crosses val="autoZero"/>
        <c:crossBetween val="between"/>
      </c:valAx>
      <c:spPr>
        <a:noFill/>
        <a:ln>
          <a:noFill/>
        </a:ln>
        <a:effectLst/>
      </c:spPr>
    </c:plotArea>
    <c:legend>
      <c:legendPos val="b"/>
      <c:layout>
        <c:manualLayout>
          <c:xMode val="edge"/>
          <c:yMode val="edge"/>
          <c:x val="0.474887151030978"/>
          <c:y val="0.109958836490341"/>
          <c:w val="0.525112848969022"/>
          <c:h val="0.097629255128358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Gill Sans" charset="0"/>
              <a:ea typeface="Gill Sans" charset="0"/>
              <a:cs typeface="Gill Sans" charset="0"/>
            </a:defRPr>
          </a:pPr>
          <a:endParaRPr lang="en-US"/>
        </a:p>
      </c:txPr>
    </c:legend>
    <c:plotVisOnly val="1"/>
    <c:dispBlanksAs val="gap"/>
    <c:showDLblsOverMax val="0"/>
  </c:chart>
  <c:spPr>
    <a:noFill/>
    <a:ln w="9525" cap="flat" cmpd="sng" algn="ctr">
      <a:noFill/>
      <a:round/>
    </a:ln>
    <a:effectLst/>
  </c:spPr>
  <c:txPr>
    <a:bodyPr/>
    <a:lstStyle/>
    <a:p>
      <a:pPr>
        <a:defRPr b="0" i="0">
          <a:solidFill>
            <a:srgbClr val="000000"/>
          </a:solidFill>
          <a:latin typeface="Gill Sans" charset="0"/>
          <a:ea typeface="Gill Sans" charset="0"/>
          <a:cs typeface="Gill Sans"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CE80E2-6647-6341-AA28-6B6DBA7B4538}" type="datetimeFigureOut">
              <a:rPr lang="en-US" smtClean="0"/>
              <a:t>11/19/18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88692A-1C5F-1042-9170-AE989ADC2475}" type="slidenum">
              <a:rPr lang="en-US" smtClean="0"/>
              <a:t>‹#›</a:t>
            </a:fld>
            <a:endParaRPr lang="en-US"/>
          </a:p>
        </p:txBody>
      </p:sp>
    </p:spTree>
    <p:extLst>
      <p:ext uri="{BB962C8B-B14F-4D97-AF65-F5344CB8AC3E}">
        <p14:creationId xmlns:p14="http://schemas.microsoft.com/office/powerpoint/2010/main" val="9339339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98472064"/>
      </p:ext>
    </p:extLst>
  </p:cSld>
  <p:clrMap bg1="lt1" tx1="dk1" bg2="lt2" tx2="dk2" accent1="accent1" accent2="accent2" accent3="accent3" accent4="accent4" accent5="accent5" accent6="accent6" hlink="hlink" folHlink="folHlink"/>
  <p:hf hdr="0" ftr="0" dt="0"/>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dirty="0" smtClean="0"/>
              <a:t>Thank</a:t>
            </a:r>
            <a:r>
              <a:rPr lang="en-US" baseline="0" dirty="0" smtClean="0"/>
              <a:t> you</a:t>
            </a:r>
            <a:r>
              <a:rPr lang="en-US" dirty="0" smtClean="0"/>
              <a:t> for the introduction.</a:t>
            </a:r>
            <a:r>
              <a:rPr lang="en-US" baseline="0" dirty="0" smtClean="0"/>
              <a:t> Good morning, everyone! Today I'm going to talk about our work “</a:t>
            </a:r>
            <a:r>
              <a:rPr lang="en-US" baseline="0" dirty="0" err="1" smtClean="0"/>
              <a:t>iSpan</a:t>
            </a:r>
            <a:r>
              <a:rPr lang="en-US" baseline="0" dirty="0" smtClean="0"/>
              <a:t>: parallel identification of strongly connected components with spanning trees”. This is a joint work with my former lab mate and now Professor Hang Liu from University of Massachusetts Lowell, and my advisor Professor Howie Huang.</a:t>
            </a:r>
          </a:p>
        </p:txBody>
      </p:sp>
    </p:spTree>
    <p:extLst>
      <p:ext uri="{BB962C8B-B14F-4D97-AF65-F5344CB8AC3E}">
        <p14:creationId xmlns:p14="http://schemas.microsoft.com/office/powerpoint/2010/main" val="2116568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i="0" baseline="0" dirty="0" smtClean="0"/>
              <a:t>In </a:t>
            </a:r>
            <a:r>
              <a:rPr lang="en-US" i="0" baseline="0" dirty="0" err="1" smtClean="0"/>
              <a:t>iSpan</a:t>
            </a:r>
            <a:r>
              <a:rPr lang="en-US" i="0" baseline="0" dirty="0" smtClean="0"/>
              <a:t>, we design a </a:t>
            </a:r>
            <a:r>
              <a:rPr lang="en-US" sz="1100" i="0" dirty="0" smtClean="0">
                <a:effectLst/>
                <a:latin typeface="Helvetica Neue"/>
                <a:ea typeface="Helvetica Neue"/>
                <a:cs typeface="Helvetica Neue"/>
                <a:sym typeface="Helvetica Neue"/>
              </a:rPr>
              <a:t>new synchronization strategy,</a:t>
            </a:r>
            <a:r>
              <a:rPr lang="en-US" sz="1100" i="0" baseline="0" dirty="0" smtClean="0">
                <a:effectLst/>
                <a:latin typeface="Helvetica Neue"/>
                <a:ea typeface="Helvetica Neue"/>
                <a:cs typeface="Helvetica Neue"/>
                <a:sym typeface="Helvetica Neue"/>
              </a:rPr>
              <a:t> relaxed synchronization (</a:t>
            </a:r>
            <a:r>
              <a:rPr lang="en-US" sz="1100" i="0" baseline="0" dirty="0" err="1" smtClean="0">
                <a:effectLst/>
                <a:latin typeface="Helvetica Neue"/>
                <a:ea typeface="Helvetica Neue"/>
                <a:cs typeface="Helvetica Neue"/>
                <a:sym typeface="Helvetica Neue"/>
              </a:rPr>
              <a:t>Rsync</a:t>
            </a:r>
            <a:r>
              <a:rPr lang="en-US" sz="1100" i="0" baseline="0" dirty="0" smtClean="0">
                <a:effectLst/>
                <a:latin typeface="Helvetica Neue"/>
                <a:ea typeface="Helvetica Neue"/>
                <a:cs typeface="Helvetica Neue"/>
                <a:sym typeface="Helvetica Neue"/>
              </a:rPr>
              <a:t>). Later, we introduce </a:t>
            </a:r>
            <a:r>
              <a:rPr lang="en-US" sz="1100" i="0" dirty="0" smtClean="0">
                <a:effectLst/>
                <a:latin typeface="Helvetica Neue"/>
                <a:ea typeface="Helvetica Neue"/>
                <a:cs typeface="Helvetica Neue"/>
                <a:sym typeface="Helvetica Neue"/>
              </a:rPr>
              <a:t>a fast spanning tree construction method.</a:t>
            </a:r>
            <a:endParaRPr lang="en-US" sz="1100" i="0" baseline="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r>
              <a:rPr lang="en-US" sz="1100" i="0" baseline="0" dirty="0" smtClean="0">
                <a:effectLst/>
                <a:latin typeface="Helvetica Neue"/>
                <a:ea typeface="Helvetica Neue"/>
                <a:cs typeface="Helvetica Neue"/>
                <a:sym typeface="Helvetica Neue"/>
              </a:rPr>
              <a:t>Further, we scale </a:t>
            </a:r>
            <a:r>
              <a:rPr lang="en-US" sz="1100" i="0" baseline="0" dirty="0" err="1" smtClean="0">
                <a:effectLst/>
                <a:latin typeface="Helvetica Neue"/>
                <a:ea typeface="Helvetica Neue"/>
                <a:cs typeface="Helvetica Neue"/>
                <a:sym typeface="Helvetica Neue"/>
              </a:rPr>
              <a:t>iSpan</a:t>
            </a:r>
            <a:r>
              <a:rPr lang="en-US" sz="1100" i="0" baseline="0" dirty="0" smtClean="0">
                <a:effectLst/>
                <a:latin typeface="Helvetica Neue"/>
                <a:ea typeface="Helvetica Neue"/>
                <a:cs typeface="Helvetica Neue"/>
                <a:sym typeface="Helvetica Neue"/>
              </a:rPr>
              <a:t> to multiple machines.</a:t>
            </a:r>
            <a:endParaRPr lang="en-US" i="0" dirty="0" smtClean="0"/>
          </a:p>
          <a:p>
            <a:pPr marL="0" marR="0" indent="0" defTabSz="228600" eaLnBrk="1" fontAlgn="auto" latinLnBrk="0" hangingPunct="1">
              <a:lnSpc>
                <a:spcPct val="117999"/>
              </a:lnSpc>
              <a:spcBef>
                <a:spcPts val="0"/>
              </a:spcBef>
              <a:spcAft>
                <a:spcPts val="0"/>
              </a:spcAft>
              <a:buClrTx/>
              <a:buSzTx/>
              <a:buFontTx/>
              <a:buNone/>
              <a:tabLst/>
              <a:defRPr/>
            </a:pPr>
            <a:endParaRPr lang="en-US" i="0" dirty="0" smtClean="0"/>
          </a:p>
        </p:txBody>
      </p:sp>
    </p:spTree>
    <p:extLst>
      <p:ext uri="{BB962C8B-B14F-4D97-AF65-F5344CB8AC3E}">
        <p14:creationId xmlns:p14="http://schemas.microsoft.com/office/powerpoint/2010/main" val="79556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baseline="0" dirty="0" smtClean="0"/>
              <a:t>Before we talk about our relaxed synchronization, let me first explain what is the current synchronization for BFS. This is the typical pseudo code of the synchronous (Sync) BFS. Basically, for an unvisited vertex v, one thread will check its neighbors, if one of them has been visited in the previous level, the current vertex will be changed to be visited. Given this example graph, starting from vertex 8, you will get a BFS Tree like this. There are 4 synchronizations in total.</a:t>
            </a:r>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r>
              <a:rPr lang="en-US" baseline="0" dirty="0" smtClean="0"/>
              <a:t>And this is the pseudo code of </a:t>
            </a:r>
            <a:r>
              <a:rPr lang="en-US" baseline="0" dirty="0" err="1" smtClean="0"/>
              <a:t>Rsync</a:t>
            </a:r>
            <a:r>
              <a:rPr lang="en-US" baseline="0" dirty="0" smtClean="0"/>
              <a:t>. The difference lies in line 3 and 4. When a thread checks whether the current vertex should be visited, it will not only use the visited vertices in the previous level, but also the vertices visited in any other level. </a:t>
            </a:r>
            <a:r>
              <a:rPr lang="en-US" baseline="0" dirty="0" err="1" smtClean="0"/>
              <a:t>Rsync</a:t>
            </a:r>
            <a:r>
              <a:rPr lang="en-US" baseline="0" dirty="0" smtClean="0"/>
              <a:t> will get a spanning tree like this. There are 3 synchronizations in total.</a:t>
            </a:r>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r>
              <a:rPr lang="en-US" dirty="0" smtClean="0">
                <a:solidFill>
                  <a:srgbClr val="000000"/>
                </a:solidFill>
              </a:rPr>
              <a:t>Case #1: A vertex can be early terminated by newly visited vertices. </a:t>
            </a:r>
          </a:p>
          <a:p>
            <a:r>
              <a:rPr lang="en-US" dirty="0" smtClean="0">
                <a:solidFill>
                  <a:srgbClr val="000000"/>
                </a:solidFill>
              </a:rPr>
              <a:t>Case #2: The vertex that should be visited at later level can be visited</a:t>
            </a:r>
            <a:r>
              <a:rPr lang="en-US" baseline="0" dirty="0" smtClean="0">
                <a:solidFill>
                  <a:srgbClr val="000000"/>
                </a:solidFill>
              </a:rPr>
              <a:t> </a:t>
            </a:r>
            <a:r>
              <a:rPr lang="en-US" dirty="0" smtClean="0">
                <a:solidFill>
                  <a:srgbClr val="000000"/>
                </a:solidFill>
              </a:rPr>
              <a:t>earlier. </a:t>
            </a:r>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1375451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dirty="0" smtClean="0"/>
              <a:t>In</a:t>
            </a:r>
            <a:r>
              <a:rPr lang="en-US" baseline="0" dirty="0" smtClean="0"/>
              <a:t> total, </a:t>
            </a:r>
            <a:r>
              <a:rPr lang="en-US" baseline="0" dirty="0" err="1" smtClean="0"/>
              <a:t>Rsync</a:t>
            </a:r>
            <a:r>
              <a:rPr lang="en-US" baseline="0" dirty="0" smtClean="0"/>
              <a:t> brings two benefits,</a:t>
            </a:r>
          </a:p>
          <a:p>
            <a:pPr marL="0" marR="0" indent="0" defTabSz="228600" eaLnBrk="1" fontAlgn="auto" latinLnBrk="0" hangingPunct="1">
              <a:lnSpc>
                <a:spcPct val="117999"/>
              </a:lnSpc>
              <a:spcBef>
                <a:spcPts val="0"/>
              </a:spcBef>
              <a:spcAft>
                <a:spcPts val="0"/>
              </a:spcAft>
              <a:buClrTx/>
              <a:buSzTx/>
              <a:buFontTx/>
              <a:buNone/>
              <a:tabLst/>
              <a:defRPr/>
            </a:pPr>
            <a:r>
              <a:rPr lang="en-US" baseline="0" dirty="0" smtClean="0"/>
              <a:t>First, it reduces the number of synchronizations. The following figure shows the number of </a:t>
            </a:r>
            <a:r>
              <a:rPr lang="en-US" baseline="0" dirty="0" err="1" smtClean="0"/>
              <a:t>synchonizations</a:t>
            </a:r>
            <a:r>
              <a:rPr lang="en-US" baseline="0" dirty="0" smtClean="0"/>
              <a:t> of Sync over </a:t>
            </a:r>
            <a:r>
              <a:rPr lang="en-US" baseline="0" dirty="0" err="1" smtClean="0"/>
              <a:t>Rsync</a:t>
            </a:r>
            <a:r>
              <a:rPr lang="en-US" baseline="0" dirty="0" smtClean="0"/>
              <a:t>. On average of 14 tested graphs, for forward traversal, </a:t>
            </a:r>
            <a:r>
              <a:rPr lang="en-US" baseline="0" dirty="0" err="1" smtClean="0"/>
              <a:t>Rsync</a:t>
            </a:r>
            <a:r>
              <a:rPr lang="en-US" baseline="0" dirty="0" smtClean="0"/>
              <a:t> is able to reduce 18%.</a:t>
            </a:r>
          </a:p>
          <a:p>
            <a:pPr marL="0" marR="0" indent="0" defTabSz="228600" eaLnBrk="1" fontAlgn="auto" latinLnBrk="0" hangingPunct="1">
              <a:lnSpc>
                <a:spcPct val="117999"/>
              </a:lnSpc>
              <a:spcBef>
                <a:spcPts val="0"/>
              </a:spcBef>
              <a:spcAft>
                <a:spcPts val="0"/>
              </a:spcAft>
              <a:buClrTx/>
              <a:buSzTx/>
              <a:buFontTx/>
              <a:buNone/>
              <a:tabLst/>
              <a:defRPr/>
            </a:pPr>
            <a:r>
              <a:rPr lang="en-US" baseline="0" dirty="0" smtClean="0"/>
              <a:t>For backward traversal, </a:t>
            </a:r>
            <a:r>
              <a:rPr lang="en-US" baseline="0" dirty="0" err="1" smtClean="0"/>
              <a:t>Rsync</a:t>
            </a:r>
            <a:r>
              <a:rPr lang="en-US" baseline="0" dirty="0" smtClean="0"/>
              <a:t> is able to reduce 25%.</a:t>
            </a:r>
          </a:p>
        </p:txBody>
      </p:sp>
    </p:spTree>
    <p:extLst>
      <p:ext uri="{BB962C8B-B14F-4D97-AF65-F5344CB8AC3E}">
        <p14:creationId xmlns:p14="http://schemas.microsoft.com/office/powerpoint/2010/main" val="1895029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dirty="0" smtClean="0"/>
              <a:t>The</a:t>
            </a:r>
            <a:r>
              <a:rPr lang="en-US" baseline="0" dirty="0" smtClean="0"/>
              <a:t> second benefit is that </a:t>
            </a:r>
            <a:r>
              <a:rPr lang="en-US" baseline="0" dirty="0" err="1" smtClean="0"/>
              <a:t>Rsync</a:t>
            </a:r>
            <a:r>
              <a:rPr lang="en-US" baseline="0" dirty="0" smtClean="0"/>
              <a:t> reduces the traversed edge number. The following figure shows the traversed edge number of Sync over </a:t>
            </a:r>
            <a:r>
              <a:rPr lang="en-US" baseline="0" dirty="0" err="1" smtClean="0"/>
              <a:t>Rsync</a:t>
            </a:r>
            <a:r>
              <a:rPr lang="en-US" baseline="0" dirty="0" smtClean="0"/>
              <a:t>. On average of 14 tested graphs, for forward traversal, Sync traverses 2.7 times more edges than </a:t>
            </a:r>
            <a:r>
              <a:rPr lang="en-US" baseline="0" dirty="0" err="1" smtClean="0"/>
              <a:t>Rsync</a:t>
            </a:r>
            <a:r>
              <a:rPr lang="en-US" baseline="0" dirty="0" smtClean="0"/>
              <a:t>. For backward traversal, Sync traverses 3.3 times more edges than </a:t>
            </a:r>
            <a:r>
              <a:rPr lang="en-US" baseline="0" dirty="0" err="1" smtClean="0"/>
              <a:t>Rsync</a:t>
            </a:r>
            <a:r>
              <a:rPr lang="en-US" baseline="0" dirty="0" smtClean="0"/>
              <a:t>.</a:t>
            </a:r>
            <a:endParaRPr lang="en-US" dirty="0" smtClean="0"/>
          </a:p>
        </p:txBody>
      </p:sp>
    </p:spTree>
    <p:extLst>
      <p:ext uri="{BB962C8B-B14F-4D97-AF65-F5344CB8AC3E}">
        <p14:creationId xmlns:p14="http://schemas.microsoft.com/office/powerpoint/2010/main" val="117961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sz="1100" dirty="0" smtClean="0">
                <a:effectLst/>
                <a:latin typeface="Helvetica Neue"/>
                <a:ea typeface="Helvetica Neue"/>
                <a:cs typeface="Helvetica Neue"/>
                <a:sym typeface="Helvetica Neue"/>
              </a:rPr>
              <a:t>Next, I</a:t>
            </a:r>
            <a:r>
              <a:rPr lang="en-US" sz="1100" baseline="0" dirty="0" smtClean="0">
                <a:effectLst/>
                <a:latin typeface="Helvetica Neue"/>
                <a:ea typeface="Helvetica Neue"/>
                <a:cs typeface="Helvetica Neue"/>
                <a:sym typeface="Helvetica Neue"/>
              </a:rPr>
              <a:t> will present our </a:t>
            </a:r>
            <a:r>
              <a:rPr lang="en-US" sz="1100" dirty="0" smtClean="0">
                <a:effectLst/>
                <a:latin typeface="Helvetica Neue"/>
                <a:ea typeface="Helvetica Neue"/>
                <a:cs typeface="Helvetica Neue"/>
                <a:sym typeface="Helvetica Neue"/>
              </a:rPr>
              <a:t>fast spanning</a:t>
            </a:r>
            <a:r>
              <a:rPr lang="en-US" sz="1100" baseline="0" dirty="0" smtClean="0">
                <a:effectLst/>
                <a:latin typeface="Helvetica Neue"/>
                <a:ea typeface="Helvetica Neue"/>
                <a:cs typeface="Helvetica Neue"/>
                <a:sym typeface="Helvetica Neue"/>
              </a:rPr>
              <a:t> tree construction method. </a:t>
            </a:r>
            <a:endParaRPr lang="en-US" sz="110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r>
              <a:rPr lang="en-US" sz="1100" dirty="0" smtClean="0">
                <a:effectLst/>
                <a:latin typeface="Helvetica Neue"/>
                <a:ea typeface="Helvetica Neue"/>
                <a:cs typeface="Helvetica Neue"/>
                <a:sym typeface="Helvetica Neue"/>
              </a:rPr>
              <a:t>Direction-optimizing</a:t>
            </a:r>
            <a:r>
              <a:rPr lang="en-US" sz="1100" baseline="0" dirty="0" smtClean="0">
                <a:effectLst/>
                <a:latin typeface="Helvetica Neue"/>
                <a:ea typeface="Helvetica Neue"/>
                <a:cs typeface="Helvetica Neue"/>
                <a:sym typeface="Helvetica Neue"/>
              </a:rPr>
              <a:t> BFS is used by the state-of-the-art SCC works. Basically, the top-down way is the traditional way. Starting from the visited vertex, a thread will mark its neighbors as visited. For this toy graph, a thread works on vertex 8, and marks its neighbors 1 and 4 as visited. </a:t>
            </a:r>
          </a:p>
          <a:p>
            <a:pPr marL="0" marR="0" indent="0" defTabSz="228600" eaLnBrk="1" fontAlgn="auto" latinLnBrk="0" hangingPunct="1">
              <a:lnSpc>
                <a:spcPct val="117999"/>
              </a:lnSpc>
              <a:spcBef>
                <a:spcPts val="0"/>
              </a:spcBef>
              <a:spcAft>
                <a:spcPts val="0"/>
              </a:spcAft>
              <a:buClrTx/>
              <a:buSzTx/>
              <a:buFontTx/>
              <a:buNone/>
              <a:tabLst/>
              <a:defRPr/>
            </a:pPr>
            <a:r>
              <a:rPr lang="en-US" sz="1100" baseline="0" dirty="0" smtClean="0">
                <a:effectLst/>
                <a:latin typeface="Helvetica Neue"/>
                <a:ea typeface="Helvetica Neue"/>
                <a:cs typeface="Helvetica Neue"/>
                <a:sym typeface="Helvetica Neue"/>
              </a:rPr>
              <a:t>Reversely, bottom-up starts from the unvisited vertex, a thread will check its neighbors to see if one of them has been visited before. Note that, top-down and bottom-up will generate the same BFS tree, but their workload is different. </a:t>
            </a:r>
          </a:p>
          <a:p>
            <a:pPr marL="0" marR="0" indent="0" defTabSz="228600" eaLnBrk="1" fontAlgn="auto" latinLnBrk="0" hangingPunct="1">
              <a:lnSpc>
                <a:spcPct val="117999"/>
              </a:lnSpc>
              <a:spcBef>
                <a:spcPts val="0"/>
              </a:spcBef>
              <a:spcAft>
                <a:spcPts val="0"/>
              </a:spcAft>
              <a:buClrTx/>
              <a:buSzTx/>
              <a:buFontTx/>
              <a:buNone/>
              <a:tabLst/>
              <a:defRPr/>
            </a:pPr>
            <a:endParaRPr lang="en-US" sz="1100" baseline="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r>
              <a:rPr lang="en-US" sz="1100" baseline="0" dirty="0" smtClean="0">
                <a:effectLst/>
                <a:latin typeface="Helvetica Neue"/>
                <a:ea typeface="Helvetica Neue"/>
                <a:cs typeface="Helvetica Neue"/>
                <a:sym typeface="Helvetica Neue"/>
              </a:rPr>
              <a:t>Direction-optimizing BFS follows the right workflow. Basically, it starts from the Top-down BFS, switches to Bottom-up BFS in the middle, and switches back to the top-down BFS in the end. The switching is decided by the workload. When the workload of the other one becomes less the current one, it will switch. Often times, bottom-up takes majority of the time.</a:t>
            </a:r>
          </a:p>
          <a:p>
            <a:pPr marL="0" marR="0" indent="0" defTabSz="228600" eaLnBrk="1" fontAlgn="auto" latinLnBrk="0" hangingPunct="1">
              <a:lnSpc>
                <a:spcPct val="117999"/>
              </a:lnSpc>
              <a:spcBef>
                <a:spcPts val="0"/>
              </a:spcBef>
              <a:spcAft>
                <a:spcPts val="0"/>
              </a:spcAft>
              <a:buClrTx/>
              <a:buSzTx/>
              <a:buFontTx/>
              <a:buNone/>
              <a:tabLst/>
              <a:defRPr/>
            </a:pPr>
            <a:endParaRPr lang="en-US" sz="1100" baseline="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r>
              <a:rPr lang="en-US" sz="1100" baseline="0" dirty="0" smtClean="0">
                <a:effectLst/>
                <a:latin typeface="Helvetica Neue"/>
                <a:ea typeface="Helvetica Neue"/>
                <a:cs typeface="Helvetica Neue"/>
                <a:sym typeface="Helvetica Neue"/>
              </a:rPr>
              <a:t>While, </a:t>
            </a:r>
            <a:r>
              <a:rPr lang="en-US" sz="1100" baseline="0" dirty="0" err="1" smtClean="0">
                <a:effectLst/>
                <a:latin typeface="Helvetica Neue"/>
                <a:ea typeface="Helvetica Neue"/>
                <a:cs typeface="Helvetica Neue"/>
                <a:sym typeface="Helvetica Neue"/>
              </a:rPr>
              <a:t>iSpan</a:t>
            </a:r>
            <a:r>
              <a:rPr lang="en-US" sz="1100" baseline="0" dirty="0" smtClean="0">
                <a:effectLst/>
                <a:latin typeface="Helvetica Neue"/>
                <a:ea typeface="Helvetica Neue"/>
                <a:cs typeface="Helvetica Neue"/>
                <a:sym typeface="Helvetica Neue"/>
              </a:rPr>
              <a:t> </a:t>
            </a:r>
            <a:r>
              <a:rPr lang="en-US" sz="1100" dirty="0" smtClean="0">
                <a:effectLst/>
                <a:latin typeface="Helvetica Neue"/>
                <a:ea typeface="Helvetica Neue"/>
                <a:cs typeface="Helvetica Neue"/>
                <a:sym typeface="Helvetica Neue"/>
              </a:rPr>
              <a:t>follows this</a:t>
            </a:r>
            <a:r>
              <a:rPr lang="en-US" sz="1100" baseline="0" dirty="0" smtClean="0">
                <a:effectLst/>
                <a:latin typeface="Helvetica Neue"/>
                <a:ea typeface="Helvetica Neue"/>
                <a:cs typeface="Helvetica Neue"/>
                <a:sym typeface="Helvetica Neue"/>
              </a:rPr>
              <a:t> workflow, </a:t>
            </a:r>
            <a:r>
              <a:rPr lang="en-US" sz="1100" dirty="0" smtClean="0">
                <a:effectLst/>
                <a:latin typeface="Helvetica Neue"/>
                <a:ea typeface="Helvetica Neue"/>
                <a:cs typeface="Helvetica Neue"/>
                <a:sym typeface="Helvetica Neue"/>
              </a:rPr>
              <a:t>starting</a:t>
            </a:r>
            <a:r>
              <a:rPr lang="en-US" sz="1100" baseline="0" dirty="0" smtClean="0">
                <a:effectLst/>
                <a:latin typeface="Helvetica Neue"/>
                <a:ea typeface="Helvetica Neue"/>
                <a:cs typeface="Helvetica Neue"/>
                <a:sym typeface="Helvetica Neue"/>
              </a:rPr>
              <a:t> form the</a:t>
            </a:r>
            <a:r>
              <a:rPr lang="en-US" sz="1100" dirty="0" smtClean="0">
                <a:effectLst/>
                <a:latin typeface="Helvetica Neue"/>
                <a:ea typeface="Helvetica Neue"/>
                <a:cs typeface="Helvetica Neue"/>
                <a:sym typeface="Helvetica Neue"/>
              </a:rPr>
              <a:t> sync top-down, switches to our new </a:t>
            </a:r>
            <a:r>
              <a:rPr lang="en-US" sz="1100" dirty="0" err="1" smtClean="0">
                <a:effectLst/>
                <a:latin typeface="Helvetica Neue"/>
                <a:ea typeface="Helvetica Neue"/>
                <a:cs typeface="Helvetica Neue"/>
                <a:sym typeface="Helvetica Neue"/>
              </a:rPr>
              <a:t>Rsync</a:t>
            </a:r>
            <a:r>
              <a:rPr lang="en-US" sz="1100" dirty="0" smtClean="0">
                <a:effectLst/>
                <a:latin typeface="Helvetica Neue"/>
                <a:ea typeface="Helvetica Neue"/>
                <a:cs typeface="Helvetica Neue"/>
                <a:sym typeface="Helvetica Neue"/>
              </a:rPr>
              <a:t> bottom-up, and finishes with the </a:t>
            </a:r>
            <a:r>
              <a:rPr lang="en-US" sz="1100" dirty="0" err="1" smtClean="0">
                <a:effectLst/>
                <a:latin typeface="Helvetica Neue"/>
                <a:ea typeface="Helvetica Neue"/>
                <a:cs typeface="Helvetica Neue"/>
                <a:sym typeface="Helvetica Neue"/>
              </a:rPr>
              <a:t>Async</a:t>
            </a:r>
            <a:r>
              <a:rPr lang="en-US" sz="1100" dirty="0" smtClean="0">
                <a:effectLst/>
                <a:latin typeface="Helvetica Neue"/>
                <a:ea typeface="Helvetica Neue"/>
                <a:cs typeface="Helvetica Neue"/>
                <a:sym typeface="Helvetica Neue"/>
              </a:rPr>
              <a:t> top-down.</a:t>
            </a:r>
            <a:r>
              <a:rPr lang="en-US" sz="1100" baseline="0" dirty="0" smtClean="0">
                <a:effectLst/>
                <a:latin typeface="Helvetica Neue"/>
                <a:ea typeface="Helvetica Neue"/>
                <a:cs typeface="Helvetica Neue"/>
                <a:sym typeface="Helvetica Neue"/>
              </a:rPr>
              <a:t> </a:t>
            </a:r>
          </a:p>
          <a:p>
            <a:pPr marL="0" marR="0" indent="0" defTabSz="228600" eaLnBrk="1" fontAlgn="auto" latinLnBrk="0" hangingPunct="1">
              <a:lnSpc>
                <a:spcPct val="117999"/>
              </a:lnSpc>
              <a:spcBef>
                <a:spcPts val="0"/>
              </a:spcBef>
              <a:spcAft>
                <a:spcPts val="0"/>
              </a:spcAft>
              <a:buClrTx/>
              <a:buSzTx/>
              <a:buFontTx/>
              <a:buNone/>
              <a:tabLst/>
              <a:defRPr/>
            </a:pPr>
            <a:endParaRPr lang="en-US" sz="1100" baseline="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r>
              <a:rPr lang="en-US" sz="1100" baseline="0" dirty="0" smtClean="0">
                <a:effectLst/>
                <a:latin typeface="Helvetica Neue"/>
                <a:ea typeface="Helvetica Neue"/>
                <a:cs typeface="Helvetica Neue"/>
                <a:sym typeface="Helvetica Neue"/>
              </a:rPr>
              <a:t>We start from the same sync top-down because the workload of top-down is much smaller than bottom-up. Sync top-down provides the best performance in the beginning. And we have showed </a:t>
            </a:r>
            <a:r>
              <a:rPr lang="en-US" sz="1100" baseline="0" dirty="0" err="1" smtClean="0">
                <a:effectLst/>
                <a:latin typeface="Helvetica Neue"/>
                <a:ea typeface="Helvetica Neue"/>
                <a:cs typeface="Helvetica Neue"/>
                <a:sym typeface="Helvetica Neue"/>
              </a:rPr>
              <a:t>Rsync</a:t>
            </a:r>
            <a:r>
              <a:rPr lang="en-US" sz="1100" baseline="0" dirty="0" smtClean="0">
                <a:effectLst/>
                <a:latin typeface="Helvetica Neue"/>
                <a:ea typeface="Helvetica Neue"/>
                <a:cs typeface="Helvetica Neue"/>
                <a:sym typeface="Helvetica Neue"/>
              </a:rPr>
              <a:t> performs better than Sync for bottom-up. Now let’s look at the </a:t>
            </a:r>
            <a:r>
              <a:rPr lang="en-US" sz="1100" baseline="0" dirty="0" err="1" smtClean="0">
                <a:effectLst/>
                <a:latin typeface="Helvetica Neue"/>
                <a:ea typeface="Helvetica Neue"/>
                <a:cs typeface="Helvetica Neue"/>
                <a:sym typeface="Helvetica Neue"/>
              </a:rPr>
              <a:t>Async</a:t>
            </a:r>
            <a:r>
              <a:rPr lang="en-US" sz="1100" baseline="0" dirty="0" smtClean="0">
                <a:effectLst/>
                <a:latin typeface="Helvetica Neue"/>
                <a:ea typeface="Helvetica Neue"/>
                <a:cs typeface="Helvetica Neue"/>
                <a:sym typeface="Helvetica Neue"/>
              </a:rPr>
              <a:t> top-down.</a:t>
            </a:r>
          </a:p>
        </p:txBody>
      </p:sp>
    </p:spTree>
    <p:extLst>
      <p:ext uri="{BB962C8B-B14F-4D97-AF65-F5344CB8AC3E}">
        <p14:creationId xmlns:p14="http://schemas.microsoft.com/office/powerpoint/2010/main" val="26608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defTabSz="228600" eaLnBrk="1" fontAlgn="auto" latinLnBrk="0" hangingPunct="1">
              <a:lnSpc>
                <a:spcPct val="117999"/>
              </a:lnSpc>
              <a:spcBef>
                <a:spcPts val="0"/>
              </a:spcBef>
              <a:spcAft>
                <a:spcPts val="0"/>
              </a:spcAft>
              <a:buClrTx/>
              <a:buSzTx/>
              <a:buFontTx/>
              <a:buNone/>
              <a:tabLst/>
              <a:defRPr/>
            </a:pPr>
            <a:r>
              <a:rPr lang="en-US" dirty="0" smtClean="0"/>
              <a:t>We select </a:t>
            </a:r>
            <a:r>
              <a:rPr lang="en-US" dirty="0" err="1" smtClean="0"/>
              <a:t>Async</a:t>
            </a:r>
            <a:r>
              <a:rPr lang="en-US" baseline="0" dirty="0" smtClean="0"/>
              <a:t> in the end because some graphs have long tail frontier distribution. Frontier is the</a:t>
            </a:r>
            <a:r>
              <a:rPr lang="en-US" dirty="0" smtClean="0"/>
              <a:t> number of visited vertices in one level.</a:t>
            </a:r>
          </a:p>
          <a:p>
            <a:endParaRPr lang="en-US" dirty="0" smtClean="0"/>
          </a:p>
          <a:p>
            <a:r>
              <a:rPr lang="en-US" dirty="0" smtClean="0"/>
              <a:t>Taking this</a:t>
            </a:r>
            <a:r>
              <a:rPr lang="en-US" baseline="0" dirty="0" smtClean="0"/>
              <a:t> Wikipedia graph as an example. There are 1,361 levels in total. Assume we switch to the final sync top-down at the 35-th level. The sync top-down will synchronize another 1,326 levels. While, the </a:t>
            </a:r>
            <a:r>
              <a:rPr lang="en-US" baseline="0" dirty="0" err="1" smtClean="0"/>
              <a:t>Async</a:t>
            </a:r>
            <a:r>
              <a:rPr lang="en-US" baseline="0" dirty="0" smtClean="0"/>
              <a:t> top-down only needs to synchronize one 1 more level.</a:t>
            </a:r>
          </a:p>
          <a:p>
            <a:endParaRPr lang="en-US" baseline="0" dirty="0" smtClean="0"/>
          </a:p>
          <a:p>
            <a:r>
              <a:rPr lang="en-US" sz="1100" dirty="0" smtClean="0">
                <a:effectLst/>
                <a:latin typeface="Helvetica Neue"/>
                <a:ea typeface="Helvetica Neue"/>
                <a:cs typeface="Helvetica Neue"/>
                <a:sym typeface="Helvetica Neue"/>
              </a:rPr>
              <a:t>At 30-th level, the frontier size becomes smaller than 10, and reduces to 1 at the 425-th level till its</a:t>
            </a:r>
            <a:r>
              <a:rPr lang="en-US" sz="1100" baseline="0" dirty="0" smtClean="0">
                <a:effectLst/>
                <a:latin typeface="Helvetica Neue"/>
                <a:ea typeface="Helvetica Neue"/>
                <a:cs typeface="Helvetica Neue"/>
                <a:sym typeface="Helvetica Neue"/>
              </a:rPr>
              <a:t> end at </a:t>
            </a:r>
            <a:r>
              <a:rPr lang="en-US" sz="1100" dirty="0" smtClean="0">
                <a:effectLst/>
                <a:latin typeface="Helvetica Neue"/>
                <a:ea typeface="Helvetica Neue"/>
                <a:cs typeface="Helvetica Neue"/>
                <a:sym typeface="Helvetica Neue"/>
              </a:rPr>
              <a:t>1, 361 level.</a:t>
            </a:r>
            <a:endParaRPr lang="en-US" dirty="0" smtClean="0"/>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r>
              <a:rPr lang="en-US" baseline="0" dirty="0" smtClean="0"/>
              <a:t>Also, for the normal graphs, the performance of </a:t>
            </a:r>
            <a:r>
              <a:rPr lang="en-US" baseline="0" dirty="0" err="1" smtClean="0"/>
              <a:t>Async</a:t>
            </a:r>
            <a:r>
              <a:rPr lang="en-US" baseline="0" dirty="0" smtClean="0"/>
              <a:t> is comparable to Sync Top-down in the end.</a:t>
            </a:r>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1207974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 benefits of our fast spanning tree construction method is summarized below.</a:t>
            </a:r>
          </a:p>
          <a:p>
            <a:endParaRPr lang="en-US" baseline="0" dirty="0" smtClean="0"/>
          </a:p>
          <a:p>
            <a:r>
              <a:rPr lang="en-US" baseline="0" dirty="0" smtClean="0"/>
              <a:t>For the large SCC, </a:t>
            </a:r>
            <a:r>
              <a:rPr lang="en-US" baseline="0" dirty="0" err="1" smtClean="0"/>
              <a:t>Async</a:t>
            </a:r>
            <a:r>
              <a:rPr lang="en-US" baseline="0" dirty="0" smtClean="0"/>
              <a:t> top-down brings 1.1X, </a:t>
            </a:r>
            <a:r>
              <a:rPr lang="en-US" baseline="0" dirty="0" err="1" smtClean="0"/>
              <a:t>Rsync</a:t>
            </a:r>
            <a:r>
              <a:rPr lang="en-US" baseline="0" dirty="0" smtClean="0"/>
              <a:t> bottom-up brings 1.6X speedup.</a:t>
            </a:r>
          </a:p>
          <a:p>
            <a:r>
              <a:rPr lang="en-US" baseline="0" dirty="0" smtClean="0"/>
              <a:t>Together, the fast spanning tree construction is able to achieve 1.8X speedup.</a:t>
            </a:r>
          </a:p>
          <a:p>
            <a:endParaRPr lang="en-US" baseline="0" dirty="0" smtClean="0"/>
          </a:p>
          <a:p>
            <a:r>
              <a:rPr lang="en-US" baseline="0" dirty="0" smtClean="0"/>
              <a:t>Questions, why?</a:t>
            </a:r>
          </a:p>
          <a:p>
            <a:r>
              <a:rPr lang="en-US" baseline="0" dirty="0" smtClean="0"/>
              <a:t>Here, the baseline is our optimized directing-optimizing BFS, which has several small optimizations, such as better frontier queue usage, status array management, and direction switching. </a:t>
            </a:r>
          </a:p>
          <a:p>
            <a:endParaRPr lang="en-US" baseline="0" dirty="0" smtClean="0"/>
          </a:p>
          <a:p>
            <a:endParaRPr lang="en-US" baseline="0" dirty="0" smtClean="0"/>
          </a:p>
        </p:txBody>
      </p:sp>
    </p:spTree>
    <p:extLst>
      <p:ext uri="{BB962C8B-B14F-4D97-AF65-F5344CB8AC3E}">
        <p14:creationId xmlns:p14="http://schemas.microsoft.com/office/powerpoint/2010/main" val="45575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sz="1100" dirty="0" smtClean="0">
                <a:effectLst/>
                <a:latin typeface="Helvetica Neue"/>
                <a:ea typeface="Helvetica Neue"/>
                <a:cs typeface="Helvetica Neue"/>
                <a:sym typeface="Helvetica Neue"/>
              </a:rPr>
              <a:t>We also extend </a:t>
            </a:r>
            <a:r>
              <a:rPr lang="en-US" sz="1100" dirty="0" err="1" smtClean="0">
                <a:effectLst/>
                <a:latin typeface="Helvetica Neue"/>
                <a:ea typeface="Helvetica Neue"/>
                <a:cs typeface="Helvetica Neue"/>
                <a:sym typeface="Helvetica Neue"/>
              </a:rPr>
              <a:t>iSpan</a:t>
            </a:r>
            <a:r>
              <a:rPr lang="en-US" sz="1100" dirty="0" smtClean="0">
                <a:effectLst/>
                <a:latin typeface="Helvetica Neue"/>
                <a:ea typeface="Helvetica Neue"/>
                <a:cs typeface="Helvetica Neue"/>
                <a:sym typeface="Helvetica Neue"/>
              </a:rPr>
              <a:t> to distributed. We use the</a:t>
            </a:r>
            <a:r>
              <a:rPr lang="en-US" sz="1100" baseline="0" dirty="0" smtClean="0">
                <a:effectLst/>
                <a:latin typeface="Helvetica Neue"/>
                <a:ea typeface="Helvetica Neue"/>
                <a:cs typeface="Helvetica Neue"/>
                <a:sym typeface="Helvetica Neue"/>
              </a:rPr>
              <a:t> vertex-centric 1-D partition. The challenge is the high communication cost. To reduce that, for the large SCC, we devise a new bitwise status compression technique and use the hybrid with frontier queue communication method. For the small SCCs, we compact the remaining </a:t>
            </a:r>
            <a:r>
              <a:rPr lang="en-US" sz="1100" baseline="0" dirty="0" err="1" smtClean="0">
                <a:effectLst/>
                <a:latin typeface="Helvetica Neue"/>
                <a:ea typeface="Helvetica Neue"/>
                <a:cs typeface="Helvetica Neue"/>
                <a:sym typeface="Helvetica Neue"/>
              </a:rPr>
              <a:t>subgraph</a:t>
            </a:r>
            <a:r>
              <a:rPr lang="en-US" sz="1100" baseline="0" dirty="0" smtClean="0">
                <a:effectLst/>
                <a:latin typeface="Helvetica Neue"/>
                <a:ea typeface="Helvetica Neue"/>
                <a:cs typeface="Helvetica Neue"/>
                <a:sym typeface="Helvetica Neue"/>
              </a:rPr>
              <a:t> to replica in each computing node. BY doing this, the communication cost is greatly reduced.</a:t>
            </a:r>
          </a:p>
          <a:p>
            <a:pPr marL="0" marR="0" indent="0" defTabSz="228600" eaLnBrk="1" fontAlgn="auto" latinLnBrk="0" hangingPunct="1">
              <a:lnSpc>
                <a:spcPct val="117999"/>
              </a:lnSpc>
              <a:spcBef>
                <a:spcPts val="0"/>
              </a:spcBef>
              <a:spcAft>
                <a:spcPts val="0"/>
              </a:spcAft>
              <a:buClrTx/>
              <a:buSzTx/>
              <a:buFontTx/>
              <a:buNone/>
              <a:tabLst/>
              <a:defRPr/>
            </a:pPr>
            <a:endParaRPr lang="en-US" sz="110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r>
              <a:rPr lang="en-US" sz="1100" dirty="0" smtClean="0">
                <a:effectLst/>
                <a:latin typeface="Helvetica Neue"/>
                <a:ea typeface="Helvetica Neue"/>
                <a:cs typeface="Helvetica Neue"/>
                <a:sym typeface="Helvetica Neue"/>
              </a:rPr>
              <a:t>Why</a:t>
            </a:r>
            <a:r>
              <a:rPr lang="en-US" sz="1100" baseline="0" dirty="0" smtClean="0">
                <a:effectLst/>
                <a:latin typeface="Helvetica Neue"/>
                <a:ea typeface="Helvetica Neue"/>
                <a:cs typeface="Helvetica Neue"/>
                <a:sym typeface="Helvetica Neue"/>
              </a:rPr>
              <a:t> contract the graph?</a:t>
            </a:r>
            <a:endParaRPr lang="en-US" sz="110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r>
              <a:rPr lang="en-US" sz="1100" dirty="0" smtClean="0">
                <a:effectLst/>
                <a:latin typeface="Helvetica Neue"/>
                <a:ea typeface="Helvetica Neue"/>
                <a:cs typeface="Helvetica Neue"/>
                <a:sym typeface="Helvetica Neue"/>
              </a:rPr>
              <a:t>We observe that the remaining </a:t>
            </a:r>
            <a:r>
              <a:rPr lang="en-US" sz="1100" dirty="0" err="1" smtClean="0">
                <a:effectLst/>
                <a:latin typeface="Helvetica Neue"/>
                <a:ea typeface="Helvetica Neue"/>
                <a:cs typeface="Helvetica Neue"/>
                <a:sym typeface="Helvetica Neue"/>
              </a:rPr>
              <a:t>subgraph</a:t>
            </a:r>
            <a:r>
              <a:rPr lang="en-US" sz="1100" dirty="0" smtClean="0">
                <a:effectLst/>
                <a:latin typeface="Helvetica Neue"/>
                <a:ea typeface="Helvetica Neue"/>
                <a:cs typeface="Helvetica Neue"/>
                <a:sym typeface="Helvetica Neue"/>
              </a:rPr>
              <a:t> only contains, on average, 2.1% vertices and 0.5% edges of the original graphs for the fourteen tested graphs. The largest percentages are 11.8% and 3.2% for the vertex and edge, respectively. Such a small </a:t>
            </a:r>
            <a:r>
              <a:rPr lang="en-US" sz="1100" dirty="0" err="1" smtClean="0">
                <a:effectLst/>
                <a:latin typeface="Helvetica Neue"/>
                <a:ea typeface="Helvetica Neue"/>
                <a:cs typeface="Helvetica Neue"/>
                <a:sym typeface="Helvetica Neue"/>
              </a:rPr>
              <a:t>subgraph</a:t>
            </a:r>
            <a:r>
              <a:rPr lang="en-US" sz="1100" dirty="0" smtClean="0">
                <a:effectLst/>
                <a:latin typeface="Helvetica Neue"/>
                <a:ea typeface="Helvetica Neue"/>
                <a:cs typeface="Helvetica Neue"/>
                <a:sym typeface="Helvetica Neue"/>
              </a:rPr>
              <a:t> can be easily generated and stored across all workers. Second, we can reorder the vertices during graph compaction which can potentially bring better cache locality [4], [64], [31]. </a:t>
            </a:r>
            <a:endParaRPr lang="en-US" dirty="0" smtClean="0"/>
          </a:p>
          <a:p>
            <a:endParaRPr lang="en-US" dirty="0"/>
          </a:p>
        </p:txBody>
      </p:sp>
    </p:spTree>
    <p:extLst>
      <p:ext uri="{BB962C8B-B14F-4D97-AF65-F5344CB8AC3E}">
        <p14:creationId xmlns:p14="http://schemas.microsoft.com/office/powerpoint/2010/main" val="36972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I will present the experiment.</a:t>
            </a:r>
          </a:p>
          <a:p>
            <a:endParaRPr lang="en-US" baseline="0" dirty="0" smtClean="0"/>
          </a:p>
          <a:p>
            <a:endParaRPr lang="en-US" baseline="0" dirty="0" smtClean="0"/>
          </a:p>
        </p:txBody>
      </p:sp>
    </p:spTree>
    <p:extLst>
      <p:ext uri="{BB962C8B-B14F-4D97-AF65-F5344CB8AC3E}">
        <p14:creationId xmlns:p14="http://schemas.microsoft.com/office/powerpoint/2010/main" val="1749303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defTabSz="228600" eaLnBrk="1" fontAlgn="auto" latinLnBrk="0" hangingPunct="1">
              <a:lnSpc>
                <a:spcPct val="117999"/>
              </a:lnSpc>
              <a:spcBef>
                <a:spcPts val="0"/>
              </a:spcBef>
              <a:spcAft>
                <a:spcPts val="0"/>
              </a:spcAft>
              <a:buClrTx/>
              <a:buSzTx/>
              <a:buFontTx/>
              <a:buNone/>
              <a:tabLst/>
              <a:defRPr/>
            </a:pPr>
            <a:r>
              <a:rPr lang="en-US" dirty="0" smtClean="0"/>
              <a:t>We run the experiments</a:t>
            </a:r>
            <a:r>
              <a:rPr lang="en-US" baseline="0" dirty="0" smtClean="0"/>
              <a:t> on a</a:t>
            </a:r>
            <a:r>
              <a:rPr lang="en-US" dirty="0" smtClean="0"/>
              <a:t> server with two Intel Xeon E5</a:t>
            </a:r>
            <a:r>
              <a:rPr lang="en-US" baseline="0" dirty="0" smtClean="0"/>
              <a:t> </a:t>
            </a:r>
            <a:r>
              <a:rPr lang="en-US" dirty="0" smtClean="0"/>
              <a:t>CPUs, there are 56 hardware threads. We also use</a:t>
            </a:r>
            <a:r>
              <a:rPr lang="en-US" baseline="0" dirty="0" smtClean="0"/>
              <a:t> the GWU </a:t>
            </a:r>
            <a:r>
              <a:rPr lang="en-US" dirty="0" err="1" smtClean="0"/>
              <a:t>ColonialOne</a:t>
            </a:r>
            <a:r>
              <a:rPr lang="en-US" dirty="0" smtClean="0"/>
              <a:t> Cluster</a:t>
            </a:r>
            <a:r>
              <a:rPr lang="en-US" baseline="0" dirty="0"/>
              <a:t> </a:t>
            </a:r>
            <a:r>
              <a:rPr lang="en-US" baseline="0" dirty="0" smtClean="0"/>
              <a:t>and </a:t>
            </a:r>
            <a:r>
              <a:rPr lang="en-US" dirty="0" smtClean="0"/>
              <a:t>The Massachusetts Green High Performance Computing Cluster (MGHPCC). We use</a:t>
            </a:r>
            <a:r>
              <a:rPr lang="en-US" baseline="0" dirty="0" smtClean="0"/>
              <a:t> GCC 4.8.5, </a:t>
            </a:r>
            <a:r>
              <a:rPr lang="en-US" baseline="0" dirty="0" err="1" smtClean="0"/>
              <a:t>OpenMP</a:t>
            </a:r>
            <a:r>
              <a:rPr lang="en-US" baseline="0" dirty="0" smtClean="0"/>
              <a:t> 3.1, and </a:t>
            </a:r>
            <a:r>
              <a:rPr lang="en-US" baseline="0" dirty="0" err="1" smtClean="0"/>
              <a:t>OpenMPI</a:t>
            </a:r>
            <a:r>
              <a:rPr lang="en-US" baseline="0" dirty="0" smtClean="0"/>
              <a:t> 1.8</a:t>
            </a:r>
            <a:endParaRPr lang="en-US" dirty="0" smtClean="0"/>
          </a:p>
        </p:txBody>
      </p:sp>
    </p:spTree>
    <p:extLst>
      <p:ext uri="{BB962C8B-B14F-4D97-AF65-F5344CB8AC3E}">
        <p14:creationId xmlns:p14="http://schemas.microsoft.com/office/powerpoint/2010/main" val="11141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baseline="0" dirty="0" smtClean="0"/>
              <a:t>Graph is made up of vertex and edge. It is a natural representation for many real world applications. </a:t>
            </a:r>
          </a:p>
          <a:p>
            <a:pPr marL="0" marR="0" lvl="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lvl="0" indent="0" defTabSz="228600" eaLnBrk="1" fontAlgn="auto" latinLnBrk="0" hangingPunct="1">
              <a:lnSpc>
                <a:spcPct val="117999"/>
              </a:lnSpc>
              <a:spcBef>
                <a:spcPts val="0"/>
              </a:spcBef>
              <a:spcAft>
                <a:spcPts val="0"/>
              </a:spcAft>
              <a:buClrTx/>
              <a:buSzTx/>
              <a:buFontTx/>
              <a:buNone/>
              <a:tabLst/>
              <a:defRPr/>
            </a:pPr>
            <a:r>
              <a:rPr lang="en-US" baseline="0" dirty="0" smtClean="0"/>
              <a:t>For example, in the social network, </a:t>
            </a:r>
            <a:r>
              <a:rPr lang="en-US" sz="1100" u="none" baseline="0" dirty="0" smtClean="0">
                <a:latin typeface="Helvetica Neue"/>
                <a:ea typeface="Helvetica Neue"/>
                <a:cs typeface="Helvetica Neue"/>
                <a:sym typeface="Helvetica Neue"/>
              </a:rPr>
              <a:t>every person is a vertex, the connection between two persons is an edge. Together, they form a social network graph. In code analysis, taking every statement as a vertex, the control flows between them as an edge, you can get a control flow graph.</a:t>
            </a:r>
          </a:p>
          <a:p>
            <a:pPr marL="0" marR="0" lvl="0" indent="0" defTabSz="228600" eaLnBrk="1" fontAlgn="auto" latinLnBrk="0" hangingPunct="1">
              <a:lnSpc>
                <a:spcPct val="117999"/>
              </a:lnSpc>
              <a:spcBef>
                <a:spcPts val="0"/>
              </a:spcBef>
              <a:spcAft>
                <a:spcPts val="0"/>
              </a:spcAft>
              <a:buClrTx/>
              <a:buSzTx/>
              <a:buFontTx/>
              <a:buNone/>
              <a:tabLst/>
              <a:defRPr/>
            </a:pPr>
            <a:endParaRPr lang="en-US" sz="1100" u="none" baseline="0" dirty="0" smtClean="0">
              <a:latin typeface="Helvetica Neue"/>
              <a:ea typeface="Helvetica Neue"/>
              <a:cs typeface="Helvetica Neue"/>
              <a:sym typeface="Helvetica Neue"/>
            </a:endParaRPr>
          </a:p>
          <a:p>
            <a:pPr marL="0" marR="0" lvl="0" indent="0" defTabSz="228600" eaLnBrk="1" fontAlgn="auto" latinLnBrk="0" hangingPunct="1">
              <a:lnSpc>
                <a:spcPct val="117999"/>
              </a:lnSpc>
              <a:spcBef>
                <a:spcPts val="0"/>
              </a:spcBef>
              <a:spcAft>
                <a:spcPts val="0"/>
              </a:spcAft>
              <a:buClrTx/>
              <a:buSzTx/>
              <a:buFontTx/>
              <a:buNone/>
              <a:tabLst/>
              <a:defRPr/>
            </a:pPr>
            <a:r>
              <a:rPr lang="en-US" sz="1100" u="none" baseline="0" dirty="0" smtClean="0">
                <a:latin typeface="Helvetica Neue"/>
                <a:ea typeface="Helvetica Neue"/>
                <a:cs typeface="Helvetica Neue"/>
                <a:sym typeface="Helvetica Neue"/>
              </a:rPr>
              <a:t>Graphs can also be found in many other applications, such as map and internet communication networks.</a:t>
            </a:r>
          </a:p>
          <a:p>
            <a:pPr marL="0" marR="0" lvl="0" indent="0" defTabSz="228600" eaLnBrk="1" fontAlgn="auto" latinLnBrk="0" hangingPunct="1">
              <a:lnSpc>
                <a:spcPct val="117999"/>
              </a:lnSpc>
              <a:spcBef>
                <a:spcPts val="0"/>
              </a:spcBef>
              <a:spcAft>
                <a:spcPts val="0"/>
              </a:spcAft>
              <a:buClrTx/>
              <a:buSzTx/>
              <a:buFontTx/>
              <a:buNone/>
              <a:tabLst/>
              <a:defRPr/>
            </a:pPr>
            <a:r>
              <a:rPr lang="en-US" sz="1100" u="none" baseline="0" dirty="0" smtClean="0">
                <a:latin typeface="Helvetica Neue"/>
                <a:ea typeface="Helvetica Neue"/>
                <a:cs typeface="Helvetica Neue"/>
                <a:sym typeface="Helvetica Neue"/>
              </a:rPr>
              <a:t>Another example is the Internet communication network, every IP address is a vertex, the network connection between two IP addresses is an edge. Together, they form the network communication graph.</a:t>
            </a:r>
          </a:p>
          <a:p>
            <a:pPr marL="0" marR="0" lvl="0" indent="0" defTabSz="228600" eaLnBrk="1" fontAlgn="auto" latinLnBrk="0" hangingPunct="1">
              <a:lnSpc>
                <a:spcPct val="117999"/>
              </a:lnSpc>
              <a:spcBef>
                <a:spcPts val="0"/>
              </a:spcBef>
              <a:spcAft>
                <a:spcPts val="0"/>
              </a:spcAft>
              <a:buClrTx/>
              <a:buSzTx/>
              <a:buFontTx/>
              <a:buNone/>
              <a:tabLst/>
              <a:defRPr/>
            </a:pPr>
            <a:endParaRPr lang="en-US" sz="1100" u="none" baseline="0" dirty="0" smtClean="0">
              <a:latin typeface="Helvetica Neue"/>
              <a:ea typeface="Helvetica Neue"/>
              <a:cs typeface="Helvetica Neue"/>
              <a:sym typeface="Helvetica Neue"/>
            </a:endParaRPr>
          </a:p>
        </p:txBody>
      </p:sp>
    </p:spTree>
    <p:extLst>
      <p:ext uri="{BB962C8B-B14F-4D97-AF65-F5344CB8AC3E}">
        <p14:creationId xmlns:p14="http://schemas.microsoft.com/office/powerpoint/2010/main" val="1915084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sz="1100" dirty="0" smtClean="0">
                <a:effectLst/>
                <a:latin typeface="Helvetica Neue"/>
                <a:ea typeface="Helvetica Neue"/>
                <a:cs typeface="Helvetica Neue"/>
                <a:sym typeface="Helvetica Neue"/>
              </a:rPr>
              <a:t>We</a:t>
            </a:r>
            <a:r>
              <a:rPr lang="en-US" sz="1100" baseline="0" dirty="0" smtClean="0">
                <a:effectLst/>
                <a:latin typeface="Helvetica Neue"/>
                <a:ea typeface="Helvetica Neue"/>
                <a:cs typeface="Helvetica Neue"/>
                <a:sym typeface="Helvetica Neue"/>
              </a:rPr>
              <a:t> tested 14 graph benchmarks. </a:t>
            </a:r>
            <a:endParaRPr lang="en-US" sz="110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r>
              <a:rPr lang="en-US" sz="1100" baseline="0" dirty="0" smtClean="0">
                <a:effectLst/>
                <a:latin typeface="Helvetica Neue"/>
                <a:ea typeface="Helvetica Neue"/>
                <a:cs typeface="Helvetica Neue"/>
                <a:sym typeface="Helvetica Neue"/>
              </a:rPr>
              <a:t>There are </a:t>
            </a:r>
            <a:r>
              <a:rPr lang="en-US" sz="1100" dirty="0" smtClean="0">
                <a:effectLst/>
                <a:latin typeface="Helvetica Neue"/>
                <a:ea typeface="Helvetica Neue"/>
                <a:cs typeface="Helvetica Neue"/>
                <a:sym typeface="Helvetica Neue"/>
              </a:rPr>
              <a:t>12 real-world graphs and 2 synthetic graphs. The details of the graphs are shown in the Table. </a:t>
            </a:r>
          </a:p>
          <a:p>
            <a:pPr marL="0" marR="0" indent="0" defTabSz="228600" eaLnBrk="1" fontAlgn="auto" latinLnBrk="0" hangingPunct="1">
              <a:lnSpc>
                <a:spcPct val="117999"/>
              </a:lnSpc>
              <a:spcBef>
                <a:spcPts val="0"/>
              </a:spcBef>
              <a:spcAft>
                <a:spcPts val="0"/>
              </a:spcAft>
              <a:buClrTx/>
              <a:buSzTx/>
              <a:buFontTx/>
              <a:buNone/>
              <a:tabLst/>
              <a:defRPr/>
            </a:pPr>
            <a:endParaRPr lang="en-US" sz="110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r>
              <a:rPr lang="en-US" sz="1100" dirty="0" smtClean="0">
                <a:effectLst/>
                <a:latin typeface="Helvetica Neue"/>
                <a:ea typeface="Helvetica Neue"/>
                <a:cs typeface="Helvetica Neue"/>
                <a:sym typeface="Helvetica Neue"/>
              </a:rPr>
              <a:t>The real-world graphs are collected from the </a:t>
            </a:r>
            <a:r>
              <a:rPr lang="en-US" sz="1100" dirty="0" err="1" smtClean="0">
                <a:effectLst/>
                <a:latin typeface="Helvetica Neue"/>
                <a:ea typeface="Helvetica Neue"/>
                <a:cs typeface="Helvetica Neue"/>
                <a:sym typeface="Helvetica Neue"/>
              </a:rPr>
              <a:t>Konect</a:t>
            </a:r>
            <a:r>
              <a:rPr lang="en-US" sz="1100" dirty="0" smtClean="0">
                <a:effectLst/>
                <a:latin typeface="Helvetica Neue"/>
                <a:ea typeface="Helvetica Neue"/>
                <a:cs typeface="Helvetica Neue"/>
                <a:sym typeface="Helvetica Neue"/>
              </a:rPr>
              <a:t> project and SNAP</a:t>
            </a:r>
            <a:r>
              <a:rPr lang="en-US" sz="1100" baseline="0" dirty="0" smtClean="0">
                <a:effectLst/>
                <a:latin typeface="Helvetica Neue"/>
                <a:ea typeface="Helvetica Neue"/>
                <a:cs typeface="Helvetica Neue"/>
                <a:sym typeface="Helvetica Neue"/>
              </a:rPr>
              <a:t> project. The synthetic graphs are generated from R-MAT and </a:t>
            </a:r>
            <a:r>
              <a:rPr lang="en-US" sz="1100" baseline="0" dirty="0" err="1" smtClean="0">
                <a:effectLst/>
                <a:latin typeface="Helvetica Neue"/>
                <a:ea typeface="Helvetica Neue"/>
                <a:cs typeface="Helvetica Neue"/>
                <a:sym typeface="Helvetica Neue"/>
              </a:rPr>
              <a:t>Kron</a:t>
            </a:r>
            <a:r>
              <a:rPr lang="en-US" sz="1100" baseline="0" dirty="0" smtClean="0">
                <a:effectLst/>
                <a:latin typeface="Helvetica Neue"/>
                <a:ea typeface="Helvetica Neue"/>
                <a:cs typeface="Helvetica Neue"/>
                <a:sym typeface="Helvetica Neue"/>
              </a:rPr>
              <a:t> generators.</a:t>
            </a:r>
          </a:p>
        </p:txBody>
      </p:sp>
    </p:spTree>
    <p:extLst>
      <p:ext uri="{BB962C8B-B14F-4D97-AF65-F5344CB8AC3E}">
        <p14:creationId xmlns:p14="http://schemas.microsoft.com/office/powerpoint/2010/main" val="604680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dirty="0" smtClean="0"/>
              <a:t>We </a:t>
            </a:r>
            <a:r>
              <a:rPr lang="en-US" sz="1100" dirty="0" smtClean="0">
                <a:effectLst/>
                <a:latin typeface="Helvetica Neue"/>
                <a:ea typeface="Helvetica Neue"/>
                <a:cs typeface="Helvetica Neue"/>
                <a:sym typeface="Helvetica Neue"/>
              </a:rPr>
              <a:t>compare the performance of ISPAN with related works. We compared</a:t>
            </a:r>
            <a:r>
              <a:rPr lang="en-US" sz="1100" baseline="0" dirty="0" smtClean="0">
                <a:effectLst/>
                <a:latin typeface="Helvetica Neue"/>
                <a:ea typeface="Helvetica Neue"/>
                <a:cs typeface="Helvetica Neue"/>
                <a:sym typeface="Helvetica Neue"/>
              </a:rPr>
              <a:t> with four related works. </a:t>
            </a:r>
            <a:r>
              <a:rPr lang="en-US" sz="1100" dirty="0" smtClean="0">
                <a:effectLst/>
                <a:latin typeface="Helvetica Neue"/>
                <a:ea typeface="Helvetica Neue"/>
                <a:cs typeface="Helvetica Neue"/>
                <a:sym typeface="Helvetica Neue"/>
              </a:rPr>
              <a:t>Specifically, </a:t>
            </a:r>
            <a:r>
              <a:rPr lang="en-US" sz="1100" i="1" dirty="0" err="1" smtClean="0">
                <a:effectLst/>
                <a:latin typeface="Helvetica Neue"/>
                <a:ea typeface="Helvetica Neue"/>
                <a:cs typeface="Helvetica Neue"/>
                <a:sym typeface="Helvetica Neue"/>
              </a:rPr>
              <a:t>Tarjan</a:t>
            </a:r>
            <a:r>
              <a:rPr lang="en-US" sz="1100" i="1" dirty="0" smtClean="0">
                <a:effectLst/>
                <a:latin typeface="Helvetica Neue"/>
                <a:ea typeface="Helvetica Neue"/>
                <a:cs typeface="Helvetica Neue"/>
                <a:sym typeface="Helvetica Neue"/>
              </a:rPr>
              <a:t> </a:t>
            </a:r>
            <a:r>
              <a:rPr lang="en-US" sz="1100" dirty="0" smtClean="0">
                <a:effectLst/>
                <a:latin typeface="Helvetica Neue"/>
                <a:ea typeface="Helvetica Neue"/>
                <a:cs typeface="Helvetica Neue"/>
                <a:sym typeface="Helvetica Neue"/>
              </a:rPr>
              <a:t>stands for the classical serial </a:t>
            </a:r>
            <a:r>
              <a:rPr lang="en-US" sz="1100" dirty="0" err="1" smtClean="0">
                <a:effectLst/>
                <a:latin typeface="Helvetica Neue"/>
                <a:ea typeface="Helvetica Neue"/>
                <a:cs typeface="Helvetica Neue"/>
                <a:sym typeface="Helvetica Neue"/>
              </a:rPr>
              <a:t>Tarjan’s</a:t>
            </a:r>
            <a:r>
              <a:rPr lang="en-US" sz="1100" dirty="0" smtClean="0">
                <a:effectLst/>
                <a:latin typeface="Helvetica Neue"/>
                <a:ea typeface="Helvetica Neue"/>
                <a:cs typeface="Helvetica Neue"/>
                <a:sym typeface="Helvetica Neue"/>
              </a:rPr>
              <a:t> algorithm. </a:t>
            </a:r>
            <a:r>
              <a:rPr lang="en-US" sz="1100" i="1" dirty="0" smtClean="0">
                <a:effectLst/>
                <a:latin typeface="Helvetica Neue"/>
                <a:ea typeface="Helvetica Neue"/>
                <a:cs typeface="Helvetica Neue"/>
                <a:sym typeface="Helvetica Neue"/>
              </a:rPr>
              <a:t>UFSCC </a:t>
            </a:r>
            <a:r>
              <a:rPr lang="en-US" sz="1100" dirty="0" smtClean="0">
                <a:effectLst/>
                <a:latin typeface="Helvetica Neue"/>
                <a:ea typeface="Helvetica Neue"/>
                <a:cs typeface="Helvetica Neue"/>
                <a:sym typeface="Helvetica Neue"/>
              </a:rPr>
              <a:t>is a DFS-based on-the-fly parallel SCC detection method. </a:t>
            </a:r>
            <a:r>
              <a:rPr lang="en-US" sz="1100" i="1" dirty="0" smtClean="0">
                <a:effectLst/>
                <a:latin typeface="Helvetica Neue"/>
                <a:ea typeface="Helvetica Neue"/>
                <a:cs typeface="Helvetica Neue"/>
                <a:sym typeface="Helvetica Neue"/>
              </a:rPr>
              <a:t>BFS FW-BW </a:t>
            </a:r>
            <a:r>
              <a:rPr lang="en-US" sz="1100" dirty="0" smtClean="0">
                <a:effectLst/>
                <a:latin typeface="Helvetica Neue"/>
                <a:ea typeface="Helvetica Neue"/>
                <a:cs typeface="Helvetica Neue"/>
                <a:sym typeface="Helvetica Neue"/>
              </a:rPr>
              <a:t>stands for a FW-BW SCC detection method [29], and </a:t>
            </a:r>
            <a:r>
              <a:rPr lang="en-US" sz="1100" i="1" dirty="0" smtClean="0">
                <a:effectLst/>
                <a:latin typeface="Helvetica Neue"/>
                <a:ea typeface="Helvetica Neue"/>
                <a:cs typeface="Helvetica Neue"/>
                <a:sym typeface="Helvetica Neue"/>
              </a:rPr>
              <a:t>Multistep </a:t>
            </a:r>
            <a:r>
              <a:rPr lang="en-US" sz="1100" dirty="0" smtClean="0">
                <a:effectLst/>
                <a:latin typeface="Helvetica Neue"/>
                <a:ea typeface="Helvetica Neue"/>
                <a:cs typeface="Helvetica Neue"/>
                <a:sym typeface="Helvetica Neue"/>
              </a:rPr>
              <a:t>[57]</a:t>
            </a:r>
            <a:r>
              <a:rPr lang="en-US" sz="1100" baseline="0" dirty="0" smtClean="0">
                <a:effectLst/>
                <a:latin typeface="Helvetica Neue"/>
                <a:ea typeface="Helvetica Neue"/>
                <a:cs typeface="Helvetica Neue"/>
                <a:sym typeface="Helvetica Neue"/>
              </a:rPr>
              <a:t> is another FW-BW based solution</a:t>
            </a:r>
            <a:r>
              <a:rPr lang="en-US" sz="1100" dirty="0" smtClean="0">
                <a:effectLst/>
                <a:latin typeface="Helvetica Neue"/>
                <a:ea typeface="Helvetica Neue"/>
                <a:cs typeface="Helvetica Neue"/>
                <a:sym typeface="Helvetica Neue"/>
              </a:rPr>
              <a:t>. We run their source codes on our server with the same configurations.</a:t>
            </a:r>
            <a:r>
              <a:rPr lang="en-US" sz="1100" baseline="0" dirty="0" smtClean="0">
                <a:effectLst/>
                <a:latin typeface="Helvetica Neue"/>
                <a:ea typeface="Helvetica Neue"/>
                <a:cs typeface="Helvetica Neue"/>
                <a:sym typeface="Helvetica Neue"/>
              </a:rPr>
              <a:t> We run them with 56 threads and report the number as the average of 10 runs. For some of the graphs, like DB, HD,  Multistep fails to run due to segmentation fault.</a:t>
            </a:r>
            <a:endParaRPr lang="en-US" sz="1100" dirty="0" smtClean="0">
              <a:effectLst/>
              <a:latin typeface="Helvetica Neue"/>
              <a:ea typeface="Helvetica Neue"/>
              <a:cs typeface="Helvetica Neue"/>
              <a:sym typeface="Helvetica Neue"/>
            </a:endParaRPr>
          </a:p>
          <a:p>
            <a:endParaRPr lang="en-US" sz="1100" dirty="0" smtClean="0">
              <a:effectLst/>
              <a:latin typeface="Helvetica Neue"/>
              <a:ea typeface="Helvetica Neue"/>
              <a:cs typeface="Helvetica Neue"/>
              <a:sym typeface="Helvetica Neue"/>
            </a:endParaRPr>
          </a:p>
          <a:p>
            <a:r>
              <a:rPr lang="en-US" sz="1100" dirty="0" smtClean="0">
                <a:effectLst/>
                <a:latin typeface="Helvetica Neue"/>
                <a:ea typeface="Helvetica Neue"/>
                <a:cs typeface="Helvetica Neue"/>
                <a:sym typeface="Helvetica Neue"/>
              </a:rPr>
              <a:t>The</a:t>
            </a:r>
            <a:r>
              <a:rPr lang="en-US" sz="1100" baseline="0" dirty="0" smtClean="0">
                <a:effectLst/>
                <a:latin typeface="Helvetica Neue"/>
                <a:ea typeface="Helvetica Neue"/>
                <a:cs typeface="Helvetica Neue"/>
                <a:sym typeface="Helvetica Neue"/>
              </a:rPr>
              <a:t> speedup is calculated by the run time of others over the time of ours. In the right figure, the y-axis shows the speedup, which is the higher the better.</a:t>
            </a:r>
          </a:p>
          <a:p>
            <a:endParaRPr lang="en-US" sz="1100" baseline="0" dirty="0" smtClean="0">
              <a:effectLst/>
              <a:latin typeface="Helvetica Neue"/>
              <a:ea typeface="Helvetica Neue"/>
              <a:cs typeface="Helvetica Neue"/>
              <a:sym typeface="Helvetica Neue"/>
            </a:endParaRPr>
          </a:p>
          <a:p>
            <a:r>
              <a:rPr lang="en-US" sz="1100" baseline="0" dirty="0" smtClean="0">
                <a:effectLst/>
                <a:latin typeface="Helvetica Neue"/>
                <a:ea typeface="Helvetica Neue"/>
                <a:cs typeface="Helvetica Neue"/>
                <a:sym typeface="Helvetica Neue"/>
              </a:rPr>
              <a:t>On the average, </a:t>
            </a:r>
            <a:r>
              <a:rPr lang="en-US" sz="1100" baseline="0" dirty="0" err="1" smtClean="0">
                <a:effectLst/>
                <a:latin typeface="Helvetica Neue"/>
                <a:ea typeface="Helvetica Neue"/>
                <a:cs typeface="Helvetica Neue"/>
                <a:sym typeface="Helvetica Neue"/>
              </a:rPr>
              <a:t>iSpan</a:t>
            </a:r>
            <a:r>
              <a:rPr lang="en-US" sz="1100" baseline="0" dirty="0" smtClean="0">
                <a:effectLst/>
                <a:latin typeface="Helvetica Neue"/>
                <a:ea typeface="Helvetica Neue"/>
                <a:cs typeface="Helvetica Neue"/>
                <a:sym typeface="Helvetica Neue"/>
              </a:rPr>
              <a:t> achieves 67X speedup over </a:t>
            </a:r>
            <a:r>
              <a:rPr lang="en-US" sz="1100" baseline="0" dirty="0" err="1" smtClean="0">
                <a:effectLst/>
                <a:latin typeface="Helvetica Neue"/>
                <a:ea typeface="Helvetica Neue"/>
                <a:cs typeface="Helvetica Neue"/>
                <a:sym typeface="Helvetica Neue"/>
              </a:rPr>
              <a:t>Tarjan</a:t>
            </a:r>
            <a:r>
              <a:rPr lang="en-US" sz="1100" baseline="0" dirty="0" smtClean="0">
                <a:effectLst/>
                <a:latin typeface="Helvetica Neue"/>
                <a:ea typeface="Helvetica Neue"/>
                <a:cs typeface="Helvetica Neue"/>
                <a:sym typeface="Helvetica Neue"/>
              </a:rPr>
              <a:t>, </a:t>
            </a:r>
            <a:endParaRPr lang="en-US" dirty="0" smtClean="0"/>
          </a:p>
        </p:txBody>
      </p:sp>
    </p:spTree>
    <p:extLst>
      <p:ext uri="{BB962C8B-B14F-4D97-AF65-F5344CB8AC3E}">
        <p14:creationId xmlns:p14="http://schemas.microsoft.com/office/powerpoint/2010/main" val="180730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show the scalability of </a:t>
            </a:r>
            <a:r>
              <a:rPr lang="en-US" baseline="0" dirty="0" err="1" smtClean="0"/>
              <a:t>iSpan</a:t>
            </a:r>
            <a:r>
              <a:rPr lang="en-US" baseline="0" dirty="0" smtClean="0"/>
              <a:t>. </a:t>
            </a:r>
            <a:r>
              <a:rPr lang="en-US" baseline="0" dirty="0" err="1" smtClean="0"/>
              <a:t>iSpan</a:t>
            </a:r>
            <a:r>
              <a:rPr lang="en-US" baseline="0" dirty="0" smtClean="0"/>
              <a:t> is able to scale</a:t>
            </a:r>
          </a:p>
          <a:p>
            <a:endParaRPr lang="en-US" baseline="0" dirty="0" smtClean="0"/>
          </a:p>
          <a:p>
            <a:r>
              <a:rPr lang="en-US" baseline="0" dirty="0" smtClean="0"/>
              <a:t>Time unit (second)</a:t>
            </a:r>
            <a:endParaRPr lang="en-US" dirty="0" smtClean="0"/>
          </a:p>
        </p:txBody>
      </p:sp>
    </p:spTree>
    <p:extLst>
      <p:ext uri="{BB962C8B-B14F-4D97-AF65-F5344CB8AC3E}">
        <p14:creationId xmlns:p14="http://schemas.microsoft.com/office/powerpoint/2010/main" val="2063954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Why</a:t>
            </a:r>
            <a:r>
              <a:rPr lang="en-US" baseline="0" dirty="0" smtClean="0"/>
              <a:t> these four graphs.</a:t>
            </a:r>
          </a:p>
          <a:p>
            <a:r>
              <a:rPr lang="en-US" dirty="0" smtClean="0"/>
              <a:t>Add</a:t>
            </a:r>
            <a:r>
              <a:rPr lang="en-US" baseline="0" dirty="0" smtClean="0"/>
              <a:t> average in the end.</a:t>
            </a:r>
            <a:endParaRPr lang="en-US" dirty="0" smtClean="0"/>
          </a:p>
        </p:txBody>
      </p:sp>
    </p:spTree>
    <p:extLst>
      <p:ext uri="{BB962C8B-B14F-4D97-AF65-F5344CB8AC3E}">
        <p14:creationId xmlns:p14="http://schemas.microsoft.com/office/powerpoint/2010/main" val="1630658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 will conclude</a:t>
            </a:r>
            <a:r>
              <a:rPr lang="en-US" baseline="0" dirty="0" smtClean="0"/>
              <a:t> this paper and summarize our future works.</a:t>
            </a:r>
          </a:p>
          <a:p>
            <a:endParaRPr lang="en-US" baseline="0" dirty="0" smtClean="0"/>
          </a:p>
          <a:p>
            <a:r>
              <a:rPr lang="en-US" baseline="0" dirty="0" smtClean="0"/>
              <a:t>In conclusion, we design </a:t>
            </a:r>
            <a:r>
              <a:rPr lang="en-US" baseline="0" dirty="0" err="1" smtClean="0"/>
              <a:t>Rsync</a:t>
            </a:r>
            <a:r>
              <a:rPr lang="en-US" baseline="0" dirty="0" smtClean="0"/>
              <a:t>, a relaxed synchronization strategy.</a:t>
            </a:r>
          </a:p>
          <a:p>
            <a:pPr marL="0" marR="0" lvl="1" indent="0" defTabSz="228600" eaLnBrk="1" fontAlgn="auto" latinLnBrk="0" hangingPunct="1">
              <a:lnSpc>
                <a:spcPct val="117999"/>
              </a:lnSpc>
              <a:spcBef>
                <a:spcPts val="0"/>
              </a:spcBef>
              <a:spcAft>
                <a:spcPts val="0"/>
              </a:spcAft>
              <a:buClrTx/>
              <a:buSzTx/>
              <a:buFontTx/>
              <a:buNone/>
              <a:tabLst/>
              <a:defRPr/>
            </a:pPr>
            <a:r>
              <a:rPr lang="en-US" baseline="0" dirty="0" smtClean="0"/>
              <a:t>We design a </a:t>
            </a:r>
            <a:r>
              <a:rPr lang="en-US" dirty="0" smtClean="0"/>
              <a:t>Fast spanning tree construction.</a:t>
            </a:r>
          </a:p>
          <a:p>
            <a:endParaRPr lang="en-US" baseline="0" dirty="0" smtClean="0"/>
          </a:p>
          <a:p>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r>
              <a:rPr lang="en-US" i="0" dirty="0" smtClean="0"/>
              <a:t>Combining them together,</a:t>
            </a:r>
            <a:r>
              <a:rPr lang="en-US" i="0" baseline="0" dirty="0" smtClean="0"/>
              <a:t> </a:t>
            </a:r>
            <a:r>
              <a:rPr lang="en-US" i="0" baseline="0" dirty="0" err="1" smtClean="0"/>
              <a:t>iSpan</a:t>
            </a:r>
            <a:r>
              <a:rPr lang="en-US" i="0" baseline="0" dirty="0" smtClean="0"/>
              <a:t> is able to achieve 4X speedup over the state-of-the-art on the average of 14 graphs.</a:t>
            </a:r>
          </a:p>
          <a:p>
            <a:pPr marL="0" marR="0" indent="0" defTabSz="228600" eaLnBrk="1" fontAlgn="auto" latinLnBrk="0" hangingPunct="1">
              <a:lnSpc>
                <a:spcPct val="117999"/>
              </a:lnSpc>
              <a:spcBef>
                <a:spcPts val="0"/>
              </a:spcBef>
              <a:spcAft>
                <a:spcPts val="0"/>
              </a:spcAft>
              <a:buClrTx/>
              <a:buSzTx/>
              <a:buFontTx/>
              <a:buNone/>
              <a:tabLst/>
              <a:defRPr/>
            </a:pPr>
            <a:r>
              <a:rPr lang="en-US" i="0" baseline="0" dirty="0" smtClean="0"/>
              <a:t>Further, </a:t>
            </a:r>
            <a:r>
              <a:rPr lang="en-US" i="0" baseline="0" dirty="0" err="1" smtClean="0"/>
              <a:t>iSpan</a:t>
            </a:r>
            <a:r>
              <a:rPr lang="en-US" i="0" baseline="0" dirty="0" smtClean="0"/>
              <a:t> is able to scale to billion vertex graph and achieve 1.3X speedup over the state-of-the-art. </a:t>
            </a:r>
          </a:p>
          <a:p>
            <a:endParaRPr lang="en-US" baseline="0" dirty="0" smtClean="0"/>
          </a:p>
        </p:txBody>
      </p:sp>
    </p:spTree>
    <p:extLst>
      <p:ext uri="{BB962C8B-B14F-4D97-AF65-F5344CB8AC3E}">
        <p14:creationId xmlns:p14="http://schemas.microsoft.com/office/powerpoint/2010/main" val="517447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Thanks NSF for supporting our research.</a:t>
            </a:r>
          </a:p>
          <a:p>
            <a:r>
              <a:rPr lang="en-US" baseline="0" dirty="0" smtClean="0"/>
              <a:t>You an find me through this email. </a:t>
            </a:r>
            <a:r>
              <a:rPr lang="en-US" baseline="0" dirty="0" err="1" smtClean="0"/>
              <a:t>iSpan</a:t>
            </a:r>
            <a:r>
              <a:rPr lang="en-US" baseline="0" dirty="0" smtClean="0"/>
              <a:t> is open source on </a:t>
            </a:r>
            <a:r>
              <a:rPr lang="en-US" baseline="0" dirty="0" err="1" smtClean="0"/>
              <a:t>github</a:t>
            </a:r>
            <a:r>
              <a:rPr lang="en-US" baseline="0" dirty="0" smtClean="0"/>
              <a:t>.</a:t>
            </a:r>
            <a:endParaRPr lang="en-US" dirty="0"/>
          </a:p>
        </p:txBody>
      </p:sp>
    </p:spTree>
    <p:extLst>
      <p:ext uri="{BB962C8B-B14F-4D97-AF65-F5344CB8AC3E}">
        <p14:creationId xmlns:p14="http://schemas.microsoft.com/office/powerpoint/2010/main" val="40130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dirty="0" smtClean="0"/>
              <a:t>Strongly </a:t>
            </a:r>
            <a:r>
              <a:rPr lang="en-US" baseline="0" dirty="0" smtClean="0"/>
              <a:t>connected component or SCC is an important graph algorithm. In a directed graph, a SCC is a maximal subset of the vertices that every vertex has at least one directed path to all the other vertices. In the right graph, each shaded area is an SCC. Vertex 23 itself is an SCC because it cannot reach any other vertices. Vertex 22 is also an SCC because it cannot reach and be reached by the same vertex. These two are size-2 SCCs. Vertex 19 and 20 is an SCC because they can reach each.</a:t>
            </a:r>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r>
              <a:rPr lang="en-US" baseline="0" dirty="0" smtClean="0"/>
              <a:t>SCC detection will find all the SCCs in a directed graph. It serves as a fundamental algorithm for many applications. For example, in topological sort, the vertices are ranked in a partial order decided by the edge. </a:t>
            </a:r>
            <a:r>
              <a:rPr lang="en-US" sz="1100" dirty="0" smtClean="0">
                <a:effectLst/>
                <a:latin typeface="Helvetica Neue"/>
                <a:ea typeface="Helvetica Neue"/>
                <a:cs typeface="Helvetica Neue"/>
                <a:sym typeface="Helvetica Neue"/>
              </a:rPr>
              <a:t>If there are cycles in the graph, all the vertices in that cycle are considered as equal rank. SCC is used to find all the cycles.</a:t>
            </a:r>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r>
              <a:rPr lang="en-US" baseline="0" dirty="0" smtClean="0"/>
              <a:t>Reachability query is a widely used query. Basically it </a:t>
            </a:r>
            <a:r>
              <a:rPr lang="en-US" sz="1100" dirty="0" smtClean="0">
                <a:effectLst/>
                <a:latin typeface="Helvetica Neue"/>
                <a:ea typeface="Helvetica Neue"/>
                <a:cs typeface="Helvetica Neue"/>
                <a:sym typeface="Helvetica Neue"/>
              </a:rPr>
              <a:t>asks whether a vertex can reach another one through a directed path. Because all</a:t>
            </a:r>
            <a:r>
              <a:rPr lang="en-US" sz="1100" baseline="0" dirty="0" smtClean="0">
                <a:effectLst/>
                <a:latin typeface="Helvetica Neue"/>
                <a:ea typeface="Helvetica Neue"/>
                <a:cs typeface="Helvetica Neue"/>
                <a:sym typeface="Helvetica Neue"/>
              </a:rPr>
              <a:t> the </a:t>
            </a:r>
            <a:r>
              <a:rPr lang="en-US" sz="1100" dirty="0" smtClean="0">
                <a:effectLst/>
                <a:latin typeface="Helvetica Neue"/>
                <a:ea typeface="Helvetica Neue"/>
                <a:cs typeface="Helvetica Neue"/>
                <a:sym typeface="Helvetica Neue"/>
              </a:rPr>
              <a:t>vertices </a:t>
            </a:r>
            <a:r>
              <a:rPr lang="en-US" sz="1100" baseline="0" dirty="0" smtClean="0">
                <a:effectLst/>
                <a:latin typeface="Helvetica Neue"/>
                <a:ea typeface="Helvetica Neue"/>
                <a:cs typeface="Helvetica Neue"/>
                <a:sym typeface="Helvetica Neue"/>
              </a:rPr>
              <a:t>in an SCC are reachable from each other, they will first convert the general directed graph into a directed acyclic graph (DAG) by contracting an SCC into a single vertex. </a:t>
            </a:r>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114509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baseline="0" dirty="0" smtClean="0"/>
              <a:t>SCC detection serves as a fundamental algorithm for many applications. For example, in topological sort, the vertices are ranked in a partial order decided by the edge. </a:t>
            </a:r>
            <a:r>
              <a:rPr lang="en-US" sz="1100" dirty="0" smtClean="0">
                <a:effectLst/>
                <a:latin typeface="Helvetica Neue"/>
                <a:ea typeface="Helvetica Neue"/>
                <a:cs typeface="Helvetica Neue"/>
                <a:sym typeface="Helvetica Neue"/>
              </a:rPr>
              <a:t>If there are cycles in the graph, all the vertices in that cycle are considered as equal rank. SCC is used to find all the cycles.</a:t>
            </a:r>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r>
              <a:rPr lang="en-US" baseline="0" dirty="0" smtClean="0"/>
              <a:t>Reachability query is a widely used query. Basically it </a:t>
            </a:r>
            <a:r>
              <a:rPr lang="en-US" sz="1100" dirty="0" smtClean="0">
                <a:effectLst/>
                <a:latin typeface="Helvetica Neue"/>
                <a:ea typeface="Helvetica Neue"/>
                <a:cs typeface="Helvetica Neue"/>
                <a:sym typeface="Helvetica Neue"/>
              </a:rPr>
              <a:t>asks whether a vertex can reach another one through a directed path. Because all</a:t>
            </a:r>
            <a:r>
              <a:rPr lang="en-US" sz="1100" baseline="0" dirty="0" smtClean="0">
                <a:effectLst/>
                <a:latin typeface="Helvetica Neue"/>
                <a:ea typeface="Helvetica Neue"/>
                <a:cs typeface="Helvetica Neue"/>
                <a:sym typeface="Helvetica Neue"/>
              </a:rPr>
              <a:t> the </a:t>
            </a:r>
            <a:r>
              <a:rPr lang="en-US" sz="1100" dirty="0" smtClean="0">
                <a:effectLst/>
                <a:latin typeface="Helvetica Neue"/>
                <a:ea typeface="Helvetica Neue"/>
                <a:cs typeface="Helvetica Neue"/>
                <a:sym typeface="Helvetica Neue"/>
              </a:rPr>
              <a:t>vertices </a:t>
            </a:r>
            <a:r>
              <a:rPr lang="en-US" sz="1100" baseline="0" dirty="0" smtClean="0">
                <a:effectLst/>
                <a:latin typeface="Helvetica Neue"/>
                <a:ea typeface="Helvetica Neue"/>
                <a:cs typeface="Helvetica Neue"/>
                <a:sym typeface="Helvetica Neue"/>
              </a:rPr>
              <a:t>in an SCC are reachable from each other, they will first convert the general directed graph into a directed acyclic graph (DAG) by contracting an SCC into a single vertex. </a:t>
            </a:r>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228600" eaLnBrk="1" fontAlgn="auto" latinLnBrk="0" hangingPunct="1">
              <a:lnSpc>
                <a:spcPct val="117999"/>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40550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a:t>
            </a:r>
            <a:r>
              <a:rPr lang="en-US" baseline="0" dirty="0" smtClean="0"/>
              <a:t>s is the outline of my following presentation.</a:t>
            </a:r>
          </a:p>
          <a:p>
            <a:endParaRPr lang="en-US" baseline="0" dirty="0" smtClean="0"/>
          </a:p>
          <a:p>
            <a:r>
              <a:rPr lang="en-US" baseline="0" dirty="0" smtClean="0"/>
              <a:t>Firstly, I will discuss the motivation.</a:t>
            </a:r>
          </a:p>
          <a:p>
            <a:r>
              <a:rPr lang="en-US" baseline="0" dirty="0" smtClean="0"/>
              <a:t>Then, I will explain </a:t>
            </a:r>
            <a:r>
              <a:rPr lang="en-US" baseline="0" dirty="0" err="1" smtClean="0"/>
              <a:t>iSpan</a:t>
            </a:r>
            <a:r>
              <a:rPr lang="en-US" baseline="0" dirty="0" smtClean="0"/>
              <a:t>.</a:t>
            </a:r>
          </a:p>
          <a:p>
            <a:r>
              <a:rPr lang="en-US" baseline="0" dirty="0" smtClean="0"/>
              <a:t>Later, I will present the experiment.</a:t>
            </a:r>
          </a:p>
          <a:p>
            <a:r>
              <a:rPr lang="en-US" baseline="0" dirty="0" smtClean="0"/>
              <a:t>Finally, I will conclude this paper.</a:t>
            </a:r>
          </a:p>
          <a:p>
            <a:endParaRPr lang="en-US" baseline="0" dirty="0" smtClean="0"/>
          </a:p>
          <a:p>
            <a:endParaRPr lang="en-US" baseline="0" dirty="0" smtClean="0"/>
          </a:p>
          <a:p>
            <a:r>
              <a:rPr lang="en-US" baseline="0" dirty="0" smtClean="0"/>
              <a:t>Change the form</a:t>
            </a:r>
          </a:p>
          <a:p>
            <a:endParaRPr lang="en-US" baseline="0" dirty="0" smtClean="0"/>
          </a:p>
          <a:p>
            <a:endParaRPr lang="en-US" baseline="0" dirty="0" smtClean="0"/>
          </a:p>
        </p:txBody>
      </p:sp>
    </p:spTree>
    <p:extLst>
      <p:ext uri="{BB962C8B-B14F-4D97-AF65-F5344CB8AC3E}">
        <p14:creationId xmlns:p14="http://schemas.microsoft.com/office/powerpoint/2010/main" val="156489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dirty="0" smtClean="0"/>
              <a:t>In the real-world graphs, </a:t>
            </a:r>
            <a:r>
              <a:rPr lang="en-US" sz="1100" dirty="0" smtClean="0">
                <a:effectLst/>
                <a:latin typeface="Helvetica Neue"/>
                <a:ea typeface="Helvetica Neue"/>
                <a:cs typeface="Helvetica Neue"/>
                <a:sym typeface="Helvetica Neue"/>
              </a:rPr>
              <a:t>the SCC follows the power-law property.</a:t>
            </a:r>
            <a:r>
              <a:rPr lang="en-US" sz="1100" baseline="0" dirty="0" smtClean="0">
                <a:effectLst/>
                <a:latin typeface="Helvetica Neue"/>
                <a:ea typeface="Helvetica Neue"/>
                <a:cs typeface="Helvetica Neue"/>
                <a:sym typeface="Helvetica Neue"/>
              </a:rPr>
              <a:t> That is, </a:t>
            </a:r>
            <a:r>
              <a:rPr lang="en-US" sz="1100" dirty="0" smtClean="0">
                <a:effectLst/>
                <a:latin typeface="Helvetica Neue"/>
                <a:ea typeface="Helvetica Neue"/>
                <a:cs typeface="Helvetica Neue"/>
                <a:sym typeface="Helvetica Neue"/>
              </a:rPr>
              <a:t>A single large SCC takes majority of the vertices. And the rest</a:t>
            </a:r>
            <a:r>
              <a:rPr lang="en-US" sz="1100" baseline="0" dirty="0" smtClean="0">
                <a:effectLst/>
                <a:latin typeface="Helvetica Neue"/>
                <a:ea typeface="Helvetica Neue"/>
                <a:cs typeface="Helvetica Neue"/>
                <a:sym typeface="Helvetica Neue"/>
              </a:rPr>
              <a:t> are a large number of </a:t>
            </a:r>
            <a:r>
              <a:rPr lang="en-US" sz="1100" dirty="0" smtClean="0">
                <a:effectLst/>
                <a:latin typeface="Helvetica Neue"/>
                <a:ea typeface="Helvetica Neue"/>
                <a:cs typeface="Helvetica Neue"/>
                <a:sym typeface="Helvetica Neue"/>
              </a:rPr>
              <a:t>small SCCs. Also, the number</a:t>
            </a:r>
            <a:r>
              <a:rPr lang="en-US" sz="1100" baseline="0" dirty="0" smtClean="0">
                <a:effectLst/>
                <a:latin typeface="Helvetica Neue"/>
                <a:ea typeface="Helvetica Neue"/>
                <a:cs typeface="Helvetica Neue"/>
                <a:sym typeface="Helvetica Neue"/>
              </a:rPr>
              <a:t> of size-1 SCCs takes majority of the SCCs.</a:t>
            </a:r>
            <a:endParaRPr lang="en-US" sz="110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r>
              <a:rPr lang="en-US" sz="1100" dirty="0" smtClean="0">
                <a:effectLst/>
                <a:latin typeface="Helvetica Neue"/>
                <a:ea typeface="Helvetica Neue"/>
                <a:cs typeface="Helvetica Neue"/>
                <a:sym typeface="Helvetica Neue"/>
              </a:rPr>
              <a:t>Let’s</a:t>
            </a:r>
            <a:r>
              <a:rPr lang="en-US" sz="1100" baseline="0" dirty="0" smtClean="0">
                <a:effectLst/>
                <a:latin typeface="Helvetica Neue"/>
                <a:ea typeface="Helvetica Neue"/>
                <a:cs typeface="Helvetica Neue"/>
                <a:sym typeface="Helvetica Neue"/>
              </a:rPr>
              <a:t> take a look at an example graph </a:t>
            </a:r>
            <a:r>
              <a:rPr lang="en-US" sz="1100" baseline="0" dirty="0" err="1" smtClean="0">
                <a:effectLst/>
                <a:latin typeface="Helvetica Neue"/>
                <a:ea typeface="Helvetica Neue"/>
                <a:cs typeface="Helvetica Neue"/>
                <a:sym typeface="Helvetica Neue"/>
              </a:rPr>
              <a:t>flickr</a:t>
            </a:r>
            <a:r>
              <a:rPr lang="en-US" sz="1100" baseline="0" dirty="0" smtClean="0">
                <a:effectLst/>
                <a:latin typeface="Helvetica Neue"/>
                <a:ea typeface="Helvetica Neue"/>
                <a:cs typeface="Helvetica Neue"/>
                <a:sym typeface="Helvetica Neue"/>
              </a:rPr>
              <a:t>. It’s a social network graph. There are about 2.3million vertices and about 486 thousand SCCs in the graph. In the right figure, the x-axis shows the SCC size, which is the number of vertices, the y-axis shows the number of SCCs. Basically, you can see that the single large SCC takes about ~70% of the vertices. The number of size-1 SCCs takes about 88% of all the SCCs. And the rest are all small SCCs with size smaller than 150.</a:t>
            </a:r>
            <a:endParaRPr lang="en-US" sz="1100"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43885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defTabSz="228600" eaLnBrk="1" fontAlgn="auto" latinLnBrk="0" hangingPunct="1">
              <a:lnSpc>
                <a:spcPct val="117999"/>
              </a:lnSpc>
              <a:spcBef>
                <a:spcPts val="0"/>
              </a:spcBef>
              <a:spcAft>
                <a:spcPts val="0"/>
              </a:spcAft>
              <a:buClrTx/>
              <a:buSzTx/>
              <a:buFontTx/>
              <a:buNone/>
              <a:tabLst/>
              <a:defRPr/>
            </a:pPr>
            <a:r>
              <a:rPr lang="en-US" sz="1100" dirty="0" smtClean="0">
                <a:effectLst/>
                <a:latin typeface="Helvetica Neue"/>
                <a:ea typeface="Helvetica Neue"/>
                <a:cs typeface="Helvetica Neue"/>
                <a:sym typeface="Helvetica Neue"/>
              </a:rPr>
              <a:t>Observing</a:t>
            </a:r>
            <a:r>
              <a:rPr lang="en-US" sz="1100" baseline="0" dirty="0" smtClean="0">
                <a:effectLst/>
                <a:latin typeface="Helvetica Neue"/>
                <a:ea typeface="Helvetica Neue"/>
                <a:cs typeface="Helvetica Neue"/>
                <a:sym typeface="Helvetica Neue"/>
              </a:rPr>
              <a:t> this, one state-of-the-art work from SC’13 applies different techniques to different SCCs.</a:t>
            </a:r>
          </a:p>
          <a:p>
            <a:pPr marL="0" marR="0" lvl="1" indent="0" defTabSz="228600" eaLnBrk="1" fontAlgn="auto" latinLnBrk="0" hangingPunct="1">
              <a:lnSpc>
                <a:spcPct val="117999"/>
              </a:lnSpc>
              <a:spcBef>
                <a:spcPts val="0"/>
              </a:spcBef>
              <a:spcAft>
                <a:spcPts val="0"/>
              </a:spcAft>
              <a:buClrTx/>
              <a:buSzTx/>
              <a:buFontTx/>
              <a:buNone/>
              <a:tabLst/>
              <a:defRPr/>
            </a:pPr>
            <a:r>
              <a:rPr lang="en-US" sz="1100" baseline="0" dirty="0" smtClean="0">
                <a:effectLst/>
                <a:latin typeface="Helvetica Neue"/>
                <a:ea typeface="Helvetica Neue"/>
                <a:cs typeface="Helvetica Neue"/>
                <a:sym typeface="Helvetica Neue"/>
              </a:rPr>
              <a:t>For the large SCC, it applies the forward-backward (FW-BW) algorithm.</a:t>
            </a:r>
          </a:p>
          <a:p>
            <a:pPr marL="0" marR="0" lvl="1" indent="0" defTabSz="228600" eaLnBrk="1" fontAlgn="auto" latinLnBrk="0" hangingPunct="1">
              <a:lnSpc>
                <a:spcPct val="117999"/>
              </a:lnSpc>
              <a:spcBef>
                <a:spcPts val="0"/>
              </a:spcBef>
              <a:spcAft>
                <a:spcPts val="0"/>
              </a:spcAft>
              <a:buClrTx/>
              <a:buSzTx/>
              <a:buFontTx/>
              <a:buNone/>
              <a:tabLst/>
              <a:defRPr/>
            </a:pPr>
            <a:r>
              <a:rPr lang="en-US" sz="1100" baseline="0" dirty="0" smtClean="0">
                <a:effectLst/>
                <a:latin typeface="Helvetica Neue"/>
                <a:ea typeface="Helvetica Neue"/>
                <a:cs typeface="Helvetica Neue"/>
                <a:sym typeface="Helvetica Neue"/>
              </a:rPr>
              <a:t>For the small SCCs, they uses the trim-1 and their newly designed trim-2 to quickly remove the size-1 and size-2 SCCs. For the rest small SCCs, they use forward-backward algorithm as well, but with the help of weakly connected component.</a:t>
            </a:r>
          </a:p>
          <a:p>
            <a:pPr marL="0" marR="0" lvl="1" indent="0" defTabSz="228600" eaLnBrk="1" fontAlgn="auto" latinLnBrk="0" hangingPunct="1">
              <a:lnSpc>
                <a:spcPct val="117999"/>
              </a:lnSpc>
              <a:spcBef>
                <a:spcPts val="0"/>
              </a:spcBef>
              <a:spcAft>
                <a:spcPts val="0"/>
              </a:spcAft>
              <a:buClrTx/>
              <a:buSzTx/>
              <a:buFontTx/>
              <a:buNone/>
              <a:tabLst/>
              <a:defRPr/>
            </a:pPr>
            <a:endParaRPr lang="en-US" sz="1100" baseline="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39865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defTabSz="228600" eaLnBrk="1" fontAlgn="auto" latinLnBrk="0" hangingPunct="1">
              <a:lnSpc>
                <a:spcPct val="117999"/>
              </a:lnSpc>
              <a:spcBef>
                <a:spcPts val="0"/>
              </a:spcBef>
              <a:spcAft>
                <a:spcPts val="0"/>
              </a:spcAft>
              <a:buClrTx/>
              <a:buSzTx/>
              <a:buFontTx/>
              <a:buNone/>
              <a:tabLst/>
              <a:defRPr/>
            </a:pPr>
            <a:r>
              <a:rPr lang="en-US" sz="1100" baseline="0" dirty="0" smtClean="0">
                <a:effectLst/>
                <a:latin typeface="Helvetica Neue"/>
                <a:ea typeface="Helvetica Neue"/>
                <a:cs typeface="Helvetica Neue"/>
                <a:sym typeface="Helvetica Neue"/>
              </a:rPr>
              <a:t>In total, the forward-backward algorithm takes ~80% of the total runtime. Therefore, if we can optimize this part, the performance will be greatly improved.</a:t>
            </a:r>
            <a:endParaRPr lang="en-US" dirty="0" smtClean="0"/>
          </a:p>
          <a:p>
            <a:pPr marL="0" marR="0" lvl="1" indent="0" defTabSz="228600" eaLnBrk="1" fontAlgn="auto" latinLnBrk="0" hangingPunct="1">
              <a:lnSpc>
                <a:spcPct val="117999"/>
              </a:lnSpc>
              <a:spcBef>
                <a:spcPts val="0"/>
              </a:spcBef>
              <a:spcAft>
                <a:spcPts val="0"/>
              </a:spcAft>
              <a:buClrTx/>
              <a:buSzTx/>
              <a:buFontTx/>
              <a:buNone/>
              <a:tabLst/>
              <a:defRPr/>
            </a:pPr>
            <a:endParaRPr lang="en-US" baseline="0" dirty="0" smtClean="0"/>
          </a:p>
          <a:p>
            <a:pPr marL="0" marR="0" lvl="1" indent="0" defTabSz="228600" eaLnBrk="1" fontAlgn="auto" latinLnBrk="0" hangingPunct="1">
              <a:lnSpc>
                <a:spcPct val="117999"/>
              </a:lnSpc>
              <a:spcBef>
                <a:spcPts val="0"/>
              </a:spcBef>
              <a:spcAft>
                <a:spcPts val="0"/>
              </a:spcAft>
              <a:buClrTx/>
              <a:buSzTx/>
              <a:buFontTx/>
              <a:buNone/>
              <a:tabLst/>
              <a:defRPr/>
            </a:pPr>
            <a:r>
              <a:rPr lang="en-US" baseline="0" dirty="0" smtClean="0"/>
              <a:t>Now, let’s take a look at the forward-backward algorithm with an example.</a:t>
            </a:r>
          </a:p>
          <a:p>
            <a:pPr marL="0" marR="0" lvl="1" indent="0" defTabSz="228600" eaLnBrk="1" fontAlgn="auto" latinLnBrk="0" hangingPunct="1">
              <a:lnSpc>
                <a:spcPct val="117999"/>
              </a:lnSpc>
              <a:spcBef>
                <a:spcPts val="0"/>
              </a:spcBef>
              <a:spcAft>
                <a:spcPts val="0"/>
              </a:spcAft>
              <a:buClrTx/>
              <a:buSzTx/>
              <a:buFontTx/>
              <a:buNone/>
              <a:tabLst/>
              <a:defRPr/>
            </a:pPr>
            <a:r>
              <a:rPr lang="en-US" baseline="0" dirty="0" smtClean="0"/>
              <a:t>Given this example graph, the forward-backward algorithm first selects a pivot vertex, for example, 8.</a:t>
            </a:r>
          </a:p>
          <a:p>
            <a:pPr marL="0" marR="0" lvl="1" indent="0" defTabSz="228600" eaLnBrk="1" fontAlgn="auto" latinLnBrk="0" hangingPunct="1">
              <a:lnSpc>
                <a:spcPct val="117999"/>
              </a:lnSpc>
              <a:spcBef>
                <a:spcPts val="0"/>
              </a:spcBef>
              <a:spcAft>
                <a:spcPts val="0"/>
              </a:spcAft>
              <a:buClrTx/>
              <a:buSzTx/>
              <a:buFontTx/>
              <a:buNone/>
              <a:tabLst/>
              <a:defRPr/>
            </a:pPr>
            <a:r>
              <a:rPr lang="en-US" baseline="0" dirty="0" smtClean="0"/>
              <a:t>Then, it runs forward breadth-first search (BFS) using the out edges and gets the forward reachable vertex set from the pivot vertex. Later, it runs the backward BFS with the in edges and gets the backward reachable vertex set that can reach the pivot vertex. Finally, the intersection of the two vertex set is the detected SCC containing the pivot vertex.</a:t>
            </a:r>
          </a:p>
          <a:p>
            <a:pPr marL="0" marR="0" lvl="1" indent="0" defTabSz="228600" eaLnBrk="1" fontAlgn="auto" latinLnBrk="0" hangingPunct="1">
              <a:lnSpc>
                <a:spcPct val="117999"/>
              </a:lnSpc>
              <a:spcBef>
                <a:spcPts val="0"/>
              </a:spcBef>
              <a:spcAft>
                <a:spcPts val="0"/>
              </a:spcAft>
              <a:buClrTx/>
              <a:buSzTx/>
              <a:buFontTx/>
              <a:buNone/>
              <a:tabLst/>
              <a:defRPr/>
            </a:pPr>
            <a:endParaRPr lang="en-US" dirty="0" smtClean="0"/>
          </a:p>
          <a:p>
            <a:pPr marL="0" marR="0" indent="0" defTabSz="228600" eaLnBrk="1" fontAlgn="auto" latinLnBrk="0" hangingPunct="1">
              <a:lnSpc>
                <a:spcPct val="117999"/>
              </a:lnSpc>
              <a:spcBef>
                <a:spcPts val="0"/>
              </a:spcBef>
              <a:spcAft>
                <a:spcPts val="0"/>
              </a:spcAft>
              <a:buClrTx/>
              <a:buSzTx/>
              <a:buFontTx/>
              <a:buNone/>
              <a:tabLst/>
              <a:defRPr/>
            </a:pPr>
            <a:endParaRPr lang="en-US" sz="110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endParaRPr lang="en-US" sz="1100" dirty="0" smtClean="0">
              <a:effectLst/>
              <a:latin typeface="Helvetica Neue"/>
              <a:ea typeface="Helvetica Neue"/>
              <a:cs typeface="Helvetica Neue"/>
              <a:sym typeface="Helvetica Neue"/>
            </a:endParaRPr>
          </a:p>
          <a:p>
            <a:pPr marL="0" marR="0" indent="0" defTabSz="228600" eaLnBrk="1" fontAlgn="auto" latinLnBrk="0" hangingPunct="1">
              <a:lnSpc>
                <a:spcPct val="117999"/>
              </a:lnSpc>
              <a:spcBef>
                <a:spcPts val="0"/>
              </a:spcBef>
              <a:spcAft>
                <a:spcPts val="0"/>
              </a:spcAft>
              <a:buClrTx/>
              <a:buSzTx/>
              <a:buFontTx/>
              <a:buNone/>
              <a:tabLst/>
              <a:defRPr/>
            </a:pPr>
            <a:endParaRPr lang="en-US" dirty="0" smtClean="0"/>
          </a:p>
          <a:p>
            <a:endParaRPr lang="en-US" dirty="0" smtClean="0"/>
          </a:p>
          <a:p>
            <a:endParaRPr lang="en-US" dirty="0"/>
          </a:p>
        </p:txBody>
      </p:sp>
    </p:spTree>
    <p:extLst>
      <p:ext uri="{BB962C8B-B14F-4D97-AF65-F5344CB8AC3E}">
        <p14:creationId xmlns:p14="http://schemas.microsoft.com/office/powerpoint/2010/main" val="178625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228600" eaLnBrk="1" fontAlgn="auto" latinLnBrk="0" hangingPunct="1">
              <a:lnSpc>
                <a:spcPct val="117999"/>
              </a:lnSpc>
              <a:spcBef>
                <a:spcPts val="0"/>
              </a:spcBef>
              <a:spcAft>
                <a:spcPts val="0"/>
              </a:spcAft>
              <a:buClrTx/>
              <a:buSzTx/>
              <a:buFontTx/>
              <a:buNone/>
              <a:tabLst/>
              <a:defRPr/>
            </a:pPr>
            <a:r>
              <a:rPr lang="en-US" sz="1100" dirty="0" smtClean="0">
                <a:effectLst/>
                <a:latin typeface="Helvetica Neue"/>
                <a:ea typeface="Helvetica Neue"/>
                <a:cs typeface="Helvetica Neue"/>
                <a:sym typeface="Helvetica Neue"/>
              </a:rPr>
              <a:t>Our motivation</a:t>
            </a:r>
            <a:r>
              <a:rPr lang="en-US" sz="1100" baseline="0" dirty="0" smtClean="0">
                <a:effectLst/>
                <a:latin typeface="Helvetica Neue"/>
                <a:ea typeface="Helvetica Neue"/>
                <a:cs typeface="Helvetica Neue"/>
                <a:sym typeface="Helvetica Neue"/>
              </a:rPr>
              <a:t> is mainly gained from the following two observations.</a:t>
            </a:r>
          </a:p>
          <a:p>
            <a:r>
              <a:rPr lang="en-US" dirty="0" smtClean="0"/>
              <a:t>First,</a:t>
            </a:r>
            <a:r>
              <a:rPr lang="en-US" baseline="0" dirty="0" smtClean="0"/>
              <a:t> t</a:t>
            </a:r>
            <a:r>
              <a:rPr lang="en-US" dirty="0" smtClean="0"/>
              <a:t>he reachable vertex set can be obtained by any spanning tree construction algorithm, not necessarily the breadth-first search (BFS).</a:t>
            </a:r>
          </a:p>
          <a:p>
            <a:r>
              <a:rPr lang="en-US" dirty="0" smtClean="0"/>
              <a:t>The second observation is BFS gets the correct levels which is not necessary for the reachable vertex set.</a:t>
            </a:r>
            <a:r>
              <a:rPr lang="en-US" baseline="0" dirty="0" smtClean="0"/>
              <a:t> To get the correct levels, BFS has to synchronize during traversal which limits the performance.</a:t>
            </a:r>
            <a:endParaRPr lang="en-US" dirty="0" smtClean="0"/>
          </a:p>
        </p:txBody>
      </p:sp>
    </p:spTree>
    <p:extLst>
      <p:ext uri="{BB962C8B-B14F-4D97-AF65-F5344CB8AC3E}">
        <p14:creationId xmlns:p14="http://schemas.microsoft.com/office/powerpoint/2010/main" val="139901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8" name="Shape 28"/>
          <p:cNvSpPr/>
          <p:nvPr/>
        </p:nvSpPr>
        <p:spPr>
          <a:xfrm flipV="1">
            <a:off x="7494659" y="4959531"/>
            <a:ext cx="1" cy="1155065"/>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29" name="Shape 29"/>
          <p:cNvSpPr/>
          <p:nvPr/>
        </p:nvSpPr>
        <p:spPr>
          <a:xfrm>
            <a:off x="476250" y="6400800"/>
            <a:ext cx="11249487"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30" name="Shape 30"/>
          <p:cNvSpPr/>
          <p:nvPr/>
        </p:nvSpPr>
        <p:spPr>
          <a:xfrm>
            <a:off x="476250" y="4660900"/>
            <a:ext cx="11250018"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31" name="Shape 31"/>
          <p:cNvSpPr/>
          <p:nvPr/>
        </p:nvSpPr>
        <p:spPr>
          <a:xfrm flipV="1">
            <a:off x="7494659" y="4959531"/>
            <a:ext cx="1" cy="1155065"/>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32" name="Shape 32"/>
          <p:cNvSpPr>
            <a:spLocks noGrp="1"/>
          </p:cNvSpPr>
          <p:nvPr>
            <p:ph type="body" sz="quarter" idx="13"/>
          </p:nvPr>
        </p:nvSpPr>
        <p:spPr>
          <a:xfrm>
            <a:off x="476250" y="4286694"/>
            <a:ext cx="6750050" cy="354712"/>
          </a:xfrm>
          <a:prstGeom prst="rect">
            <a:avLst/>
          </a:prstGeom>
        </p:spPr>
        <p:txBody>
          <a:bodyPr>
            <a:spAutoFit/>
          </a:bodyPr>
          <a:lstStyle>
            <a:lvl1pPr marL="0" indent="0">
              <a:lnSpc>
                <a:spcPct val="110000"/>
              </a:lnSpc>
              <a:spcBef>
                <a:spcPts val="0"/>
              </a:spcBef>
              <a:buClrTx/>
              <a:buSzTx/>
              <a:buFontTx/>
              <a:buNone/>
              <a:defRPr sz="1600" i="1"/>
            </a:lvl1pPr>
          </a:lstStyle>
          <a:p>
            <a:r>
              <a:t>Lorem Ipsum Dolor</a:t>
            </a:r>
          </a:p>
        </p:txBody>
      </p:sp>
      <p:sp>
        <p:nvSpPr>
          <p:cNvPr id="33" name="Shape 33"/>
          <p:cNvSpPr>
            <a:spLocks noGrp="1"/>
          </p:cNvSpPr>
          <p:nvPr>
            <p:ph type="pic" idx="14"/>
          </p:nvPr>
        </p:nvSpPr>
        <p:spPr>
          <a:xfrm>
            <a:off x="475011" y="445402"/>
            <a:ext cx="11239501" cy="3663951"/>
          </a:xfrm>
          <a:prstGeom prst="rect">
            <a:avLst/>
          </a:prstGeom>
          <a:ln w="9525">
            <a:round/>
          </a:ln>
        </p:spPr>
        <p:txBody>
          <a:bodyPr lIns="91439" tIns="45719" rIns="91439" bIns="45719" anchor="t">
            <a:noAutofit/>
          </a:bodyPr>
          <a:lstStyle/>
          <a:p>
            <a:endParaRPr/>
          </a:p>
        </p:txBody>
      </p:sp>
      <p:sp>
        <p:nvSpPr>
          <p:cNvPr id="34" name="Shape 34"/>
          <p:cNvSpPr>
            <a:spLocks noGrp="1"/>
          </p:cNvSpPr>
          <p:nvPr>
            <p:ph type="title"/>
          </p:nvPr>
        </p:nvSpPr>
        <p:spPr>
          <a:xfrm>
            <a:off x="476250" y="4699000"/>
            <a:ext cx="6750050" cy="1670050"/>
          </a:xfrm>
          <a:prstGeom prst="rect">
            <a:avLst/>
          </a:prstGeom>
        </p:spPr>
        <p:txBody>
          <a:bodyPr/>
          <a:lstStyle>
            <a:lvl1pPr algn="l">
              <a:defRPr>
                <a:latin typeface="+mn-lt"/>
                <a:ea typeface="+mn-ea"/>
                <a:cs typeface="+mn-cs"/>
                <a:sym typeface="Bodoni SvtyTwo ITC TT-Book"/>
              </a:defRPr>
            </a:lvl1pPr>
          </a:lstStyle>
          <a:p>
            <a:r>
              <a:t>Title Text</a:t>
            </a:r>
          </a:p>
        </p:txBody>
      </p:sp>
      <p:sp>
        <p:nvSpPr>
          <p:cNvPr id="35" name="Shape 35"/>
          <p:cNvSpPr>
            <a:spLocks noGrp="1"/>
          </p:cNvSpPr>
          <p:nvPr>
            <p:ph type="body" sz="quarter" idx="1"/>
          </p:nvPr>
        </p:nvSpPr>
        <p:spPr>
          <a:xfrm>
            <a:off x="7766050" y="4699000"/>
            <a:ext cx="3975100" cy="1670050"/>
          </a:xfrm>
          <a:prstGeom prst="rect">
            <a:avLst/>
          </a:prstGeom>
        </p:spPr>
        <p:txBody>
          <a:bodyPr/>
          <a:lstStyle>
            <a:lvl1pPr marL="0" indent="0">
              <a:spcBef>
                <a:spcPts val="0"/>
              </a:spcBef>
              <a:buClrTx/>
              <a:buSzTx/>
              <a:buFontTx/>
              <a:buNone/>
              <a:defRPr sz="1600"/>
            </a:lvl1pPr>
            <a:lvl2pPr marL="0" indent="114300">
              <a:spcBef>
                <a:spcPts val="0"/>
              </a:spcBef>
              <a:buClrTx/>
              <a:buSzTx/>
              <a:buFontTx/>
              <a:buNone/>
              <a:defRPr sz="1600"/>
            </a:lvl2pPr>
            <a:lvl3pPr marL="0" indent="228600">
              <a:spcBef>
                <a:spcPts val="0"/>
              </a:spcBef>
              <a:buClrTx/>
              <a:buSzTx/>
              <a:buFontTx/>
              <a:buNone/>
              <a:defRPr sz="1600"/>
            </a:lvl3pPr>
            <a:lvl4pPr marL="0" indent="342900">
              <a:spcBef>
                <a:spcPts val="0"/>
              </a:spcBef>
              <a:buClrTx/>
              <a:buSzTx/>
              <a:buFontTx/>
              <a:buNone/>
              <a:defRPr sz="1600"/>
            </a:lvl4pPr>
            <a:lvl5pPr marL="0" indent="457200">
              <a:spcBef>
                <a:spcPts val="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xfrm>
            <a:off x="5988050" y="6508750"/>
            <a:ext cx="209551" cy="254000"/>
          </a:xfrm>
          <a:prstGeom prst="rect">
            <a:avLst/>
          </a:prstGeom>
        </p:spPr>
        <p:txBody>
          <a:bodyPr/>
          <a:lstStyle/>
          <a:p>
            <a:fld id="{86CB4B4D-7CA3-9044-876B-883B54F8677D}" type="slidenum">
              <a:rPr/>
              <a:pPr/>
              <a:t>‹#›</a:t>
            </a:fld>
            <a:endParaRP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8" name="Shape 138"/>
          <p:cNvSpPr/>
          <p:nvPr/>
        </p:nvSpPr>
        <p:spPr>
          <a:xfrm>
            <a:off x="471257" y="2984005"/>
            <a:ext cx="11249487" cy="1"/>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139" name="Shape 139"/>
          <p:cNvSpPr/>
          <p:nvPr/>
        </p:nvSpPr>
        <p:spPr>
          <a:xfrm>
            <a:off x="470991" y="1457861"/>
            <a:ext cx="11250018" cy="1"/>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140" name="Shape 140"/>
          <p:cNvSpPr>
            <a:spLocks noGrp="1"/>
          </p:cNvSpPr>
          <p:nvPr>
            <p:ph type="body" sz="quarter" idx="13"/>
          </p:nvPr>
        </p:nvSpPr>
        <p:spPr>
          <a:xfrm>
            <a:off x="476250" y="2464244"/>
            <a:ext cx="6750050" cy="354712"/>
          </a:xfrm>
          <a:prstGeom prst="rect">
            <a:avLst/>
          </a:prstGeom>
        </p:spPr>
        <p:txBody>
          <a:bodyPr>
            <a:spAutoFit/>
          </a:bodyPr>
          <a:lstStyle>
            <a:lvl1pPr marL="0" indent="0">
              <a:lnSpc>
                <a:spcPct val="110000"/>
              </a:lnSpc>
              <a:spcBef>
                <a:spcPts val="0"/>
              </a:spcBef>
              <a:buClrTx/>
              <a:buSzTx/>
              <a:buFontTx/>
              <a:buNone/>
              <a:defRPr sz="1600" i="1"/>
            </a:lvl1pPr>
          </a:lstStyle>
          <a:p>
            <a:r>
              <a:t>Lorem Ipsum Dolor</a:t>
            </a:r>
          </a:p>
        </p:txBody>
      </p:sp>
      <p:sp>
        <p:nvSpPr>
          <p:cNvPr id="141" name="Shape 141"/>
          <p:cNvSpPr>
            <a:spLocks noGrp="1"/>
          </p:cNvSpPr>
          <p:nvPr>
            <p:ph type="title"/>
          </p:nvPr>
        </p:nvSpPr>
        <p:spPr>
          <a:xfrm>
            <a:off x="470991" y="1400546"/>
            <a:ext cx="6750051" cy="1670051"/>
          </a:xfrm>
          <a:prstGeom prst="rect">
            <a:avLst/>
          </a:prstGeom>
        </p:spPr>
        <p:txBody>
          <a:bodyPr/>
          <a:lstStyle>
            <a:lvl1pPr algn="l">
              <a:defRPr>
                <a:latin typeface="+mn-lt"/>
                <a:ea typeface="+mn-ea"/>
                <a:cs typeface="+mn-cs"/>
                <a:sym typeface="Bodoni SvtyTwo ITC TT-Book"/>
              </a:defRPr>
            </a:lvl1pPr>
          </a:lstStyle>
          <a:p>
            <a:r>
              <a:t>Title Text</a:t>
            </a:r>
          </a:p>
        </p:txBody>
      </p:sp>
      <p:sp>
        <p:nvSpPr>
          <p:cNvPr id="142" name="Shape 142"/>
          <p:cNvSpPr>
            <a:spLocks noGrp="1"/>
          </p:cNvSpPr>
          <p:nvPr>
            <p:ph type="body" sz="quarter" idx="1"/>
          </p:nvPr>
        </p:nvSpPr>
        <p:spPr>
          <a:xfrm>
            <a:off x="7766050" y="2914650"/>
            <a:ext cx="3975100" cy="1670050"/>
          </a:xfrm>
          <a:prstGeom prst="rect">
            <a:avLst/>
          </a:prstGeom>
        </p:spPr>
        <p:txBody>
          <a:bodyPr/>
          <a:lstStyle>
            <a:lvl1pPr marL="0" indent="0">
              <a:spcBef>
                <a:spcPts val="0"/>
              </a:spcBef>
              <a:buClrTx/>
              <a:buSzTx/>
              <a:buFontTx/>
              <a:buNone/>
              <a:defRPr sz="1600"/>
            </a:lvl1pPr>
            <a:lvl2pPr marL="0" indent="114300">
              <a:spcBef>
                <a:spcPts val="0"/>
              </a:spcBef>
              <a:buClrTx/>
              <a:buSzTx/>
              <a:buFontTx/>
              <a:buNone/>
              <a:defRPr sz="1600"/>
            </a:lvl2pPr>
            <a:lvl3pPr marL="0" indent="228600">
              <a:spcBef>
                <a:spcPts val="0"/>
              </a:spcBef>
              <a:buClrTx/>
              <a:buSzTx/>
              <a:buFontTx/>
              <a:buNone/>
              <a:defRPr sz="1600"/>
            </a:lvl3pPr>
            <a:lvl4pPr marL="0" indent="342900">
              <a:spcBef>
                <a:spcPts val="0"/>
              </a:spcBef>
              <a:buClrTx/>
              <a:buSzTx/>
              <a:buFontTx/>
              <a:buNone/>
              <a:defRPr sz="1600"/>
            </a:lvl4pPr>
            <a:lvl5pPr marL="0" indent="457200">
              <a:spcBef>
                <a:spcPts val="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pic>
        <p:nvPicPr>
          <p:cNvPr id="143" name="pasted-image.png"/>
          <p:cNvPicPr>
            <a:picLocks noChangeAspect="1"/>
          </p:cNvPicPr>
          <p:nvPr/>
        </p:nvPicPr>
        <p:blipFill>
          <a:blip r:embed="rId3">
            <a:extLst/>
          </a:blip>
          <a:stretch>
            <a:fillRect/>
          </a:stretch>
        </p:blipFill>
        <p:spPr>
          <a:xfrm>
            <a:off x="11248309" y="6136423"/>
            <a:ext cx="919358" cy="686454"/>
          </a:xfrm>
          <a:prstGeom prst="rect">
            <a:avLst/>
          </a:prstGeom>
          <a:ln w="12700">
            <a:miter lim="400000"/>
          </a:ln>
        </p:spPr>
      </p:pic>
      <p:sp>
        <p:nvSpPr>
          <p:cNvPr id="144" name="Shape 144"/>
          <p:cNvSpPr>
            <a:spLocks noGrp="1"/>
          </p:cNvSpPr>
          <p:nvPr>
            <p:ph type="sldNum" sz="quarter" idx="2"/>
          </p:nvPr>
        </p:nvSpPr>
        <p:spPr>
          <a:xfrm>
            <a:off x="5988050" y="6508750"/>
            <a:ext cx="209551" cy="254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5988050" y="6508750"/>
            <a:ext cx="209551" cy="254000"/>
          </a:xfrm>
          <a:prstGeom prst="rect">
            <a:avLst/>
          </a:prstGeom>
        </p:spPr>
        <p:txBody>
          <a:bodyPr/>
          <a:lstStyle/>
          <a:p>
            <a:fld id="{86CB4B4D-7CA3-9044-876B-883B54F8677D}" type="slidenum">
              <a:rPr lang="uk-UA" smtClean="0"/>
              <a:pPr/>
              <a:t>‹#›</a:t>
            </a:fld>
            <a:endParaRPr lang="uk-UA"/>
          </a:p>
        </p:txBody>
      </p:sp>
    </p:spTree>
    <p:extLst>
      <p:ext uri="{BB962C8B-B14F-4D97-AF65-F5344CB8AC3E}">
        <p14:creationId xmlns:p14="http://schemas.microsoft.com/office/powerpoint/2010/main" val="4888137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3" name="Shape 43"/>
          <p:cNvSpPr>
            <a:spLocks noGrp="1"/>
          </p:cNvSpPr>
          <p:nvPr>
            <p:ph type="title"/>
          </p:nvPr>
        </p:nvSpPr>
        <p:spPr>
          <a:xfrm>
            <a:off x="476250" y="2597150"/>
            <a:ext cx="11239500" cy="1670050"/>
          </a:xfrm>
          <a:prstGeom prst="rect">
            <a:avLst/>
          </a:prstGeom>
        </p:spPr>
        <p:txBody>
          <a:bodyPr/>
          <a:lstStyle>
            <a:lvl1pPr>
              <a:defRPr>
                <a:latin typeface="+mn-lt"/>
                <a:ea typeface="+mn-ea"/>
                <a:cs typeface="+mn-cs"/>
                <a:sym typeface="Bodoni SvtyTwo ITC TT-Book"/>
              </a:defRPr>
            </a:lvl1pPr>
          </a:lstStyle>
          <a:p>
            <a:r>
              <a:t>Title Text</a:t>
            </a:r>
          </a:p>
        </p:txBody>
      </p:sp>
      <p:sp>
        <p:nvSpPr>
          <p:cNvPr id="44" name="Shape 44"/>
          <p:cNvSpPr>
            <a:spLocks noGrp="1"/>
          </p:cNvSpPr>
          <p:nvPr>
            <p:ph type="sldNum" sz="quarter" idx="2"/>
          </p:nvPr>
        </p:nvSpPr>
        <p:spPr>
          <a:xfrm>
            <a:off x="5988050" y="6508750"/>
            <a:ext cx="209551" cy="254000"/>
          </a:xfrm>
          <a:prstGeom prst="rect">
            <a:avLst/>
          </a:prstGeom>
        </p:spPr>
        <p:txBody>
          <a:bodyPr/>
          <a:lstStyle/>
          <a:p>
            <a:fld id="{86CB4B4D-7CA3-9044-876B-883B54F8677D}" type="slidenum">
              <a:rPr/>
              <a:pPr/>
              <a:t>‹#›</a:t>
            </a:fld>
            <a:endParaRPr/>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51" name="Shape 51"/>
          <p:cNvSpPr/>
          <p:nvPr/>
        </p:nvSpPr>
        <p:spPr>
          <a:xfrm>
            <a:off x="476250" y="3429000"/>
            <a:ext cx="5321600"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52" name="Shape 52"/>
          <p:cNvSpPr/>
          <p:nvPr/>
        </p:nvSpPr>
        <p:spPr>
          <a:xfrm>
            <a:off x="476250" y="1949450"/>
            <a:ext cx="5321547"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53" name="Shape 53"/>
          <p:cNvSpPr>
            <a:spLocks noGrp="1"/>
          </p:cNvSpPr>
          <p:nvPr>
            <p:ph type="body" sz="quarter" idx="13"/>
          </p:nvPr>
        </p:nvSpPr>
        <p:spPr>
          <a:xfrm>
            <a:off x="476250" y="1524888"/>
            <a:ext cx="5321300" cy="354712"/>
          </a:xfrm>
          <a:prstGeom prst="rect">
            <a:avLst/>
          </a:prstGeom>
        </p:spPr>
        <p:txBody>
          <a:bodyPr anchor="b">
            <a:spAutoFit/>
          </a:bodyPr>
          <a:lstStyle>
            <a:lvl1pPr marL="0" indent="0">
              <a:lnSpc>
                <a:spcPct val="110000"/>
              </a:lnSpc>
              <a:spcBef>
                <a:spcPts val="0"/>
              </a:spcBef>
              <a:buClrTx/>
              <a:buSzTx/>
              <a:buFontTx/>
              <a:buNone/>
              <a:defRPr sz="1600" i="1"/>
            </a:lvl1pPr>
          </a:lstStyle>
          <a:p>
            <a:r>
              <a:t>Lorem Ipsum Dolor</a:t>
            </a:r>
          </a:p>
        </p:txBody>
      </p:sp>
      <p:sp>
        <p:nvSpPr>
          <p:cNvPr id="54" name="Shape 54"/>
          <p:cNvSpPr>
            <a:spLocks noGrp="1"/>
          </p:cNvSpPr>
          <p:nvPr>
            <p:ph type="pic" sz="half" idx="14"/>
          </p:nvPr>
        </p:nvSpPr>
        <p:spPr>
          <a:xfrm>
            <a:off x="6318060" y="474663"/>
            <a:ext cx="5270501" cy="5899150"/>
          </a:xfrm>
          <a:prstGeom prst="rect">
            <a:avLst/>
          </a:prstGeom>
          <a:ln w="9525">
            <a:round/>
          </a:ln>
        </p:spPr>
        <p:txBody>
          <a:bodyPr lIns="91439" tIns="45719" rIns="91439" bIns="45719" anchor="t">
            <a:noAutofit/>
          </a:bodyPr>
          <a:lstStyle/>
          <a:p>
            <a:endParaRPr/>
          </a:p>
        </p:txBody>
      </p:sp>
      <p:sp>
        <p:nvSpPr>
          <p:cNvPr id="55" name="Shape 55"/>
          <p:cNvSpPr>
            <a:spLocks noGrp="1"/>
          </p:cNvSpPr>
          <p:nvPr>
            <p:ph type="title"/>
          </p:nvPr>
        </p:nvSpPr>
        <p:spPr>
          <a:xfrm>
            <a:off x="476250" y="1987550"/>
            <a:ext cx="5321300" cy="1403350"/>
          </a:xfrm>
          <a:prstGeom prst="rect">
            <a:avLst/>
          </a:prstGeom>
        </p:spPr>
        <p:txBody>
          <a:bodyPr/>
          <a:lstStyle>
            <a:lvl1pPr algn="l">
              <a:defRPr sz="3900">
                <a:latin typeface="+mn-lt"/>
                <a:ea typeface="+mn-ea"/>
                <a:cs typeface="+mn-cs"/>
                <a:sym typeface="Bodoni SvtyTwo ITC TT-Book"/>
              </a:defRPr>
            </a:lvl1pPr>
          </a:lstStyle>
          <a:p>
            <a:r>
              <a:t>Title Text</a:t>
            </a:r>
          </a:p>
        </p:txBody>
      </p:sp>
      <p:sp>
        <p:nvSpPr>
          <p:cNvPr id="56" name="Shape 56"/>
          <p:cNvSpPr>
            <a:spLocks noGrp="1"/>
          </p:cNvSpPr>
          <p:nvPr>
            <p:ph type="body" sz="quarter" idx="1"/>
          </p:nvPr>
        </p:nvSpPr>
        <p:spPr>
          <a:xfrm>
            <a:off x="476250" y="3543300"/>
            <a:ext cx="5321300" cy="2819400"/>
          </a:xfrm>
          <a:prstGeom prst="rect">
            <a:avLst/>
          </a:prstGeom>
        </p:spPr>
        <p:txBody>
          <a:bodyPr anchor="t"/>
          <a:lstStyle>
            <a:lvl1pPr marL="0" indent="0">
              <a:spcBef>
                <a:spcPts val="0"/>
              </a:spcBef>
              <a:buClrTx/>
              <a:buSzTx/>
              <a:buFontTx/>
              <a:buNone/>
              <a:defRPr sz="1600"/>
            </a:lvl1pPr>
            <a:lvl2pPr marL="0" indent="114300">
              <a:spcBef>
                <a:spcPts val="0"/>
              </a:spcBef>
              <a:buClrTx/>
              <a:buSzTx/>
              <a:buFontTx/>
              <a:buNone/>
              <a:defRPr sz="1600"/>
            </a:lvl2pPr>
            <a:lvl3pPr marL="0" indent="228600">
              <a:spcBef>
                <a:spcPts val="0"/>
              </a:spcBef>
              <a:buClrTx/>
              <a:buSzTx/>
              <a:buFontTx/>
              <a:buNone/>
              <a:defRPr sz="1600"/>
            </a:lvl3pPr>
            <a:lvl4pPr marL="0" indent="342900">
              <a:spcBef>
                <a:spcPts val="0"/>
              </a:spcBef>
              <a:buClrTx/>
              <a:buSzTx/>
              <a:buFontTx/>
              <a:buNone/>
              <a:defRPr sz="1600"/>
            </a:lvl4pPr>
            <a:lvl5pPr marL="0" indent="457200">
              <a:spcBef>
                <a:spcPts val="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57" name="Shape 57"/>
          <p:cNvSpPr>
            <a:spLocks noGrp="1"/>
          </p:cNvSpPr>
          <p:nvPr>
            <p:ph type="sldNum" sz="quarter" idx="2"/>
          </p:nvPr>
        </p:nvSpPr>
        <p:spPr>
          <a:xfrm>
            <a:off x="5988050" y="6508750"/>
            <a:ext cx="209551" cy="254000"/>
          </a:xfrm>
          <a:prstGeom prst="rect">
            <a:avLst/>
          </a:prstGeom>
        </p:spPr>
        <p:txBody>
          <a:bodyPr/>
          <a:lstStyle/>
          <a:p>
            <a:fld id="{86CB4B4D-7CA3-9044-876B-883B54F8677D}" type="slidenum">
              <a:rPr/>
              <a:pPr/>
              <a:t>‹#›</a:t>
            </a:fld>
            <a:endParaRPr/>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p>
            <a:r>
              <a:t>Title Text</a:t>
            </a:r>
          </a:p>
        </p:txBody>
      </p:sp>
      <p:sp>
        <p:nvSpPr>
          <p:cNvPr id="65" name="Shape 65"/>
          <p:cNvSpPr>
            <a:spLocks noGrp="1"/>
          </p:cNvSpPr>
          <p:nvPr>
            <p:ph type="sldNum" sz="quarter" idx="2"/>
          </p:nvPr>
        </p:nvSpPr>
        <p:spPr>
          <a:xfrm>
            <a:off x="5988050" y="6508750"/>
            <a:ext cx="209551" cy="254000"/>
          </a:xfrm>
          <a:prstGeom prst="rect">
            <a:avLst/>
          </a:prstGeom>
        </p:spPr>
        <p:txBody>
          <a:bodyPr/>
          <a:lstStyle/>
          <a:p>
            <a:fld id="{86CB4B4D-7CA3-9044-876B-883B54F8677D}" type="slidenum">
              <a:rPr/>
              <a:pPr/>
              <a:t>‹#›</a:t>
            </a:fld>
            <a:endParaRPr dirty="0"/>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2" name="Shape 72"/>
          <p:cNvSpPr/>
          <p:nvPr/>
        </p:nvSpPr>
        <p:spPr>
          <a:xfrm>
            <a:off x="476250" y="1524000"/>
            <a:ext cx="11247461"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latin typeface="Gill Sans MT" charset="0"/>
              <a:ea typeface="Gill Sans MT" charset="0"/>
              <a:cs typeface="Gill Sans MT" charset="0"/>
            </a:endParaRPr>
          </a:p>
        </p:txBody>
      </p:sp>
      <p:sp>
        <p:nvSpPr>
          <p:cNvPr id="73" name="Shape 73"/>
          <p:cNvSpPr/>
          <p:nvPr/>
        </p:nvSpPr>
        <p:spPr>
          <a:xfrm>
            <a:off x="476250" y="444500"/>
            <a:ext cx="11247461"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latin typeface="Gill Sans MT" charset="0"/>
              <a:ea typeface="Gill Sans MT" charset="0"/>
              <a:cs typeface="Gill Sans MT" charset="0"/>
            </a:endParaRPr>
          </a:p>
        </p:txBody>
      </p:sp>
      <p:sp>
        <p:nvSpPr>
          <p:cNvPr id="74" name="Shape 74"/>
          <p:cNvSpPr>
            <a:spLocks noGrp="1"/>
          </p:cNvSpPr>
          <p:nvPr>
            <p:ph type="title"/>
          </p:nvPr>
        </p:nvSpPr>
        <p:spPr>
          <a:prstGeom prst="rect">
            <a:avLst/>
          </a:prstGeom>
        </p:spPr>
        <p:txBody>
          <a:bodyPr/>
          <a:lstStyle>
            <a:lvl1pPr>
              <a:defRPr b="0">
                <a:solidFill>
                  <a:srgbClr val="0433FF"/>
                </a:solidFill>
                <a:latin typeface="Gill Sans MT" charset="0"/>
                <a:ea typeface="Gill Sans MT" charset="0"/>
                <a:cs typeface="Gill Sans MT" charset="0"/>
                <a:sym typeface="Palatino Linotype"/>
              </a:defRPr>
            </a:lvl1pPr>
          </a:lstStyle>
          <a:p>
            <a:r>
              <a:t>Title Text</a:t>
            </a:r>
          </a:p>
        </p:txBody>
      </p:sp>
      <p:sp>
        <p:nvSpPr>
          <p:cNvPr id="75" name="Shape 75"/>
          <p:cNvSpPr>
            <a:spLocks noGrp="1"/>
          </p:cNvSpPr>
          <p:nvPr>
            <p:ph type="body" idx="1"/>
          </p:nvPr>
        </p:nvSpPr>
        <p:spPr>
          <a:xfrm>
            <a:off x="616071" y="1812925"/>
            <a:ext cx="11239501" cy="4286250"/>
          </a:xfrm>
          <a:prstGeom prst="rect">
            <a:avLst/>
          </a:prstGeom>
        </p:spPr>
        <p:txBody>
          <a:bodyPr/>
          <a:lstStyle>
            <a:lvl1pPr marL="304800" indent="-304800">
              <a:buSzPct val="100000"/>
              <a:buFont typeface="Arial" panose="020B0604020202020204" pitchFamily="34" charset="0"/>
              <a:buChar char="•"/>
              <a:defRPr>
                <a:latin typeface="Gill Sans MT" charset="0"/>
                <a:ea typeface="Gill Sans MT" charset="0"/>
                <a:cs typeface="Gill Sans MT" charset="0"/>
                <a:sym typeface="Palatino Linotype"/>
              </a:defRPr>
            </a:lvl1pPr>
            <a:lvl2pPr marL="609600" indent="-304800">
              <a:buSzPct val="100000"/>
              <a:buFont typeface="Arial" panose="020B0604020202020204" pitchFamily="34" charset="0"/>
              <a:buChar char="•"/>
              <a:defRPr>
                <a:latin typeface="Gill Sans MT" charset="0"/>
                <a:ea typeface="Gill Sans MT" charset="0"/>
                <a:cs typeface="Gill Sans MT" charset="0"/>
                <a:sym typeface="Palatino Linotype"/>
              </a:defRPr>
            </a:lvl2pPr>
            <a:lvl3pPr marL="914400" indent="-304800">
              <a:buSzPct val="100000"/>
              <a:buFont typeface="Arial" panose="020B0604020202020204" pitchFamily="34" charset="0"/>
              <a:buChar char="•"/>
              <a:defRPr>
                <a:latin typeface="Gill Sans MT" charset="0"/>
                <a:ea typeface="Gill Sans MT" charset="0"/>
                <a:cs typeface="Gill Sans MT" charset="0"/>
                <a:sym typeface="Palatino Linotype"/>
              </a:defRPr>
            </a:lvl3pPr>
            <a:lvl4pPr marL="1219200" indent="-304800">
              <a:buSzPct val="100000"/>
              <a:buFont typeface="Arial" panose="020B0604020202020204" pitchFamily="34" charset="0"/>
              <a:buChar char="•"/>
              <a:defRPr>
                <a:latin typeface="Gill Sans MT" charset="0"/>
                <a:ea typeface="Gill Sans MT" charset="0"/>
                <a:cs typeface="Gill Sans MT" charset="0"/>
                <a:sym typeface="Palatino Linotype"/>
              </a:defRPr>
            </a:lvl4pPr>
            <a:lvl5pPr marL="1524000" indent="-304800">
              <a:buSzPct val="100000"/>
              <a:buFont typeface="Arial" panose="020B0604020202020204" pitchFamily="34" charset="0"/>
              <a:buChar char="•"/>
              <a:defRPr>
                <a:latin typeface="Gill Sans MT" charset="0"/>
                <a:ea typeface="Gill Sans MT" charset="0"/>
                <a:cs typeface="Gill Sans MT" charset="0"/>
                <a:sym typeface="Palatino Linotyp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77" name="pasted-image.png"/>
          <p:cNvPicPr>
            <a:picLocks noChangeAspect="1"/>
          </p:cNvPicPr>
          <p:nvPr/>
        </p:nvPicPr>
        <p:blipFill>
          <a:blip r:embed="rId2">
            <a:extLst/>
          </a:blip>
          <a:stretch>
            <a:fillRect/>
          </a:stretch>
        </p:blipFill>
        <p:spPr>
          <a:xfrm>
            <a:off x="11243952" y="6153863"/>
            <a:ext cx="839822" cy="627067"/>
          </a:xfrm>
          <a:prstGeom prst="rect">
            <a:avLst/>
          </a:prstGeom>
          <a:ln w="12700">
            <a:miter lim="400000"/>
          </a:ln>
        </p:spPr>
      </p:pic>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84" name="Shape 84"/>
          <p:cNvSpPr/>
          <p:nvPr/>
        </p:nvSpPr>
        <p:spPr>
          <a:xfrm>
            <a:off x="476250" y="1524000"/>
            <a:ext cx="11247461"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85" name="Shape 85"/>
          <p:cNvSpPr/>
          <p:nvPr/>
        </p:nvSpPr>
        <p:spPr>
          <a:xfrm>
            <a:off x="476250" y="444500"/>
            <a:ext cx="11247461"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86" name="Shape 86"/>
          <p:cNvSpPr>
            <a:spLocks noGrp="1"/>
          </p:cNvSpPr>
          <p:nvPr>
            <p:ph type="pic" sz="half" idx="13"/>
          </p:nvPr>
        </p:nvSpPr>
        <p:spPr>
          <a:xfrm>
            <a:off x="6318250" y="1868199"/>
            <a:ext cx="5397500" cy="4464051"/>
          </a:xfrm>
          <a:prstGeom prst="rect">
            <a:avLst/>
          </a:prstGeom>
          <a:ln w="9525">
            <a:round/>
          </a:ln>
        </p:spPr>
        <p:txBody>
          <a:bodyPr lIns="91439" tIns="45719" rIns="91439" bIns="45719" anchor="t">
            <a:noAutofit/>
          </a:bodyPr>
          <a:lstStyle/>
          <a:p>
            <a:endParaRPr/>
          </a:p>
        </p:txBody>
      </p:sp>
      <p:sp>
        <p:nvSpPr>
          <p:cNvPr id="87" name="Shape 87"/>
          <p:cNvSpPr>
            <a:spLocks noGrp="1"/>
          </p:cNvSpPr>
          <p:nvPr>
            <p:ph type="title"/>
          </p:nvPr>
        </p:nvSpPr>
        <p:spPr>
          <a:prstGeom prst="rect">
            <a:avLst/>
          </a:prstGeom>
        </p:spPr>
        <p:txBody>
          <a:bodyPr/>
          <a:lstStyle>
            <a:lvl1pPr>
              <a:defRPr>
                <a:latin typeface="+mn-lt"/>
                <a:ea typeface="+mn-ea"/>
                <a:cs typeface="+mn-cs"/>
                <a:sym typeface="Bodoni SvtyTwo ITC TT-Book"/>
              </a:defRPr>
            </a:lvl1pPr>
          </a:lstStyle>
          <a:p>
            <a:r>
              <a:t>Title Text</a:t>
            </a:r>
          </a:p>
        </p:txBody>
      </p:sp>
      <p:sp>
        <p:nvSpPr>
          <p:cNvPr id="88" name="Shape 88"/>
          <p:cNvSpPr>
            <a:spLocks noGrp="1"/>
          </p:cNvSpPr>
          <p:nvPr>
            <p:ph type="body" sz="half" idx="1"/>
          </p:nvPr>
        </p:nvSpPr>
        <p:spPr>
          <a:xfrm>
            <a:off x="476250" y="1898650"/>
            <a:ext cx="5454650" cy="4464050"/>
          </a:xfrm>
          <a:prstGeom prst="rect">
            <a:avLst/>
          </a:prstGeom>
        </p:spPr>
        <p:txBody>
          <a:bodyPr/>
          <a:lstStyle>
            <a:lvl1pPr marL="254000" indent="-254000">
              <a:spcBef>
                <a:spcPts val="1250"/>
              </a:spcBef>
              <a:buSzPct val="65000"/>
              <a:defRPr sz="2100">
                <a:latin typeface="Lantinghei SC Extralight"/>
                <a:ea typeface="Lantinghei SC Extralight"/>
                <a:cs typeface="Lantinghei SC Extralight"/>
                <a:sym typeface="Lantinghei SC Extralight"/>
              </a:defRPr>
            </a:lvl1pPr>
            <a:lvl2pPr marL="508000" indent="-254000">
              <a:spcBef>
                <a:spcPts val="1250"/>
              </a:spcBef>
              <a:buSzPct val="65000"/>
              <a:defRPr sz="2100">
                <a:latin typeface="Lantinghei SC Extralight"/>
                <a:ea typeface="Lantinghei SC Extralight"/>
                <a:cs typeface="Lantinghei SC Extralight"/>
                <a:sym typeface="Lantinghei SC Extralight"/>
              </a:defRPr>
            </a:lvl2pPr>
            <a:lvl3pPr marL="762000" indent="-254000">
              <a:spcBef>
                <a:spcPts val="1250"/>
              </a:spcBef>
              <a:buSzPct val="65000"/>
              <a:defRPr sz="2100">
                <a:latin typeface="Lantinghei SC Extralight"/>
                <a:ea typeface="Lantinghei SC Extralight"/>
                <a:cs typeface="Lantinghei SC Extralight"/>
                <a:sym typeface="Lantinghei SC Extralight"/>
              </a:defRPr>
            </a:lvl3pPr>
            <a:lvl4pPr marL="1016000" indent="-254000">
              <a:spcBef>
                <a:spcPts val="1250"/>
              </a:spcBef>
              <a:buSzPct val="65000"/>
              <a:defRPr sz="2100">
                <a:latin typeface="Lantinghei SC Extralight"/>
                <a:ea typeface="Lantinghei SC Extralight"/>
                <a:cs typeface="Lantinghei SC Extralight"/>
                <a:sym typeface="Lantinghei SC Extralight"/>
              </a:defRPr>
            </a:lvl4pPr>
            <a:lvl5pPr marL="1270000" indent="-254000">
              <a:spcBef>
                <a:spcPts val="1250"/>
              </a:spcBef>
              <a:buSzPct val="65000"/>
              <a:defRPr sz="2100">
                <a:latin typeface="Lantinghei SC Extralight"/>
                <a:ea typeface="Lantinghei SC Extralight"/>
                <a:cs typeface="Lantinghei SC Extralight"/>
                <a:sym typeface="Lantinghei SC Extralight"/>
              </a:defRPr>
            </a:lvl5pPr>
          </a:lstStyle>
          <a:p>
            <a:r>
              <a:t>Body Level One</a:t>
            </a:r>
          </a:p>
          <a:p>
            <a:pPr lvl="1"/>
            <a:r>
              <a:t>Body Level Two</a:t>
            </a:r>
          </a:p>
          <a:p>
            <a:pPr lvl="2"/>
            <a:r>
              <a:t>Body Level Three</a:t>
            </a:r>
          </a:p>
          <a:p>
            <a:pPr lvl="3"/>
            <a:r>
              <a:t>Body Level Four</a:t>
            </a:r>
          </a:p>
          <a:p>
            <a:pPr lvl="4"/>
            <a:r>
              <a:t>Body Level Five</a:t>
            </a:r>
          </a:p>
        </p:txBody>
      </p:sp>
      <p:sp>
        <p:nvSpPr>
          <p:cNvPr id="89" name="Shape 89"/>
          <p:cNvSpPr>
            <a:spLocks noGrp="1"/>
          </p:cNvSpPr>
          <p:nvPr>
            <p:ph type="sldNum" sz="quarter" idx="2"/>
          </p:nvPr>
        </p:nvSpPr>
        <p:spPr>
          <a:xfrm>
            <a:off x="5988050" y="6508750"/>
            <a:ext cx="209551" cy="254000"/>
          </a:xfrm>
          <a:prstGeom prst="rect">
            <a:avLst/>
          </a:prstGeom>
        </p:spPr>
        <p:txBody>
          <a:bodyPr/>
          <a:lstStyle/>
          <a:p>
            <a:fld id="{86CB4B4D-7CA3-9044-876B-883B54F8677D}" type="slidenum">
              <a:rPr/>
              <a:pPr/>
              <a:t>‹#›</a:t>
            </a:fld>
            <a:endParaRPr/>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96" name="Shape 96"/>
          <p:cNvSpPr>
            <a:spLocks noGrp="1"/>
          </p:cNvSpPr>
          <p:nvPr>
            <p:ph type="body" idx="1"/>
          </p:nvPr>
        </p:nvSpPr>
        <p:spPr>
          <a:xfrm>
            <a:off x="476250" y="889000"/>
            <a:ext cx="112395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 name="Shape 97"/>
          <p:cNvSpPr>
            <a:spLocks noGrp="1"/>
          </p:cNvSpPr>
          <p:nvPr>
            <p:ph type="sldNum" sz="quarter" idx="2"/>
          </p:nvPr>
        </p:nvSpPr>
        <p:spPr>
          <a:xfrm>
            <a:off x="5988050" y="6508750"/>
            <a:ext cx="209551" cy="254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04" name="Shape 104"/>
          <p:cNvSpPr>
            <a:spLocks noGrp="1"/>
          </p:cNvSpPr>
          <p:nvPr>
            <p:ph type="pic" sz="quarter" idx="13"/>
          </p:nvPr>
        </p:nvSpPr>
        <p:spPr>
          <a:xfrm>
            <a:off x="6281349" y="3393905"/>
            <a:ext cx="5362901" cy="2952751"/>
          </a:xfrm>
          <a:prstGeom prst="rect">
            <a:avLst/>
          </a:prstGeom>
          <a:ln w="9525">
            <a:round/>
          </a:ln>
        </p:spPr>
        <p:txBody>
          <a:bodyPr lIns="91439" tIns="45719" rIns="91439" bIns="45719" anchor="t">
            <a:noAutofit/>
          </a:bodyPr>
          <a:lstStyle/>
          <a:p>
            <a:endParaRPr/>
          </a:p>
        </p:txBody>
      </p:sp>
      <p:sp>
        <p:nvSpPr>
          <p:cNvPr id="105" name="Shape 105"/>
          <p:cNvSpPr>
            <a:spLocks noGrp="1"/>
          </p:cNvSpPr>
          <p:nvPr>
            <p:ph type="pic" sz="quarter" idx="14"/>
          </p:nvPr>
        </p:nvSpPr>
        <p:spPr>
          <a:xfrm>
            <a:off x="6284333" y="444500"/>
            <a:ext cx="5365751" cy="2476500"/>
          </a:xfrm>
          <a:prstGeom prst="rect">
            <a:avLst/>
          </a:prstGeom>
          <a:ln w="9525">
            <a:round/>
          </a:ln>
        </p:spPr>
        <p:txBody>
          <a:bodyPr lIns="91439" tIns="45719" rIns="91439" bIns="45719" anchor="t">
            <a:noAutofit/>
          </a:bodyPr>
          <a:lstStyle/>
          <a:p>
            <a:endParaRPr/>
          </a:p>
        </p:txBody>
      </p:sp>
      <p:sp>
        <p:nvSpPr>
          <p:cNvPr id="106" name="Shape 106"/>
          <p:cNvSpPr>
            <a:spLocks noGrp="1"/>
          </p:cNvSpPr>
          <p:nvPr>
            <p:ph type="pic" sz="half" idx="15"/>
          </p:nvPr>
        </p:nvSpPr>
        <p:spPr>
          <a:xfrm>
            <a:off x="436568" y="444500"/>
            <a:ext cx="5397501" cy="5905500"/>
          </a:xfrm>
          <a:prstGeom prst="rect">
            <a:avLst/>
          </a:prstGeom>
          <a:ln w="9525">
            <a:round/>
          </a:ln>
        </p:spPr>
        <p:txBody>
          <a:bodyPr lIns="91439" tIns="45719" rIns="91439" bIns="45719" anchor="t">
            <a:noAutofit/>
          </a:bodyPr>
          <a:lstStyle/>
          <a:p>
            <a:endParaRPr/>
          </a:p>
        </p:txBody>
      </p:sp>
      <p:sp>
        <p:nvSpPr>
          <p:cNvPr id="107" name="Shape 107"/>
          <p:cNvSpPr>
            <a:spLocks noGrp="1"/>
          </p:cNvSpPr>
          <p:nvPr>
            <p:ph type="sldNum" sz="quarter" idx="2"/>
          </p:nvPr>
        </p:nvSpPr>
        <p:spPr>
          <a:xfrm>
            <a:off x="5988050" y="6508750"/>
            <a:ext cx="209551" cy="254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23" name="Shape 123"/>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24" name="Shape 124"/>
          <p:cNvSpPr>
            <a:spLocks noGrp="1"/>
          </p:cNvSpPr>
          <p:nvPr>
            <p:ph type="sldNum" sz="quarter" idx="2"/>
          </p:nvPr>
        </p:nvSpPr>
        <p:spPr>
          <a:xfrm>
            <a:off x="5988050" y="6508750"/>
            <a:ext cx="209551" cy="254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Shape 2"/>
          <p:cNvSpPr/>
          <p:nvPr/>
        </p:nvSpPr>
        <p:spPr>
          <a:xfrm>
            <a:off x="476250" y="1530350"/>
            <a:ext cx="11247461"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latin typeface="Gill Sans MT" charset="0"/>
              <a:ea typeface="Gill Sans MT" charset="0"/>
              <a:cs typeface="Gill Sans MT" charset="0"/>
            </a:endParaRPr>
          </a:p>
        </p:txBody>
      </p:sp>
      <p:sp>
        <p:nvSpPr>
          <p:cNvPr id="3" name="Shape 3"/>
          <p:cNvSpPr/>
          <p:nvPr/>
        </p:nvSpPr>
        <p:spPr>
          <a:xfrm>
            <a:off x="476250" y="444500"/>
            <a:ext cx="11247461" cy="0"/>
          </a:xfrm>
          <a:prstGeom prst="line">
            <a:avLst/>
          </a:prstGeom>
          <a:ln w="12700">
            <a:solidFill>
              <a:srgbClr val="444444">
                <a:alpha val="30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latin typeface="Gill Sans MT" charset="0"/>
              <a:ea typeface="Gill Sans MT" charset="0"/>
              <a:cs typeface="Gill Sans MT" charset="0"/>
            </a:endParaRPr>
          </a:p>
        </p:txBody>
      </p:sp>
      <p:sp>
        <p:nvSpPr>
          <p:cNvPr id="4" name="Shape 4"/>
          <p:cNvSpPr>
            <a:spLocks noGrp="1"/>
          </p:cNvSpPr>
          <p:nvPr>
            <p:ph type="title"/>
          </p:nvPr>
        </p:nvSpPr>
        <p:spPr>
          <a:xfrm>
            <a:off x="476250" y="571500"/>
            <a:ext cx="11239500" cy="831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pic>
        <p:nvPicPr>
          <p:cNvPr id="5" name="gw_txt_4cp_pos_0.png"/>
          <p:cNvPicPr>
            <a:picLocks noChangeAspect="1"/>
          </p:cNvPicPr>
          <p:nvPr/>
        </p:nvPicPr>
        <p:blipFill>
          <a:blip r:embed="rId13">
            <a:extLst/>
          </a:blip>
          <a:stretch>
            <a:fillRect/>
          </a:stretch>
        </p:blipFill>
        <p:spPr>
          <a:xfrm>
            <a:off x="10634261" y="5714085"/>
            <a:ext cx="1516497" cy="1155065"/>
          </a:xfrm>
          <a:prstGeom prst="rect">
            <a:avLst/>
          </a:prstGeom>
          <a:ln w="12700">
            <a:miter lim="400000"/>
          </a:ln>
        </p:spPr>
      </p:pic>
      <p:sp>
        <p:nvSpPr>
          <p:cNvPr id="6" name="Shape 6"/>
          <p:cNvSpPr>
            <a:spLocks noGrp="1"/>
          </p:cNvSpPr>
          <p:nvPr>
            <p:ph type="body" idx="1"/>
          </p:nvPr>
        </p:nvSpPr>
        <p:spPr>
          <a:xfrm>
            <a:off x="476250" y="1847850"/>
            <a:ext cx="11239500" cy="4286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1" r:id="rId10"/>
    <p:sldLayoutId id="2147483663" r:id="rId11"/>
  </p:sldLayoutIdLst>
  <p:transition spd="med"/>
  <p:timing>
    <p:tnLst>
      <p:par>
        <p:cTn id="1" dur="indefinite" restart="never" nodeType="tmRoot"/>
      </p:par>
    </p:tnLst>
  </p:timing>
  <p:hf hdr="0" ftr="0" dt="0"/>
  <p:txStyles>
    <p:titleStyle>
      <a:lvl1pPr marL="0" marR="0" indent="0" algn="ctr" defTabSz="412750" latinLnBrk="0">
        <a:lnSpc>
          <a:spcPct val="90000"/>
        </a:lnSpc>
        <a:spcBef>
          <a:spcPts val="1150"/>
        </a:spcBef>
        <a:spcAft>
          <a:spcPts val="0"/>
        </a:spcAft>
        <a:buClrTx/>
        <a:buSzTx/>
        <a:buFontTx/>
        <a:buNone/>
        <a:tabLst/>
        <a:defRPr sz="4900" b="0" i="0" u="none" strike="noStrike" cap="none" spc="0" baseline="0">
          <a:ln>
            <a:noFill/>
          </a:ln>
          <a:solidFill>
            <a:schemeClr val="bg1"/>
          </a:solidFill>
          <a:uFillTx/>
          <a:latin typeface="Gill Sans MT" charset="0"/>
          <a:ea typeface="Gill Sans MT" charset="0"/>
          <a:cs typeface="Gill Sans MT" charset="0"/>
          <a:sym typeface="Lantinghei SC Extralight"/>
        </a:defRPr>
      </a:lvl1pPr>
      <a:lvl2pPr marL="0" marR="0" indent="114300" algn="ctr" defTabSz="412750" latinLnBrk="0">
        <a:lnSpc>
          <a:spcPct val="90000"/>
        </a:lnSpc>
        <a:spcBef>
          <a:spcPts val="1150"/>
        </a:spcBef>
        <a:spcAft>
          <a:spcPts val="0"/>
        </a:spcAft>
        <a:buClrTx/>
        <a:buSzTx/>
        <a:buFontTx/>
        <a:buNone/>
        <a:tabLst/>
        <a:defRPr sz="4900" b="0" i="0" u="none" strike="noStrike" cap="none" spc="0" baseline="0">
          <a:ln>
            <a:noFill/>
          </a:ln>
          <a:solidFill>
            <a:srgbClr val="D93E2B"/>
          </a:solidFill>
          <a:uFillTx/>
          <a:latin typeface="Lantinghei SC Extralight"/>
          <a:ea typeface="Lantinghei SC Extralight"/>
          <a:cs typeface="Lantinghei SC Extralight"/>
          <a:sym typeface="Lantinghei SC Extralight"/>
        </a:defRPr>
      </a:lvl2pPr>
      <a:lvl3pPr marL="0" marR="0" indent="228600" algn="ctr" defTabSz="412750" latinLnBrk="0">
        <a:lnSpc>
          <a:spcPct val="90000"/>
        </a:lnSpc>
        <a:spcBef>
          <a:spcPts val="1150"/>
        </a:spcBef>
        <a:spcAft>
          <a:spcPts val="0"/>
        </a:spcAft>
        <a:buClrTx/>
        <a:buSzTx/>
        <a:buFontTx/>
        <a:buNone/>
        <a:tabLst/>
        <a:defRPr sz="4900" b="0" i="0" u="none" strike="noStrike" cap="none" spc="0" baseline="0">
          <a:ln>
            <a:noFill/>
          </a:ln>
          <a:solidFill>
            <a:srgbClr val="D93E2B"/>
          </a:solidFill>
          <a:uFillTx/>
          <a:latin typeface="Lantinghei SC Extralight"/>
          <a:ea typeface="Lantinghei SC Extralight"/>
          <a:cs typeface="Lantinghei SC Extralight"/>
          <a:sym typeface="Lantinghei SC Extralight"/>
        </a:defRPr>
      </a:lvl3pPr>
      <a:lvl4pPr marL="0" marR="0" indent="342900" algn="ctr" defTabSz="412750" latinLnBrk="0">
        <a:lnSpc>
          <a:spcPct val="90000"/>
        </a:lnSpc>
        <a:spcBef>
          <a:spcPts val="1150"/>
        </a:spcBef>
        <a:spcAft>
          <a:spcPts val="0"/>
        </a:spcAft>
        <a:buClrTx/>
        <a:buSzTx/>
        <a:buFontTx/>
        <a:buNone/>
        <a:tabLst/>
        <a:defRPr sz="4900" b="0" i="0" u="none" strike="noStrike" cap="none" spc="0" baseline="0">
          <a:ln>
            <a:noFill/>
          </a:ln>
          <a:solidFill>
            <a:srgbClr val="D93E2B"/>
          </a:solidFill>
          <a:uFillTx/>
          <a:latin typeface="Lantinghei SC Extralight"/>
          <a:ea typeface="Lantinghei SC Extralight"/>
          <a:cs typeface="Lantinghei SC Extralight"/>
          <a:sym typeface="Lantinghei SC Extralight"/>
        </a:defRPr>
      </a:lvl4pPr>
      <a:lvl5pPr marL="0" marR="0" indent="457200" algn="ctr" defTabSz="412750" latinLnBrk="0">
        <a:lnSpc>
          <a:spcPct val="90000"/>
        </a:lnSpc>
        <a:spcBef>
          <a:spcPts val="1150"/>
        </a:spcBef>
        <a:spcAft>
          <a:spcPts val="0"/>
        </a:spcAft>
        <a:buClrTx/>
        <a:buSzTx/>
        <a:buFontTx/>
        <a:buNone/>
        <a:tabLst/>
        <a:defRPr sz="4900" b="0" i="0" u="none" strike="noStrike" cap="none" spc="0" baseline="0">
          <a:ln>
            <a:noFill/>
          </a:ln>
          <a:solidFill>
            <a:srgbClr val="D93E2B"/>
          </a:solidFill>
          <a:uFillTx/>
          <a:latin typeface="Lantinghei SC Extralight"/>
          <a:ea typeface="Lantinghei SC Extralight"/>
          <a:cs typeface="Lantinghei SC Extralight"/>
          <a:sym typeface="Lantinghei SC Extralight"/>
        </a:defRPr>
      </a:lvl5pPr>
      <a:lvl6pPr marL="0" marR="0" indent="571500" algn="ctr" defTabSz="412750" latinLnBrk="0">
        <a:lnSpc>
          <a:spcPct val="90000"/>
        </a:lnSpc>
        <a:spcBef>
          <a:spcPts val="1150"/>
        </a:spcBef>
        <a:spcAft>
          <a:spcPts val="0"/>
        </a:spcAft>
        <a:buClrTx/>
        <a:buSzTx/>
        <a:buFontTx/>
        <a:buNone/>
        <a:tabLst/>
        <a:defRPr sz="4900" b="0" i="0" u="none" strike="noStrike" cap="none" spc="0" baseline="0">
          <a:ln>
            <a:noFill/>
          </a:ln>
          <a:solidFill>
            <a:srgbClr val="D93E2B"/>
          </a:solidFill>
          <a:uFillTx/>
          <a:latin typeface="Lantinghei SC Extralight"/>
          <a:ea typeface="Lantinghei SC Extralight"/>
          <a:cs typeface="Lantinghei SC Extralight"/>
          <a:sym typeface="Lantinghei SC Extralight"/>
        </a:defRPr>
      </a:lvl6pPr>
      <a:lvl7pPr marL="0" marR="0" indent="685800" algn="ctr" defTabSz="412750" latinLnBrk="0">
        <a:lnSpc>
          <a:spcPct val="90000"/>
        </a:lnSpc>
        <a:spcBef>
          <a:spcPts val="1150"/>
        </a:spcBef>
        <a:spcAft>
          <a:spcPts val="0"/>
        </a:spcAft>
        <a:buClrTx/>
        <a:buSzTx/>
        <a:buFontTx/>
        <a:buNone/>
        <a:tabLst/>
        <a:defRPr sz="4900" b="0" i="0" u="none" strike="noStrike" cap="none" spc="0" baseline="0">
          <a:ln>
            <a:noFill/>
          </a:ln>
          <a:solidFill>
            <a:srgbClr val="D93E2B"/>
          </a:solidFill>
          <a:uFillTx/>
          <a:latin typeface="Lantinghei SC Extralight"/>
          <a:ea typeface="Lantinghei SC Extralight"/>
          <a:cs typeface="Lantinghei SC Extralight"/>
          <a:sym typeface="Lantinghei SC Extralight"/>
        </a:defRPr>
      </a:lvl7pPr>
      <a:lvl8pPr marL="0" marR="0" indent="800100" algn="ctr" defTabSz="412750" latinLnBrk="0">
        <a:lnSpc>
          <a:spcPct val="90000"/>
        </a:lnSpc>
        <a:spcBef>
          <a:spcPts val="1150"/>
        </a:spcBef>
        <a:spcAft>
          <a:spcPts val="0"/>
        </a:spcAft>
        <a:buClrTx/>
        <a:buSzTx/>
        <a:buFontTx/>
        <a:buNone/>
        <a:tabLst/>
        <a:defRPr sz="4900" b="0" i="0" u="none" strike="noStrike" cap="none" spc="0" baseline="0">
          <a:ln>
            <a:noFill/>
          </a:ln>
          <a:solidFill>
            <a:srgbClr val="D93E2B"/>
          </a:solidFill>
          <a:uFillTx/>
          <a:latin typeface="Lantinghei SC Extralight"/>
          <a:ea typeface="Lantinghei SC Extralight"/>
          <a:cs typeface="Lantinghei SC Extralight"/>
          <a:sym typeface="Lantinghei SC Extralight"/>
        </a:defRPr>
      </a:lvl8pPr>
      <a:lvl9pPr marL="0" marR="0" indent="914400" algn="ctr" defTabSz="412750" latinLnBrk="0">
        <a:lnSpc>
          <a:spcPct val="90000"/>
        </a:lnSpc>
        <a:spcBef>
          <a:spcPts val="1150"/>
        </a:spcBef>
        <a:spcAft>
          <a:spcPts val="0"/>
        </a:spcAft>
        <a:buClrTx/>
        <a:buSzTx/>
        <a:buFontTx/>
        <a:buNone/>
        <a:tabLst/>
        <a:defRPr sz="4900" b="0" i="0" u="none" strike="noStrike" cap="none" spc="0" baseline="0">
          <a:ln>
            <a:noFill/>
          </a:ln>
          <a:solidFill>
            <a:srgbClr val="D93E2B"/>
          </a:solidFill>
          <a:uFillTx/>
          <a:latin typeface="Lantinghei SC Extralight"/>
          <a:ea typeface="Lantinghei SC Extralight"/>
          <a:cs typeface="Lantinghei SC Extralight"/>
          <a:sym typeface="Lantinghei SC Extralight"/>
        </a:defRPr>
      </a:lvl9pPr>
    </p:titleStyle>
    <p:bodyStyle>
      <a:lvl1pPr marL="3048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a:defRPr>
      </a:lvl1pPr>
      <a:lvl2pPr marL="6096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a:defRPr>
      </a:lvl2pPr>
      <a:lvl3pPr marL="9144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a:defRPr>
      </a:lvl3pPr>
      <a:lvl4pPr marL="12192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a:defRPr>
      </a:lvl4pPr>
      <a:lvl5pPr marL="15240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a:defRPr>
      </a:lvl5pPr>
      <a:lvl6pPr marL="18288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6pPr>
      <a:lvl7pPr marL="21336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7pPr>
      <a:lvl8pPr marL="24384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8pPr>
      <a:lvl9pPr marL="27432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chart" Target="../charts/char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chart" Target="../charts/char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iHeartGraph/iSpan" TargetMode="External"/><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 name="Shape 165"/>
          <p:cNvSpPr>
            <a:spLocks noGrp="1"/>
          </p:cNvSpPr>
          <p:nvPr>
            <p:ph type="title"/>
          </p:nvPr>
        </p:nvSpPr>
        <p:spPr>
          <a:xfrm>
            <a:off x="368300" y="335660"/>
            <a:ext cx="11239500" cy="1670050"/>
          </a:xfrm>
          <a:prstGeom prst="rect">
            <a:avLst/>
          </a:prstGeom>
        </p:spPr>
        <p:txBody>
          <a:bodyPr lIns="13547" tIns="13547" rIns="13547" bIns="13547" anchor="ctr">
            <a:noAutofit/>
          </a:bodyPr>
          <a:lstStyle/>
          <a:p>
            <a:r>
              <a:rPr lang="en-US" sz="4000" smtClean="0">
                <a:solidFill>
                  <a:srgbClr val="0432FF"/>
                </a:solidFill>
                <a:latin typeface="Gill Sans MT" charset="0"/>
                <a:ea typeface="Gill Sans MT" charset="0"/>
                <a:cs typeface="Gill Sans MT" charset="0"/>
              </a:rPr>
              <a:t>iSpan</a:t>
            </a:r>
            <a:r>
              <a:rPr lang="en-US" sz="4000" dirty="0">
                <a:solidFill>
                  <a:srgbClr val="0432FF"/>
                </a:solidFill>
                <a:latin typeface="Gill Sans MT" charset="0"/>
                <a:ea typeface="Gill Sans MT" charset="0"/>
                <a:cs typeface="Gill Sans MT" charset="0"/>
              </a:rPr>
              <a:t>: Parallel Identification of Strongly Connected Components with Spanning Trees </a:t>
            </a:r>
          </a:p>
        </p:txBody>
      </p:sp>
      <p:sp>
        <p:nvSpPr>
          <p:cNvPr id="5" name="TextBox 4"/>
          <p:cNvSpPr txBox="1"/>
          <p:nvPr/>
        </p:nvSpPr>
        <p:spPr>
          <a:xfrm>
            <a:off x="3360728" y="5027419"/>
            <a:ext cx="5254644" cy="9130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r>
              <a:rPr lang="en-US" sz="2800" dirty="0" smtClean="0">
                <a:solidFill>
                  <a:schemeClr val="tx2">
                    <a:lumMod val="50000"/>
                  </a:schemeClr>
                </a:solidFill>
                <a:latin typeface="Gill Sans MT" charset="0"/>
                <a:ea typeface="Gill Sans MT" charset="0"/>
                <a:cs typeface="Gill Sans MT" charset="0"/>
              </a:rPr>
              <a:t>The </a:t>
            </a:r>
            <a:r>
              <a:rPr lang="en-US" sz="2800" dirty="0">
                <a:solidFill>
                  <a:schemeClr val="tx2">
                    <a:lumMod val="50000"/>
                  </a:schemeClr>
                </a:solidFill>
                <a:latin typeface="Gill Sans MT" charset="0"/>
                <a:ea typeface="Gill Sans MT" charset="0"/>
                <a:cs typeface="Gill Sans MT" charset="0"/>
              </a:rPr>
              <a:t>George Washington </a:t>
            </a:r>
            <a:r>
              <a:rPr lang="en-US" sz="2800" dirty="0" smtClean="0">
                <a:solidFill>
                  <a:schemeClr val="tx2">
                    <a:lumMod val="50000"/>
                  </a:schemeClr>
                </a:solidFill>
                <a:latin typeface="Gill Sans MT" charset="0"/>
                <a:ea typeface="Gill Sans MT" charset="0"/>
                <a:cs typeface="Gill Sans MT" charset="0"/>
              </a:rPr>
              <a:t>University</a:t>
            </a:r>
          </a:p>
          <a:p>
            <a:r>
              <a:rPr lang="en-US" sz="2800" dirty="0" smtClean="0">
                <a:solidFill>
                  <a:schemeClr val="tx2">
                    <a:lumMod val="50000"/>
                  </a:schemeClr>
                </a:solidFill>
                <a:latin typeface="Gill Sans MT" charset="0"/>
                <a:ea typeface="Gill Sans MT" charset="0"/>
                <a:cs typeface="Gill Sans MT" charset="0"/>
              </a:rPr>
              <a:t>University of Massachusetts Lowell</a:t>
            </a:r>
            <a:endParaRPr lang="en-US" sz="2800" dirty="0">
              <a:solidFill>
                <a:schemeClr val="tx2">
                  <a:lumMod val="50000"/>
                </a:schemeClr>
              </a:solidFill>
              <a:latin typeface="Gill Sans MT" charset="0"/>
              <a:ea typeface="Gill Sans MT" charset="0"/>
              <a:cs typeface="Gill Sans MT"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13" y="5660095"/>
            <a:ext cx="902000" cy="1197905"/>
          </a:xfrm>
          <a:prstGeom prst="rect">
            <a:avLst/>
          </a:prstGeom>
        </p:spPr>
      </p:pic>
      <p:sp>
        <p:nvSpPr>
          <p:cNvPr id="9" name="TextBox 8"/>
          <p:cNvSpPr txBox="1"/>
          <p:nvPr/>
        </p:nvSpPr>
        <p:spPr>
          <a:xfrm>
            <a:off x="1620184" y="2050256"/>
            <a:ext cx="9454511"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r>
              <a:rPr lang="en-US" sz="3600" b="1" dirty="0">
                <a:solidFill>
                  <a:schemeClr val="tx2">
                    <a:lumMod val="50000"/>
                  </a:schemeClr>
                </a:solidFill>
                <a:latin typeface="Gill Sans MT" charset="0"/>
                <a:ea typeface="Gill Sans MT" charset="0"/>
                <a:cs typeface="Gill Sans MT" charset="0"/>
              </a:rPr>
              <a:t>Yuede </a:t>
            </a:r>
            <a:r>
              <a:rPr lang="en-US" sz="3600" b="1" dirty="0" smtClean="0">
                <a:solidFill>
                  <a:schemeClr val="tx2">
                    <a:lumMod val="50000"/>
                  </a:schemeClr>
                </a:solidFill>
                <a:latin typeface="Gill Sans MT" charset="0"/>
                <a:ea typeface="Gill Sans MT" charset="0"/>
                <a:cs typeface="Gill Sans MT" charset="0"/>
              </a:rPr>
              <a:t>Ji</a:t>
            </a:r>
            <a:r>
              <a:rPr lang="en-US" sz="3600" dirty="0">
                <a:solidFill>
                  <a:schemeClr val="tx2">
                    <a:lumMod val="50000"/>
                  </a:schemeClr>
                </a:solidFill>
                <a:latin typeface="Gill Sans MT" charset="0"/>
                <a:ea typeface="Gill Sans MT" charset="0"/>
                <a:cs typeface="Gill Sans MT" charset="0"/>
              </a:rPr>
              <a:t>	</a:t>
            </a:r>
            <a:r>
              <a:rPr lang="en-US" sz="3600" dirty="0" smtClean="0">
                <a:solidFill>
                  <a:schemeClr val="tx2">
                    <a:lumMod val="50000"/>
                  </a:schemeClr>
                </a:solidFill>
                <a:latin typeface="Gill Sans MT" charset="0"/>
                <a:ea typeface="Gill Sans MT" charset="0"/>
                <a:cs typeface="Gill Sans MT" charset="0"/>
              </a:rPr>
              <a:t>		Hang Liu</a:t>
            </a:r>
            <a:r>
              <a:rPr lang="en-US" sz="3600" dirty="0">
                <a:solidFill>
                  <a:schemeClr val="tx2">
                    <a:lumMod val="50000"/>
                  </a:schemeClr>
                </a:solidFill>
                <a:latin typeface="Gill Sans MT" charset="0"/>
                <a:ea typeface="Gill Sans MT" charset="0"/>
                <a:cs typeface="Gill Sans MT" charset="0"/>
              </a:rPr>
              <a:t>	</a:t>
            </a:r>
            <a:r>
              <a:rPr lang="en-US" sz="3600" dirty="0" smtClean="0">
                <a:solidFill>
                  <a:schemeClr val="tx2">
                    <a:lumMod val="50000"/>
                  </a:schemeClr>
                </a:solidFill>
                <a:latin typeface="Gill Sans MT" charset="0"/>
                <a:ea typeface="Gill Sans MT" charset="0"/>
                <a:cs typeface="Gill Sans MT" charset="0"/>
              </a:rPr>
              <a:t>			 </a:t>
            </a:r>
            <a:r>
              <a:rPr lang="en-US" sz="3600" dirty="0">
                <a:solidFill>
                  <a:schemeClr val="tx2">
                    <a:lumMod val="50000"/>
                  </a:schemeClr>
                </a:solidFill>
                <a:latin typeface="Gill Sans MT" charset="0"/>
                <a:ea typeface="Gill Sans MT" charset="0"/>
                <a:cs typeface="Gill Sans MT" charset="0"/>
              </a:rPr>
              <a:t>H. Howie </a:t>
            </a:r>
            <a:r>
              <a:rPr lang="en-US" sz="3600" dirty="0" smtClean="0">
                <a:solidFill>
                  <a:schemeClr val="tx2">
                    <a:lumMod val="50000"/>
                  </a:schemeClr>
                </a:solidFill>
                <a:latin typeface="Gill Sans MT" charset="0"/>
                <a:ea typeface="Gill Sans MT" charset="0"/>
                <a:cs typeface="Gill Sans MT" charset="0"/>
              </a:rPr>
              <a:t>Huang</a:t>
            </a:r>
            <a:endParaRPr lang="en-US" sz="3600" baseline="30000" dirty="0">
              <a:solidFill>
                <a:schemeClr val="tx2">
                  <a:lumMod val="50000"/>
                </a:schemeClr>
              </a:solidFill>
              <a:latin typeface="Gill Sans MT" charset="0"/>
              <a:ea typeface="Gill Sans MT" charset="0"/>
              <a:cs typeface="Gill Sans MT"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8045" y="2655550"/>
            <a:ext cx="1676096" cy="202917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4064" r="10154"/>
          <a:stretch/>
        </p:blipFill>
        <p:spPr>
          <a:xfrm>
            <a:off x="4907392" y="2718686"/>
            <a:ext cx="1672364" cy="1996167"/>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9535" r="12371"/>
          <a:stretch/>
        </p:blipFill>
        <p:spPr>
          <a:xfrm>
            <a:off x="1735494" y="2701870"/>
            <a:ext cx="1511559" cy="1951428"/>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iSpan</a:t>
            </a:r>
            <a:r>
              <a:rPr lang="en-US" dirty="0" smtClean="0"/>
              <a:t> Techniques</a:t>
            </a:r>
            <a:endParaRPr lang="en-US" dirty="0"/>
          </a:p>
        </p:txBody>
      </p:sp>
      <p:sp>
        <p:nvSpPr>
          <p:cNvPr id="4" name="TextBox 3"/>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10</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
        <p:nvSpPr>
          <p:cNvPr id="6" name="Text Placeholder 2"/>
          <p:cNvSpPr txBox="1">
            <a:spLocks/>
          </p:cNvSpPr>
          <p:nvPr/>
        </p:nvSpPr>
        <p:spPr>
          <a:xfrm>
            <a:off x="616071" y="1812925"/>
            <a:ext cx="11239501" cy="4286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t">
            <a:normAutofit/>
          </a:bodyPr>
          <a:lstStyle>
            <a:lvl1pPr marL="3048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1pPr>
            <a:lvl2pPr marL="6096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2pPr>
            <a:lvl3pPr marL="9144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3pPr>
            <a:lvl4pPr marL="12192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4pPr>
            <a:lvl5pPr marL="15240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5pPr>
            <a:lvl6pPr marL="18288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6pPr>
            <a:lvl7pPr marL="21336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7pPr>
            <a:lvl8pPr marL="24384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8pPr>
            <a:lvl9pPr marL="27432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9pPr>
          </a:lstStyle>
          <a:p>
            <a:pPr marL="304800" lvl="2" hangingPunct="1"/>
            <a:r>
              <a:rPr lang="en-US" sz="2800" dirty="0" smtClean="0">
                <a:solidFill>
                  <a:srgbClr val="000000"/>
                </a:solidFill>
              </a:rPr>
              <a:t>Relaxed </a:t>
            </a:r>
            <a:r>
              <a:rPr lang="en-US" sz="2800" dirty="0">
                <a:solidFill>
                  <a:srgbClr val="000000"/>
                </a:solidFill>
              </a:rPr>
              <a:t>synchronization (</a:t>
            </a:r>
            <a:r>
              <a:rPr lang="en-US" sz="2800" dirty="0" err="1">
                <a:solidFill>
                  <a:srgbClr val="000000"/>
                </a:solidFill>
              </a:rPr>
              <a:t>Rsync</a:t>
            </a:r>
            <a:r>
              <a:rPr lang="en-US" sz="2800" dirty="0" smtClean="0">
                <a:solidFill>
                  <a:srgbClr val="000000"/>
                </a:solidFill>
              </a:rPr>
              <a:t>)</a:t>
            </a:r>
          </a:p>
          <a:p>
            <a:pPr marL="304800" lvl="2" hangingPunct="1"/>
            <a:r>
              <a:rPr lang="en-US" sz="2800" dirty="0">
                <a:solidFill>
                  <a:srgbClr val="000000"/>
                </a:solidFill>
              </a:rPr>
              <a:t>Fast spanning tree construction </a:t>
            </a:r>
            <a:r>
              <a:rPr lang="en-US" sz="2800" dirty="0" smtClean="0">
                <a:solidFill>
                  <a:srgbClr val="000000"/>
                </a:solidFill>
              </a:rPr>
              <a:t>method</a:t>
            </a:r>
          </a:p>
          <a:p>
            <a:pPr marL="304800" lvl="2" hangingPunct="1"/>
            <a:r>
              <a:rPr lang="en-US" sz="2800" dirty="0" smtClean="0">
                <a:solidFill>
                  <a:srgbClr val="000000"/>
                </a:solidFill>
              </a:rPr>
              <a:t>Scale </a:t>
            </a:r>
            <a:r>
              <a:rPr lang="en-US" sz="2800" dirty="0">
                <a:solidFill>
                  <a:srgbClr val="000000"/>
                </a:solidFill>
              </a:rPr>
              <a:t>to multiple </a:t>
            </a:r>
            <a:r>
              <a:rPr lang="en-US" sz="2800" dirty="0" smtClean="0">
                <a:solidFill>
                  <a:srgbClr val="000000"/>
                </a:solidFill>
              </a:rPr>
              <a:t>machines</a:t>
            </a:r>
          </a:p>
        </p:txBody>
      </p:sp>
    </p:spTree>
    <p:extLst>
      <p:ext uri="{BB962C8B-B14F-4D97-AF65-F5344CB8AC3E}">
        <p14:creationId xmlns:p14="http://schemas.microsoft.com/office/powerpoint/2010/main" val="212772614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71500"/>
            <a:ext cx="11514926" cy="831850"/>
          </a:xfrm>
        </p:spPr>
        <p:txBody>
          <a:bodyPr>
            <a:normAutofit/>
          </a:bodyPr>
          <a:lstStyle/>
          <a:p>
            <a:r>
              <a:rPr lang="en-US" dirty="0" smtClean="0"/>
              <a:t>Relaxed Synchronization (</a:t>
            </a:r>
            <a:r>
              <a:rPr lang="en-US" dirty="0" err="1" smtClean="0"/>
              <a:t>Rsync</a:t>
            </a:r>
            <a:r>
              <a:rPr lang="en-US" dirty="0" smtClean="0"/>
              <a:t>)</a:t>
            </a:r>
            <a:endParaRPr lang="en-US" dirty="0"/>
          </a:p>
        </p:txBody>
      </p:sp>
      <p:sp>
        <p:nvSpPr>
          <p:cNvPr id="4" name="TextBox 3"/>
          <p:cNvSpPr txBox="1"/>
          <p:nvPr/>
        </p:nvSpPr>
        <p:spPr>
          <a:xfrm>
            <a:off x="6096000" y="1493916"/>
            <a:ext cx="5895176"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1800" b="1" dirty="0" smtClean="0">
                <a:solidFill>
                  <a:srgbClr val="000000"/>
                </a:solidFill>
                <a:latin typeface="Gill Sans" charset="0"/>
                <a:ea typeface="Gill Sans" charset="0"/>
                <a:cs typeface="Gill Sans" charset="0"/>
              </a:rPr>
              <a:t>   </a:t>
            </a:r>
            <a:r>
              <a:rPr lang="en-US" sz="1800" b="1" dirty="0" err="1" smtClean="0">
                <a:solidFill>
                  <a:srgbClr val="000000"/>
                </a:solidFill>
                <a:latin typeface="Gill Sans" charset="0"/>
                <a:ea typeface="Gill Sans" charset="0"/>
                <a:cs typeface="Gill Sans" charset="0"/>
              </a:rPr>
              <a:t>Rsync</a:t>
            </a:r>
            <a:endParaRPr lang="en-US" sz="1800" b="1" dirty="0" smtClean="0">
              <a:solidFill>
                <a:srgbClr val="000000"/>
              </a:solidFill>
              <a:latin typeface="Gill Sans" charset="0"/>
              <a:ea typeface="Gill Sans" charset="0"/>
              <a:cs typeface="Gill Sans" charset="0"/>
            </a:endParaRP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00000"/>
                </a:solidFill>
                <a:latin typeface="Gill Sans" charset="0"/>
                <a:ea typeface="Gill Sans" charset="0"/>
                <a:cs typeface="Gill Sans" charset="0"/>
              </a:rPr>
              <a:t>1 </a:t>
            </a:r>
            <a:r>
              <a:rPr lang="en-US" sz="1800" dirty="0" err="1" smtClean="0">
                <a:solidFill>
                  <a:srgbClr val="000000"/>
                </a:solidFill>
                <a:latin typeface="Gill Sans" charset="0"/>
                <a:ea typeface="Gill Sans" charset="0"/>
                <a:cs typeface="Gill Sans" charset="0"/>
              </a:rPr>
              <a:t>foreach</a:t>
            </a:r>
            <a:r>
              <a:rPr lang="en-US" sz="1800" dirty="0" smtClean="0">
                <a:solidFill>
                  <a:srgbClr val="000000"/>
                </a:solidFill>
                <a:latin typeface="Gill Sans" charset="0"/>
                <a:ea typeface="Gill Sans" charset="0"/>
                <a:cs typeface="Gill Sans" charset="0"/>
              </a:rPr>
              <a:t> unvisited vertex </a:t>
            </a:r>
            <a:r>
              <a:rPr lang="en-US" sz="1800" i="1" dirty="0" smtClean="0">
                <a:solidFill>
                  <a:srgbClr val="000000"/>
                </a:solidFill>
                <a:latin typeface="Gill Sans" charset="0"/>
                <a:ea typeface="Gill Sans" charset="0"/>
                <a:cs typeface="Gill Sans" charset="0"/>
              </a:rPr>
              <a:t>v</a:t>
            </a:r>
            <a:r>
              <a:rPr lang="en-US" sz="1800" dirty="0" smtClean="0">
                <a:solidFill>
                  <a:srgbClr val="000000"/>
                </a:solidFill>
                <a:latin typeface="Gill Sans" charset="0"/>
                <a:ea typeface="Gill Sans" charset="0"/>
                <a:cs typeface="Gill Sans" charset="0"/>
              </a:rPr>
              <a:t> in parallel do</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00000"/>
                </a:solidFill>
                <a:latin typeface="Gill Sans" charset="0"/>
                <a:ea typeface="Gill Sans" charset="0"/>
                <a:cs typeface="Gill Sans" charset="0"/>
              </a:rPr>
              <a:t>2       </a:t>
            </a:r>
            <a:r>
              <a:rPr lang="en-US" sz="1800" dirty="0" err="1" smtClean="0">
                <a:solidFill>
                  <a:srgbClr val="000000"/>
                </a:solidFill>
                <a:latin typeface="Gill Sans" charset="0"/>
                <a:ea typeface="Gill Sans" charset="0"/>
                <a:cs typeface="Gill Sans" charset="0"/>
              </a:rPr>
              <a:t>foreach</a:t>
            </a:r>
            <a:r>
              <a:rPr lang="en-US" sz="1800" dirty="0" smtClean="0">
                <a:solidFill>
                  <a:srgbClr val="000000"/>
                </a:solidFill>
                <a:latin typeface="Gill Sans" charset="0"/>
                <a:ea typeface="Gill Sans" charset="0"/>
                <a:cs typeface="Gill Sans" charset="0"/>
              </a:rPr>
              <a:t> vertex </a:t>
            </a:r>
            <a:r>
              <a:rPr lang="en-US" sz="1800" i="1" dirty="0" smtClean="0">
                <a:solidFill>
                  <a:srgbClr val="000000"/>
                </a:solidFill>
                <a:latin typeface="Gill Sans" charset="0"/>
                <a:ea typeface="Gill Sans" charset="0"/>
                <a:cs typeface="Gill Sans" charset="0"/>
              </a:rPr>
              <a:t>w</a:t>
            </a:r>
            <a:r>
              <a:rPr lang="en-US" sz="1800" dirty="0" smtClean="0">
                <a:solidFill>
                  <a:srgbClr val="000000"/>
                </a:solidFill>
                <a:latin typeface="Gill Sans" charset="0"/>
                <a:ea typeface="Gill Sans" charset="0"/>
                <a:cs typeface="Gill Sans" charset="0"/>
              </a:rPr>
              <a:t> in </a:t>
            </a:r>
            <a:r>
              <a:rPr lang="en-US" sz="1800" i="1" dirty="0" err="1" smtClean="0">
                <a:solidFill>
                  <a:srgbClr val="000000"/>
                </a:solidFill>
                <a:latin typeface="Gill Sans" charset="0"/>
                <a:ea typeface="Gill Sans" charset="0"/>
                <a:cs typeface="Gill Sans" charset="0"/>
              </a:rPr>
              <a:t>InNeighbor</a:t>
            </a:r>
            <a:r>
              <a:rPr lang="en-US" sz="1800" i="1" dirty="0" smtClean="0">
                <a:solidFill>
                  <a:srgbClr val="000000"/>
                </a:solidFill>
                <a:latin typeface="Gill Sans" charset="0"/>
                <a:ea typeface="Gill Sans" charset="0"/>
                <a:cs typeface="Gill Sans" charset="0"/>
              </a:rPr>
              <a:t>(v) </a:t>
            </a:r>
            <a:r>
              <a:rPr lang="en-US" sz="1800" dirty="0" smtClean="0">
                <a:solidFill>
                  <a:srgbClr val="000000"/>
                </a:solidFill>
                <a:latin typeface="Gill Sans" charset="0"/>
                <a:ea typeface="Gill Sans" charset="0"/>
                <a:cs typeface="Gill Sans" charset="0"/>
              </a:rPr>
              <a:t>do</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432FF"/>
                </a:solidFill>
                <a:latin typeface="Gill Sans" charset="0"/>
                <a:ea typeface="Gill Sans" charset="0"/>
                <a:cs typeface="Gill Sans" charset="0"/>
              </a:rPr>
              <a:t>3              if </a:t>
            </a:r>
            <a:r>
              <a:rPr lang="en-US" sz="1800" i="1" dirty="0" smtClean="0">
                <a:solidFill>
                  <a:srgbClr val="0432FF"/>
                </a:solidFill>
                <a:latin typeface="Gill Sans" charset="0"/>
                <a:ea typeface="Gill Sans" charset="0"/>
                <a:cs typeface="Gill Sans" charset="0"/>
              </a:rPr>
              <a:t>visit[w]</a:t>
            </a:r>
            <a:r>
              <a:rPr lang="en-US" sz="1800" dirty="0" smtClean="0">
                <a:solidFill>
                  <a:srgbClr val="0432FF"/>
                </a:solidFill>
                <a:latin typeface="Gill Sans" charset="0"/>
                <a:ea typeface="Gill Sans" charset="0"/>
                <a:cs typeface="Gill Sans" charset="0"/>
              </a:rPr>
              <a:t> is </a:t>
            </a:r>
            <a:r>
              <a:rPr lang="en-US" sz="1800" i="1" dirty="0" smtClean="0">
                <a:solidFill>
                  <a:srgbClr val="0432FF"/>
                </a:solidFill>
                <a:latin typeface="Gill Sans" charset="0"/>
                <a:ea typeface="Gill Sans" charset="0"/>
                <a:cs typeface="Gill Sans" charset="0"/>
              </a:rPr>
              <a:t>visited</a:t>
            </a:r>
            <a:r>
              <a:rPr lang="en-US" sz="1800" dirty="0" smtClean="0">
                <a:solidFill>
                  <a:srgbClr val="0432FF"/>
                </a:solidFill>
                <a:latin typeface="Gill Sans" charset="0"/>
                <a:ea typeface="Gill Sans" charset="0"/>
                <a:cs typeface="Gill Sans" charset="0"/>
              </a:rPr>
              <a:t> then</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432FF"/>
                </a:solidFill>
                <a:latin typeface="Gill Sans" charset="0"/>
                <a:ea typeface="Gill Sans" charset="0"/>
                <a:cs typeface="Gill Sans" charset="0"/>
              </a:rPr>
              <a:t>4                     </a:t>
            </a:r>
            <a:r>
              <a:rPr lang="en-US" sz="1800" i="1" dirty="0" smtClean="0">
                <a:solidFill>
                  <a:srgbClr val="0432FF"/>
                </a:solidFill>
                <a:latin typeface="Gill Sans" charset="0"/>
                <a:ea typeface="Gill Sans" charset="0"/>
                <a:cs typeface="Gill Sans" charset="0"/>
              </a:rPr>
              <a:t>visit[v] = visited;</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00000"/>
                </a:solidFill>
                <a:latin typeface="Gill Sans" charset="0"/>
                <a:ea typeface="Gill Sans" charset="0"/>
                <a:cs typeface="Gill Sans" charset="0"/>
              </a:rPr>
              <a:t>5                     break;</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00000"/>
                </a:solidFill>
                <a:latin typeface="Gill Sans" charset="0"/>
                <a:ea typeface="Gill Sans" charset="0"/>
                <a:cs typeface="Gill Sans" charset="0"/>
              </a:rPr>
              <a:t>6 barrier(); </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00000"/>
                </a:solidFill>
                <a:latin typeface="Gill Sans" charset="0"/>
                <a:ea typeface="Gill Sans" charset="0"/>
                <a:cs typeface="Gill Sans" charset="0"/>
              </a:rPr>
              <a:t>…</a:t>
            </a:r>
          </a:p>
        </p:txBody>
      </p:sp>
      <p:sp>
        <p:nvSpPr>
          <p:cNvPr id="5" name="TextBox 4"/>
          <p:cNvSpPr txBox="1"/>
          <p:nvPr/>
        </p:nvSpPr>
        <p:spPr>
          <a:xfrm>
            <a:off x="791818" y="1545676"/>
            <a:ext cx="4416286"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en-US" sz="1800" b="1" dirty="0" smtClean="0">
                <a:solidFill>
                  <a:schemeClr val="tx1">
                    <a:lumMod val="50000"/>
                  </a:schemeClr>
                </a:solidFill>
                <a:latin typeface="Gill Sans" charset="0"/>
                <a:ea typeface="Gill Sans" charset="0"/>
                <a:cs typeface="Gill Sans" charset="0"/>
              </a:rPr>
              <a:t>   </a:t>
            </a:r>
            <a:r>
              <a:rPr lang="en-US" sz="1800" b="1" dirty="0">
                <a:solidFill>
                  <a:schemeClr val="tx1">
                    <a:lumMod val="50000"/>
                  </a:schemeClr>
                </a:solidFill>
                <a:latin typeface="Gill Sans" charset="0"/>
                <a:ea typeface="Gill Sans" charset="0"/>
                <a:cs typeface="Gill Sans" charset="0"/>
              </a:rPr>
              <a:t>Current </a:t>
            </a:r>
            <a:r>
              <a:rPr lang="en-US" sz="1800" b="1" dirty="0" smtClean="0">
                <a:solidFill>
                  <a:schemeClr val="tx1">
                    <a:lumMod val="50000"/>
                  </a:schemeClr>
                </a:solidFill>
                <a:latin typeface="Gill Sans" charset="0"/>
                <a:ea typeface="Gill Sans" charset="0"/>
                <a:cs typeface="Gill Sans" charset="0"/>
              </a:rPr>
              <a:t>Sync BFS (bottom-up)</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chemeClr val="tx1">
                    <a:lumMod val="50000"/>
                  </a:schemeClr>
                </a:solidFill>
                <a:latin typeface="Gill Sans" charset="0"/>
                <a:ea typeface="Gill Sans" charset="0"/>
                <a:cs typeface="Gill Sans" charset="0"/>
              </a:rPr>
              <a:t>1 </a:t>
            </a:r>
            <a:r>
              <a:rPr lang="en-US" sz="1800" dirty="0" err="1" smtClean="0">
                <a:solidFill>
                  <a:schemeClr val="tx1">
                    <a:lumMod val="50000"/>
                  </a:schemeClr>
                </a:solidFill>
                <a:latin typeface="Gill Sans" charset="0"/>
                <a:ea typeface="Gill Sans" charset="0"/>
                <a:cs typeface="Gill Sans" charset="0"/>
              </a:rPr>
              <a:t>foreach</a:t>
            </a:r>
            <a:r>
              <a:rPr lang="en-US" sz="1800" dirty="0" smtClean="0">
                <a:solidFill>
                  <a:schemeClr val="tx1">
                    <a:lumMod val="50000"/>
                  </a:schemeClr>
                </a:solidFill>
                <a:latin typeface="Gill Sans" charset="0"/>
                <a:ea typeface="Gill Sans" charset="0"/>
                <a:cs typeface="Gill Sans" charset="0"/>
              </a:rPr>
              <a:t> unvisited vertex </a:t>
            </a:r>
            <a:r>
              <a:rPr lang="en-US" sz="1800" i="1" dirty="0" smtClean="0">
                <a:solidFill>
                  <a:schemeClr val="tx1">
                    <a:lumMod val="50000"/>
                  </a:schemeClr>
                </a:solidFill>
                <a:latin typeface="Gill Sans" charset="0"/>
                <a:ea typeface="Gill Sans" charset="0"/>
                <a:cs typeface="Gill Sans" charset="0"/>
              </a:rPr>
              <a:t>v</a:t>
            </a:r>
            <a:r>
              <a:rPr lang="en-US" sz="1800" dirty="0" smtClean="0">
                <a:solidFill>
                  <a:schemeClr val="tx1">
                    <a:lumMod val="50000"/>
                  </a:schemeClr>
                </a:solidFill>
                <a:latin typeface="Gill Sans" charset="0"/>
                <a:ea typeface="Gill Sans" charset="0"/>
                <a:cs typeface="Gill Sans" charset="0"/>
              </a:rPr>
              <a:t> in parallel do</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chemeClr val="tx1">
                    <a:lumMod val="50000"/>
                  </a:schemeClr>
                </a:solidFill>
                <a:latin typeface="Gill Sans" charset="0"/>
                <a:ea typeface="Gill Sans" charset="0"/>
                <a:cs typeface="Gill Sans" charset="0"/>
              </a:rPr>
              <a:t>2      </a:t>
            </a:r>
            <a:r>
              <a:rPr lang="en-US" sz="1800" dirty="0" err="1" smtClean="0">
                <a:solidFill>
                  <a:schemeClr val="tx1">
                    <a:lumMod val="50000"/>
                  </a:schemeClr>
                </a:solidFill>
                <a:latin typeface="Gill Sans" charset="0"/>
                <a:ea typeface="Gill Sans" charset="0"/>
                <a:cs typeface="Gill Sans" charset="0"/>
              </a:rPr>
              <a:t>foreach</a:t>
            </a:r>
            <a:r>
              <a:rPr lang="en-US" sz="1800" dirty="0" smtClean="0">
                <a:solidFill>
                  <a:schemeClr val="tx1">
                    <a:lumMod val="50000"/>
                  </a:schemeClr>
                </a:solidFill>
                <a:latin typeface="Gill Sans" charset="0"/>
                <a:ea typeface="Gill Sans" charset="0"/>
                <a:cs typeface="Gill Sans" charset="0"/>
              </a:rPr>
              <a:t> vertex </a:t>
            </a:r>
            <a:r>
              <a:rPr lang="en-US" sz="1800" i="1" dirty="0" smtClean="0">
                <a:solidFill>
                  <a:schemeClr val="tx1">
                    <a:lumMod val="50000"/>
                  </a:schemeClr>
                </a:solidFill>
                <a:latin typeface="Gill Sans" charset="0"/>
                <a:ea typeface="Gill Sans" charset="0"/>
                <a:cs typeface="Gill Sans" charset="0"/>
              </a:rPr>
              <a:t>w</a:t>
            </a:r>
            <a:r>
              <a:rPr lang="en-US" sz="1800" dirty="0" smtClean="0">
                <a:solidFill>
                  <a:schemeClr val="tx1">
                    <a:lumMod val="50000"/>
                  </a:schemeClr>
                </a:solidFill>
                <a:latin typeface="Gill Sans" charset="0"/>
                <a:ea typeface="Gill Sans" charset="0"/>
                <a:cs typeface="Gill Sans" charset="0"/>
              </a:rPr>
              <a:t> in </a:t>
            </a:r>
            <a:r>
              <a:rPr lang="en-US" sz="1800" i="1" dirty="0" err="1" smtClean="0">
                <a:solidFill>
                  <a:schemeClr val="tx1">
                    <a:lumMod val="50000"/>
                  </a:schemeClr>
                </a:solidFill>
                <a:latin typeface="Gill Sans" charset="0"/>
                <a:ea typeface="Gill Sans" charset="0"/>
                <a:cs typeface="Gill Sans" charset="0"/>
              </a:rPr>
              <a:t>InNeighbor</a:t>
            </a:r>
            <a:r>
              <a:rPr lang="en-US" sz="1800" i="1" dirty="0" smtClean="0">
                <a:solidFill>
                  <a:schemeClr val="tx1">
                    <a:lumMod val="50000"/>
                  </a:schemeClr>
                </a:solidFill>
                <a:latin typeface="Gill Sans" charset="0"/>
                <a:ea typeface="Gill Sans" charset="0"/>
                <a:cs typeface="Gill Sans" charset="0"/>
              </a:rPr>
              <a:t>(v) </a:t>
            </a:r>
            <a:r>
              <a:rPr lang="en-US" sz="1800" dirty="0" smtClean="0">
                <a:solidFill>
                  <a:schemeClr val="tx1">
                    <a:lumMod val="50000"/>
                  </a:schemeClr>
                </a:solidFill>
                <a:latin typeface="Gill Sans" charset="0"/>
                <a:ea typeface="Gill Sans" charset="0"/>
                <a:cs typeface="Gill Sans" charset="0"/>
              </a:rPr>
              <a:t>do</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00000"/>
                </a:solidFill>
                <a:latin typeface="Gill Sans" charset="0"/>
                <a:ea typeface="Gill Sans" charset="0"/>
                <a:cs typeface="Gill Sans" charset="0"/>
              </a:rPr>
              <a:t>3              if </a:t>
            </a:r>
            <a:r>
              <a:rPr lang="en-US" sz="1800" i="1" dirty="0" smtClean="0">
                <a:solidFill>
                  <a:srgbClr val="000000"/>
                </a:solidFill>
                <a:latin typeface="Gill Sans" charset="0"/>
                <a:ea typeface="Gill Sans" charset="0"/>
                <a:cs typeface="Gill Sans" charset="0"/>
              </a:rPr>
              <a:t>visit[w] == level </a:t>
            </a:r>
            <a:r>
              <a:rPr lang="en-US" sz="1800" dirty="0" smtClean="0">
                <a:solidFill>
                  <a:srgbClr val="000000"/>
                </a:solidFill>
                <a:latin typeface="Gill Sans" charset="0"/>
                <a:ea typeface="Gill Sans" charset="0"/>
                <a:cs typeface="Gill Sans" charset="0"/>
              </a:rPr>
              <a:t>then</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00000"/>
                </a:solidFill>
                <a:latin typeface="Gill Sans" charset="0"/>
                <a:ea typeface="Gill Sans" charset="0"/>
                <a:cs typeface="Gill Sans" charset="0"/>
              </a:rPr>
              <a:t>4                     </a:t>
            </a:r>
            <a:r>
              <a:rPr lang="en-US" sz="1800" i="1" dirty="0" smtClean="0">
                <a:solidFill>
                  <a:srgbClr val="000000"/>
                </a:solidFill>
                <a:latin typeface="Gill Sans" charset="0"/>
                <a:ea typeface="Gill Sans" charset="0"/>
                <a:cs typeface="Gill Sans" charset="0"/>
              </a:rPr>
              <a:t>visit[v] = level + 1;</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00000"/>
                </a:solidFill>
                <a:latin typeface="Gill Sans" charset="0"/>
                <a:ea typeface="Gill Sans" charset="0"/>
                <a:cs typeface="Gill Sans" charset="0"/>
              </a:rPr>
              <a:t>5                     break;</a:t>
            </a: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00000"/>
                </a:solidFill>
                <a:latin typeface="Gill Sans" charset="0"/>
                <a:ea typeface="Gill Sans" charset="0"/>
                <a:cs typeface="Gill Sans" charset="0"/>
              </a:rPr>
              <a:t>6 barrier(); </a:t>
            </a:r>
            <a:endParaRPr lang="en-US" sz="1800" dirty="0">
              <a:solidFill>
                <a:srgbClr val="000000"/>
              </a:solidFill>
              <a:latin typeface="Gill Sans" charset="0"/>
              <a:ea typeface="Gill Sans" charset="0"/>
              <a:cs typeface="Gill Sans" charset="0"/>
            </a:endParaRPr>
          </a:p>
          <a:p>
            <a:pPr marL="0" marR="0" indent="0" algn="l" defTabSz="825500" rtl="0" fontAlgn="auto" latinLnBrk="0" hangingPunct="0">
              <a:lnSpc>
                <a:spcPct val="100000"/>
              </a:lnSpc>
              <a:spcBef>
                <a:spcPts val="0"/>
              </a:spcBef>
              <a:spcAft>
                <a:spcPts val="0"/>
              </a:spcAft>
              <a:buClrTx/>
              <a:buSzTx/>
              <a:buFontTx/>
              <a:buNone/>
              <a:tabLst/>
            </a:pPr>
            <a:r>
              <a:rPr lang="en-US" sz="1800" dirty="0" smtClean="0">
                <a:solidFill>
                  <a:srgbClr val="000000"/>
                </a:solidFill>
              </a:rPr>
              <a:t>…</a:t>
            </a:r>
          </a:p>
        </p:txBody>
      </p:sp>
      <p:grpSp>
        <p:nvGrpSpPr>
          <p:cNvPr id="9" name="Group 8"/>
          <p:cNvGrpSpPr/>
          <p:nvPr/>
        </p:nvGrpSpPr>
        <p:grpSpPr>
          <a:xfrm>
            <a:off x="581424" y="4156732"/>
            <a:ext cx="2785992" cy="2239417"/>
            <a:chOff x="9410956" y="3948656"/>
            <a:chExt cx="2785992" cy="2239417"/>
          </a:xfrm>
          <a:solidFill>
            <a:srgbClr val="FFFFFF"/>
          </a:solidFill>
        </p:grpSpPr>
        <p:sp>
          <p:nvSpPr>
            <p:cNvPr id="10" name="Oval 9"/>
            <p:cNvSpPr/>
            <p:nvPr/>
          </p:nvSpPr>
          <p:spPr>
            <a:xfrm>
              <a:off x="9414436"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10</a:t>
              </a:r>
            </a:p>
          </p:txBody>
        </p:sp>
        <p:sp>
          <p:nvSpPr>
            <p:cNvPr id="11" name="Oval 10"/>
            <p:cNvSpPr/>
            <p:nvPr/>
          </p:nvSpPr>
          <p:spPr>
            <a:xfrm>
              <a:off x="995753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14</a:t>
              </a:r>
            </a:p>
          </p:txBody>
        </p:sp>
        <p:sp>
          <p:nvSpPr>
            <p:cNvPr id="12" name="Oval 11"/>
            <p:cNvSpPr/>
            <p:nvPr/>
          </p:nvSpPr>
          <p:spPr>
            <a:xfrm>
              <a:off x="1059761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9</a:t>
              </a:r>
            </a:p>
          </p:txBody>
        </p:sp>
        <p:sp>
          <p:nvSpPr>
            <p:cNvPr id="13" name="Oval 12"/>
            <p:cNvSpPr/>
            <p:nvPr/>
          </p:nvSpPr>
          <p:spPr>
            <a:xfrm>
              <a:off x="1123769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0</a:t>
              </a:r>
            </a:p>
          </p:txBody>
        </p:sp>
        <p:sp>
          <p:nvSpPr>
            <p:cNvPr id="14" name="Oval 13"/>
            <p:cNvSpPr/>
            <p:nvPr/>
          </p:nvSpPr>
          <p:spPr>
            <a:xfrm>
              <a:off x="1187777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7</a:t>
              </a:r>
            </a:p>
          </p:txBody>
        </p:sp>
        <p:sp>
          <p:nvSpPr>
            <p:cNvPr id="15" name="Oval 14"/>
            <p:cNvSpPr/>
            <p:nvPr/>
          </p:nvSpPr>
          <p:spPr>
            <a:xfrm>
              <a:off x="9414436"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17</a:t>
              </a:r>
            </a:p>
          </p:txBody>
        </p:sp>
        <p:sp>
          <p:nvSpPr>
            <p:cNvPr id="16" name="Oval 15"/>
            <p:cNvSpPr/>
            <p:nvPr/>
          </p:nvSpPr>
          <p:spPr>
            <a:xfrm>
              <a:off x="9957531"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11</a:t>
              </a:r>
            </a:p>
          </p:txBody>
        </p:sp>
        <p:sp>
          <p:nvSpPr>
            <p:cNvPr id="17" name="Oval 16"/>
            <p:cNvSpPr/>
            <p:nvPr/>
          </p:nvSpPr>
          <p:spPr>
            <a:xfrm>
              <a:off x="10597611" y="4588736"/>
              <a:ext cx="319177" cy="319177"/>
            </a:xfrm>
            <a:prstGeom prst="ellipse">
              <a:avLst/>
            </a:prstGeom>
            <a:solidFill>
              <a:schemeClr val="bg1">
                <a:lumMod val="50000"/>
                <a:lumOff val="50000"/>
              </a:schemeClr>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18" name="Oval 17"/>
            <p:cNvSpPr/>
            <p:nvPr/>
          </p:nvSpPr>
          <p:spPr>
            <a:xfrm>
              <a:off x="11877771"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a:t>
              </a:r>
            </a:p>
          </p:txBody>
        </p:sp>
        <p:sp>
          <p:nvSpPr>
            <p:cNvPr id="19" name="Oval 18"/>
            <p:cNvSpPr/>
            <p:nvPr/>
          </p:nvSpPr>
          <p:spPr>
            <a:xfrm>
              <a:off x="11237691"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a:t>
              </a:r>
            </a:p>
          </p:txBody>
        </p:sp>
        <p:sp>
          <p:nvSpPr>
            <p:cNvPr id="20" name="Oval 19"/>
            <p:cNvSpPr/>
            <p:nvPr/>
          </p:nvSpPr>
          <p:spPr>
            <a:xfrm>
              <a:off x="9414436"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16</a:t>
              </a:r>
            </a:p>
          </p:txBody>
        </p:sp>
        <p:sp>
          <p:nvSpPr>
            <p:cNvPr id="21" name="Oval 20"/>
            <p:cNvSpPr/>
            <p:nvPr/>
          </p:nvSpPr>
          <p:spPr>
            <a:xfrm>
              <a:off x="995753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15</a:t>
              </a:r>
            </a:p>
          </p:txBody>
        </p:sp>
        <p:sp>
          <p:nvSpPr>
            <p:cNvPr id="22" name="Oval 21"/>
            <p:cNvSpPr/>
            <p:nvPr/>
          </p:nvSpPr>
          <p:spPr>
            <a:xfrm>
              <a:off x="1059761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6</a:t>
              </a:r>
            </a:p>
          </p:txBody>
        </p:sp>
        <p:sp>
          <p:nvSpPr>
            <p:cNvPr id="23" name="Oval 22"/>
            <p:cNvSpPr/>
            <p:nvPr/>
          </p:nvSpPr>
          <p:spPr>
            <a:xfrm>
              <a:off x="1123769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sp>
          <p:nvSpPr>
            <p:cNvPr id="24" name="Oval 23"/>
            <p:cNvSpPr/>
            <p:nvPr/>
          </p:nvSpPr>
          <p:spPr>
            <a:xfrm>
              <a:off x="1187777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5</a:t>
              </a:r>
            </a:p>
          </p:txBody>
        </p:sp>
        <p:sp>
          <p:nvSpPr>
            <p:cNvPr id="25" name="Oval 24"/>
            <p:cNvSpPr/>
            <p:nvPr/>
          </p:nvSpPr>
          <p:spPr>
            <a:xfrm>
              <a:off x="9410956" y="5864065"/>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19</a:t>
              </a:r>
              <a:endParaRPr lang="en-US" sz="1600" dirty="0">
                <a:solidFill>
                  <a:schemeClr val="tx1"/>
                </a:solidFill>
                <a:latin typeface="Gill Sans" charset="0"/>
                <a:ea typeface="Gill Sans" charset="0"/>
                <a:cs typeface="Gill Sans" charset="0"/>
              </a:endParaRPr>
            </a:p>
          </p:txBody>
        </p:sp>
        <p:sp>
          <p:nvSpPr>
            <p:cNvPr id="26" name="Oval 25"/>
            <p:cNvSpPr/>
            <p:nvPr/>
          </p:nvSpPr>
          <p:spPr>
            <a:xfrm>
              <a:off x="10594131"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13</a:t>
              </a:r>
            </a:p>
          </p:txBody>
        </p:sp>
        <p:sp>
          <p:nvSpPr>
            <p:cNvPr id="27" name="Oval 26"/>
            <p:cNvSpPr/>
            <p:nvPr/>
          </p:nvSpPr>
          <p:spPr>
            <a:xfrm>
              <a:off x="11874291"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3</a:t>
              </a:r>
            </a:p>
          </p:txBody>
        </p:sp>
        <p:sp>
          <p:nvSpPr>
            <p:cNvPr id="28" name="Oval 27"/>
            <p:cNvSpPr/>
            <p:nvPr/>
          </p:nvSpPr>
          <p:spPr>
            <a:xfrm>
              <a:off x="11243355"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12</a:t>
              </a:r>
            </a:p>
          </p:txBody>
        </p:sp>
        <p:sp>
          <p:nvSpPr>
            <p:cNvPr id="29" name="Oval 28"/>
            <p:cNvSpPr/>
            <p:nvPr/>
          </p:nvSpPr>
          <p:spPr>
            <a:xfrm>
              <a:off x="9954051"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18</a:t>
              </a:r>
            </a:p>
          </p:txBody>
        </p:sp>
        <p:cxnSp>
          <p:nvCxnSpPr>
            <p:cNvPr id="30" name="Straight Arrow Connector 29"/>
            <p:cNvCxnSpPr/>
            <p:nvPr/>
          </p:nvCxnSpPr>
          <p:spPr>
            <a:xfrm>
              <a:off x="10916788" y="474832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733613" y="4108245"/>
              <a:ext cx="223918"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0117120" y="426783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9574025" y="4267833"/>
              <a:ext cx="430249" cy="367646"/>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276708" y="410824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870046" y="3995398"/>
              <a:ext cx="414387"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0870046" y="4221091"/>
              <a:ext cx="414387"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1924513" y="422109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2150206" y="422109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1397280" y="426783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1556868" y="474832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1397280" y="490791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1924513" y="486117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2150206" y="486117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11510126" y="4861171"/>
              <a:ext cx="4143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1556868" y="538840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11397280" y="5547993"/>
              <a:ext cx="523753" cy="367645"/>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1921033" y="5501251"/>
              <a:ext cx="348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2146726" y="5501251"/>
              <a:ext cx="348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10870046" y="5501251"/>
              <a:ext cx="10509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10757200" y="490791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0113640" y="5547993"/>
              <a:ext cx="348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0276708" y="474832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0757200" y="5547993"/>
              <a:ext cx="645744"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0866566" y="5915638"/>
              <a:ext cx="423531"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0866566" y="6141331"/>
              <a:ext cx="423531"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9570545" y="5547993"/>
              <a:ext cx="3480" cy="316072"/>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0870046" y="4861171"/>
              <a:ext cx="4143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0229966" y="4221091"/>
              <a:ext cx="4143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9733613" y="5388405"/>
              <a:ext cx="223919"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574025" y="426783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10753720" y="5547993"/>
              <a:ext cx="348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10916788" y="538840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9730133" y="6023654"/>
              <a:ext cx="223918" cy="4831"/>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7763975" y="3628035"/>
            <a:ext cx="3076178" cy="3255643"/>
            <a:chOff x="7763975" y="3628035"/>
            <a:chExt cx="3076178" cy="3255643"/>
          </a:xfrm>
        </p:grpSpPr>
        <p:sp>
          <p:nvSpPr>
            <p:cNvPr id="92" name="Oval 91"/>
            <p:cNvSpPr/>
            <p:nvPr/>
          </p:nvSpPr>
          <p:spPr>
            <a:xfrm>
              <a:off x="8610352" y="5736780"/>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9</a:t>
              </a:r>
              <a:endParaRPr lang="en-US" sz="1600" dirty="0">
                <a:solidFill>
                  <a:schemeClr val="tx1"/>
                </a:solidFill>
                <a:latin typeface="Gill Sans" charset="0"/>
                <a:ea typeface="Gill Sans" charset="0"/>
                <a:cs typeface="Gill Sans" charset="0"/>
              </a:endParaRPr>
            </a:p>
          </p:txBody>
        </p:sp>
        <p:sp>
          <p:nvSpPr>
            <p:cNvPr id="93" name="Oval 92"/>
            <p:cNvSpPr/>
            <p:nvPr/>
          </p:nvSpPr>
          <p:spPr>
            <a:xfrm>
              <a:off x="8610352" y="5313870"/>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0</a:t>
              </a:r>
              <a:endParaRPr lang="en-US" sz="1600" dirty="0">
                <a:solidFill>
                  <a:schemeClr val="tx1"/>
                </a:solidFill>
                <a:latin typeface="Gill Sans" charset="0"/>
                <a:ea typeface="Gill Sans" charset="0"/>
                <a:cs typeface="Gill Sans" charset="0"/>
              </a:endParaRPr>
            </a:p>
          </p:txBody>
        </p:sp>
        <p:sp>
          <p:nvSpPr>
            <p:cNvPr id="94" name="Oval 93"/>
            <p:cNvSpPr/>
            <p:nvPr/>
          </p:nvSpPr>
          <p:spPr>
            <a:xfrm>
              <a:off x="8612474" y="4041015"/>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1</a:t>
              </a:r>
              <a:endParaRPr lang="en-US" sz="1600" dirty="0">
                <a:solidFill>
                  <a:schemeClr val="tx1"/>
                </a:solidFill>
                <a:latin typeface="Gill Sans" charset="0"/>
                <a:ea typeface="Gill Sans" charset="0"/>
                <a:cs typeface="Gill Sans" charset="0"/>
              </a:endParaRPr>
            </a:p>
          </p:txBody>
        </p:sp>
        <p:sp>
          <p:nvSpPr>
            <p:cNvPr id="95" name="Oval 94"/>
            <p:cNvSpPr/>
            <p:nvPr/>
          </p:nvSpPr>
          <p:spPr>
            <a:xfrm>
              <a:off x="9662371" y="444462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sp>
          <p:nvSpPr>
            <p:cNvPr id="96" name="Oval 95"/>
            <p:cNvSpPr/>
            <p:nvPr/>
          </p:nvSpPr>
          <p:spPr>
            <a:xfrm>
              <a:off x="10163153" y="4804272"/>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6</a:t>
              </a:r>
              <a:endParaRPr lang="en-US" sz="1600" dirty="0">
                <a:solidFill>
                  <a:schemeClr val="tx1"/>
                </a:solidFill>
                <a:latin typeface="Gill Sans" charset="0"/>
                <a:ea typeface="Gill Sans" charset="0"/>
                <a:cs typeface="Gill Sans" charset="0"/>
              </a:endParaRPr>
            </a:p>
          </p:txBody>
        </p:sp>
        <p:sp>
          <p:nvSpPr>
            <p:cNvPr id="97" name="Oval 96"/>
            <p:cNvSpPr/>
            <p:nvPr/>
          </p:nvSpPr>
          <p:spPr>
            <a:xfrm>
              <a:off x="9193889" y="4804272"/>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5</a:t>
              </a:r>
              <a:endParaRPr lang="en-US" sz="1600" dirty="0">
                <a:solidFill>
                  <a:schemeClr val="tx1"/>
                </a:solidFill>
                <a:latin typeface="Gill Sans" charset="0"/>
                <a:ea typeface="Gill Sans" charset="0"/>
                <a:cs typeface="Gill Sans" charset="0"/>
              </a:endParaRPr>
            </a:p>
          </p:txBody>
        </p:sp>
        <p:cxnSp>
          <p:nvCxnSpPr>
            <p:cNvPr id="98" name="Straight Arrow Connector 97"/>
            <p:cNvCxnSpPr>
              <a:stCxn id="94" idx="4"/>
              <a:endCxn id="95" idx="1"/>
            </p:cNvCxnSpPr>
            <p:nvPr/>
          </p:nvCxnSpPr>
          <p:spPr>
            <a:xfrm>
              <a:off x="8772063" y="4360192"/>
              <a:ext cx="937050" cy="131176"/>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94" idx="0"/>
            </p:cNvCxnSpPr>
            <p:nvPr/>
          </p:nvCxnSpPr>
          <p:spPr>
            <a:xfrm>
              <a:off x="8772063" y="3883993"/>
              <a:ext cx="0" cy="157022"/>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8612474" y="3628035"/>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cxnSp>
          <p:nvCxnSpPr>
            <p:cNvPr id="101" name="Straight Arrow Connector 100"/>
            <p:cNvCxnSpPr>
              <a:endCxn id="93" idx="0"/>
            </p:cNvCxnSpPr>
            <p:nvPr/>
          </p:nvCxnSpPr>
          <p:spPr>
            <a:xfrm flipH="1">
              <a:off x="8769941" y="4360192"/>
              <a:ext cx="2122" cy="953678"/>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92" idx="0"/>
            </p:cNvCxnSpPr>
            <p:nvPr/>
          </p:nvCxnSpPr>
          <p:spPr>
            <a:xfrm>
              <a:off x="8769941" y="5633047"/>
              <a:ext cx="0" cy="10373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5" idx="4"/>
              <a:endCxn id="97" idx="7"/>
            </p:cNvCxnSpPr>
            <p:nvPr/>
          </p:nvCxnSpPr>
          <p:spPr>
            <a:xfrm flipH="1">
              <a:off x="9466324" y="4763803"/>
              <a:ext cx="355636" cy="87211"/>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5" idx="4"/>
              <a:endCxn id="96" idx="1"/>
            </p:cNvCxnSpPr>
            <p:nvPr/>
          </p:nvCxnSpPr>
          <p:spPr>
            <a:xfrm>
              <a:off x="9821960" y="4763803"/>
              <a:ext cx="387935" cy="87211"/>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7763975" y="4447355"/>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2</a:t>
              </a:r>
              <a:endParaRPr lang="en-US" sz="1600" dirty="0">
                <a:solidFill>
                  <a:schemeClr val="tx1"/>
                </a:solidFill>
                <a:latin typeface="Gill Sans" charset="0"/>
                <a:ea typeface="Gill Sans" charset="0"/>
                <a:cs typeface="Gill Sans" charset="0"/>
              </a:endParaRPr>
            </a:p>
          </p:txBody>
        </p:sp>
        <p:sp>
          <p:nvSpPr>
            <p:cNvPr id="106" name="Oval 105"/>
            <p:cNvSpPr/>
            <p:nvPr/>
          </p:nvSpPr>
          <p:spPr>
            <a:xfrm>
              <a:off x="9193889" y="5313870"/>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3</a:t>
              </a:r>
              <a:endParaRPr lang="en-US" sz="1600" dirty="0">
                <a:solidFill>
                  <a:schemeClr val="tx1"/>
                </a:solidFill>
                <a:latin typeface="Gill Sans" charset="0"/>
                <a:ea typeface="Gill Sans" charset="0"/>
                <a:cs typeface="Gill Sans" charset="0"/>
              </a:endParaRPr>
            </a:p>
          </p:txBody>
        </p:sp>
        <p:sp>
          <p:nvSpPr>
            <p:cNvPr id="107" name="Oval 106"/>
            <p:cNvSpPr/>
            <p:nvPr/>
          </p:nvSpPr>
          <p:spPr>
            <a:xfrm>
              <a:off x="7763975" y="4860499"/>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7</a:t>
              </a:r>
              <a:endParaRPr lang="en-US" sz="1600" dirty="0">
                <a:solidFill>
                  <a:schemeClr val="tx1"/>
                </a:solidFill>
                <a:latin typeface="Gill Sans" charset="0"/>
                <a:ea typeface="Gill Sans" charset="0"/>
                <a:cs typeface="Gill Sans" charset="0"/>
              </a:endParaRPr>
            </a:p>
          </p:txBody>
        </p:sp>
        <p:cxnSp>
          <p:nvCxnSpPr>
            <p:cNvPr id="108" name="Straight Arrow Connector 107"/>
            <p:cNvCxnSpPr>
              <a:stCxn id="97" idx="4"/>
              <a:endCxn id="106" idx="0"/>
            </p:cNvCxnSpPr>
            <p:nvPr/>
          </p:nvCxnSpPr>
          <p:spPr>
            <a:xfrm>
              <a:off x="9353478" y="5123449"/>
              <a:ext cx="0" cy="190421"/>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107" idx="0"/>
            </p:cNvCxnSpPr>
            <p:nvPr/>
          </p:nvCxnSpPr>
          <p:spPr>
            <a:xfrm>
              <a:off x="7923564" y="4800399"/>
              <a:ext cx="0" cy="6010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9861616" y="5313870"/>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12</a:t>
              </a:r>
              <a:endParaRPr lang="en-US" sz="1600" dirty="0">
                <a:solidFill>
                  <a:schemeClr val="tx1"/>
                </a:solidFill>
                <a:latin typeface="Gill Sans" charset="0"/>
                <a:ea typeface="Gill Sans" charset="0"/>
                <a:cs typeface="Gill Sans" charset="0"/>
              </a:endParaRPr>
            </a:p>
          </p:txBody>
        </p:sp>
        <p:cxnSp>
          <p:nvCxnSpPr>
            <p:cNvPr id="111" name="Straight Arrow Connector 110"/>
            <p:cNvCxnSpPr/>
            <p:nvPr/>
          </p:nvCxnSpPr>
          <p:spPr>
            <a:xfrm flipH="1">
              <a:off x="10021205" y="5089583"/>
              <a:ext cx="301537" cy="190421"/>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10520976" y="5313870"/>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13</a:t>
              </a:r>
              <a:endParaRPr lang="en-US" sz="1600" dirty="0">
                <a:solidFill>
                  <a:schemeClr val="tx1"/>
                </a:solidFill>
                <a:latin typeface="Gill Sans" charset="0"/>
                <a:ea typeface="Gill Sans" charset="0"/>
                <a:cs typeface="Gill Sans" charset="0"/>
              </a:endParaRPr>
            </a:p>
          </p:txBody>
        </p:sp>
        <p:cxnSp>
          <p:nvCxnSpPr>
            <p:cNvPr id="113" name="Straight Arrow Connector 112"/>
            <p:cNvCxnSpPr>
              <a:stCxn id="96" idx="4"/>
              <a:endCxn id="112" idx="0"/>
            </p:cNvCxnSpPr>
            <p:nvPr/>
          </p:nvCxnSpPr>
          <p:spPr>
            <a:xfrm>
              <a:off x="10322742" y="5123449"/>
              <a:ext cx="357823" cy="190421"/>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94" idx="4"/>
              <a:endCxn id="105" idx="7"/>
            </p:cNvCxnSpPr>
            <p:nvPr/>
          </p:nvCxnSpPr>
          <p:spPr>
            <a:xfrm flipH="1">
              <a:off x="8036410" y="4360192"/>
              <a:ext cx="735653" cy="133905"/>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8039706" y="6504087"/>
              <a:ext cx="243367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err="1" smtClean="0">
                  <a:solidFill>
                    <a:srgbClr val="000000"/>
                  </a:solidFill>
                  <a:latin typeface="Gill Sans" charset="0"/>
                  <a:ea typeface="Gill Sans" charset="0"/>
                  <a:cs typeface="Gill Sans" charset="0"/>
                </a:rPr>
                <a:t>Rsync</a:t>
              </a:r>
              <a:r>
                <a:rPr lang="en-US" sz="1800" dirty="0" smtClean="0">
                  <a:solidFill>
                    <a:srgbClr val="000000"/>
                  </a:solidFill>
                  <a:latin typeface="Gill Sans" charset="0"/>
                  <a:ea typeface="Gill Sans" charset="0"/>
                  <a:cs typeface="Gill Sans" charset="0"/>
                </a:rPr>
                <a:t> Spanning Tree</a:t>
              </a:r>
              <a:endParaRPr kumimoji="0" lang="en-US" sz="1800" b="0" i="0" u="none" strike="noStrike" cap="none" spc="0" normalizeH="0" baseline="0" dirty="0">
                <a:ln>
                  <a:noFill/>
                </a:ln>
                <a:solidFill>
                  <a:srgbClr val="000000"/>
                </a:solidFill>
                <a:effectLst/>
                <a:uFillTx/>
                <a:latin typeface="Gill Sans" charset="0"/>
                <a:ea typeface="Gill Sans" charset="0"/>
                <a:cs typeface="Gill Sans" charset="0"/>
                <a:sym typeface="Palatino"/>
              </a:endParaRPr>
            </a:p>
          </p:txBody>
        </p:sp>
      </p:grpSp>
      <p:sp>
        <p:nvSpPr>
          <p:cNvPr id="128" name="Rounded Rectangle 127"/>
          <p:cNvSpPr/>
          <p:nvPr/>
        </p:nvSpPr>
        <p:spPr>
          <a:xfrm>
            <a:off x="791818" y="2434741"/>
            <a:ext cx="4331070" cy="519289"/>
          </a:xfrm>
          <a:prstGeom prst="roundRect">
            <a:avLst/>
          </a:prstGeom>
          <a:noFill/>
          <a:ln w="254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129" name="Rounded Rectangle 128"/>
          <p:cNvSpPr/>
          <p:nvPr/>
        </p:nvSpPr>
        <p:spPr>
          <a:xfrm>
            <a:off x="5981640" y="2376309"/>
            <a:ext cx="4331070" cy="519289"/>
          </a:xfrm>
          <a:prstGeom prst="roundRect">
            <a:avLst/>
          </a:prstGeom>
          <a:noFill/>
          <a:ln w="254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117" name="TextBox 116"/>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11</a:t>
            </a:r>
          </a:p>
        </p:txBody>
      </p:sp>
      <p:grpSp>
        <p:nvGrpSpPr>
          <p:cNvPr id="204" name="Group 203"/>
          <p:cNvGrpSpPr/>
          <p:nvPr/>
        </p:nvGrpSpPr>
        <p:grpSpPr>
          <a:xfrm>
            <a:off x="3570585" y="3598659"/>
            <a:ext cx="7334840" cy="3318886"/>
            <a:chOff x="3570585" y="3598659"/>
            <a:chExt cx="7334840" cy="3318886"/>
          </a:xfrm>
        </p:grpSpPr>
        <p:sp>
          <p:nvSpPr>
            <p:cNvPr id="64" name="Oval 63"/>
            <p:cNvSpPr/>
            <p:nvPr/>
          </p:nvSpPr>
          <p:spPr>
            <a:xfrm>
              <a:off x="4989393" y="6198726"/>
              <a:ext cx="319177" cy="319177"/>
            </a:xfrm>
            <a:prstGeom prst="ellipse">
              <a:avLst/>
            </a:prstGeom>
            <a:solidFill>
              <a:srgbClr val="73FE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9</a:t>
              </a:r>
            </a:p>
          </p:txBody>
        </p:sp>
        <p:sp>
          <p:nvSpPr>
            <p:cNvPr id="65" name="Oval 64"/>
            <p:cNvSpPr/>
            <p:nvPr/>
          </p:nvSpPr>
          <p:spPr>
            <a:xfrm>
              <a:off x="4989393" y="5370570"/>
              <a:ext cx="319177" cy="319177"/>
            </a:xfrm>
            <a:prstGeom prst="ellipse">
              <a:avLst/>
            </a:prstGeom>
            <a:solidFill>
              <a:srgbClr val="73FE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0</a:t>
              </a:r>
            </a:p>
          </p:txBody>
        </p:sp>
        <p:sp>
          <p:nvSpPr>
            <p:cNvPr id="66" name="Oval 65"/>
            <p:cNvSpPr/>
            <p:nvPr/>
          </p:nvSpPr>
          <p:spPr>
            <a:xfrm>
              <a:off x="5525841" y="6198726"/>
              <a:ext cx="319177" cy="319177"/>
            </a:xfrm>
            <a:prstGeom prst="ellipse">
              <a:avLst/>
            </a:prstGeom>
            <a:solidFill>
              <a:srgbClr val="73FE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7</a:t>
              </a:r>
            </a:p>
          </p:txBody>
        </p:sp>
        <p:sp>
          <p:nvSpPr>
            <p:cNvPr id="67" name="Oval 66"/>
            <p:cNvSpPr/>
            <p:nvPr/>
          </p:nvSpPr>
          <p:spPr>
            <a:xfrm>
              <a:off x="5525841" y="5370570"/>
              <a:ext cx="319177" cy="319177"/>
            </a:xfrm>
            <a:prstGeom prst="ellipse">
              <a:avLst/>
            </a:prstGeom>
            <a:solidFill>
              <a:srgbClr val="73FE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a:t>
              </a:r>
            </a:p>
          </p:txBody>
        </p:sp>
        <p:sp>
          <p:nvSpPr>
            <p:cNvPr id="68" name="Oval 67"/>
            <p:cNvSpPr/>
            <p:nvPr/>
          </p:nvSpPr>
          <p:spPr>
            <a:xfrm>
              <a:off x="5233233" y="4147299"/>
              <a:ext cx="319177" cy="319177"/>
            </a:xfrm>
            <a:prstGeom prst="ellipse">
              <a:avLst/>
            </a:prstGeom>
            <a:solidFill>
              <a:srgbClr val="73FE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a:t>
              </a:r>
            </a:p>
          </p:txBody>
        </p:sp>
        <p:sp>
          <p:nvSpPr>
            <p:cNvPr id="69" name="Oval 68"/>
            <p:cNvSpPr/>
            <p:nvPr/>
          </p:nvSpPr>
          <p:spPr>
            <a:xfrm>
              <a:off x="6604833" y="5370570"/>
              <a:ext cx="319177" cy="319177"/>
            </a:xfrm>
            <a:prstGeom prst="ellipse">
              <a:avLst/>
            </a:prstGeom>
            <a:solidFill>
              <a:srgbClr val="73FE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6</a:t>
              </a:r>
            </a:p>
          </p:txBody>
        </p:sp>
        <p:sp>
          <p:nvSpPr>
            <p:cNvPr id="70" name="Oval 69"/>
            <p:cNvSpPr/>
            <p:nvPr/>
          </p:nvSpPr>
          <p:spPr>
            <a:xfrm>
              <a:off x="6312225" y="4147299"/>
              <a:ext cx="319177" cy="319177"/>
            </a:xfrm>
            <a:prstGeom prst="ellipse">
              <a:avLst/>
            </a:prstGeom>
            <a:solidFill>
              <a:srgbClr val="73FE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sp>
          <p:nvSpPr>
            <p:cNvPr id="71" name="Oval 70"/>
            <p:cNvSpPr/>
            <p:nvPr/>
          </p:nvSpPr>
          <p:spPr>
            <a:xfrm>
              <a:off x="5970849" y="5370570"/>
              <a:ext cx="319177" cy="319177"/>
            </a:xfrm>
            <a:prstGeom prst="ellipse">
              <a:avLst/>
            </a:prstGeom>
            <a:solidFill>
              <a:srgbClr val="73FE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5</a:t>
              </a:r>
            </a:p>
          </p:txBody>
        </p:sp>
        <p:sp>
          <p:nvSpPr>
            <p:cNvPr id="72" name="Oval 71"/>
            <p:cNvSpPr/>
            <p:nvPr/>
          </p:nvSpPr>
          <p:spPr>
            <a:xfrm>
              <a:off x="6860865" y="6198726"/>
              <a:ext cx="319177" cy="319177"/>
            </a:xfrm>
            <a:prstGeom prst="ellipse">
              <a:avLst/>
            </a:prstGeom>
            <a:solidFill>
              <a:srgbClr val="73FE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13</a:t>
              </a:r>
            </a:p>
          </p:txBody>
        </p:sp>
        <p:sp>
          <p:nvSpPr>
            <p:cNvPr id="73" name="Oval 72"/>
            <p:cNvSpPr/>
            <p:nvPr/>
          </p:nvSpPr>
          <p:spPr>
            <a:xfrm>
              <a:off x="5970849" y="6198726"/>
              <a:ext cx="319177" cy="319177"/>
            </a:xfrm>
            <a:prstGeom prst="ellipse">
              <a:avLst/>
            </a:prstGeom>
            <a:solidFill>
              <a:srgbClr val="73FE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3</a:t>
              </a:r>
            </a:p>
          </p:txBody>
        </p:sp>
        <p:sp>
          <p:nvSpPr>
            <p:cNvPr id="74" name="Oval 73"/>
            <p:cNvSpPr/>
            <p:nvPr/>
          </p:nvSpPr>
          <p:spPr>
            <a:xfrm>
              <a:off x="6373185" y="6198726"/>
              <a:ext cx="319177" cy="319177"/>
            </a:xfrm>
            <a:prstGeom prst="ellipse">
              <a:avLst/>
            </a:prstGeom>
            <a:solidFill>
              <a:srgbClr val="73FE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12</a:t>
              </a:r>
            </a:p>
          </p:txBody>
        </p:sp>
        <p:cxnSp>
          <p:nvCxnSpPr>
            <p:cNvPr id="75" name="Straight Arrow Connector 74"/>
            <p:cNvCxnSpPr/>
            <p:nvPr/>
          </p:nvCxnSpPr>
          <p:spPr>
            <a:xfrm>
              <a:off x="5953654" y="3917836"/>
              <a:ext cx="518160" cy="229463"/>
            </a:xfrm>
            <a:prstGeom prst="straightConnector1">
              <a:avLst/>
            </a:prstGeom>
            <a:solidFill>
              <a:srgbClr val="73FE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392822" y="3917836"/>
              <a:ext cx="560832" cy="229463"/>
            </a:xfrm>
            <a:prstGeom prst="straightConnector1">
              <a:avLst/>
            </a:prstGeom>
            <a:solidFill>
              <a:srgbClr val="73FE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794065" y="3598659"/>
              <a:ext cx="319177" cy="319177"/>
            </a:xfrm>
            <a:prstGeom prst="ellipse">
              <a:avLst/>
            </a:prstGeom>
            <a:solidFill>
              <a:schemeClr val="bg1">
                <a:lumMod val="50000"/>
                <a:lumOff val="50000"/>
              </a:schemeClr>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cxnSp>
          <p:nvCxnSpPr>
            <p:cNvPr id="78" name="Straight Arrow Connector 77"/>
            <p:cNvCxnSpPr>
              <a:endCxn id="65" idx="0"/>
            </p:cNvCxnSpPr>
            <p:nvPr/>
          </p:nvCxnSpPr>
          <p:spPr>
            <a:xfrm flipH="1">
              <a:off x="5148982" y="4466476"/>
              <a:ext cx="243840" cy="904094"/>
            </a:xfrm>
            <a:prstGeom prst="straightConnector1">
              <a:avLst/>
            </a:prstGeom>
            <a:solidFill>
              <a:srgbClr val="73FE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67" idx="0"/>
            </p:cNvCxnSpPr>
            <p:nvPr/>
          </p:nvCxnSpPr>
          <p:spPr>
            <a:xfrm>
              <a:off x="5392822" y="4466476"/>
              <a:ext cx="292608" cy="904094"/>
            </a:xfrm>
            <a:prstGeom prst="straightConnector1">
              <a:avLst/>
            </a:prstGeom>
            <a:solidFill>
              <a:srgbClr val="73FE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71" idx="0"/>
            </p:cNvCxnSpPr>
            <p:nvPr/>
          </p:nvCxnSpPr>
          <p:spPr>
            <a:xfrm flipH="1">
              <a:off x="6130438" y="4466476"/>
              <a:ext cx="341376" cy="904094"/>
            </a:xfrm>
            <a:prstGeom prst="straightConnector1">
              <a:avLst/>
            </a:prstGeom>
            <a:solidFill>
              <a:srgbClr val="73FE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69" idx="0"/>
            </p:cNvCxnSpPr>
            <p:nvPr/>
          </p:nvCxnSpPr>
          <p:spPr>
            <a:xfrm>
              <a:off x="6471814" y="4466476"/>
              <a:ext cx="292608" cy="904094"/>
            </a:xfrm>
            <a:prstGeom prst="straightConnector1">
              <a:avLst/>
            </a:prstGeom>
            <a:solidFill>
              <a:srgbClr val="73FE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4" idx="0"/>
            </p:cNvCxnSpPr>
            <p:nvPr/>
          </p:nvCxnSpPr>
          <p:spPr>
            <a:xfrm>
              <a:off x="5148982" y="5689747"/>
              <a:ext cx="0" cy="508979"/>
            </a:xfrm>
            <a:prstGeom prst="straightConnector1">
              <a:avLst/>
            </a:prstGeom>
            <a:solidFill>
              <a:srgbClr val="73FE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66" idx="0"/>
            </p:cNvCxnSpPr>
            <p:nvPr/>
          </p:nvCxnSpPr>
          <p:spPr>
            <a:xfrm>
              <a:off x="5685430" y="5689747"/>
              <a:ext cx="0" cy="508979"/>
            </a:xfrm>
            <a:prstGeom prst="straightConnector1">
              <a:avLst/>
            </a:prstGeom>
            <a:solidFill>
              <a:srgbClr val="73FE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73" idx="0"/>
            </p:cNvCxnSpPr>
            <p:nvPr/>
          </p:nvCxnSpPr>
          <p:spPr>
            <a:xfrm>
              <a:off x="6130438" y="5689747"/>
              <a:ext cx="0" cy="508979"/>
            </a:xfrm>
            <a:prstGeom prst="straightConnector1">
              <a:avLst/>
            </a:prstGeom>
            <a:solidFill>
              <a:srgbClr val="73FE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74" idx="0"/>
            </p:cNvCxnSpPr>
            <p:nvPr/>
          </p:nvCxnSpPr>
          <p:spPr>
            <a:xfrm flipH="1">
              <a:off x="6532774" y="5689747"/>
              <a:ext cx="231648" cy="508979"/>
            </a:xfrm>
            <a:prstGeom prst="straightConnector1">
              <a:avLst/>
            </a:prstGeom>
            <a:solidFill>
              <a:srgbClr val="73FE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72" idx="0"/>
            </p:cNvCxnSpPr>
            <p:nvPr/>
          </p:nvCxnSpPr>
          <p:spPr>
            <a:xfrm>
              <a:off x="6764422" y="5689747"/>
              <a:ext cx="256032" cy="508979"/>
            </a:xfrm>
            <a:prstGeom prst="straightConnector1">
              <a:avLst/>
            </a:prstGeom>
            <a:solidFill>
              <a:srgbClr val="73FE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976979" y="6114813"/>
              <a:ext cx="5916032" cy="0"/>
            </a:xfrm>
            <a:prstGeom prst="straightConnector1">
              <a:avLst/>
            </a:prstGeom>
            <a:ln w="3175">
              <a:solidFill>
                <a:srgbClr val="000000"/>
              </a:solidFill>
              <a:prstDash val="dash"/>
              <a:headEnd type="none"/>
              <a:tailEnd type="none"/>
            </a:ln>
            <a:effectLst>
              <a:outerShdw blurRad="38100"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4976979" y="5230475"/>
              <a:ext cx="5916032" cy="0"/>
            </a:xfrm>
            <a:prstGeom prst="straightConnector1">
              <a:avLst/>
            </a:prstGeom>
            <a:ln w="3175">
              <a:solidFill>
                <a:srgbClr val="000000"/>
              </a:solidFill>
              <a:prstDash val="dash"/>
              <a:headEnd type="none"/>
              <a:tailEnd type="none"/>
            </a:ln>
            <a:effectLst>
              <a:outerShdw blurRad="38100"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4989393" y="4007013"/>
              <a:ext cx="5903618" cy="0"/>
            </a:xfrm>
            <a:prstGeom prst="straightConnector1">
              <a:avLst/>
            </a:prstGeom>
            <a:ln w="3175">
              <a:solidFill>
                <a:srgbClr val="000000"/>
              </a:solidFill>
              <a:prstDash val="dash"/>
              <a:headEnd type="none"/>
              <a:tailEnd type="none"/>
            </a:ln>
            <a:effectLst>
              <a:outerShdw blurRad="38100"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26" name="TextBox 125"/>
            <p:cNvSpPr txBox="1"/>
            <p:nvPr/>
          </p:nvSpPr>
          <p:spPr>
            <a:xfrm>
              <a:off x="5303818" y="6537954"/>
              <a:ext cx="161544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solidFill>
                    <a:srgbClr val="000000"/>
                  </a:solidFill>
                  <a:latin typeface="Gill Sans" charset="0"/>
                  <a:ea typeface="Gill Sans" charset="0"/>
                  <a:cs typeface="Gill Sans" charset="0"/>
                </a:rPr>
                <a:t>Sync BFS Tree</a:t>
              </a:r>
              <a:endParaRPr kumimoji="0" lang="en-US" sz="1800" b="0" i="0" u="none" strike="noStrike" cap="none" spc="0" normalizeH="0" baseline="0" dirty="0">
                <a:ln>
                  <a:noFill/>
                </a:ln>
                <a:solidFill>
                  <a:srgbClr val="000000"/>
                </a:solidFill>
                <a:effectLst/>
                <a:uFillTx/>
                <a:latin typeface="Gill Sans" charset="0"/>
                <a:ea typeface="Gill Sans" charset="0"/>
                <a:cs typeface="Gill Sans" charset="0"/>
                <a:sym typeface="Palatino"/>
              </a:endParaRPr>
            </a:p>
          </p:txBody>
        </p:sp>
        <p:sp>
          <p:nvSpPr>
            <p:cNvPr id="178" name="TextBox 177"/>
            <p:cNvSpPr txBox="1"/>
            <p:nvPr/>
          </p:nvSpPr>
          <p:spPr>
            <a:xfrm>
              <a:off x="3570585" y="4869291"/>
              <a:ext cx="114643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FF0000"/>
                  </a:solidFill>
                  <a:effectLst/>
                  <a:uFillTx/>
                  <a:latin typeface="Gill Sans" charset="0"/>
                  <a:ea typeface="Gill Sans" charset="0"/>
                  <a:cs typeface="Gill Sans" charset="0"/>
                  <a:sym typeface="Palatino"/>
                </a:rPr>
                <a:t>synchronization</a:t>
              </a:r>
              <a:endParaRPr kumimoji="0" lang="en-US" sz="2000" b="0" i="0" u="none" strike="noStrike" cap="none" spc="0" normalizeH="0" baseline="0" dirty="0">
                <a:ln>
                  <a:noFill/>
                </a:ln>
                <a:solidFill>
                  <a:srgbClr val="FF0000"/>
                </a:solidFill>
                <a:effectLst/>
                <a:uFillTx/>
                <a:latin typeface="Gill Sans" charset="0"/>
                <a:ea typeface="Gill Sans" charset="0"/>
                <a:cs typeface="Gill Sans" charset="0"/>
                <a:sym typeface="Palatino"/>
              </a:endParaRPr>
            </a:p>
          </p:txBody>
        </p:sp>
        <p:cxnSp>
          <p:nvCxnSpPr>
            <p:cNvPr id="180" name="Straight Arrow Connector 179"/>
            <p:cNvCxnSpPr/>
            <p:nvPr/>
          </p:nvCxnSpPr>
          <p:spPr>
            <a:xfrm flipV="1">
              <a:off x="4429132" y="4203474"/>
              <a:ext cx="511493" cy="560330"/>
            </a:xfrm>
            <a:prstGeom prst="straightConnector1">
              <a:avLst/>
            </a:prstGeom>
            <a:noFill/>
            <a:ln w="254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1" name="Straight Arrow Connector 180"/>
            <p:cNvCxnSpPr/>
            <p:nvPr/>
          </p:nvCxnSpPr>
          <p:spPr>
            <a:xfrm>
              <a:off x="4536184" y="5522862"/>
              <a:ext cx="366443" cy="460589"/>
            </a:xfrm>
            <a:prstGeom prst="straightConnector1">
              <a:avLst/>
            </a:prstGeom>
            <a:noFill/>
            <a:ln w="254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0" name="Straight Arrow Connector 189"/>
            <p:cNvCxnSpPr/>
            <p:nvPr/>
          </p:nvCxnSpPr>
          <p:spPr>
            <a:xfrm flipV="1">
              <a:off x="4699458" y="5230136"/>
              <a:ext cx="203169" cy="1"/>
            </a:xfrm>
            <a:prstGeom prst="straightConnector1">
              <a:avLst/>
            </a:prstGeom>
            <a:noFill/>
            <a:ln w="254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4" name="Straight Arrow Connector 193"/>
            <p:cNvCxnSpPr/>
            <p:nvPr/>
          </p:nvCxnSpPr>
          <p:spPr>
            <a:xfrm>
              <a:off x="4989393" y="6573124"/>
              <a:ext cx="5916032" cy="0"/>
            </a:xfrm>
            <a:prstGeom prst="straightConnector1">
              <a:avLst/>
            </a:prstGeom>
            <a:ln w="3175">
              <a:solidFill>
                <a:srgbClr val="000000"/>
              </a:solidFill>
              <a:prstDash val="dash"/>
              <a:headEnd type="none"/>
              <a:tailEnd type="none"/>
            </a:ln>
            <a:effectLst>
              <a:outerShdw blurRad="38100"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a:off x="4380951" y="5557693"/>
              <a:ext cx="510269" cy="946394"/>
            </a:xfrm>
            <a:prstGeom prst="straightConnector1">
              <a:avLst/>
            </a:prstGeom>
            <a:noFill/>
            <a:ln w="254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8280047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8" grpId="0" animBg="1"/>
      <p:bldP spid="1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Rsync</a:t>
            </a:r>
            <a:r>
              <a:rPr lang="en-US" dirty="0"/>
              <a:t> </a:t>
            </a:r>
            <a:r>
              <a:rPr lang="en-US" dirty="0" smtClean="0"/>
              <a:t>Benefits</a:t>
            </a:r>
            <a:endParaRPr lang="en-US" dirty="0"/>
          </a:p>
        </p:txBody>
      </p:sp>
      <p:sp>
        <p:nvSpPr>
          <p:cNvPr id="3" name="Text Placeholder 2"/>
          <p:cNvSpPr>
            <a:spLocks noGrp="1"/>
          </p:cNvSpPr>
          <p:nvPr>
            <p:ph type="body" idx="1"/>
          </p:nvPr>
        </p:nvSpPr>
        <p:spPr>
          <a:xfrm>
            <a:off x="616072" y="1812925"/>
            <a:ext cx="5306785" cy="4489904"/>
          </a:xfrm>
        </p:spPr>
        <p:txBody>
          <a:bodyPr anchor="t">
            <a:normAutofit/>
          </a:bodyPr>
          <a:lstStyle/>
          <a:p>
            <a:r>
              <a:rPr lang="en-US" dirty="0">
                <a:solidFill>
                  <a:srgbClr val="000000"/>
                </a:solidFill>
              </a:rPr>
              <a:t>The vertex that should be visited at later level can be visited earlier</a:t>
            </a:r>
          </a:p>
          <a:p>
            <a:r>
              <a:rPr lang="en-US" dirty="0" smtClean="0">
                <a:solidFill>
                  <a:srgbClr val="000000"/>
                </a:solidFill>
              </a:rPr>
              <a:t>Benefit #1: Reduce the number of synchronizations required</a:t>
            </a:r>
          </a:p>
          <a:p>
            <a:pPr lvl="1"/>
            <a:r>
              <a:rPr lang="en-US" dirty="0" smtClean="0">
                <a:solidFill>
                  <a:srgbClr val="000000"/>
                </a:solidFill>
              </a:rPr>
              <a:t>18% for </a:t>
            </a:r>
            <a:r>
              <a:rPr lang="en-US" dirty="0">
                <a:solidFill>
                  <a:srgbClr val="000000"/>
                </a:solidFill>
              </a:rPr>
              <a:t>f</a:t>
            </a:r>
            <a:r>
              <a:rPr lang="en-US" dirty="0" smtClean="0">
                <a:solidFill>
                  <a:srgbClr val="000000"/>
                </a:solidFill>
              </a:rPr>
              <a:t>orward traversal</a:t>
            </a:r>
          </a:p>
          <a:p>
            <a:pPr lvl="1"/>
            <a:r>
              <a:rPr lang="en-US" dirty="0" smtClean="0">
                <a:solidFill>
                  <a:srgbClr val="000000"/>
                </a:solidFill>
              </a:rPr>
              <a:t>25% for </a:t>
            </a:r>
            <a:r>
              <a:rPr lang="en-US" dirty="0">
                <a:solidFill>
                  <a:srgbClr val="000000"/>
                </a:solidFill>
              </a:rPr>
              <a:t>b</a:t>
            </a:r>
            <a:r>
              <a:rPr lang="en-US" dirty="0" smtClean="0">
                <a:solidFill>
                  <a:srgbClr val="000000"/>
                </a:solidFill>
              </a:rPr>
              <a:t>ackward traversal</a:t>
            </a:r>
          </a:p>
        </p:txBody>
      </p:sp>
      <p:graphicFrame>
        <p:nvGraphicFramePr>
          <p:cNvPr id="6" name="Chart 5"/>
          <p:cNvGraphicFramePr>
            <a:graphicFrameLocks/>
          </p:cNvGraphicFramePr>
          <p:nvPr>
            <p:extLst>
              <p:ext uri="{D42A27DB-BD31-4B8C-83A1-F6EECF244321}">
                <p14:modId xmlns:p14="http://schemas.microsoft.com/office/powerpoint/2010/main" val="49452426"/>
              </p:ext>
            </p:extLst>
          </p:nvPr>
        </p:nvGraphicFramePr>
        <p:xfrm>
          <a:off x="5568382" y="1987827"/>
          <a:ext cx="6465775" cy="38251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414141"/>
                </a:solidFill>
                <a:effectLst/>
                <a:uFillTx/>
                <a:latin typeface="Gill Sans" charset="0"/>
                <a:ea typeface="Gill Sans" charset="0"/>
                <a:cs typeface="Gill Sans" charset="0"/>
                <a:sym typeface="Palatino"/>
              </a:rPr>
              <a:t>12</a:t>
            </a:r>
          </a:p>
        </p:txBody>
      </p:sp>
    </p:spTree>
    <p:extLst>
      <p:ext uri="{BB962C8B-B14F-4D97-AF65-F5344CB8AC3E}">
        <p14:creationId xmlns:p14="http://schemas.microsoft.com/office/powerpoint/2010/main" val="144535506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Rsync</a:t>
            </a:r>
            <a:r>
              <a:rPr lang="en-US" dirty="0"/>
              <a:t> </a:t>
            </a:r>
            <a:r>
              <a:rPr lang="en-US" dirty="0" smtClean="0"/>
              <a:t>Benefits</a:t>
            </a:r>
            <a:endParaRPr lang="en-US" dirty="0"/>
          </a:p>
        </p:txBody>
      </p:sp>
      <p:sp>
        <p:nvSpPr>
          <p:cNvPr id="3" name="Text Placeholder 2"/>
          <p:cNvSpPr>
            <a:spLocks noGrp="1"/>
          </p:cNvSpPr>
          <p:nvPr>
            <p:ph type="body" idx="1"/>
          </p:nvPr>
        </p:nvSpPr>
        <p:spPr>
          <a:xfrm>
            <a:off x="616072" y="1812925"/>
            <a:ext cx="5103792" cy="4286250"/>
          </a:xfrm>
        </p:spPr>
        <p:txBody>
          <a:bodyPr anchor="t">
            <a:normAutofit/>
          </a:bodyPr>
          <a:lstStyle/>
          <a:p>
            <a:r>
              <a:rPr lang="en-US" dirty="0">
                <a:solidFill>
                  <a:srgbClr val="000000"/>
                </a:solidFill>
              </a:rPr>
              <a:t>A vertex can be early terminated by newly visited </a:t>
            </a:r>
            <a:r>
              <a:rPr lang="en-US" dirty="0" smtClean="0">
                <a:solidFill>
                  <a:srgbClr val="000000"/>
                </a:solidFill>
              </a:rPr>
              <a:t>vertices</a:t>
            </a:r>
            <a:endParaRPr lang="en-US" dirty="0">
              <a:solidFill>
                <a:srgbClr val="000000"/>
              </a:solidFill>
            </a:endParaRPr>
          </a:p>
          <a:p>
            <a:r>
              <a:rPr lang="en-US" dirty="0" smtClean="0">
                <a:solidFill>
                  <a:srgbClr val="000000"/>
                </a:solidFill>
              </a:rPr>
              <a:t>Benefit #2: Reduce the number of traversed edges </a:t>
            </a:r>
          </a:p>
          <a:p>
            <a:pPr lvl="1"/>
            <a:r>
              <a:rPr lang="en-US" dirty="0" smtClean="0">
                <a:solidFill>
                  <a:srgbClr val="000000"/>
                </a:solidFill>
              </a:rPr>
              <a:t>2.7x for forward traversal</a:t>
            </a:r>
          </a:p>
          <a:p>
            <a:pPr lvl="1"/>
            <a:r>
              <a:rPr lang="en-US" dirty="0" smtClean="0">
                <a:solidFill>
                  <a:srgbClr val="000000"/>
                </a:solidFill>
              </a:rPr>
              <a:t>3.3x for backward traversal</a:t>
            </a:r>
          </a:p>
        </p:txBody>
      </p:sp>
      <p:graphicFrame>
        <p:nvGraphicFramePr>
          <p:cNvPr id="6" name="Chart 5"/>
          <p:cNvGraphicFramePr>
            <a:graphicFrameLocks/>
          </p:cNvGraphicFramePr>
          <p:nvPr>
            <p:extLst>
              <p:ext uri="{D42A27DB-BD31-4B8C-83A1-F6EECF244321}">
                <p14:modId xmlns:p14="http://schemas.microsoft.com/office/powerpoint/2010/main" val="1727781742"/>
              </p:ext>
            </p:extLst>
          </p:nvPr>
        </p:nvGraphicFramePr>
        <p:xfrm>
          <a:off x="5546035" y="1987826"/>
          <a:ext cx="6487469" cy="381861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13</a:t>
            </a:r>
          </a:p>
        </p:txBody>
      </p:sp>
    </p:spTree>
    <p:extLst>
      <p:ext uri="{BB962C8B-B14F-4D97-AF65-F5344CB8AC3E}">
        <p14:creationId xmlns:p14="http://schemas.microsoft.com/office/powerpoint/2010/main" val="166163247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46" y="584752"/>
            <a:ext cx="11715750" cy="831850"/>
          </a:xfrm>
        </p:spPr>
        <p:txBody>
          <a:bodyPr>
            <a:normAutofit/>
          </a:bodyPr>
          <a:lstStyle/>
          <a:p>
            <a:r>
              <a:rPr lang="en-US" dirty="0" smtClean="0"/>
              <a:t>Fast Spanning Tree Construction</a:t>
            </a:r>
            <a:endParaRPr lang="en-US" dirty="0"/>
          </a:p>
        </p:txBody>
      </p:sp>
      <p:grpSp>
        <p:nvGrpSpPr>
          <p:cNvPr id="40" name="Group 39"/>
          <p:cNvGrpSpPr/>
          <p:nvPr/>
        </p:nvGrpSpPr>
        <p:grpSpPr>
          <a:xfrm>
            <a:off x="6500592" y="4289555"/>
            <a:ext cx="2148682" cy="2477824"/>
            <a:chOff x="4749925" y="4138641"/>
            <a:chExt cx="2148682" cy="2477824"/>
          </a:xfrm>
        </p:grpSpPr>
        <p:sp>
          <p:nvSpPr>
            <p:cNvPr id="7" name="TextBox 6"/>
            <p:cNvSpPr txBox="1"/>
            <p:nvPr/>
          </p:nvSpPr>
          <p:spPr>
            <a:xfrm>
              <a:off x="4749925" y="6031690"/>
              <a:ext cx="2148682" cy="584775"/>
            </a:xfrm>
            <a:prstGeom prst="rect">
              <a:avLst/>
            </a:prstGeom>
            <a:noFill/>
          </p:spPr>
          <p:txBody>
            <a:bodyPr wrap="square" rtlCol="0">
              <a:spAutoFit/>
            </a:bodyPr>
            <a:lstStyle/>
            <a:p>
              <a:r>
                <a:rPr lang="en-US" dirty="0" smtClean="0">
                  <a:latin typeface="Gill Sans" charset="0"/>
                  <a:ea typeface="Gill Sans" charset="0"/>
                  <a:cs typeface="Gill Sans" charset="0"/>
                </a:rPr>
                <a:t>(a) Direction-optimizing BFS</a:t>
              </a:r>
              <a:endParaRPr lang="en-US" dirty="0">
                <a:latin typeface="Gill Sans" charset="0"/>
                <a:ea typeface="Gill Sans" charset="0"/>
                <a:cs typeface="Gill Sans" charset="0"/>
              </a:endParaRPr>
            </a:p>
          </p:txBody>
        </p:sp>
        <p:sp>
          <p:nvSpPr>
            <p:cNvPr id="8" name="Rectangle 7"/>
            <p:cNvSpPr/>
            <p:nvPr/>
          </p:nvSpPr>
          <p:spPr>
            <a:xfrm>
              <a:off x="5080426" y="4138641"/>
              <a:ext cx="1548974" cy="363023"/>
            </a:xfrm>
            <a:prstGeom prst="rect">
              <a:avLst/>
            </a:prstGeom>
            <a:noFill/>
            <a:ln>
              <a:solidFill>
                <a:srgbClr val="000000"/>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US" dirty="0" smtClean="0">
                  <a:solidFill>
                    <a:srgbClr val="FF0000"/>
                  </a:solidFill>
                  <a:latin typeface="Gill Sans" charset="0"/>
                  <a:ea typeface="Gill Sans" charset="0"/>
                  <a:cs typeface="Gill Sans" charset="0"/>
                </a:rPr>
                <a:t>Sync</a:t>
              </a:r>
              <a:r>
                <a:rPr lang="en-US" dirty="0" smtClean="0">
                  <a:solidFill>
                    <a:schemeClr val="tx1"/>
                  </a:solidFill>
                  <a:latin typeface="Gill Sans" charset="0"/>
                  <a:ea typeface="Gill Sans" charset="0"/>
                  <a:cs typeface="Gill Sans" charset="0"/>
                </a:rPr>
                <a:t> Top-down</a:t>
              </a:r>
              <a:endParaRPr lang="en-US" dirty="0">
                <a:solidFill>
                  <a:schemeClr val="tx1"/>
                </a:solidFill>
                <a:latin typeface="Gill Sans" charset="0"/>
                <a:ea typeface="Gill Sans" charset="0"/>
                <a:cs typeface="Gill Sans" charset="0"/>
              </a:endParaRPr>
            </a:p>
          </p:txBody>
        </p:sp>
        <p:sp>
          <p:nvSpPr>
            <p:cNvPr id="9" name="Rectangle 8"/>
            <p:cNvSpPr/>
            <p:nvPr/>
          </p:nvSpPr>
          <p:spPr>
            <a:xfrm>
              <a:off x="5076454" y="5580483"/>
              <a:ext cx="1552946" cy="365760"/>
            </a:xfrm>
            <a:prstGeom prst="rect">
              <a:avLst/>
            </a:prstGeom>
            <a:noFill/>
            <a:ln>
              <a:solidFill>
                <a:srgbClr val="000000"/>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US" dirty="0" smtClean="0">
                  <a:solidFill>
                    <a:srgbClr val="FF0000"/>
                  </a:solidFill>
                  <a:latin typeface="Gill Sans" charset="0"/>
                  <a:ea typeface="Gill Sans" charset="0"/>
                  <a:cs typeface="Gill Sans" charset="0"/>
                </a:rPr>
                <a:t>Sync</a:t>
              </a:r>
              <a:r>
                <a:rPr lang="en-US" b="1" dirty="0" smtClean="0">
                  <a:solidFill>
                    <a:srgbClr val="FF0000"/>
                  </a:solidFill>
                  <a:latin typeface="Gill Sans" charset="0"/>
                  <a:ea typeface="Gill Sans" charset="0"/>
                  <a:cs typeface="Gill Sans" charset="0"/>
                </a:rPr>
                <a:t> </a:t>
              </a:r>
              <a:r>
                <a:rPr lang="en-US" dirty="0" smtClean="0">
                  <a:solidFill>
                    <a:schemeClr val="tx1"/>
                  </a:solidFill>
                  <a:latin typeface="Gill Sans" charset="0"/>
                  <a:ea typeface="Gill Sans" charset="0"/>
                  <a:cs typeface="Gill Sans" charset="0"/>
                </a:rPr>
                <a:t>Top-down</a:t>
              </a:r>
            </a:p>
          </p:txBody>
        </p:sp>
        <p:sp>
          <p:nvSpPr>
            <p:cNvPr id="10" name="Rectangle 9"/>
            <p:cNvSpPr/>
            <p:nvPr/>
          </p:nvSpPr>
          <p:spPr>
            <a:xfrm>
              <a:off x="5080426" y="4879499"/>
              <a:ext cx="1548974" cy="365760"/>
            </a:xfrm>
            <a:prstGeom prst="rect">
              <a:avLst/>
            </a:prstGeom>
            <a:noFill/>
            <a:ln>
              <a:solidFill>
                <a:srgbClr val="000000"/>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US" dirty="0" smtClean="0">
                  <a:solidFill>
                    <a:srgbClr val="FF0000"/>
                  </a:solidFill>
                  <a:latin typeface="Gill Sans" charset="0"/>
                  <a:ea typeface="Gill Sans" charset="0"/>
                  <a:cs typeface="Gill Sans" charset="0"/>
                </a:rPr>
                <a:t>Sync</a:t>
              </a:r>
              <a:r>
                <a:rPr lang="en-US" b="1" dirty="0" smtClean="0">
                  <a:solidFill>
                    <a:srgbClr val="FF0000"/>
                  </a:solidFill>
                  <a:latin typeface="Gill Sans" charset="0"/>
                  <a:ea typeface="Gill Sans" charset="0"/>
                  <a:cs typeface="Gill Sans" charset="0"/>
                </a:rPr>
                <a:t> </a:t>
              </a:r>
              <a:r>
                <a:rPr lang="en-US" dirty="0" smtClean="0">
                  <a:solidFill>
                    <a:schemeClr val="tx1"/>
                  </a:solidFill>
                  <a:latin typeface="Gill Sans" charset="0"/>
                  <a:ea typeface="Gill Sans" charset="0"/>
                  <a:cs typeface="Gill Sans" charset="0"/>
                </a:rPr>
                <a:t>Bottom-up</a:t>
              </a:r>
              <a:endParaRPr lang="en-US" dirty="0">
                <a:solidFill>
                  <a:schemeClr val="tx1"/>
                </a:solidFill>
                <a:latin typeface="Gill Sans" charset="0"/>
                <a:ea typeface="Gill Sans" charset="0"/>
                <a:cs typeface="Gill Sans" charset="0"/>
              </a:endParaRPr>
            </a:p>
          </p:txBody>
        </p:sp>
        <p:cxnSp>
          <p:nvCxnSpPr>
            <p:cNvPr id="11" name="Straight Arrow Connector 10"/>
            <p:cNvCxnSpPr>
              <a:stCxn id="8" idx="2"/>
              <a:endCxn id="10" idx="0"/>
            </p:cNvCxnSpPr>
            <p:nvPr/>
          </p:nvCxnSpPr>
          <p:spPr>
            <a:xfrm>
              <a:off x="5854913" y="4501664"/>
              <a:ext cx="0" cy="377835"/>
            </a:xfrm>
            <a:prstGeom prst="straightConnector1">
              <a:avLst/>
            </a:prstGeom>
            <a:ln w="19050"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0" idx="2"/>
              <a:endCxn id="9" idx="0"/>
            </p:cNvCxnSpPr>
            <p:nvPr/>
          </p:nvCxnSpPr>
          <p:spPr>
            <a:xfrm flipH="1">
              <a:off x="5852927" y="5245259"/>
              <a:ext cx="1986" cy="335224"/>
            </a:xfrm>
            <a:prstGeom prst="straightConnector1">
              <a:avLst/>
            </a:prstGeom>
            <a:ln w="19050"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42" name="Text Placeholder 2"/>
          <p:cNvSpPr txBox="1">
            <a:spLocks/>
          </p:cNvSpPr>
          <p:nvPr/>
        </p:nvSpPr>
        <p:spPr>
          <a:xfrm>
            <a:off x="476249" y="1601543"/>
            <a:ext cx="5922087" cy="48248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3048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1pPr>
            <a:lvl2pPr marL="6096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2pPr>
            <a:lvl3pPr marL="9144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3pPr>
            <a:lvl4pPr marL="12192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4pPr>
            <a:lvl5pPr marL="15240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5pPr>
            <a:lvl6pPr marL="18288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6pPr>
            <a:lvl7pPr marL="21336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7pPr>
            <a:lvl8pPr marL="24384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8pPr>
            <a:lvl9pPr marL="27432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9pPr>
          </a:lstStyle>
          <a:p>
            <a:pPr hangingPunct="1"/>
            <a:r>
              <a:rPr lang="en-US" sz="2400" dirty="0" smtClean="0">
                <a:solidFill>
                  <a:srgbClr val="000000"/>
                </a:solidFill>
              </a:rPr>
              <a:t>Direction-optimizing BFS [SC’12]</a:t>
            </a:r>
          </a:p>
          <a:p>
            <a:pPr lvl="1" hangingPunct="1"/>
            <a:r>
              <a:rPr lang="en-US" sz="2400" dirty="0" smtClean="0">
                <a:solidFill>
                  <a:srgbClr val="000000"/>
                </a:solidFill>
              </a:rPr>
              <a:t>Top-down - visited vertex find unvisited</a:t>
            </a:r>
          </a:p>
          <a:p>
            <a:pPr lvl="1" hangingPunct="1"/>
            <a:r>
              <a:rPr lang="en-US" sz="2400" dirty="0" smtClean="0">
                <a:solidFill>
                  <a:srgbClr val="000000"/>
                </a:solidFill>
              </a:rPr>
              <a:t>Bottom-up - unvisited vertex find visited</a:t>
            </a:r>
          </a:p>
          <a:p>
            <a:pPr hangingPunct="1"/>
            <a:r>
              <a:rPr lang="en-US" sz="2400" dirty="0" smtClean="0">
                <a:solidFill>
                  <a:srgbClr val="000000"/>
                </a:solidFill>
              </a:rPr>
              <a:t>Switch based on the workload</a:t>
            </a:r>
          </a:p>
          <a:p>
            <a:pPr lvl="1" hangingPunct="1"/>
            <a:r>
              <a:rPr lang="en-US" sz="2400" dirty="0" smtClean="0">
                <a:solidFill>
                  <a:srgbClr val="000000"/>
                </a:solidFill>
              </a:rPr>
              <a:t>Starts from top-down</a:t>
            </a:r>
          </a:p>
          <a:p>
            <a:pPr lvl="1" hangingPunct="1"/>
            <a:r>
              <a:rPr lang="en-US" sz="2400" dirty="0" smtClean="0">
                <a:solidFill>
                  <a:srgbClr val="000000"/>
                </a:solidFill>
              </a:rPr>
              <a:t>Switches to bottom-up in the middle (majority of the time)</a:t>
            </a:r>
          </a:p>
          <a:p>
            <a:pPr lvl="1" hangingPunct="1"/>
            <a:r>
              <a:rPr lang="en-US" sz="2400" dirty="0" smtClean="0">
                <a:solidFill>
                  <a:srgbClr val="000000"/>
                </a:solidFill>
              </a:rPr>
              <a:t>Switches back to top-down</a:t>
            </a:r>
          </a:p>
        </p:txBody>
      </p:sp>
      <p:grpSp>
        <p:nvGrpSpPr>
          <p:cNvPr id="54" name="Group 53"/>
          <p:cNvGrpSpPr/>
          <p:nvPr/>
        </p:nvGrpSpPr>
        <p:grpSpPr>
          <a:xfrm>
            <a:off x="9156040" y="4292896"/>
            <a:ext cx="2148682" cy="2496891"/>
            <a:chOff x="8030703" y="4351500"/>
            <a:chExt cx="2148682" cy="2496891"/>
          </a:xfrm>
        </p:grpSpPr>
        <p:grpSp>
          <p:nvGrpSpPr>
            <p:cNvPr id="43" name="Group 42"/>
            <p:cNvGrpSpPr/>
            <p:nvPr/>
          </p:nvGrpSpPr>
          <p:grpSpPr>
            <a:xfrm>
              <a:off x="8152005" y="4351500"/>
              <a:ext cx="1552946" cy="1807602"/>
              <a:chOff x="5076454" y="4138641"/>
              <a:chExt cx="1552946" cy="1807602"/>
            </a:xfrm>
          </p:grpSpPr>
          <p:sp>
            <p:nvSpPr>
              <p:cNvPr id="46" name="Rectangle 45"/>
              <p:cNvSpPr/>
              <p:nvPr/>
            </p:nvSpPr>
            <p:spPr>
              <a:xfrm>
                <a:off x="5080426" y="4138641"/>
                <a:ext cx="1548974" cy="363023"/>
              </a:xfrm>
              <a:prstGeom prst="rect">
                <a:avLst/>
              </a:prstGeom>
              <a:noFill/>
              <a:ln>
                <a:solidFill>
                  <a:srgbClr val="000000"/>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US" dirty="0" smtClean="0">
                    <a:solidFill>
                      <a:srgbClr val="FF0000"/>
                    </a:solidFill>
                    <a:latin typeface="Gill Sans" charset="0"/>
                    <a:ea typeface="Gill Sans" charset="0"/>
                    <a:cs typeface="Gill Sans" charset="0"/>
                  </a:rPr>
                  <a:t>Sync</a:t>
                </a:r>
                <a:r>
                  <a:rPr lang="en-US" dirty="0" smtClean="0">
                    <a:solidFill>
                      <a:schemeClr val="tx1"/>
                    </a:solidFill>
                    <a:latin typeface="Gill Sans" charset="0"/>
                    <a:ea typeface="Gill Sans" charset="0"/>
                    <a:cs typeface="Gill Sans" charset="0"/>
                  </a:rPr>
                  <a:t> Top-down</a:t>
                </a:r>
                <a:endParaRPr lang="en-US" dirty="0">
                  <a:solidFill>
                    <a:schemeClr val="tx1"/>
                  </a:solidFill>
                  <a:latin typeface="Gill Sans" charset="0"/>
                  <a:ea typeface="Gill Sans" charset="0"/>
                  <a:cs typeface="Gill Sans" charset="0"/>
                </a:endParaRPr>
              </a:p>
            </p:txBody>
          </p:sp>
          <p:sp>
            <p:nvSpPr>
              <p:cNvPr id="47" name="Rectangle 46"/>
              <p:cNvSpPr/>
              <p:nvPr/>
            </p:nvSpPr>
            <p:spPr>
              <a:xfrm>
                <a:off x="5076454" y="5580483"/>
                <a:ext cx="1552946" cy="365760"/>
              </a:xfrm>
              <a:prstGeom prst="rect">
                <a:avLst/>
              </a:prstGeom>
              <a:solidFill>
                <a:schemeClr val="bg2">
                  <a:lumMod val="60000"/>
                  <a:lumOff val="40000"/>
                </a:schemeClr>
              </a:solidFill>
              <a:ln>
                <a:solidFill>
                  <a:srgbClr val="000000"/>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US" dirty="0" err="1" smtClean="0">
                    <a:solidFill>
                      <a:srgbClr val="008F00"/>
                    </a:solidFill>
                    <a:latin typeface="Gill Sans" charset="0"/>
                    <a:ea typeface="Gill Sans" charset="0"/>
                    <a:cs typeface="Gill Sans" charset="0"/>
                  </a:rPr>
                  <a:t>Async</a:t>
                </a:r>
                <a:r>
                  <a:rPr lang="en-US" b="1" dirty="0" smtClean="0">
                    <a:solidFill>
                      <a:srgbClr val="008F00"/>
                    </a:solidFill>
                    <a:latin typeface="Gill Sans" charset="0"/>
                    <a:ea typeface="Gill Sans" charset="0"/>
                    <a:cs typeface="Gill Sans" charset="0"/>
                  </a:rPr>
                  <a:t> </a:t>
                </a:r>
                <a:r>
                  <a:rPr lang="en-US" dirty="0" smtClean="0">
                    <a:solidFill>
                      <a:schemeClr val="tx1"/>
                    </a:solidFill>
                    <a:latin typeface="Gill Sans" charset="0"/>
                    <a:ea typeface="Gill Sans" charset="0"/>
                    <a:cs typeface="Gill Sans" charset="0"/>
                  </a:rPr>
                  <a:t>Top-down</a:t>
                </a:r>
              </a:p>
            </p:txBody>
          </p:sp>
          <p:sp>
            <p:nvSpPr>
              <p:cNvPr id="48" name="Rectangle 47"/>
              <p:cNvSpPr/>
              <p:nvPr/>
            </p:nvSpPr>
            <p:spPr>
              <a:xfrm>
                <a:off x="5080426" y="4879499"/>
                <a:ext cx="1548974" cy="365760"/>
              </a:xfrm>
              <a:prstGeom prst="rect">
                <a:avLst/>
              </a:prstGeom>
              <a:solidFill>
                <a:schemeClr val="bg2">
                  <a:lumMod val="60000"/>
                  <a:lumOff val="40000"/>
                </a:schemeClr>
              </a:solidFill>
              <a:ln>
                <a:solidFill>
                  <a:srgbClr val="000000"/>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US" dirty="0" err="1" smtClean="0">
                    <a:solidFill>
                      <a:srgbClr val="0432FF"/>
                    </a:solidFill>
                    <a:latin typeface="Gill Sans" charset="0"/>
                    <a:ea typeface="Gill Sans" charset="0"/>
                    <a:cs typeface="Gill Sans" charset="0"/>
                  </a:rPr>
                  <a:t>Rsync</a:t>
                </a:r>
                <a:r>
                  <a:rPr lang="en-US" b="1" dirty="0" smtClean="0">
                    <a:solidFill>
                      <a:srgbClr val="0432FF"/>
                    </a:solidFill>
                    <a:latin typeface="Gill Sans" charset="0"/>
                    <a:ea typeface="Gill Sans" charset="0"/>
                    <a:cs typeface="Gill Sans" charset="0"/>
                  </a:rPr>
                  <a:t> </a:t>
                </a:r>
                <a:r>
                  <a:rPr lang="en-US" dirty="0" smtClean="0">
                    <a:solidFill>
                      <a:schemeClr val="tx1"/>
                    </a:solidFill>
                    <a:latin typeface="Gill Sans" charset="0"/>
                    <a:ea typeface="Gill Sans" charset="0"/>
                    <a:cs typeface="Gill Sans" charset="0"/>
                  </a:rPr>
                  <a:t>Bottom-up</a:t>
                </a:r>
                <a:endParaRPr lang="en-US" dirty="0">
                  <a:solidFill>
                    <a:schemeClr val="tx1"/>
                  </a:solidFill>
                  <a:latin typeface="Gill Sans" charset="0"/>
                  <a:ea typeface="Gill Sans" charset="0"/>
                  <a:cs typeface="Gill Sans" charset="0"/>
                </a:endParaRPr>
              </a:p>
            </p:txBody>
          </p:sp>
          <p:cxnSp>
            <p:nvCxnSpPr>
              <p:cNvPr id="49" name="Straight Arrow Connector 48"/>
              <p:cNvCxnSpPr>
                <a:stCxn id="49" idx="2"/>
              </p:cNvCxnSpPr>
              <p:nvPr/>
            </p:nvCxnSpPr>
            <p:spPr>
              <a:xfrm>
                <a:off x="5854913" y="4501664"/>
                <a:ext cx="0" cy="377835"/>
              </a:xfrm>
              <a:prstGeom prst="straightConnector1">
                <a:avLst/>
              </a:prstGeom>
              <a:ln w="19050"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50" idx="0"/>
              </p:cNvCxnSpPr>
              <p:nvPr/>
            </p:nvCxnSpPr>
            <p:spPr>
              <a:xfrm flipH="1">
                <a:off x="5852927" y="5245259"/>
                <a:ext cx="1986" cy="335224"/>
              </a:xfrm>
              <a:prstGeom prst="straightConnector1">
                <a:avLst/>
              </a:prstGeom>
              <a:ln w="19050"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52" name="TextBox 51"/>
            <p:cNvSpPr txBox="1"/>
            <p:nvPr/>
          </p:nvSpPr>
          <p:spPr>
            <a:xfrm>
              <a:off x="8030703" y="6263616"/>
              <a:ext cx="2148682" cy="584775"/>
            </a:xfrm>
            <a:prstGeom prst="rect">
              <a:avLst/>
            </a:prstGeom>
            <a:noFill/>
          </p:spPr>
          <p:txBody>
            <a:bodyPr wrap="square" rtlCol="0">
              <a:spAutoFit/>
            </a:bodyPr>
            <a:lstStyle/>
            <a:p>
              <a:r>
                <a:rPr lang="en-US" dirty="0" smtClean="0">
                  <a:latin typeface="Gill Sans" charset="0"/>
                  <a:ea typeface="Gill Sans" charset="0"/>
                  <a:cs typeface="Gill Sans" charset="0"/>
                </a:rPr>
                <a:t>(b) </a:t>
              </a:r>
              <a:r>
                <a:rPr lang="en-US" dirty="0" err="1" smtClean="0">
                  <a:latin typeface="Gill Sans" charset="0"/>
                  <a:ea typeface="Gill Sans" charset="0"/>
                  <a:cs typeface="Gill Sans" charset="0"/>
                </a:rPr>
                <a:t>iSpan</a:t>
              </a:r>
              <a:r>
                <a:rPr lang="en-US" dirty="0" smtClean="0">
                  <a:latin typeface="Gill Sans" charset="0"/>
                  <a:ea typeface="Gill Sans" charset="0"/>
                  <a:cs typeface="Gill Sans" charset="0"/>
                </a:rPr>
                <a:t> spanning   tree construction</a:t>
              </a:r>
              <a:endParaRPr lang="en-US" dirty="0">
                <a:latin typeface="Gill Sans" charset="0"/>
                <a:ea typeface="Gill Sans" charset="0"/>
                <a:cs typeface="Gill Sans" charset="0"/>
              </a:endParaRPr>
            </a:p>
          </p:txBody>
        </p:sp>
      </p:grpSp>
      <p:sp>
        <p:nvSpPr>
          <p:cNvPr id="20" name="TextBox 19"/>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14</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grpSp>
        <p:nvGrpSpPr>
          <p:cNvPr id="156" name="Group 155"/>
          <p:cNvGrpSpPr/>
          <p:nvPr/>
        </p:nvGrpSpPr>
        <p:grpSpPr>
          <a:xfrm>
            <a:off x="6757513" y="2010136"/>
            <a:ext cx="5200807" cy="1742319"/>
            <a:chOff x="6757513" y="2010136"/>
            <a:chExt cx="5200807" cy="1742319"/>
          </a:xfrm>
        </p:grpSpPr>
        <p:grpSp>
          <p:nvGrpSpPr>
            <p:cNvPr id="152" name="Group 151"/>
            <p:cNvGrpSpPr/>
            <p:nvPr/>
          </p:nvGrpSpPr>
          <p:grpSpPr>
            <a:xfrm>
              <a:off x="8817640" y="2010136"/>
              <a:ext cx="1003055" cy="1272937"/>
              <a:chOff x="9087463" y="1785286"/>
              <a:chExt cx="1003055" cy="1272937"/>
            </a:xfrm>
          </p:grpSpPr>
          <p:sp>
            <p:nvSpPr>
              <p:cNvPr id="30" name="Oval 29"/>
              <p:cNvSpPr/>
              <p:nvPr/>
            </p:nvSpPr>
            <p:spPr>
              <a:xfrm>
                <a:off x="9406640" y="2140961"/>
                <a:ext cx="319177" cy="319177"/>
              </a:xfrm>
              <a:prstGeom prst="ellipse">
                <a:avLst/>
              </a:prstGeom>
              <a:solidFill>
                <a:schemeClr val="bg1">
                  <a:lumMod val="50000"/>
                  <a:lumOff val="50000"/>
                </a:schemeClr>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32" name="Oval 31"/>
              <p:cNvSpPr/>
              <p:nvPr/>
            </p:nvSpPr>
            <p:spPr>
              <a:xfrm>
                <a:off x="9087463" y="273904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a:t>
                </a:r>
              </a:p>
            </p:txBody>
          </p:sp>
          <p:sp>
            <p:nvSpPr>
              <p:cNvPr id="36" name="Oval 35"/>
              <p:cNvSpPr/>
              <p:nvPr/>
            </p:nvSpPr>
            <p:spPr>
              <a:xfrm>
                <a:off x="9771341" y="2722983"/>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cxnSp>
            <p:nvCxnSpPr>
              <p:cNvPr id="80" name="Straight Arrow Connector 79"/>
              <p:cNvCxnSpPr>
                <a:stCxn id="30" idx="4"/>
                <a:endCxn id="32" idx="0"/>
              </p:cNvCxnSpPr>
              <p:nvPr/>
            </p:nvCxnSpPr>
            <p:spPr>
              <a:xfrm flipH="1">
                <a:off x="9247052" y="2460138"/>
                <a:ext cx="319177" cy="278908"/>
              </a:xfrm>
              <a:prstGeom prst="straightConnector1">
                <a:avLst/>
              </a:prstGeom>
              <a:solidFill>
                <a:srgbClr val="FFFF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30" idx="4"/>
                <a:endCxn id="36" idx="0"/>
              </p:cNvCxnSpPr>
              <p:nvPr/>
            </p:nvCxnSpPr>
            <p:spPr>
              <a:xfrm>
                <a:off x="9566229" y="2460138"/>
                <a:ext cx="364701" cy="262845"/>
              </a:xfrm>
              <a:prstGeom prst="straightConnector1">
                <a:avLst/>
              </a:prstGeom>
              <a:solidFill>
                <a:srgbClr val="FFFF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Freeform 93"/>
              <p:cNvSpPr/>
              <p:nvPr/>
            </p:nvSpPr>
            <p:spPr>
              <a:xfrm>
                <a:off x="9551209" y="1785286"/>
                <a:ext cx="54391" cy="288740"/>
              </a:xfrm>
              <a:custGeom>
                <a:avLst/>
                <a:gdLst>
                  <a:gd name="connsiteX0" fmla="*/ 155575 w 308001"/>
                  <a:gd name="connsiteY0" fmla="*/ 0 h 1358900"/>
                  <a:gd name="connsiteX1" fmla="*/ 146050 w 308001"/>
                  <a:gd name="connsiteY1" fmla="*/ 190500 h 1358900"/>
                  <a:gd name="connsiteX2" fmla="*/ 146050 w 308001"/>
                  <a:gd name="connsiteY2" fmla="*/ 228600 h 1358900"/>
                  <a:gd name="connsiteX3" fmla="*/ 171450 w 308001"/>
                  <a:gd name="connsiteY3" fmla="*/ 244475 h 1358900"/>
                  <a:gd name="connsiteX4" fmla="*/ 304800 w 308001"/>
                  <a:gd name="connsiteY4" fmla="*/ 311150 h 1358900"/>
                  <a:gd name="connsiteX5" fmla="*/ 41275 w 308001"/>
                  <a:gd name="connsiteY5" fmla="*/ 393700 h 1358900"/>
                  <a:gd name="connsiteX6" fmla="*/ 301625 w 308001"/>
                  <a:gd name="connsiteY6" fmla="*/ 488950 h 1358900"/>
                  <a:gd name="connsiteX7" fmla="*/ 25400 w 308001"/>
                  <a:gd name="connsiteY7" fmla="*/ 600075 h 1358900"/>
                  <a:gd name="connsiteX8" fmla="*/ 307975 w 308001"/>
                  <a:gd name="connsiteY8" fmla="*/ 692150 h 1358900"/>
                  <a:gd name="connsiteX9" fmla="*/ 6350 w 308001"/>
                  <a:gd name="connsiteY9" fmla="*/ 765175 h 1358900"/>
                  <a:gd name="connsiteX10" fmla="*/ 304800 w 308001"/>
                  <a:gd name="connsiteY10" fmla="*/ 847725 h 1358900"/>
                  <a:gd name="connsiteX11" fmla="*/ 0 w 308001"/>
                  <a:gd name="connsiteY11" fmla="*/ 952500 h 1358900"/>
                  <a:gd name="connsiteX12" fmla="*/ 304800 w 308001"/>
                  <a:gd name="connsiteY12" fmla="*/ 1031875 h 1358900"/>
                  <a:gd name="connsiteX13" fmla="*/ 136525 w 308001"/>
                  <a:gd name="connsiteY13" fmla="*/ 1146175 h 1358900"/>
                  <a:gd name="connsiteX14" fmla="*/ 139700 w 308001"/>
                  <a:gd name="connsiteY14" fmla="*/ 1181100 h 1358900"/>
                  <a:gd name="connsiteX15" fmla="*/ 142875 w 308001"/>
                  <a:gd name="connsiteY15"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001" h="1358900">
                    <a:moveTo>
                      <a:pt x="155575" y="0"/>
                    </a:moveTo>
                    <a:cubicBezTo>
                      <a:pt x="151606" y="76200"/>
                      <a:pt x="147638" y="152400"/>
                      <a:pt x="146050" y="190500"/>
                    </a:cubicBezTo>
                    <a:cubicBezTo>
                      <a:pt x="144462" y="228600"/>
                      <a:pt x="141817" y="219604"/>
                      <a:pt x="146050" y="228600"/>
                    </a:cubicBezTo>
                    <a:cubicBezTo>
                      <a:pt x="150283" y="237596"/>
                      <a:pt x="144992" y="230717"/>
                      <a:pt x="171450" y="244475"/>
                    </a:cubicBezTo>
                    <a:cubicBezTo>
                      <a:pt x="197908" y="258233"/>
                      <a:pt x="326496" y="286279"/>
                      <a:pt x="304800" y="311150"/>
                    </a:cubicBezTo>
                    <a:cubicBezTo>
                      <a:pt x="283104" y="336021"/>
                      <a:pt x="41804" y="364067"/>
                      <a:pt x="41275" y="393700"/>
                    </a:cubicBezTo>
                    <a:cubicBezTo>
                      <a:pt x="40746" y="423333"/>
                      <a:pt x="304271" y="454554"/>
                      <a:pt x="301625" y="488950"/>
                    </a:cubicBezTo>
                    <a:cubicBezTo>
                      <a:pt x="298979" y="523346"/>
                      <a:pt x="24342" y="566208"/>
                      <a:pt x="25400" y="600075"/>
                    </a:cubicBezTo>
                    <a:cubicBezTo>
                      <a:pt x="26458" y="633942"/>
                      <a:pt x="311150" y="664633"/>
                      <a:pt x="307975" y="692150"/>
                    </a:cubicBezTo>
                    <a:cubicBezTo>
                      <a:pt x="304800" y="719667"/>
                      <a:pt x="6879" y="739246"/>
                      <a:pt x="6350" y="765175"/>
                    </a:cubicBezTo>
                    <a:cubicBezTo>
                      <a:pt x="5821" y="791104"/>
                      <a:pt x="305858" y="816504"/>
                      <a:pt x="304800" y="847725"/>
                    </a:cubicBezTo>
                    <a:cubicBezTo>
                      <a:pt x="303742" y="878946"/>
                      <a:pt x="0" y="921808"/>
                      <a:pt x="0" y="952500"/>
                    </a:cubicBezTo>
                    <a:cubicBezTo>
                      <a:pt x="0" y="983192"/>
                      <a:pt x="282046" y="999596"/>
                      <a:pt x="304800" y="1031875"/>
                    </a:cubicBezTo>
                    <a:cubicBezTo>
                      <a:pt x="327554" y="1064154"/>
                      <a:pt x="164042" y="1121304"/>
                      <a:pt x="136525" y="1146175"/>
                    </a:cubicBezTo>
                    <a:cubicBezTo>
                      <a:pt x="109008" y="1171046"/>
                      <a:pt x="138642" y="1145646"/>
                      <a:pt x="139700" y="1181100"/>
                    </a:cubicBezTo>
                    <a:cubicBezTo>
                      <a:pt x="140758" y="1216554"/>
                      <a:pt x="142875" y="1358900"/>
                      <a:pt x="142875" y="1358900"/>
                    </a:cubicBezTo>
                  </a:path>
                </a:pathLst>
              </a:custGeom>
              <a:solidFill>
                <a:srgbClr val="FF0000"/>
              </a:solidFill>
              <a:ln w="95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n>
                    <a:solidFill>
                      <a:srgbClr val="000000"/>
                    </a:solidFill>
                  </a:ln>
                  <a:latin typeface="Gill Sans" charset="0"/>
                  <a:ea typeface="Gill Sans" charset="0"/>
                  <a:cs typeface="Gill Sans" charset="0"/>
                </a:endParaRPr>
              </a:p>
            </p:txBody>
          </p:sp>
        </p:grpSp>
        <p:grpSp>
          <p:nvGrpSpPr>
            <p:cNvPr id="153" name="Group 152"/>
            <p:cNvGrpSpPr/>
            <p:nvPr/>
          </p:nvGrpSpPr>
          <p:grpSpPr>
            <a:xfrm>
              <a:off x="10390600" y="2058416"/>
              <a:ext cx="1003055" cy="1279034"/>
              <a:chOff x="10660423" y="2133366"/>
              <a:chExt cx="1003055" cy="1279034"/>
            </a:xfrm>
          </p:grpSpPr>
          <p:sp>
            <p:nvSpPr>
              <p:cNvPr id="88" name="Oval 87"/>
              <p:cNvSpPr/>
              <p:nvPr/>
            </p:nvSpPr>
            <p:spPr>
              <a:xfrm>
                <a:off x="10979600" y="2133366"/>
                <a:ext cx="319177" cy="319177"/>
              </a:xfrm>
              <a:prstGeom prst="ellipse">
                <a:avLst/>
              </a:prstGeom>
              <a:solidFill>
                <a:schemeClr val="bg1">
                  <a:lumMod val="50000"/>
                  <a:lumOff val="50000"/>
                </a:schemeClr>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89" name="Oval 88"/>
              <p:cNvSpPr/>
              <p:nvPr/>
            </p:nvSpPr>
            <p:spPr>
              <a:xfrm>
                <a:off x="10660423" y="2731451"/>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a:t>
                </a:r>
              </a:p>
            </p:txBody>
          </p:sp>
          <p:sp>
            <p:nvSpPr>
              <p:cNvPr id="90" name="Oval 89"/>
              <p:cNvSpPr/>
              <p:nvPr/>
            </p:nvSpPr>
            <p:spPr>
              <a:xfrm>
                <a:off x="11344301" y="2715388"/>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cxnSp>
            <p:nvCxnSpPr>
              <p:cNvPr id="91" name="Straight Arrow Connector 90"/>
              <p:cNvCxnSpPr/>
              <p:nvPr/>
            </p:nvCxnSpPr>
            <p:spPr>
              <a:xfrm flipH="1">
                <a:off x="10820012" y="2452543"/>
                <a:ext cx="319177" cy="278908"/>
              </a:xfrm>
              <a:prstGeom prst="straightConnector1">
                <a:avLst/>
              </a:prstGeom>
              <a:solidFill>
                <a:srgbClr val="FFFF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1139189" y="2452543"/>
                <a:ext cx="364701" cy="262845"/>
              </a:xfrm>
              <a:prstGeom prst="straightConnector1">
                <a:avLst/>
              </a:prstGeom>
              <a:solidFill>
                <a:srgbClr val="FFFFFF"/>
              </a:solid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Freeform 94"/>
              <p:cNvSpPr/>
              <p:nvPr/>
            </p:nvSpPr>
            <p:spPr>
              <a:xfrm>
                <a:off x="10765620" y="3110110"/>
                <a:ext cx="54391" cy="288740"/>
              </a:xfrm>
              <a:custGeom>
                <a:avLst/>
                <a:gdLst>
                  <a:gd name="connsiteX0" fmla="*/ 155575 w 308001"/>
                  <a:gd name="connsiteY0" fmla="*/ 0 h 1358900"/>
                  <a:gd name="connsiteX1" fmla="*/ 146050 w 308001"/>
                  <a:gd name="connsiteY1" fmla="*/ 190500 h 1358900"/>
                  <a:gd name="connsiteX2" fmla="*/ 146050 w 308001"/>
                  <a:gd name="connsiteY2" fmla="*/ 228600 h 1358900"/>
                  <a:gd name="connsiteX3" fmla="*/ 171450 w 308001"/>
                  <a:gd name="connsiteY3" fmla="*/ 244475 h 1358900"/>
                  <a:gd name="connsiteX4" fmla="*/ 304800 w 308001"/>
                  <a:gd name="connsiteY4" fmla="*/ 311150 h 1358900"/>
                  <a:gd name="connsiteX5" fmla="*/ 41275 w 308001"/>
                  <a:gd name="connsiteY5" fmla="*/ 393700 h 1358900"/>
                  <a:gd name="connsiteX6" fmla="*/ 301625 w 308001"/>
                  <a:gd name="connsiteY6" fmla="*/ 488950 h 1358900"/>
                  <a:gd name="connsiteX7" fmla="*/ 25400 w 308001"/>
                  <a:gd name="connsiteY7" fmla="*/ 600075 h 1358900"/>
                  <a:gd name="connsiteX8" fmla="*/ 307975 w 308001"/>
                  <a:gd name="connsiteY8" fmla="*/ 692150 h 1358900"/>
                  <a:gd name="connsiteX9" fmla="*/ 6350 w 308001"/>
                  <a:gd name="connsiteY9" fmla="*/ 765175 h 1358900"/>
                  <a:gd name="connsiteX10" fmla="*/ 304800 w 308001"/>
                  <a:gd name="connsiteY10" fmla="*/ 847725 h 1358900"/>
                  <a:gd name="connsiteX11" fmla="*/ 0 w 308001"/>
                  <a:gd name="connsiteY11" fmla="*/ 952500 h 1358900"/>
                  <a:gd name="connsiteX12" fmla="*/ 304800 w 308001"/>
                  <a:gd name="connsiteY12" fmla="*/ 1031875 h 1358900"/>
                  <a:gd name="connsiteX13" fmla="*/ 136525 w 308001"/>
                  <a:gd name="connsiteY13" fmla="*/ 1146175 h 1358900"/>
                  <a:gd name="connsiteX14" fmla="*/ 139700 w 308001"/>
                  <a:gd name="connsiteY14" fmla="*/ 1181100 h 1358900"/>
                  <a:gd name="connsiteX15" fmla="*/ 142875 w 308001"/>
                  <a:gd name="connsiteY15"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001" h="1358900">
                    <a:moveTo>
                      <a:pt x="155575" y="0"/>
                    </a:moveTo>
                    <a:cubicBezTo>
                      <a:pt x="151606" y="76200"/>
                      <a:pt x="147638" y="152400"/>
                      <a:pt x="146050" y="190500"/>
                    </a:cubicBezTo>
                    <a:cubicBezTo>
                      <a:pt x="144462" y="228600"/>
                      <a:pt x="141817" y="219604"/>
                      <a:pt x="146050" y="228600"/>
                    </a:cubicBezTo>
                    <a:cubicBezTo>
                      <a:pt x="150283" y="237596"/>
                      <a:pt x="144992" y="230717"/>
                      <a:pt x="171450" y="244475"/>
                    </a:cubicBezTo>
                    <a:cubicBezTo>
                      <a:pt x="197908" y="258233"/>
                      <a:pt x="326496" y="286279"/>
                      <a:pt x="304800" y="311150"/>
                    </a:cubicBezTo>
                    <a:cubicBezTo>
                      <a:pt x="283104" y="336021"/>
                      <a:pt x="41804" y="364067"/>
                      <a:pt x="41275" y="393700"/>
                    </a:cubicBezTo>
                    <a:cubicBezTo>
                      <a:pt x="40746" y="423333"/>
                      <a:pt x="304271" y="454554"/>
                      <a:pt x="301625" y="488950"/>
                    </a:cubicBezTo>
                    <a:cubicBezTo>
                      <a:pt x="298979" y="523346"/>
                      <a:pt x="24342" y="566208"/>
                      <a:pt x="25400" y="600075"/>
                    </a:cubicBezTo>
                    <a:cubicBezTo>
                      <a:pt x="26458" y="633942"/>
                      <a:pt x="311150" y="664633"/>
                      <a:pt x="307975" y="692150"/>
                    </a:cubicBezTo>
                    <a:cubicBezTo>
                      <a:pt x="304800" y="719667"/>
                      <a:pt x="6879" y="739246"/>
                      <a:pt x="6350" y="765175"/>
                    </a:cubicBezTo>
                    <a:cubicBezTo>
                      <a:pt x="5821" y="791104"/>
                      <a:pt x="305858" y="816504"/>
                      <a:pt x="304800" y="847725"/>
                    </a:cubicBezTo>
                    <a:cubicBezTo>
                      <a:pt x="303742" y="878946"/>
                      <a:pt x="0" y="921808"/>
                      <a:pt x="0" y="952500"/>
                    </a:cubicBezTo>
                    <a:cubicBezTo>
                      <a:pt x="0" y="983192"/>
                      <a:pt x="282046" y="999596"/>
                      <a:pt x="304800" y="1031875"/>
                    </a:cubicBezTo>
                    <a:cubicBezTo>
                      <a:pt x="327554" y="1064154"/>
                      <a:pt x="164042" y="1121304"/>
                      <a:pt x="136525" y="1146175"/>
                    </a:cubicBezTo>
                    <a:cubicBezTo>
                      <a:pt x="109008" y="1171046"/>
                      <a:pt x="138642" y="1145646"/>
                      <a:pt x="139700" y="1181100"/>
                    </a:cubicBezTo>
                    <a:cubicBezTo>
                      <a:pt x="140758" y="1216554"/>
                      <a:pt x="142875" y="1358900"/>
                      <a:pt x="142875" y="1358900"/>
                    </a:cubicBezTo>
                  </a:path>
                </a:pathLst>
              </a:custGeom>
              <a:solidFill>
                <a:srgbClr val="0432FF"/>
              </a:solidFill>
              <a:ln w="952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n>
                    <a:solidFill>
                      <a:srgbClr val="000000"/>
                    </a:solidFill>
                  </a:ln>
                  <a:latin typeface="Gill Sans" charset="0"/>
                  <a:ea typeface="Gill Sans" charset="0"/>
                  <a:cs typeface="Gill Sans" charset="0"/>
                </a:endParaRPr>
              </a:p>
            </p:txBody>
          </p:sp>
          <p:sp>
            <p:nvSpPr>
              <p:cNvPr id="96" name="Freeform 95"/>
              <p:cNvSpPr/>
              <p:nvPr/>
            </p:nvSpPr>
            <p:spPr>
              <a:xfrm>
                <a:off x="11503889" y="3123660"/>
                <a:ext cx="54391" cy="288740"/>
              </a:xfrm>
              <a:custGeom>
                <a:avLst/>
                <a:gdLst>
                  <a:gd name="connsiteX0" fmla="*/ 155575 w 308001"/>
                  <a:gd name="connsiteY0" fmla="*/ 0 h 1358900"/>
                  <a:gd name="connsiteX1" fmla="*/ 146050 w 308001"/>
                  <a:gd name="connsiteY1" fmla="*/ 190500 h 1358900"/>
                  <a:gd name="connsiteX2" fmla="*/ 146050 w 308001"/>
                  <a:gd name="connsiteY2" fmla="*/ 228600 h 1358900"/>
                  <a:gd name="connsiteX3" fmla="*/ 171450 w 308001"/>
                  <a:gd name="connsiteY3" fmla="*/ 244475 h 1358900"/>
                  <a:gd name="connsiteX4" fmla="*/ 304800 w 308001"/>
                  <a:gd name="connsiteY4" fmla="*/ 311150 h 1358900"/>
                  <a:gd name="connsiteX5" fmla="*/ 41275 w 308001"/>
                  <a:gd name="connsiteY5" fmla="*/ 393700 h 1358900"/>
                  <a:gd name="connsiteX6" fmla="*/ 301625 w 308001"/>
                  <a:gd name="connsiteY6" fmla="*/ 488950 h 1358900"/>
                  <a:gd name="connsiteX7" fmla="*/ 25400 w 308001"/>
                  <a:gd name="connsiteY7" fmla="*/ 600075 h 1358900"/>
                  <a:gd name="connsiteX8" fmla="*/ 307975 w 308001"/>
                  <a:gd name="connsiteY8" fmla="*/ 692150 h 1358900"/>
                  <a:gd name="connsiteX9" fmla="*/ 6350 w 308001"/>
                  <a:gd name="connsiteY9" fmla="*/ 765175 h 1358900"/>
                  <a:gd name="connsiteX10" fmla="*/ 304800 w 308001"/>
                  <a:gd name="connsiteY10" fmla="*/ 847725 h 1358900"/>
                  <a:gd name="connsiteX11" fmla="*/ 0 w 308001"/>
                  <a:gd name="connsiteY11" fmla="*/ 952500 h 1358900"/>
                  <a:gd name="connsiteX12" fmla="*/ 304800 w 308001"/>
                  <a:gd name="connsiteY12" fmla="*/ 1031875 h 1358900"/>
                  <a:gd name="connsiteX13" fmla="*/ 136525 w 308001"/>
                  <a:gd name="connsiteY13" fmla="*/ 1146175 h 1358900"/>
                  <a:gd name="connsiteX14" fmla="*/ 139700 w 308001"/>
                  <a:gd name="connsiteY14" fmla="*/ 1181100 h 1358900"/>
                  <a:gd name="connsiteX15" fmla="*/ 142875 w 308001"/>
                  <a:gd name="connsiteY15"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001" h="1358900">
                    <a:moveTo>
                      <a:pt x="155575" y="0"/>
                    </a:moveTo>
                    <a:cubicBezTo>
                      <a:pt x="151606" y="76200"/>
                      <a:pt x="147638" y="152400"/>
                      <a:pt x="146050" y="190500"/>
                    </a:cubicBezTo>
                    <a:cubicBezTo>
                      <a:pt x="144462" y="228600"/>
                      <a:pt x="141817" y="219604"/>
                      <a:pt x="146050" y="228600"/>
                    </a:cubicBezTo>
                    <a:cubicBezTo>
                      <a:pt x="150283" y="237596"/>
                      <a:pt x="144992" y="230717"/>
                      <a:pt x="171450" y="244475"/>
                    </a:cubicBezTo>
                    <a:cubicBezTo>
                      <a:pt x="197908" y="258233"/>
                      <a:pt x="326496" y="286279"/>
                      <a:pt x="304800" y="311150"/>
                    </a:cubicBezTo>
                    <a:cubicBezTo>
                      <a:pt x="283104" y="336021"/>
                      <a:pt x="41804" y="364067"/>
                      <a:pt x="41275" y="393700"/>
                    </a:cubicBezTo>
                    <a:cubicBezTo>
                      <a:pt x="40746" y="423333"/>
                      <a:pt x="304271" y="454554"/>
                      <a:pt x="301625" y="488950"/>
                    </a:cubicBezTo>
                    <a:cubicBezTo>
                      <a:pt x="298979" y="523346"/>
                      <a:pt x="24342" y="566208"/>
                      <a:pt x="25400" y="600075"/>
                    </a:cubicBezTo>
                    <a:cubicBezTo>
                      <a:pt x="26458" y="633942"/>
                      <a:pt x="311150" y="664633"/>
                      <a:pt x="307975" y="692150"/>
                    </a:cubicBezTo>
                    <a:cubicBezTo>
                      <a:pt x="304800" y="719667"/>
                      <a:pt x="6879" y="739246"/>
                      <a:pt x="6350" y="765175"/>
                    </a:cubicBezTo>
                    <a:cubicBezTo>
                      <a:pt x="5821" y="791104"/>
                      <a:pt x="305858" y="816504"/>
                      <a:pt x="304800" y="847725"/>
                    </a:cubicBezTo>
                    <a:cubicBezTo>
                      <a:pt x="303742" y="878946"/>
                      <a:pt x="0" y="921808"/>
                      <a:pt x="0" y="952500"/>
                    </a:cubicBezTo>
                    <a:cubicBezTo>
                      <a:pt x="0" y="983192"/>
                      <a:pt x="282046" y="999596"/>
                      <a:pt x="304800" y="1031875"/>
                    </a:cubicBezTo>
                    <a:cubicBezTo>
                      <a:pt x="327554" y="1064154"/>
                      <a:pt x="164042" y="1121304"/>
                      <a:pt x="136525" y="1146175"/>
                    </a:cubicBezTo>
                    <a:cubicBezTo>
                      <a:pt x="109008" y="1171046"/>
                      <a:pt x="138642" y="1145646"/>
                      <a:pt x="139700" y="1181100"/>
                    </a:cubicBezTo>
                    <a:cubicBezTo>
                      <a:pt x="140758" y="1216554"/>
                      <a:pt x="142875" y="1358900"/>
                      <a:pt x="142875" y="1358900"/>
                    </a:cubicBezTo>
                  </a:path>
                </a:pathLst>
              </a:custGeom>
              <a:solidFill>
                <a:srgbClr val="0432FF"/>
              </a:solidFill>
              <a:ln w="9525">
                <a:solidFill>
                  <a:srgbClr val="0432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n>
                    <a:solidFill>
                      <a:srgbClr val="000000"/>
                    </a:solidFill>
                  </a:ln>
                  <a:latin typeface="Gill Sans" charset="0"/>
                  <a:ea typeface="Gill Sans" charset="0"/>
                  <a:cs typeface="Gill Sans" charset="0"/>
                </a:endParaRPr>
              </a:p>
            </p:txBody>
          </p:sp>
        </p:grpSp>
        <p:grpSp>
          <p:nvGrpSpPr>
            <p:cNvPr id="19" name="Group 18"/>
            <p:cNvGrpSpPr/>
            <p:nvPr/>
          </p:nvGrpSpPr>
          <p:grpSpPr>
            <a:xfrm>
              <a:off x="6757513" y="2051626"/>
              <a:ext cx="1449232" cy="1449232"/>
              <a:chOff x="7027336" y="1751826"/>
              <a:chExt cx="1449232" cy="1449232"/>
            </a:xfrm>
          </p:grpSpPr>
          <p:sp>
            <p:nvSpPr>
              <p:cNvPr id="101" name="Oval 100"/>
              <p:cNvSpPr/>
              <p:nvPr/>
            </p:nvSpPr>
            <p:spPr>
              <a:xfrm>
                <a:off x="7607342" y="1751826"/>
                <a:ext cx="289221" cy="289221"/>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0</a:t>
                </a:r>
              </a:p>
            </p:txBody>
          </p:sp>
          <p:sp>
            <p:nvSpPr>
              <p:cNvPr id="105" name="Oval 104"/>
              <p:cNvSpPr/>
              <p:nvPr/>
            </p:nvSpPr>
            <p:spPr>
              <a:xfrm>
                <a:off x="7027336" y="2331832"/>
                <a:ext cx="289221" cy="289221"/>
              </a:xfrm>
              <a:prstGeom prst="ellipse">
                <a:avLst/>
              </a:prstGeom>
              <a:solidFill>
                <a:schemeClr val="bg1">
                  <a:lumMod val="50000"/>
                  <a:lumOff val="50000"/>
                  <a:alpha val="99000"/>
                </a:schemeClr>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106" name="Oval 105"/>
              <p:cNvSpPr/>
              <p:nvPr/>
            </p:nvSpPr>
            <p:spPr>
              <a:xfrm>
                <a:off x="8187347" y="2331832"/>
                <a:ext cx="289221" cy="289221"/>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a:t>
                </a:r>
              </a:p>
            </p:txBody>
          </p:sp>
          <p:sp>
            <p:nvSpPr>
              <p:cNvPr id="107" name="Oval 106"/>
              <p:cNvSpPr/>
              <p:nvPr/>
            </p:nvSpPr>
            <p:spPr>
              <a:xfrm>
                <a:off x="7607342" y="2331832"/>
                <a:ext cx="289221" cy="289221"/>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a:t>
                </a:r>
              </a:p>
            </p:txBody>
          </p:sp>
          <p:sp>
            <p:nvSpPr>
              <p:cNvPr id="110" name="Oval 109"/>
              <p:cNvSpPr/>
              <p:nvPr/>
            </p:nvSpPr>
            <p:spPr>
              <a:xfrm>
                <a:off x="7027336" y="2911837"/>
                <a:ext cx="289221" cy="289221"/>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6</a:t>
                </a:r>
              </a:p>
            </p:txBody>
          </p:sp>
          <p:sp>
            <p:nvSpPr>
              <p:cNvPr id="111" name="Oval 110"/>
              <p:cNvSpPr/>
              <p:nvPr/>
            </p:nvSpPr>
            <p:spPr>
              <a:xfrm>
                <a:off x="7607342" y="2911837"/>
                <a:ext cx="289221" cy="289221"/>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cxnSp>
            <p:nvCxnSpPr>
              <p:cNvPr id="118" name="Straight Arrow Connector 117"/>
              <p:cNvCxnSpPr/>
              <p:nvPr/>
            </p:nvCxnSpPr>
            <p:spPr>
              <a:xfrm>
                <a:off x="7316557" y="2476443"/>
                <a:ext cx="290785" cy="0"/>
              </a:xfrm>
              <a:prstGeom prst="straightConnector1">
                <a:avLst/>
              </a:prstGeom>
              <a:no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V="1">
                <a:off x="7751952" y="2041047"/>
                <a:ext cx="0" cy="290785"/>
              </a:xfrm>
              <a:prstGeom prst="straightConnector1">
                <a:avLst/>
              </a:prstGeom>
              <a:no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7896562" y="2476443"/>
                <a:ext cx="290785" cy="0"/>
              </a:xfrm>
              <a:prstGeom prst="straightConnector1">
                <a:avLst/>
              </a:prstGeom>
              <a:no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7751952" y="2621053"/>
                <a:ext cx="0" cy="290785"/>
              </a:xfrm>
              <a:prstGeom prst="straightConnector1">
                <a:avLst/>
              </a:prstGeom>
              <a:no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7854207" y="2578698"/>
                <a:ext cx="375495" cy="375495"/>
              </a:xfrm>
              <a:prstGeom prst="straightConnector1">
                <a:avLst/>
              </a:prstGeom>
              <a:no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7171947" y="2621053"/>
                <a:ext cx="0" cy="290785"/>
              </a:xfrm>
              <a:prstGeom prst="straightConnector1">
                <a:avLst/>
              </a:prstGeom>
              <a:no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7274202" y="2578698"/>
                <a:ext cx="375495" cy="375495"/>
              </a:xfrm>
              <a:prstGeom prst="straightConnector1">
                <a:avLst/>
              </a:prstGeom>
              <a:no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a:off x="7316557" y="3056448"/>
                <a:ext cx="290785" cy="0"/>
              </a:xfrm>
              <a:prstGeom prst="straightConnector1">
                <a:avLst/>
              </a:prstGeom>
              <a:no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4" name="TextBox 153"/>
            <p:cNvSpPr txBox="1"/>
            <p:nvPr/>
          </p:nvSpPr>
          <p:spPr>
            <a:xfrm>
              <a:off x="8248631" y="3413901"/>
              <a:ext cx="2148682" cy="338554"/>
            </a:xfrm>
            <a:prstGeom prst="rect">
              <a:avLst/>
            </a:prstGeom>
            <a:noFill/>
          </p:spPr>
          <p:txBody>
            <a:bodyPr wrap="square" rtlCol="0">
              <a:spAutoFit/>
            </a:bodyPr>
            <a:lstStyle/>
            <a:p>
              <a:r>
                <a:rPr lang="en-US" dirty="0" smtClean="0">
                  <a:latin typeface="Gill Sans" charset="0"/>
                  <a:ea typeface="Gill Sans" charset="0"/>
                  <a:cs typeface="Gill Sans" charset="0"/>
                </a:rPr>
                <a:t>Top-down</a:t>
              </a:r>
              <a:endParaRPr lang="en-US" dirty="0">
                <a:latin typeface="Gill Sans" charset="0"/>
                <a:ea typeface="Gill Sans" charset="0"/>
                <a:cs typeface="Gill Sans" charset="0"/>
              </a:endParaRPr>
            </a:p>
          </p:txBody>
        </p:sp>
        <p:sp>
          <p:nvSpPr>
            <p:cNvPr id="155" name="TextBox 154"/>
            <p:cNvSpPr txBox="1"/>
            <p:nvPr/>
          </p:nvSpPr>
          <p:spPr>
            <a:xfrm>
              <a:off x="9809638" y="3403144"/>
              <a:ext cx="2148682" cy="338554"/>
            </a:xfrm>
            <a:prstGeom prst="rect">
              <a:avLst/>
            </a:prstGeom>
            <a:noFill/>
          </p:spPr>
          <p:txBody>
            <a:bodyPr wrap="square" rtlCol="0">
              <a:spAutoFit/>
            </a:bodyPr>
            <a:lstStyle/>
            <a:p>
              <a:r>
                <a:rPr lang="en-US" dirty="0" smtClean="0">
                  <a:latin typeface="Gill Sans" charset="0"/>
                  <a:ea typeface="Gill Sans" charset="0"/>
                  <a:cs typeface="Gill Sans" charset="0"/>
                </a:rPr>
                <a:t>Bottom-up</a:t>
              </a:r>
              <a:endParaRPr lang="en-US" dirty="0">
                <a:latin typeface="Gill Sans" charset="0"/>
                <a:ea typeface="Gill Sans" charset="0"/>
                <a:cs typeface="Gill Sans" charset="0"/>
              </a:endParaRPr>
            </a:p>
          </p:txBody>
        </p:sp>
      </p:grpSp>
    </p:spTree>
    <p:extLst>
      <p:ext uri="{BB962C8B-B14F-4D97-AF65-F5344CB8AC3E}">
        <p14:creationId xmlns:p14="http://schemas.microsoft.com/office/powerpoint/2010/main" val="4108065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580188" y="1551214"/>
            <a:ext cx="10278312" cy="2100197"/>
          </a:xfrm>
        </p:spPr>
        <p:txBody>
          <a:bodyPr>
            <a:normAutofit fontScale="92500" lnSpcReduction="10000"/>
          </a:bodyPr>
          <a:lstStyle/>
          <a:p>
            <a:r>
              <a:rPr lang="en-US" dirty="0" smtClean="0"/>
              <a:t>Asynchronous traversal (</a:t>
            </a:r>
            <a:r>
              <a:rPr lang="en-US" b="1" dirty="0" err="1" smtClean="0"/>
              <a:t>Async</a:t>
            </a:r>
            <a:r>
              <a:rPr lang="en-US" dirty="0" smtClean="0"/>
              <a:t>)</a:t>
            </a:r>
          </a:p>
          <a:p>
            <a:pPr lvl="1"/>
            <a:r>
              <a:rPr lang="en-US" dirty="0"/>
              <a:t>E</a:t>
            </a:r>
            <a:r>
              <a:rPr lang="en-US" dirty="0" smtClean="0"/>
              <a:t>ach thread takes equal partition at the beginning</a:t>
            </a:r>
          </a:p>
          <a:p>
            <a:pPr lvl="1"/>
            <a:r>
              <a:rPr lang="en-US" dirty="0" smtClean="0"/>
              <a:t>Each thread works on its own partition till the end</a:t>
            </a:r>
          </a:p>
          <a:p>
            <a:pPr lvl="2"/>
            <a:r>
              <a:rPr lang="en-US" dirty="0" smtClean="0"/>
              <a:t>does not incur any synchronization</a:t>
            </a:r>
          </a:p>
        </p:txBody>
      </p:sp>
      <p:sp>
        <p:nvSpPr>
          <p:cNvPr id="2" name="Title 1"/>
          <p:cNvSpPr>
            <a:spLocks noGrp="1"/>
          </p:cNvSpPr>
          <p:nvPr>
            <p:ph type="title"/>
          </p:nvPr>
        </p:nvSpPr>
        <p:spPr/>
        <p:txBody>
          <a:bodyPr/>
          <a:lstStyle/>
          <a:p>
            <a:r>
              <a:rPr lang="en-US" dirty="0" err="1" smtClean="0"/>
              <a:t>Async</a:t>
            </a:r>
            <a:r>
              <a:rPr lang="en-US" dirty="0" smtClean="0"/>
              <a:t> Top-down</a:t>
            </a:r>
            <a:endParaRPr lang="en-US" dirty="0"/>
          </a:p>
        </p:txBody>
      </p:sp>
      <p:grpSp>
        <p:nvGrpSpPr>
          <p:cNvPr id="4" name="Group 3"/>
          <p:cNvGrpSpPr/>
          <p:nvPr/>
        </p:nvGrpSpPr>
        <p:grpSpPr>
          <a:xfrm>
            <a:off x="5876145" y="3210657"/>
            <a:ext cx="6521503" cy="3012651"/>
            <a:chOff x="1203660" y="3182619"/>
            <a:chExt cx="7956115" cy="3675379"/>
          </a:xfrm>
        </p:grpSpPr>
        <p:grpSp>
          <p:nvGrpSpPr>
            <p:cNvPr id="13" name="Group 12"/>
            <p:cNvGrpSpPr/>
            <p:nvPr/>
          </p:nvGrpSpPr>
          <p:grpSpPr>
            <a:xfrm>
              <a:off x="1203660" y="3182619"/>
              <a:ext cx="7956115" cy="3675379"/>
              <a:chOff x="2466400" y="2423794"/>
              <a:chExt cx="7259199" cy="3353434"/>
            </a:xfrm>
          </p:grpSpPr>
          <p:graphicFrame>
            <p:nvGraphicFramePr>
              <p:cNvPr id="6" name="Chart 5"/>
              <p:cNvGraphicFramePr>
                <a:graphicFrameLocks/>
              </p:cNvGraphicFramePr>
              <p:nvPr>
                <p:extLst>
                  <p:ext uri="{D42A27DB-BD31-4B8C-83A1-F6EECF244321}">
                    <p14:modId xmlns:p14="http://schemas.microsoft.com/office/powerpoint/2010/main" val="1258763015"/>
                  </p:ext>
                </p:extLst>
              </p:nvPr>
            </p:nvGraphicFramePr>
            <p:xfrm>
              <a:off x="2466400" y="2423794"/>
              <a:ext cx="7259199" cy="335343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5625583" y="2928937"/>
                <a:ext cx="0" cy="2343150"/>
              </a:xfrm>
              <a:prstGeom prst="line">
                <a:avLst/>
              </a:prstGeom>
              <a:noFill/>
              <a:ln w="25400" cap="flat">
                <a:solidFill>
                  <a:srgbClr val="FF0000"/>
                </a:solidFill>
                <a:prstDash val="dash"/>
                <a:miter lim="400000"/>
              </a:ln>
              <a:effectLst/>
              <a:sp3d/>
            </p:spPr>
            <p:style>
              <a:lnRef idx="0">
                <a:scrgbClr r="0" g="0" b="0"/>
              </a:lnRef>
              <a:fillRef idx="0">
                <a:scrgbClr r="0" g="0" b="0"/>
              </a:fillRef>
              <a:effectRef idx="0">
                <a:scrgbClr r="0" g="0" b="0"/>
              </a:effectRef>
              <a:fontRef idx="none"/>
            </p:style>
          </p:cxnSp>
          <p:cxnSp>
            <p:nvCxnSpPr>
              <p:cNvPr id="9" name="Straight Connector 8"/>
              <p:cNvCxnSpPr/>
              <p:nvPr/>
            </p:nvCxnSpPr>
            <p:spPr>
              <a:xfrm>
                <a:off x="7259791" y="2928937"/>
                <a:ext cx="0" cy="2343150"/>
              </a:xfrm>
              <a:prstGeom prst="line">
                <a:avLst/>
              </a:prstGeom>
              <a:noFill/>
              <a:ln w="25400" cap="flat">
                <a:solidFill>
                  <a:srgbClr val="FF0000"/>
                </a:solidFill>
                <a:prstDash val="dash"/>
                <a:miter lim="400000"/>
              </a:ln>
              <a:effectLst/>
              <a:sp3d/>
            </p:spPr>
            <p:style>
              <a:lnRef idx="0">
                <a:scrgbClr r="0" g="0" b="0"/>
              </a:lnRef>
              <a:fillRef idx="0">
                <a:scrgbClr r="0" g="0" b="0"/>
              </a:fillRef>
              <a:effectRef idx="0">
                <a:scrgbClr r="0" g="0" b="0"/>
              </a:effectRef>
              <a:fontRef idx="none"/>
            </p:style>
          </p:cxnSp>
          <p:sp>
            <p:nvSpPr>
              <p:cNvPr id="11" name="TextBox 10"/>
              <p:cNvSpPr txBox="1"/>
              <p:nvPr/>
            </p:nvSpPr>
            <p:spPr>
              <a:xfrm>
                <a:off x="6682949" y="5286617"/>
                <a:ext cx="1179443" cy="319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00" dirty="0" smtClean="0">
                    <a:solidFill>
                      <a:srgbClr val="FF0000"/>
                    </a:solidFill>
                    <a:latin typeface="Gill Sans" charset="0"/>
                    <a:ea typeface="Gill Sans" charset="0"/>
                    <a:cs typeface="Gill Sans" charset="0"/>
                  </a:rPr>
                  <a:t>425</a:t>
                </a:r>
                <a:endParaRPr kumimoji="0" lang="en-US" sz="1200" b="0" i="0" u="none" strike="noStrike" cap="none" spc="0" normalizeH="0" baseline="0" dirty="0">
                  <a:ln>
                    <a:noFill/>
                  </a:ln>
                  <a:solidFill>
                    <a:srgbClr val="FF0000"/>
                  </a:solidFill>
                  <a:effectLst/>
                  <a:uFillTx/>
                  <a:latin typeface="Gill Sans" charset="0"/>
                  <a:ea typeface="Gill Sans" charset="0"/>
                  <a:cs typeface="Gill Sans" charset="0"/>
                  <a:sym typeface="Palatino"/>
                </a:endParaRPr>
              </a:p>
            </p:txBody>
          </p:sp>
          <p:sp>
            <p:nvSpPr>
              <p:cNvPr id="12" name="TextBox 11"/>
              <p:cNvSpPr txBox="1"/>
              <p:nvPr/>
            </p:nvSpPr>
            <p:spPr>
              <a:xfrm>
                <a:off x="5286999" y="5286617"/>
                <a:ext cx="660436" cy="319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00" dirty="0" smtClean="0">
                    <a:solidFill>
                      <a:srgbClr val="FF0000"/>
                    </a:solidFill>
                    <a:latin typeface="Gill Sans" charset="0"/>
                    <a:ea typeface="Gill Sans" charset="0"/>
                    <a:cs typeface="Gill Sans" charset="0"/>
                  </a:rPr>
                  <a:t>35</a:t>
                </a:r>
                <a:endParaRPr kumimoji="0" lang="en-US" sz="1200" b="0" i="0" u="none" strike="noStrike" cap="none" spc="0" normalizeH="0" baseline="0" dirty="0">
                  <a:ln>
                    <a:noFill/>
                  </a:ln>
                  <a:solidFill>
                    <a:srgbClr val="FF0000"/>
                  </a:solidFill>
                  <a:effectLst/>
                  <a:uFillTx/>
                  <a:latin typeface="Gill Sans" charset="0"/>
                  <a:ea typeface="Gill Sans" charset="0"/>
                  <a:cs typeface="Gill Sans" charset="0"/>
                  <a:sym typeface="Palatino"/>
                </a:endParaRPr>
              </a:p>
            </p:txBody>
          </p:sp>
        </p:grpSp>
        <p:sp>
          <p:nvSpPr>
            <p:cNvPr id="14" name="TextBox 13"/>
            <p:cNvSpPr txBox="1"/>
            <p:nvPr/>
          </p:nvSpPr>
          <p:spPr>
            <a:xfrm>
              <a:off x="6768343" y="6316575"/>
              <a:ext cx="1292674" cy="3504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00" dirty="0" smtClean="0">
                  <a:solidFill>
                    <a:srgbClr val="FF0000"/>
                  </a:solidFill>
                  <a:latin typeface="Gill Sans" charset="0"/>
                  <a:ea typeface="Gill Sans" charset="0"/>
                  <a:cs typeface="Gill Sans" charset="0"/>
                </a:rPr>
                <a:t>1,361</a:t>
              </a:r>
              <a:endParaRPr kumimoji="0" lang="en-US" sz="1200" b="0" i="0" u="none" strike="noStrike" cap="none" spc="0" normalizeH="0" baseline="0" dirty="0">
                <a:ln>
                  <a:noFill/>
                </a:ln>
                <a:solidFill>
                  <a:srgbClr val="FF0000"/>
                </a:solidFill>
                <a:effectLst/>
                <a:uFillTx/>
                <a:latin typeface="Gill Sans" charset="0"/>
                <a:ea typeface="Gill Sans" charset="0"/>
                <a:cs typeface="Gill Sans" charset="0"/>
                <a:sym typeface="Palatino"/>
              </a:endParaRPr>
            </a:p>
          </p:txBody>
        </p:sp>
      </p:grpSp>
      <p:sp>
        <p:nvSpPr>
          <p:cNvPr id="15" name="TextBox 14"/>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15</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
        <p:nvSpPr>
          <p:cNvPr id="16" name="Text Placeholder 9"/>
          <p:cNvSpPr txBox="1">
            <a:spLocks/>
          </p:cNvSpPr>
          <p:nvPr/>
        </p:nvSpPr>
        <p:spPr>
          <a:xfrm>
            <a:off x="580188" y="3651411"/>
            <a:ext cx="5295957" cy="30066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92500" lnSpcReduction="10000"/>
          </a:bodyPr>
          <a:lstStyle>
            <a:lvl1pPr marL="3048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1pPr>
            <a:lvl2pPr marL="6096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2pPr>
            <a:lvl3pPr marL="9144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3pPr>
            <a:lvl4pPr marL="12192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4pPr>
            <a:lvl5pPr marL="15240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5pPr>
            <a:lvl6pPr marL="18288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6pPr>
            <a:lvl7pPr marL="21336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7pPr>
            <a:lvl8pPr marL="24384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8pPr>
            <a:lvl9pPr marL="27432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9pPr>
          </a:lstStyle>
          <a:p>
            <a:pPr hangingPunct="1"/>
            <a:r>
              <a:rPr lang="en-US" dirty="0" smtClean="0"/>
              <a:t>Long tail frontier distribution</a:t>
            </a:r>
          </a:p>
          <a:p>
            <a:pPr lvl="1" hangingPunct="1"/>
            <a:r>
              <a:rPr lang="en-US" dirty="0" smtClean="0"/>
              <a:t>Frontier is the number of visited vertices in one level</a:t>
            </a:r>
          </a:p>
          <a:p>
            <a:pPr hangingPunct="1"/>
            <a:r>
              <a:rPr lang="en-US" dirty="0" smtClean="0"/>
              <a:t>Comparison (switch at 35-th level)</a:t>
            </a:r>
          </a:p>
          <a:p>
            <a:pPr lvl="1" hangingPunct="1"/>
            <a:r>
              <a:rPr lang="en-US" dirty="0" smtClean="0"/>
              <a:t>Sync top-down requires 1,326 levels (thus synchronizations) vs </a:t>
            </a:r>
            <a:r>
              <a:rPr lang="en-US" dirty="0" err="1"/>
              <a:t>A</a:t>
            </a:r>
            <a:r>
              <a:rPr lang="en-US" dirty="0" err="1" smtClean="0"/>
              <a:t>sync</a:t>
            </a:r>
            <a:r>
              <a:rPr lang="en-US" dirty="0" smtClean="0"/>
              <a:t> top-down 1 level</a:t>
            </a:r>
          </a:p>
        </p:txBody>
      </p:sp>
    </p:spTree>
    <p:extLst>
      <p:ext uri="{BB962C8B-B14F-4D97-AF65-F5344CB8AC3E}">
        <p14:creationId xmlns:p14="http://schemas.microsoft.com/office/powerpoint/2010/main" val="1740641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Fast Spanning Tree Construction</a:t>
            </a:r>
            <a:endParaRPr lang="en-US" dirty="0"/>
          </a:p>
        </p:txBody>
      </p:sp>
      <p:sp>
        <p:nvSpPr>
          <p:cNvPr id="3" name="Text Placeholder 2"/>
          <p:cNvSpPr>
            <a:spLocks noGrp="1"/>
          </p:cNvSpPr>
          <p:nvPr>
            <p:ph type="body" idx="1"/>
          </p:nvPr>
        </p:nvSpPr>
        <p:spPr>
          <a:xfrm>
            <a:off x="616071" y="1812925"/>
            <a:ext cx="5045427" cy="4286250"/>
          </a:xfrm>
        </p:spPr>
        <p:txBody>
          <a:bodyPr anchor="t"/>
          <a:lstStyle/>
          <a:p>
            <a:r>
              <a:rPr lang="en-US" dirty="0" smtClean="0"/>
              <a:t>Large SCC (FW-BW)</a:t>
            </a:r>
          </a:p>
          <a:p>
            <a:pPr lvl="1"/>
            <a:r>
              <a:rPr lang="en-US" dirty="0" smtClean="0"/>
              <a:t>Speedup over our optimized direction-optimizing BFS</a:t>
            </a:r>
          </a:p>
          <a:p>
            <a:pPr lvl="1"/>
            <a:r>
              <a:rPr lang="en-US" dirty="0" smtClean="0"/>
              <a:t>1.1x with </a:t>
            </a:r>
            <a:r>
              <a:rPr lang="en-US" dirty="0" err="1" smtClean="0"/>
              <a:t>Async</a:t>
            </a:r>
            <a:r>
              <a:rPr lang="en-US" dirty="0" smtClean="0"/>
              <a:t> top-down, </a:t>
            </a:r>
          </a:p>
          <a:p>
            <a:pPr lvl="1"/>
            <a:r>
              <a:rPr lang="en-US" dirty="0" smtClean="0"/>
              <a:t>1.6x with </a:t>
            </a:r>
            <a:r>
              <a:rPr lang="en-US" dirty="0" err="1" smtClean="0"/>
              <a:t>Rsync</a:t>
            </a:r>
            <a:r>
              <a:rPr lang="en-US" dirty="0" smtClean="0"/>
              <a:t> bottom-up</a:t>
            </a:r>
          </a:p>
          <a:p>
            <a:pPr lvl="1"/>
            <a:r>
              <a:rPr lang="en-US" dirty="0"/>
              <a:t>1.8x </a:t>
            </a:r>
            <a:r>
              <a:rPr lang="en-US" dirty="0" smtClean="0"/>
              <a:t>with </a:t>
            </a:r>
            <a:r>
              <a:rPr lang="en-US" dirty="0" err="1" smtClean="0"/>
              <a:t>Async</a:t>
            </a:r>
            <a:r>
              <a:rPr lang="en-US" dirty="0" smtClean="0"/>
              <a:t> + </a:t>
            </a:r>
            <a:r>
              <a:rPr lang="en-US" dirty="0" err="1" smtClean="0"/>
              <a:t>Rsync</a:t>
            </a:r>
            <a:endParaRPr lang="en-US" dirty="0" smtClean="0"/>
          </a:p>
        </p:txBody>
      </p:sp>
      <p:sp>
        <p:nvSpPr>
          <p:cNvPr id="4" name="TextBox 3"/>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16</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graphicFrame>
        <p:nvGraphicFramePr>
          <p:cNvPr id="5" name="Chart 4"/>
          <p:cNvGraphicFramePr>
            <a:graphicFrameLocks/>
          </p:cNvGraphicFramePr>
          <p:nvPr>
            <p:extLst>
              <p:ext uri="{D42A27DB-BD31-4B8C-83A1-F6EECF244321}">
                <p14:modId xmlns:p14="http://schemas.microsoft.com/office/powerpoint/2010/main" val="345252240"/>
              </p:ext>
            </p:extLst>
          </p:nvPr>
        </p:nvGraphicFramePr>
        <p:xfrm>
          <a:off x="5017398" y="1812925"/>
          <a:ext cx="6841787" cy="4045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625309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 </a:t>
            </a:r>
            <a:r>
              <a:rPr lang="en-US" dirty="0" err="1" smtClean="0"/>
              <a:t>iSpan</a:t>
            </a:r>
            <a:r>
              <a:rPr lang="en-US" dirty="0" smtClean="0"/>
              <a:t> to Multiple Machines</a:t>
            </a:r>
            <a:endParaRPr lang="en-US" dirty="0"/>
          </a:p>
        </p:txBody>
      </p:sp>
      <p:sp>
        <p:nvSpPr>
          <p:cNvPr id="3" name="Text Placeholder 2"/>
          <p:cNvSpPr>
            <a:spLocks noGrp="1"/>
          </p:cNvSpPr>
          <p:nvPr>
            <p:ph type="body" idx="1"/>
          </p:nvPr>
        </p:nvSpPr>
        <p:spPr>
          <a:xfrm>
            <a:off x="616072" y="1812924"/>
            <a:ext cx="5686758" cy="4993035"/>
          </a:xfrm>
        </p:spPr>
        <p:txBody>
          <a:bodyPr anchor="t">
            <a:normAutofit fontScale="92500" lnSpcReduction="20000"/>
          </a:bodyPr>
          <a:lstStyle/>
          <a:p>
            <a:r>
              <a:rPr lang="en-US" dirty="0" smtClean="0">
                <a:solidFill>
                  <a:srgbClr val="000000"/>
                </a:solidFill>
              </a:rPr>
              <a:t>Challenge:</a:t>
            </a:r>
          </a:p>
          <a:p>
            <a:pPr lvl="1"/>
            <a:r>
              <a:rPr lang="en-US" dirty="0" smtClean="0">
                <a:solidFill>
                  <a:srgbClr val="000000"/>
                </a:solidFill>
              </a:rPr>
              <a:t>High communication cost</a:t>
            </a:r>
          </a:p>
          <a:p>
            <a:r>
              <a:rPr lang="en-US" dirty="0" smtClean="0">
                <a:solidFill>
                  <a:srgbClr val="000000"/>
                </a:solidFill>
              </a:rPr>
              <a:t>Vertex-centric 1-D partition</a:t>
            </a:r>
          </a:p>
          <a:p>
            <a:r>
              <a:rPr lang="en-US" b="1" dirty="0" smtClean="0">
                <a:solidFill>
                  <a:srgbClr val="0432FF"/>
                </a:solidFill>
              </a:rPr>
              <a:t>Large SCC</a:t>
            </a:r>
          </a:p>
          <a:p>
            <a:pPr lvl="1"/>
            <a:r>
              <a:rPr lang="en-US" dirty="0">
                <a:solidFill>
                  <a:srgbClr val="000000"/>
                </a:solidFill>
              </a:rPr>
              <a:t>B</a:t>
            </a:r>
            <a:r>
              <a:rPr lang="en-US" dirty="0" smtClean="0">
                <a:solidFill>
                  <a:srgbClr val="000000"/>
                </a:solidFill>
              </a:rPr>
              <a:t>itwise status compression</a:t>
            </a:r>
          </a:p>
          <a:p>
            <a:pPr lvl="2"/>
            <a:r>
              <a:rPr lang="en-US" dirty="0">
                <a:solidFill>
                  <a:srgbClr val="000000"/>
                </a:solidFill>
              </a:rPr>
              <a:t>V</a:t>
            </a:r>
            <a:r>
              <a:rPr lang="en-US" dirty="0" smtClean="0">
                <a:solidFill>
                  <a:srgbClr val="000000"/>
                </a:solidFill>
              </a:rPr>
              <a:t>isited</a:t>
            </a:r>
            <a:r>
              <a:rPr lang="en-US" dirty="0">
                <a:solidFill>
                  <a:srgbClr val="000000"/>
                </a:solidFill>
              </a:rPr>
              <a:t>, unvisited, newly </a:t>
            </a:r>
            <a:r>
              <a:rPr lang="en-US" dirty="0" smtClean="0">
                <a:solidFill>
                  <a:srgbClr val="000000"/>
                </a:solidFill>
              </a:rPr>
              <a:t>visited</a:t>
            </a:r>
          </a:p>
          <a:p>
            <a:pPr lvl="2"/>
            <a:r>
              <a:rPr lang="en-US" dirty="0" smtClean="0">
                <a:solidFill>
                  <a:srgbClr val="000000"/>
                </a:solidFill>
              </a:rPr>
              <a:t>2 bits for one status, thus |V|/8 bytes</a:t>
            </a:r>
          </a:p>
          <a:p>
            <a:pPr lvl="1"/>
            <a:r>
              <a:rPr lang="en-US" dirty="0" smtClean="0">
                <a:solidFill>
                  <a:srgbClr val="000000"/>
                </a:solidFill>
              </a:rPr>
              <a:t>Frontier queue (FQ)</a:t>
            </a:r>
          </a:p>
          <a:p>
            <a:pPr lvl="2"/>
            <a:r>
              <a:rPr lang="en-US" dirty="0" smtClean="0">
                <a:solidFill>
                  <a:srgbClr val="000000"/>
                </a:solidFill>
              </a:rPr>
              <a:t>Only the newly visited vertices</a:t>
            </a:r>
          </a:p>
          <a:p>
            <a:pPr lvl="1"/>
            <a:r>
              <a:rPr lang="en-US" dirty="0" smtClean="0">
                <a:solidFill>
                  <a:srgbClr val="000000"/>
                </a:solidFill>
              </a:rPr>
              <a:t>Hybrid queue - min(|V|/8, |FQ|)</a:t>
            </a:r>
          </a:p>
        </p:txBody>
      </p:sp>
      <p:sp>
        <p:nvSpPr>
          <p:cNvPr id="4" name="TextBox 3"/>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17</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
        <p:nvSpPr>
          <p:cNvPr id="5" name="Text Placeholder 2"/>
          <p:cNvSpPr txBox="1">
            <a:spLocks/>
          </p:cNvSpPr>
          <p:nvPr/>
        </p:nvSpPr>
        <p:spPr>
          <a:xfrm>
            <a:off x="5849472" y="3220236"/>
            <a:ext cx="5619750" cy="36377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t">
            <a:normAutofit/>
          </a:bodyPr>
          <a:lstStyle>
            <a:lvl1pPr marL="3048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1pPr>
            <a:lvl2pPr marL="6096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2pPr>
            <a:lvl3pPr marL="9144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3pPr>
            <a:lvl4pPr marL="12192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4pPr>
            <a:lvl5pPr marL="15240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5pPr>
            <a:lvl6pPr marL="18288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6pPr>
            <a:lvl7pPr marL="21336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7pPr>
            <a:lvl8pPr marL="24384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8pPr>
            <a:lvl9pPr marL="27432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9pPr>
          </a:lstStyle>
          <a:p>
            <a:pPr hangingPunct="1"/>
            <a:r>
              <a:rPr lang="en-US" sz="2100" b="1" dirty="0" smtClean="0">
                <a:solidFill>
                  <a:srgbClr val="FF5C00"/>
                </a:solidFill>
                <a:latin typeface="Gill Sans" charset="0"/>
                <a:ea typeface="Gill Sans" charset="0"/>
                <a:cs typeface="Gill Sans" charset="0"/>
              </a:rPr>
              <a:t>Small SCCs</a:t>
            </a:r>
          </a:p>
          <a:p>
            <a:pPr lvl="1" hangingPunct="1"/>
            <a:r>
              <a:rPr lang="en-US" sz="2100" dirty="0" smtClean="0">
                <a:solidFill>
                  <a:srgbClr val="000000"/>
                </a:solidFill>
                <a:latin typeface="Gill Sans" charset="0"/>
                <a:ea typeface="Gill Sans" charset="0"/>
                <a:cs typeface="Gill Sans" charset="0"/>
              </a:rPr>
              <a:t>Compact the graph for the remaining vertices and edges</a:t>
            </a:r>
          </a:p>
          <a:p>
            <a:pPr lvl="2" hangingPunct="1"/>
            <a:r>
              <a:rPr lang="en-US" sz="2100" dirty="0" smtClean="0">
                <a:solidFill>
                  <a:srgbClr val="000000"/>
                </a:solidFill>
                <a:latin typeface="Gill Sans" charset="0"/>
                <a:ea typeface="Gill Sans" charset="0"/>
                <a:cs typeface="Gill Sans" charset="0"/>
                <a:sym typeface="Helvetica Neue"/>
              </a:rPr>
              <a:t>Average 2.1</a:t>
            </a:r>
            <a:r>
              <a:rPr lang="en-US" sz="2100" dirty="0">
                <a:solidFill>
                  <a:srgbClr val="000000"/>
                </a:solidFill>
                <a:latin typeface="Gill Sans" charset="0"/>
                <a:ea typeface="Gill Sans" charset="0"/>
                <a:cs typeface="Gill Sans" charset="0"/>
                <a:sym typeface="Helvetica Neue"/>
              </a:rPr>
              <a:t>% vertices and 0.5% </a:t>
            </a:r>
            <a:r>
              <a:rPr lang="en-US" sz="2100" dirty="0" smtClean="0">
                <a:solidFill>
                  <a:srgbClr val="000000"/>
                </a:solidFill>
                <a:latin typeface="Gill Sans" charset="0"/>
                <a:ea typeface="Gill Sans" charset="0"/>
                <a:cs typeface="Gill Sans" charset="0"/>
                <a:sym typeface="Helvetica Neue"/>
              </a:rPr>
              <a:t>edges left</a:t>
            </a:r>
          </a:p>
          <a:p>
            <a:pPr lvl="1" hangingPunct="1"/>
            <a:r>
              <a:rPr lang="en-US" sz="2100" dirty="0" smtClean="0">
                <a:solidFill>
                  <a:srgbClr val="000000"/>
                </a:solidFill>
                <a:latin typeface="Gill Sans" charset="0"/>
                <a:ea typeface="Gill Sans" charset="0"/>
                <a:cs typeface="Gill Sans" charset="0"/>
                <a:sym typeface="Helvetica Neue"/>
              </a:rPr>
              <a:t>Replicate this graph on every machine</a:t>
            </a:r>
          </a:p>
          <a:p>
            <a:pPr lvl="2" hangingPunct="1"/>
            <a:r>
              <a:rPr lang="en-US" sz="2100" dirty="0" smtClean="0">
                <a:solidFill>
                  <a:srgbClr val="000000"/>
                </a:solidFill>
                <a:latin typeface="Gill Sans" charset="0"/>
                <a:ea typeface="Gill Sans" charset="0"/>
                <a:cs typeface="Gill Sans" charset="0"/>
                <a:sym typeface="Helvetica Neue"/>
              </a:rPr>
              <a:t>No communication is required</a:t>
            </a:r>
            <a:endParaRPr lang="en-US" sz="2100" dirty="0" smtClean="0">
              <a:solidFill>
                <a:srgbClr val="000000"/>
              </a:solidFill>
              <a:latin typeface="Gill Sans" charset="0"/>
              <a:ea typeface="Gill Sans" charset="0"/>
              <a:cs typeface="Gill Sans" charset="0"/>
            </a:endParaRPr>
          </a:p>
        </p:txBody>
      </p:sp>
    </p:spTree>
    <p:extLst>
      <p:ext uri="{BB962C8B-B14F-4D97-AF65-F5344CB8AC3E}">
        <p14:creationId xmlns:p14="http://schemas.microsoft.com/office/powerpoint/2010/main" val="191265856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nchor="t">
            <a:normAutofit/>
          </a:bodyPr>
          <a:lstStyle/>
          <a:p>
            <a:r>
              <a:rPr lang="en-US" sz="2800" dirty="0" smtClean="0">
                <a:solidFill>
                  <a:srgbClr val="000000"/>
                </a:solidFill>
              </a:rPr>
              <a:t>Background and Observations</a:t>
            </a:r>
          </a:p>
          <a:p>
            <a:r>
              <a:rPr lang="en-US" sz="2800" dirty="0" err="1" smtClean="0">
                <a:solidFill>
                  <a:srgbClr val="000000"/>
                </a:solidFill>
              </a:rPr>
              <a:t>iSpan</a:t>
            </a:r>
            <a:endParaRPr lang="en-US" sz="2800" dirty="0" smtClean="0">
              <a:solidFill>
                <a:srgbClr val="000000"/>
              </a:solidFill>
            </a:endParaRPr>
          </a:p>
          <a:p>
            <a:r>
              <a:rPr lang="en-US" sz="2800" dirty="0" smtClean="0">
                <a:solidFill>
                  <a:srgbClr val="0432FF"/>
                </a:solidFill>
              </a:rPr>
              <a:t>Experiment</a:t>
            </a:r>
          </a:p>
          <a:p>
            <a:r>
              <a:rPr lang="en-US" sz="2800" dirty="0" smtClean="0">
                <a:solidFill>
                  <a:srgbClr val="000000"/>
                </a:solidFill>
              </a:rPr>
              <a:t>Conclusion</a:t>
            </a:r>
          </a:p>
          <a:p>
            <a:endParaRPr lang="en-US" sz="2800" dirty="0"/>
          </a:p>
        </p:txBody>
      </p:sp>
      <p:sp>
        <p:nvSpPr>
          <p:cNvPr id="4" name="TextBox 3"/>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18</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73096660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Text Placeholder 2"/>
          <p:cNvSpPr>
            <a:spLocks noGrp="1"/>
          </p:cNvSpPr>
          <p:nvPr>
            <p:ph type="body" idx="1"/>
          </p:nvPr>
        </p:nvSpPr>
        <p:spPr>
          <a:xfrm>
            <a:off x="616071" y="1812924"/>
            <a:ext cx="11239501" cy="4993035"/>
          </a:xfrm>
        </p:spPr>
        <p:txBody>
          <a:bodyPr>
            <a:normAutofit fontScale="92500" lnSpcReduction="10000"/>
          </a:bodyPr>
          <a:lstStyle/>
          <a:p>
            <a:r>
              <a:rPr lang="en-US" dirty="0" smtClean="0">
                <a:solidFill>
                  <a:srgbClr val="000000"/>
                </a:solidFill>
              </a:rPr>
              <a:t>Hardware</a:t>
            </a:r>
          </a:p>
          <a:p>
            <a:pPr lvl="1"/>
            <a:r>
              <a:rPr lang="en-US" dirty="0" smtClean="0">
                <a:solidFill>
                  <a:srgbClr val="000000"/>
                </a:solidFill>
              </a:rPr>
              <a:t>A single server </a:t>
            </a:r>
            <a:r>
              <a:rPr lang="en-US" dirty="0">
                <a:solidFill>
                  <a:srgbClr val="000000"/>
                </a:solidFill>
              </a:rPr>
              <a:t>with two Intel Xeon E5-2683 (2.00 GHz) </a:t>
            </a:r>
            <a:r>
              <a:rPr lang="en-US" dirty="0" smtClean="0">
                <a:solidFill>
                  <a:srgbClr val="000000"/>
                </a:solidFill>
              </a:rPr>
              <a:t>CPUs with 56 hardware threads</a:t>
            </a:r>
            <a:endParaRPr lang="en-US" dirty="0">
              <a:solidFill>
                <a:srgbClr val="000000"/>
              </a:solidFill>
            </a:endParaRPr>
          </a:p>
          <a:p>
            <a:pPr lvl="1"/>
            <a:r>
              <a:rPr lang="en-US" dirty="0" smtClean="0">
                <a:solidFill>
                  <a:srgbClr val="000000"/>
                </a:solidFill>
              </a:rPr>
              <a:t>32 nodes on university clusters</a:t>
            </a:r>
            <a:r>
              <a:rPr lang="en-US" dirty="0">
                <a:solidFill>
                  <a:srgbClr val="000000"/>
                </a:solidFill>
              </a:rPr>
              <a:t> </a:t>
            </a:r>
            <a:endParaRPr lang="en-US" dirty="0" smtClean="0">
              <a:solidFill>
                <a:srgbClr val="000000"/>
              </a:solidFill>
            </a:endParaRPr>
          </a:p>
          <a:p>
            <a:r>
              <a:rPr lang="en-US" dirty="0" smtClean="0">
                <a:solidFill>
                  <a:srgbClr val="000000"/>
                </a:solidFill>
              </a:rPr>
              <a:t>Software</a:t>
            </a:r>
          </a:p>
          <a:p>
            <a:pPr lvl="1"/>
            <a:r>
              <a:rPr lang="en-US" dirty="0" smtClean="0">
                <a:solidFill>
                  <a:srgbClr val="000000"/>
                </a:solidFill>
              </a:rPr>
              <a:t>GCC 4.8.5</a:t>
            </a:r>
          </a:p>
          <a:p>
            <a:pPr lvl="1"/>
            <a:r>
              <a:rPr lang="en-US" dirty="0" err="1" smtClean="0">
                <a:solidFill>
                  <a:srgbClr val="000000"/>
                </a:solidFill>
              </a:rPr>
              <a:t>OpenMP</a:t>
            </a:r>
            <a:r>
              <a:rPr lang="en-US" dirty="0" smtClean="0">
                <a:solidFill>
                  <a:srgbClr val="000000"/>
                </a:solidFill>
              </a:rPr>
              <a:t> 3.1</a:t>
            </a:r>
          </a:p>
          <a:p>
            <a:pPr lvl="1"/>
            <a:r>
              <a:rPr lang="en-US" dirty="0" err="1" smtClean="0">
                <a:solidFill>
                  <a:srgbClr val="000000"/>
                </a:solidFill>
              </a:rPr>
              <a:t>OpenMPI</a:t>
            </a:r>
            <a:r>
              <a:rPr lang="en-US" dirty="0" smtClean="0">
                <a:solidFill>
                  <a:srgbClr val="000000"/>
                </a:solidFill>
              </a:rPr>
              <a:t> 1.8</a:t>
            </a:r>
          </a:p>
          <a:p>
            <a:r>
              <a:rPr lang="en-US" dirty="0" smtClean="0">
                <a:solidFill>
                  <a:srgbClr val="000000"/>
                </a:solidFill>
              </a:rPr>
              <a:t>Report average </a:t>
            </a:r>
            <a:r>
              <a:rPr lang="en-US" dirty="0">
                <a:solidFill>
                  <a:srgbClr val="000000"/>
                </a:solidFill>
              </a:rPr>
              <a:t>of 10 </a:t>
            </a:r>
            <a:r>
              <a:rPr lang="en-US" dirty="0" smtClean="0">
                <a:solidFill>
                  <a:srgbClr val="000000"/>
                </a:solidFill>
              </a:rPr>
              <a:t>runs</a:t>
            </a:r>
          </a:p>
          <a:p>
            <a:r>
              <a:rPr lang="en-US" dirty="0" smtClean="0">
                <a:solidFill>
                  <a:srgbClr val="000000"/>
                </a:solidFill>
              </a:rPr>
              <a:t>Use the same configuration for comparison</a:t>
            </a:r>
            <a:endParaRPr lang="en-US" dirty="0">
              <a:solidFill>
                <a:srgbClr val="000000"/>
              </a:solidFill>
            </a:endParaRPr>
          </a:p>
        </p:txBody>
      </p:sp>
      <p:sp>
        <p:nvSpPr>
          <p:cNvPr id="4" name="TextBox 3"/>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19</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89681579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9C90AC-FCD1-0D4E-B1CB-9DA1E5BA3324}"/>
              </a:ext>
            </a:extLst>
          </p:cNvPr>
          <p:cNvSpPr>
            <a:spLocks noGrp="1"/>
          </p:cNvSpPr>
          <p:nvPr>
            <p:ph type="title"/>
          </p:nvPr>
        </p:nvSpPr>
        <p:spPr/>
        <p:txBody>
          <a:bodyPr>
            <a:normAutofit/>
          </a:bodyPr>
          <a:lstStyle/>
          <a:p>
            <a:r>
              <a:rPr lang="en-US" dirty="0" smtClean="0"/>
              <a:t>Graph is Everywhere</a:t>
            </a:r>
            <a:endParaRPr lang="en-US" dirty="0"/>
          </a:p>
        </p:txBody>
      </p:sp>
      <p:pic>
        <p:nvPicPr>
          <p:cNvPr id="4" name="Picture 3"/>
          <p:cNvPicPr>
            <a:picLocks/>
          </p:cNvPicPr>
          <p:nvPr/>
        </p:nvPicPr>
        <p:blipFill rotWithShape="1">
          <a:blip r:embed="rId3"/>
          <a:srcRect l="2651" t="3202" r="3257" b="6444"/>
          <a:stretch/>
        </p:blipFill>
        <p:spPr>
          <a:xfrm>
            <a:off x="1101346" y="1643864"/>
            <a:ext cx="4484446" cy="2523744"/>
          </a:xfrm>
          <a:prstGeom prst="rect">
            <a:avLst/>
          </a:prstGeom>
        </p:spPr>
      </p:pic>
      <p:pic>
        <p:nvPicPr>
          <p:cNvPr id="8" name="Picture 7"/>
          <p:cNvPicPr>
            <a:picLocks/>
          </p:cNvPicPr>
          <p:nvPr/>
        </p:nvPicPr>
        <p:blipFill rotWithShape="1">
          <a:blip r:embed="rId4"/>
          <a:srcRect l="2768" t="5903" r="2518" b="8504"/>
          <a:stretch/>
        </p:blipFill>
        <p:spPr>
          <a:xfrm>
            <a:off x="6096000" y="1632045"/>
            <a:ext cx="4480560" cy="2523744"/>
          </a:xfrm>
          <a:prstGeom prst="rect">
            <a:avLst/>
          </a:prstGeom>
        </p:spPr>
      </p:pic>
      <p:pic>
        <p:nvPicPr>
          <p:cNvPr id="7" name="Picture 6"/>
          <p:cNvPicPr>
            <a:picLocks/>
          </p:cNvPicPr>
          <p:nvPr/>
        </p:nvPicPr>
        <p:blipFill rotWithShape="1">
          <a:blip r:embed="rId5">
            <a:extLst>
              <a:ext uri="{28A0092B-C50C-407E-A947-70E740481C1C}">
                <a14:useLocalDpi xmlns:a14="http://schemas.microsoft.com/office/drawing/2010/main" val="0"/>
              </a:ext>
            </a:extLst>
          </a:blip>
          <a:srcRect l="400" t="154" r="-171"/>
          <a:stretch/>
        </p:blipFill>
        <p:spPr>
          <a:xfrm>
            <a:off x="1089329" y="4278954"/>
            <a:ext cx="4480560" cy="2527006"/>
          </a:xfrm>
          <a:prstGeom prst="rect">
            <a:avLst/>
          </a:prstGeom>
          <a:effectLst>
            <a:outerShdw sx="1000" sy="1000" algn="tl" rotWithShape="0">
              <a:prstClr val="black"/>
            </a:outerShdw>
          </a:effectLst>
        </p:spPr>
      </p:pic>
      <p:sp>
        <p:nvSpPr>
          <p:cNvPr id="5" name="TextBox 4"/>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414141"/>
                </a:solidFill>
                <a:effectLst/>
                <a:uFillTx/>
                <a:latin typeface="Gill Sans" charset="0"/>
                <a:ea typeface="Gill Sans" charset="0"/>
                <a:cs typeface="Gill Sans" charset="0"/>
                <a:sym typeface="Palatino"/>
              </a:rPr>
              <a:t>2</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pic>
        <p:nvPicPr>
          <p:cNvPr id="3" name="Picture 2"/>
          <p:cNvPicPr>
            <a:picLocks/>
          </p:cNvPicPr>
          <p:nvPr/>
        </p:nvPicPr>
        <p:blipFill rotWithShape="1">
          <a:blip r:embed="rId6" cstate="print">
            <a:extLst>
              <a:ext uri="{28A0092B-C50C-407E-A947-70E740481C1C}">
                <a14:useLocalDpi xmlns:a14="http://schemas.microsoft.com/office/drawing/2010/main" val="0"/>
              </a:ext>
            </a:extLst>
          </a:blip>
          <a:srcRect l="1942" r="4361" b="4921"/>
          <a:stretch/>
        </p:blipFill>
        <p:spPr>
          <a:xfrm>
            <a:off x="6093323" y="4278953"/>
            <a:ext cx="4480560" cy="2523744"/>
          </a:xfrm>
          <a:prstGeom prst="rect">
            <a:avLst/>
          </a:prstGeom>
          <a:solidFill>
            <a:srgbClr val="FFFFFF"/>
          </a:solidFill>
        </p:spPr>
      </p:pic>
    </p:spTree>
    <p:extLst>
      <p:ext uri="{BB962C8B-B14F-4D97-AF65-F5344CB8AC3E}">
        <p14:creationId xmlns:p14="http://schemas.microsoft.com/office/powerpoint/2010/main" val="234086071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C90AC-FCD1-0D4E-B1CB-9DA1E5BA3324}"/>
              </a:ext>
            </a:extLst>
          </p:cNvPr>
          <p:cNvSpPr>
            <a:spLocks noGrp="1"/>
          </p:cNvSpPr>
          <p:nvPr>
            <p:ph type="title"/>
          </p:nvPr>
        </p:nvSpPr>
        <p:spPr>
          <a:xfrm>
            <a:off x="566560" y="623540"/>
            <a:ext cx="11239500" cy="831850"/>
          </a:xfrm>
        </p:spPr>
        <p:txBody>
          <a:bodyPr>
            <a:normAutofit/>
          </a:bodyPr>
          <a:lstStyle/>
          <a:p>
            <a:r>
              <a:rPr lang="en-US" dirty="0" smtClean="0"/>
              <a:t>Graph Benchmarks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6449671"/>
              </p:ext>
            </p:extLst>
          </p:nvPr>
        </p:nvGraphicFramePr>
        <p:xfrm>
          <a:off x="4683563" y="1613642"/>
          <a:ext cx="7382934" cy="5208500"/>
        </p:xfrm>
        <a:graphic>
          <a:graphicData uri="http://schemas.openxmlformats.org/drawingml/2006/table">
            <a:tbl>
              <a:tblPr firstRow="1" bandRow="1">
                <a:tableStyleId>{CF821DB8-F4EB-4A41-A1BA-3FCAFE7338EE}</a:tableStyleId>
              </a:tblPr>
              <a:tblGrid>
                <a:gridCol w="1933056"/>
                <a:gridCol w="1460994"/>
                <a:gridCol w="1492916"/>
                <a:gridCol w="1259647"/>
                <a:gridCol w="1236321"/>
              </a:tblGrid>
              <a:tr h="637540">
                <a:tc>
                  <a:txBody>
                    <a:bodyPr/>
                    <a:lstStyle/>
                    <a:p>
                      <a:pPr algn="ctr"/>
                      <a:r>
                        <a:rPr lang="en-US" sz="1700" dirty="0" smtClean="0">
                          <a:latin typeface="Gill Sans" charset="0"/>
                          <a:ea typeface="Gill Sans" charset="0"/>
                          <a:cs typeface="Gill Sans" charset="0"/>
                        </a:rPr>
                        <a:t>Graph (Abbr.)</a:t>
                      </a:r>
                      <a:endParaRPr lang="en-US" sz="1700" dirty="0">
                        <a:solidFill>
                          <a:srgbClr val="0432FF"/>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Gill Sans" charset="0"/>
                          <a:ea typeface="Gill Sans" charset="0"/>
                          <a:cs typeface="Gill Sans" charset="0"/>
                        </a:rPr>
                        <a:t>|Vertex|</a:t>
                      </a:r>
                      <a:endParaRPr lang="en-US" sz="1700" dirty="0">
                        <a:solidFill>
                          <a:srgbClr val="0432FF"/>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Gill Sans" charset="0"/>
                          <a:ea typeface="Gill Sans" charset="0"/>
                          <a:cs typeface="Gill Sans" charset="0"/>
                        </a:rPr>
                        <a:t>|Edge|</a:t>
                      </a:r>
                      <a:endParaRPr lang="en-US" sz="1700" dirty="0">
                        <a:solidFill>
                          <a:srgbClr val="0432FF"/>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Gill Sans" charset="0"/>
                          <a:ea typeface="Gill Sans" charset="0"/>
                          <a:cs typeface="Gill Sans" charset="0"/>
                        </a:rPr>
                        <a:t>#</a:t>
                      </a:r>
                      <a:r>
                        <a:rPr lang="en-US" sz="1700" baseline="0" dirty="0" smtClean="0">
                          <a:latin typeface="Gill Sans" charset="0"/>
                          <a:ea typeface="Gill Sans" charset="0"/>
                          <a:cs typeface="Gill Sans" charset="0"/>
                        </a:rPr>
                        <a:t> of SCC</a:t>
                      </a:r>
                      <a:endParaRPr lang="en-US" sz="1700" dirty="0">
                        <a:solidFill>
                          <a:srgbClr val="0432FF"/>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Gill Sans" charset="0"/>
                          <a:ea typeface="Gill Sans" charset="0"/>
                          <a:cs typeface="Gill Sans" charset="0"/>
                        </a:rPr>
                        <a:t>Large SCC Size</a:t>
                      </a:r>
                      <a:endParaRPr lang="en-US" sz="1700" dirty="0">
                        <a:solidFill>
                          <a:srgbClr val="0432FF"/>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91">
                <a:tc>
                  <a:txBody>
                    <a:bodyPr/>
                    <a:lstStyle/>
                    <a:p>
                      <a:pPr algn="l" fontAlgn="b"/>
                      <a:r>
                        <a:rPr lang="en-US" sz="1400" u="none" strike="noStrike" dirty="0" err="1" smtClean="0">
                          <a:solidFill>
                            <a:srgbClr val="000000"/>
                          </a:solidFill>
                          <a:effectLst/>
                          <a:latin typeface="Gill Sans" charset="0"/>
                          <a:ea typeface="Gill Sans" charset="0"/>
                          <a:cs typeface="Gill Sans" charset="0"/>
                        </a:rPr>
                        <a:t>Baidu</a:t>
                      </a:r>
                      <a:r>
                        <a:rPr lang="en-US" sz="1400" u="none" strike="noStrike" dirty="0" smtClean="0">
                          <a:solidFill>
                            <a:srgbClr val="000000"/>
                          </a:solidFill>
                          <a:effectLst/>
                          <a:latin typeface="Gill Sans" charset="0"/>
                          <a:ea typeface="Gill Sans" charset="0"/>
                          <a:cs typeface="Gill Sans" charset="0"/>
                        </a:rPr>
                        <a:t> (BD)</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2,141,301</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17,794,839</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1,503,004</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a:solidFill>
                            <a:srgbClr val="000000"/>
                          </a:solidFill>
                          <a:effectLst/>
                          <a:latin typeface="Gill Sans" charset="0"/>
                          <a:ea typeface="Gill Sans" charset="0"/>
                          <a:cs typeface="Gill Sans" charset="0"/>
                        </a:rPr>
                        <a:t>609,905</a:t>
                      </a:r>
                      <a:endParaRPr lang="en-US" sz="1400" b="0" i="0" u="none" strike="noStrike">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algn="l" fontAlgn="b"/>
                      <a:r>
                        <a:rPr lang="en-US" sz="1400" u="none" strike="noStrike" dirty="0" err="1" smtClean="0">
                          <a:solidFill>
                            <a:srgbClr val="000000"/>
                          </a:solidFill>
                          <a:effectLst/>
                          <a:latin typeface="Gill Sans" charset="0"/>
                          <a:ea typeface="Gill Sans" charset="0"/>
                          <a:cs typeface="Gill Sans" charset="0"/>
                        </a:rPr>
                        <a:t>Dbpedia</a:t>
                      </a:r>
                      <a:r>
                        <a:rPr lang="en-US" sz="1400" u="none" strike="noStrike" dirty="0" smtClean="0">
                          <a:solidFill>
                            <a:srgbClr val="000000"/>
                          </a:solidFill>
                          <a:effectLst/>
                          <a:latin typeface="Gill Sans" charset="0"/>
                          <a:ea typeface="Gill Sans" charset="0"/>
                          <a:cs typeface="Gill Sans" charset="0"/>
                        </a:rPr>
                        <a:t> (DB)</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3,966,925</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13,820,853</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3,636,316</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a:solidFill>
                            <a:srgbClr val="000000"/>
                          </a:solidFill>
                          <a:effectLst/>
                          <a:latin typeface="Gill Sans" charset="0"/>
                          <a:ea typeface="Gill Sans" charset="0"/>
                          <a:cs typeface="Gill Sans" charset="0"/>
                        </a:rPr>
                        <a:t>178,593</a:t>
                      </a:r>
                      <a:endParaRPr lang="en-US" sz="1400" b="0" i="0" u="none" strike="noStrike">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algn="l" fontAlgn="b"/>
                      <a:r>
                        <a:rPr lang="en-US" sz="1400" u="none" strike="noStrike" dirty="0" smtClean="0">
                          <a:solidFill>
                            <a:srgbClr val="000000"/>
                          </a:solidFill>
                          <a:effectLst/>
                          <a:latin typeface="Gill Sans" charset="0"/>
                          <a:ea typeface="Gill Sans" charset="0"/>
                          <a:cs typeface="Gill Sans" charset="0"/>
                        </a:rPr>
                        <a:t>Flickr (FL)</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2,302,926</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33,140,017</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485,572</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a:solidFill>
                            <a:srgbClr val="000000"/>
                          </a:solidFill>
                          <a:effectLst/>
                          <a:latin typeface="Gill Sans" charset="0"/>
                          <a:ea typeface="Gill Sans" charset="0"/>
                          <a:cs typeface="Gill Sans" charset="0"/>
                        </a:rPr>
                        <a:t>1,605,184</a:t>
                      </a:r>
                      <a:endParaRPr lang="en-US" sz="1400" b="0" i="0" u="none" strike="noStrike">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algn="l" fontAlgn="b"/>
                      <a:r>
                        <a:rPr lang="en-US" sz="1400" u="none" strike="noStrike" dirty="0" err="1" smtClean="0">
                          <a:solidFill>
                            <a:srgbClr val="000000"/>
                          </a:solidFill>
                          <a:effectLst/>
                          <a:latin typeface="Gill Sans" charset="0"/>
                          <a:ea typeface="Gill Sans" charset="0"/>
                          <a:cs typeface="Gill Sans" charset="0"/>
                        </a:rPr>
                        <a:t>Hudong</a:t>
                      </a:r>
                      <a:r>
                        <a:rPr lang="en-US" sz="1400" u="none" strike="noStrike" dirty="0" smtClean="0">
                          <a:solidFill>
                            <a:srgbClr val="000000"/>
                          </a:solidFill>
                          <a:effectLst/>
                          <a:latin typeface="Gill Sans" charset="0"/>
                          <a:ea typeface="Gill Sans" charset="0"/>
                          <a:cs typeface="Gill Sans" charset="0"/>
                        </a:rPr>
                        <a:t> (HD)</a:t>
                      </a:r>
                      <a:endParaRPr lang="en-US" sz="1400" b="0" i="0" u="none" strike="noStrike" dirty="0" smtClean="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2,452,716</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18,854,882</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2,189,120</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a:solidFill>
                            <a:srgbClr val="000000"/>
                          </a:solidFill>
                          <a:effectLst/>
                          <a:latin typeface="Gill Sans" charset="0"/>
                          <a:ea typeface="Gill Sans" charset="0"/>
                          <a:cs typeface="Gill Sans" charset="0"/>
                        </a:rPr>
                        <a:t>185,668</a:t>
                      </a:r>
                      <a:endParaRPr lang="en-US" sz="1400" b="0" i="0" u="none" strike="noStrike">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algn="l" fontAlgn="b"/>
                      <a:r>
                        <a:rPr lang="en-US" sz="1400" u="none" strike="noStrike" dirty="0" err="1" smtClean="0">
                          <a:solidFill>
                            <a:srgbClr val="000000"/>
                          </a:solidFill>
                          <a:effectLst/>
                          <a:latin typeface="Gill Sans" charset="0"/>
                          <a:ea typeface="Gill Sans" charset="0"/>
                          <a:cs typeface="Gill Sans" charset="0"/>
                        </a:rPr>
                        <a:t>Livejournal</a:t>
                      </a:r>
                      <a:r>
                        <a:rPr lang="en-US" sz="1400" u="none" strike="noStrike" dirty="0" smtClean="0">
                          <a:solidFill>
                            <a:srgbClr val="000000"/>
                          </a:solidFill>
                          <a:effectLst/>
                          <a:latin typeface="Gill Sans" charset="0"/>
                          <a:ea typeface="Gill Sans" charset="0"/>
                          <a:cs typeface="Gill Sans" charset="0"/>
                        </a:rPr>
                        <a:t> (LJ)</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4,847,572</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68,475,391</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971,233</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3,828,682</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algn="l" fontAlgn="b"/>
                      <a:r>
                        <a:rPr lang="en-US" sz="1400" u="none" strike="noStrike" dirty="0" err="1" smtClean="0">
                          <a:solidFill>
                            <a:srgbClr val="000000"/>
                          </a:solidFill>
                          <a:effectLst/>
                          <a:latin typeface="Gill Sans" charset="0"/>
                          <a:ea typeface="Gill Sans" charset="0"/>
                          <a:cs typeface="Gill Sans" charset="0"/>
                        </a:rPr>
                        <a:t>Pokec</a:t>
                      </a:r>
                      <a:r>
                        <a:rPr lang="en-US" sz="1400" u="none" strike="noStrike" dirty="0" smtClean="0">
                          <a:solidFill>
                            <a:srgbClr val="000000"/>
                          </a:solidFill>
                          <a:effectLst/>
                          <a:latin typeface="Gill Sans" charset="0"/>
                          <a:ea typeface="Gill Sans" charset="0"/>
                          <a:cs typeface="Gill Sans" charset="0"/>
                        </a:rPr>
                        <a:t> (PK)</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1,632,804</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30,622,564</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325,893</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1,304,537</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algn="l" fontAlgn="b"/>
                      <a:r>
                        <a:rPr lang="en-US" sz="1400" u="none" strike="noStrike" dirty="0" err="1" smtClean="0">
                          <a:solidFill>
                            <a:srgbClr val="000000"/>
                          </a:solidFill>
                          <a:effectLst/>
                          <a:latin typeface="Gill Sans" charset="0"/>
                          <a:ea typeface="Gill Sans" charset="0"/>
                          <a:cs typeface="Gill Sans" charset="0"/>
                        </a:rPr>
                        <a:t>Wiki_comm</a:t>
                      </a:r>
                      <a:r>
                        <a:rPr lang="en-US" sz="1400" u="none" strike="noStrike" dirty="0" smtClean="0">
                          <a:solidFill>
                            <a:srgbClr val="000000"/>
                          </a:solidFill>
                          <a:effectLst/>
                          <a:latin typeface="Gill Sans" charset="0"/>
                          <a:ea typeface="Gill Sans" charset="0"/>
                          <a:cs typeface="Gill Sans" charset="0"/>
                        </a:rPr>
                        <a:t> (WC)</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smtClean="0">
                          <a:solidFill>
                            <a:srgbClr val="000000"/>
                          </a:solidFill>
                          <a:effectLst/>
                          <a:latin typeface="Gill Sans" charset="0"/>
                          <a:ea typeface="Gill Sans" charset="0"/>
                          <a:cs typeface="Gill Sans" charset="0"/>
                        </a:rPr>
                        <a:t>2,394,386</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smtClean="0">
                          <a:solidFill>
                            <a:srgbClr val="000000"/>
                          </a:solidFill>
                          <a:effectLst/>
                          <a:latin typeface="Gill Sans" charset="0"/>
                          <a:ea typeface="Gill Sans" charset="0"/>
                          <a:cs typeface="Gill Sans" charset="0"/>
                        </a:rPr>
                        <a:t>5,021,410</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smtClean="0">
                          <a:solidFill>
                            <a:srgbClr val="000000"/>
                          </a:solidFill>
                          <a:effectLst/>
                          <a:latin typeface="Gill Sans" charset="0"/>
                          <a:ea typeface="Gill Sans" charset="0"/>
                          <a:cs typeface="Gill Sans" charset="0"/>
                        </a:rPr>
                        <a:t>2,281,880</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smtClean="0">
                          <a:solidFill>
                            <a:srgbClr val="000000"/>
                          </a:solidFill>
                          <a:effectLst/>
                          <a:latin typeface="Gill Sans" charset="0"/>
                          <a:ea typeface="Gill Sans" charset="0"/>
                          <a:cs typeface="Gill Sans" charset="0"/>
                        </a:rPr>
                        <a:t>111,881</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algn="l" fontAlgn="b"/>
                      <a:r>
                        <a:rPr lang="en-US" sz="1400" u="none" strike="noStrike" dirty="0" err="1" smtClean="0">
                          <a:solidFill>
                            <a:srgbClr val="000000"/>
                          </a:solidFill>
                          <a:effectLst/>
                          <a:latin typeface="Gill Sans" charset="0"/>
                          <a:ea typeface="Gill Sans" charset="0"/>
                          <a:cs typeface="Gill Sans" charset="0"/>
                        </a:rPr>
                        <a:t>Wikipedia_en</a:t>
                      </a:r>
                      <a:r>
                        <a:rPr lang="en-US" sz="1400" u="none" strike="noStrike" dirty="0" smtClean="0">
                          <a:solidFill>
                            <a:srgbClr val="000000"/>
                          </a:solidFill>
                          <a:effectLst/>
                          <a:latin typeface="Gill Sans" charset="0"/>
                          <a:ea typeface="Gill Sans" charset="0"/>
                          <a:cs typeface="Gill Sans" charset="0"/>
                        </a:rPr>
                        <a:t> (WE)</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18,268,993</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172,183,984</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14,459,547</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3,796,073</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algn="l" fontAlgn="b"/>
                      <a:r>
                        <a:rPr lang="en-US" sz="1400" u="none" strike="noStrike" dirty="0" err="1" smtClean="0">
                          <a:solidFill>
                            <a:srgbClr val="000000"/>
                          </a:solidFill>
                          <a:effectLst/>
                          <a:latin typeface="Gill Sans" charset="0"/>
                          <a:ea typeface="Gill Sans" charset="0"/>
                          <a:cs typeface="Gill Sans" charset="0"/>
                        </a:rPr>
                        <a:t>Wikipedia_link</a:t>
                      </a:r>
                      <a:r>
                        <a:rPr lang="en-US" sz="1400" u="none" strike="noStrike" baseline="0" dirty="0" smtClean="0">
                          <a:solidFill>
                            <a:srgbClr val="000000"/>
                          </a:solidFill>
                          <a:effectLst/>
                          <a:latin typeface="Gill Sans" charset="0"/>
                          <a:ea typeface="Gill Sans" charset="0"/>
                          <a:cs typeface="Gill Sans" charset="0"/>
                        </a:rPr>
                        <a:t> (WL)</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11,196,008</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340,309,824</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4,266,559</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6,916,926</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algn="l" fontAlgn="b"/>
                      <a:r>
                        <a:rPr lang="en-US" sz="1400" u="none" strike="noStrike" dirty="0" err="1" smtClean="0">
                          <a:solidFill>
                            <a:srgbClr val="000000"/>
                          </a:solidFill>
                          <a:effectLst/>
                          <a:latin typeface="Gill Sans" charset="0"/>
                          <a:ea typeface="Gill Sans" charset="0"/>
                          <a:cs typeface="Gill Sans" charset="0"/>
                        </a:rPr>
                        <a:t>Wiki_talk_en</a:t>
                      </a:r>
                      <a:r>
                        <a:rPr lang="en-US" sz="1400" u="none" strike="noStrike" dirty="0" smtClean="0">
                          <a:solidFill>
                            <a:srgbClr val="000000"/>
                          </a:solidFill>
                          <a:effectLst/>
                          <a:latin typeface="Gill Sans" charset="0"/>
                          <a:ea typeface="Gill Sans" charset="0"/>
                          <a:cs typeface="Gill Sans" charset="0"/>
                        </a:rPr>
                        <a:t> (WT)</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smtClean="0">
                          <a:solidFill>
                            <a:srgbClr val="000000"/>
                          </a:solidFill>
                          <a:effectLst/>
                          <a:latin typeface="Gill Sans" charset="0"/>
                          <a:ea typeface="Gill Sans" charset="0"/>
                          <a:cs typeface="Gill Sans" charset="0"/>
                        </a:rPr>
                        <a:t>2,987,536</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smtClean="0">
                          <a:solidFill>
                            <a:srgbClr val="000000"/>
                          </a:solidFill>
                          <a:effectLst/>
                          <a:latin typeface="Gill Sans" charset="0"/>
                          <a:ea typeface="Gill Sans" charset="0"/>
                          <a:cs typeface="Gill Sans" charset="0"/>
                        </a:rPr>
                        <a:t>24,981,161</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smtClean="0">
                          <a:solidFill>
                            <a:srgbClr val="000000"/>
                          </a:solidFill>
                          <a:effectLst/>
                          <a:latin typeface="Gill Sans" charset="0"/>
                          <a:ea typeface="Gill Sans" charset="0"/>
                          <a:cs typeface="Gill Sans" charset="0"/>
                        </a:rPr>
                        <a:t>2,736,716</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smtClean="0">
                          <a:solidFill>
                            <a:srgbClr val="000000"/>
                          </a:solidFill>
                          <a:effectLst/>
                          <a:latin typeface="Gill Sans" charset="0"/>
                          <a:ea typeface="Gill Sans" charset="0"/>
                          <a:cs typeface="Gill Sans" charset="0"/>
                        </a:rPr>
                        <a:t>249,610</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algn="l" fontAlgn="b"/>
                      <a:r>
                        <a:rPr lang="en-US" sz="1400" u="none" strike="noStrike" dirty="0" err="1" smtClean="0">
                          <a:solidFill>
                            <a:srgbClr val="000000"/>
                          </a:solidFill>
                          <a:effectLst/>
                          <a:latin typeface="Gill Sans" charset="0"/>
                          <a:ea typeface="Gill Sans" charset="0"/>
                          <a:cs typeface="Gill Sans" charset="0"/>
                        </a:rPr>
                        <a:t>Twitter_www</a:t>
                      </a:r>
                      <a:r>
                        <a:rPr lang="en-US" sz="1400" u="none" strike="noStrike" dirty="0" smtClean="0">
                          <a:solidFill>
                            <a:srgbClr val="000000"/>
                          </a:solidFill>
                          <a:effectLst/>
                          <a:latin typeface="Gill Sans" charset="0"/>
                          <a:ea typeface="Gill Sans" charset="0"/>
                          <a:cs typeface="Gill Sans" charset="0"/>
                        </a:rPr>
                        <a:t> (TW)</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smtClean="0">
                          <a:solidFill>
                            <a:srgbClr val="000000"/>
                          </a:solidFill>
                          <a:effectLst/>
                          <a:latin typeface="Gill Sans" charset="0"/>
                          <a:ea typeface="Gill Sans" charset="0"/>
                          <a:cs typeface="Gill Sans" charset="0"/>
                        </a:rPr>
                        <a:t> 41,652,231</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1,468,365,182</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8,044,729</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33,479,734</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algn="l" fontAlgn="b"/>
                      <a:r>
                        <a:rPr lang="en-US" sz="1400" u="none" strike="noStrike" dirty="0" smtClean="0">
                          <a:solidFill>
                            <a:srgbClr val="000000"/>
                          </a:solidFill>
                          <a:effectLst/>
                          <a:latin typeface="Gill Sans" charset="0"/>
                          <a:ea typeface="Gill Sans" charset="0"/>
                          <a:cs typeface="Gill Sans" charset="0"/>
                        </a:rPr>
                        <a:t>Facebook (FB)</a:t>
                      </a:r>
                      <a:endParaRPr lang="en-US" sz="1400" b="0" i="0" u="none" strike="noStrike" dirty="0" smtClean="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96,079,682</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679,728,426</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93,892,292</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u="none" strike="noStrike" dirty="0">
                          <a:solidFill>
                            <a:srgbClr val="000000"/>
                          </a:solidFill>
                          <a:effectLst/>
                          <a:latin typeface="Gill Sans" charset="0"/>
                          <a:ea typeface="Gill Sans" charset="0"/>
                          <a:cs typeface="Gill Sans" charset="0"/>
                        </a:rPr>
                        <a:t>2,186,877</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marL="0" marR="0" indent="0" algn="l" defTabSz="412750" eaLnBrk="1" fontAlgn="b" latinLnBrk="0" hangingPunct="1">
                        <a:lnSpc>
                          <a:spcPct val="100000"/>
                        </a:lnSpc>
                        <a:spcBef>
                          <a:spcPts val="0"/>
                        </a:spcBef>
                        <a:spcAft>
                          <a:spcPts val="0"/>
                        </a:spcAft>
                        <a:buClrTx/>
                        <a:buSzTx/>
                        <a:buFontTx/>
                        <a:buNone/>
                        <a:tabLst/>
                        <a:defRPr/>
                      </a:pPr>
                      <a:r>
                        <a:rPr lang="en-US" sz="1400" dirty="0" err="1" smtClean="0">
                          <a:solidFill>
                            <a:srgbClr val="000000"/>
                          </a:solidFill>
                          <a:latin typeface="Gill Sans" charset="0"/>
                          <a:ea typeface="Gill Sans" charset="0"/>
                          <a:cs typeface="Gill Sans" charset="0"/>
                        </a:rPr>
                        <a:t>Twitter_mpi</a:t>
                      </a:r>
                      <a:r>
                        <a:rPr lang="en-US" sz="1400" baseline="0" dirty="0" smtClean="0">
                          <a:solidFill>
                            <a:srgbClr val="000000"/>
                          </a:solidFill>
                          <a:latin typeface="Gill Sans" charset="0"/>
                          <a:ea typeface="Gill Sans" charset="0"/>
                          <a:cs typeface="Gill Sans" charset="0"/>
                        </a:rPr>
                        <a:t> (TM)</a:t>
                      </a:r>
                      <a:endParaRPr lang="en-US" sz="1400" dirty="0" smtClean="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b="0" i="0" u="none" strike="noStrike" dirty="0" smtClean="0">
                          <a:solidFill>
                            <a:srgbClr val="000000"/>
                          </a:solidFill>
                          <a:effectLst/>
                          <a:latin typeface="Gill Sans" charset="0"/>
                          <a:ea typeface="Gill Sans" charset="0"/>
                          <a:cs typeface="Gill Sans" charset="0"/>
                        </a:rPr>
                        <a:t>52,579,683</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b="0" i="0" u="none" strike="noStrike" dirty="0" smtClean="0">
                          <a:solidFill>
                            <a:srgbClr val="000000"/>
                          </a:solidFill>
                          <a:effectLst/>
                          <a:latin typeface="Gill Sans" charset="0"/>
                          <a:ea typeface="Gill Sans" charset="0"/>
                          <a:cs typeface="Gill Sans" charset="0"/>
                        </a:rPr>
                        <a:t>1,963,263,821</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b="0" i="0" u="none" strike="noStrike" dirty="0" smtClean="0">
                          <a:solidFill>
                            <a:srgbClr val="000000"/>
                          </a:solidFill>
                          <a:effectLst/>
                          <a:latin typeface="Gill Sans" charset="0"/>
                          <a:ea typeface="Gill Sans" charset="0"/>
                          <a:cs typeface="Gill Sans" charset="0"/>
                        </a:rPr>
                        <a:t>12,407,622</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b="0" i="0" u="none" strike="noStrike" dirty="0" smtClean="0">
                          <a:solidFill>
                            <a:srgbClr val="000000"/>
                          </a:solidFill>
                          <a:effectLst/>
                          <a:latin typeface="Gill Sans" charset="0"/>
                          <a:ea typeface="Gill Sans" charset="0"/>
                          <a:cs typeface="Gill Sans" charset="0"/>
                        </a:rPr>
                        <a:t>40,012,384</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252191">
                <a:tc>
                  <a:txBody>
                    <a:bodyPr/>
                    <a:lstStyle/>
                    <a:p>
                      <a:pPr marL="0" marR="0" indent="0" algn="l" defTabSz="412750" eaLnBrk="1" fontAlgn="b" latinLnBrk="0" hangingPunct="1">
                        <a:lnSpc>
                          <a:spcPct val="100000"/>
                        </a:lnSpc>
                        <a:spcBef>
                          <a:spcPts val="0"/>
                        </a:spcBef>
                        <a:spcAft>
                          <a:spcPts val="0"/>
                        </a:spcAft>
                        <a:buClrTx/>
                        <a:buSzTx/>
                        <a:buFontTx/>
                        <a:buNone/>
                        <a:tabLst/>
                        <a:defRPr/>
                      </a:pPr>
                      <a:r>
                        <a:rPr lang="en-US" sz="1400" dirty="0" smtClean="0">
                          <a:solidFill>
                            <a:srgbClr val="000000"/>
                          </a:solidFill>
                          <a:latin typeface="Gill Sans" charset="0"/>
                          <a:ea typeface="Gill Sans" charset="0"/>
                          <a:cs typeface="Gill Sans" charset="0"/>
                        </a:rPr>
                        <a:t>Friendster (FR)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r" fontAlgn="b"/>
                      <a:r>
                        <a:rPr lang="en-US" sz="1400" b="0" i="0" u="none" strike="noStrike" dirty="0" smtClean="0">
                          <a:solidFill>
                            <a:srgbClr val="000000"/>
                          </a:solidFill>
                          <a:effectLst/>
                          <a:latin typeface="Gill Sans" charset="0"/>
                          <a:ea typeface="Gill Sans" charset="0"/>
                          <a:cs typeface="Gill Sans" charset="0"/>
                        </a:rPr>
                        <a:t>68,349,466</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b="0" i="0" u="none" strike="noStrike" dirty="0" smtClean="0">
                          <a:solidFill>
                            <a:srgbClr val="000000"/>
                          </a:solidFill>
                          <a:effectLst/>
                          <a:latin typeface="Gill Sans" charset="0"/>
                          <a:ea typeface="Gill Sans" charset="0"/>
                          <a:cs typeface="Gill Sans" charset="0"/>
                        </a:rPr>
                        <a:t>2,586,147,869</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b="0" i="0" u="none" strike="noStrike" dirty="0" smtClean="0">
                          <a:solidFill>
                            <a:srgbClr val="000000"/>
                          </a:solidFill>
                          <a:effectLst/>
                          <a:latin typeface="Gill Sans" charset="0"/>
                          <a:ea typeface="Gill Sans" charset="0"/>
                          <a:cs typeface="Gill Sans" charset="0"/>
                        </a:rPr>
                        <a:t>18,697,703</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b"/>
                      <a:r>
                        <a:rPr lang="en-US" sz="1400" b="0" i="0" u="none" strike="noStrike" dirty="0" smtClean="0">
                          <a:solidFill>
                            <a:srgbClr val="000000"/>
                          </a:solidFill>
                          <a:effectLst/>
                          <a:latin typeface="Gill Sans" charset="0"/>
                          <a:ea typeface="Gill Sans" charset="0"/>
                          <a:cs typeface="Gill Sans" charset="0"/>
                        </a:rPr>
                        <a:t>48,928,140</a:t>
                      </a:r>
                      <a:endParaRPr lang="en-US" sz="1400" b="0" i="0" u="none" strike="noStrike" dirty="0">
                        <a:solidFill>
                          <a:srgbClr val="000000"/>
                        </a:solidFill>
                        <a:effectLst/>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346762">
                <a:tc>
                  <a:txBody>
                    <a:bodyPr/>
                    <a:lstStyle/>
                    <a:p>
                      <a:pPr algn="l"/>
                      <a:r>
                        <a:rPr lang="en-US" sz="1400" dirty="0" smtClean="0">
                          <a:solidFill>
                            <a:srgbClr val="000000"/>
                          </a:solidFill>
                          <a:latin typeface="Gill Sans" charset="0"/>
                          <a:ea typeface="Gill Sans" charset="0"/>
                          <a:cs typeface="Gill Sans" charset="0"/>
                        </a:rPr>
                        <a:t>Random</a:t>
                      </a:r>
                      <a:r>
                        <a:rPr lang="en-US" sz="1400" baseline="0" dirty="0" smtClean="0">
                          <a:solidFill>
                            <a:srgbClr val="000000"/>
                          </a:solidFill>
                          <a:latin typeface="Gill Sans" charset="0"/>
                          <a:ea typeface="Gill Sans" charset="0"/>
                          <a:cs typeface="Gill Sans" charset="0"/>
                        </a:rPr>
                        <a:t> (RD)</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4,000,001</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256,000,000</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2</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4,000,000</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46762">
                <a:tc>
                  <a:txBody>
                    <a:bodyPr/>
                    <a:lstStyle/>
                    <a:p>
                      <a:pPr algn="l"/>
                      <a:r>
                        <a:rPr lang="en-US" sz="1400" dirty="0" smtClean="0">
                          <a:solidFill>
                            <a:srgbClr val="000000"/>
                          </a:solidFill>
                          <a:latin typeface="Gill Sans" charset="0"/>
                          <a:ea typeface="Gill Sans" charset="0"/>
                          <a:cs typeface="Gill Sans" charset="0"/>
                        </a:rPr>
                        <a:t>R-MAT</a:t>
                      </a:r>
                      <a:r>
                        <a:rPr lang="en-US" sz="1400" baseline="0" dirty="0" smtClean="0">
                          <a:solidFill>
                            <a:srgbClr val="000000"/>
                          </a:solidFill>
                          <a:latin typeface="Gill Sans" charset="0"/>
                          <a:ea typeface="Gill Sans" charset="0"/>
                          <a:cs typeface="Gill Sans" charset="0"/>
                        </a:rPr>
                        <a:t> (RM)</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3,999,984</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256,000,000</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2,105,950</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1,894,035</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46762">
                <a:tc>
                  <a:txBody>
                    <a:bodyPr/>
                    <a:lstStyle/>
                    <a:p>
                      <a:pPr marL="0" marR="0" indent="0" algn="l" defTabSz="41275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Gill Sans" charset="0"/>
                          <a:ea typeface="Gill Sans" charset="0"/>
                          <a:cs typeface="Gill Sans" charset="0"/>
                        </a:rPr>
                        <a:t>Kron_30 (KR)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1,073,741,824</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17,179,869,184</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708,654,254</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sz="1400" dirty="0" smtClean="0">
                          <a:solidFill>
                            <a:srgbClr val="000000"/>
                          </a:solidFill>
                          <a:latin typeface="Gill Sans" charset="0"/>
                          <a:ea typeface="Gill Sans" charset="0"/>
                          <a:cs typeface="Gill Sans" charset="0"/>
                        </a:rPr>
                        <a:t>364,818,982</a:t>
                      </a:r>
                      <a:endParaRPr lang="en-US" sz="1400" dirty="0">
                        <a:solidFill>
                          <a:srgbClr val="000000"/>
                        </a:solidFill>
                        <a:latin typeface="Gill Sans" charset="0"/>
                        <a:ea typeface="Gill Sans" charset="0"/>
                        <a:cs typeface="Gill Sans"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sp>
        <p:nvSpPr>
          <p:cNvPr id="5" name="Text Placeholder 2"/>
          <p:cNvSpPr>
            <a:spLocks noGrp="1"/>
          </p:cNvSpPr>
          <p:nvPr>
            <p:ph type="body" idx="1"/>
          </p:nvPr>
        </p:nvSpPr>
        <p:spPr>
          <a:xfrm>
            <a:off x="307954" y="1660410"/>
            <a:ext cx="4339751" cy="4748025"/>
          </a:xfrm>
        </p:spPr>
        <p:txBody>
          <a:bodyPr anchor="t">
            <a:normAutofit/>
          </a:bodyPr>
          <a:lstStyle/>
          <a:p>
            <a:r>
              <a:rPr lang="en-US" dirty="0" smtClean="0">
                <a:solidFill>
                  <a:srgbClr val="000000"/>
                </a:solidFill>
              </a:rPr>
              <a:t>17 graphs</a:t>
            </a:r>
          </a:p>
          <a:p>
            <a:pPr lvl="1"/>
            <a:r>
              <a:rPr lang="en-US" sz="2400" dirty="0" smtClean="0">
                <a:solidFill>
                  <a:srgbClr val="000000"/>
                </a:solidFill>
              </a:rPr>
              <a:t>14 real-world graphs</a:t>
            </a:r>
          </a:p>
          <a:p>
            <a:pPr lvl="2"/>
            <a:r>
              <a:rPr lang="en-US" sz="2000" dirty="0" err="1" smtClean="0">
                <a:solidFill>
                  <a:srgbClr val="000000"/>
                </a:solidFill>
              </a:rPr>
              <a:t>Konect</a:t>
            </a:r>
            <a:r>
              <a:rPr lang="en-US" sz="2000" dirty="0" smtClean="0">
                <a:solidFill>
                  <a:srgbClr val="000000"/>
                </a:solidFill>
              </a:rPr>
              <a:t>, University of Koblenz-Landau</a:t>
            </a:r>
          </a:p>
          <a:p>
            <a:pPr lvl="2"/>
            <a:r>
              <a:rPr lang="en-US" sz="2000" dirty="0" smtClean="0">
                <a:solidFill>
                  <a:srgbClr val="000000"/>
                </a:solidFill>
              </a:rPr>
              <a:t>SNAP, Stanford</a:t>
            </a:r>
          </a:p>
          <a:p>
            <a:pPr lvl="1"/>
            <a:r>
              <a:rPr lang="en-US" sz="2400" dirty="0">
                <a:solidFill>
                  <a:srgbClr val="000000"/>
                </a:solidFill>
              </a:rPr>
              <a:t>3</a:t>
            </a:r>
            <a:r>
              <a:rPr lang="en-US" sz="2400" dirty="0" smtClean="0">
                <a:solidFill>
                  <a:srgbClr val="000000"/>
                </a:solidFill>
              </a:rPr>
              <a:t> synthetic graphs</a:t>
            </a:r>
          </a:p>
          <a:p>
            <a:pPr lvl="2"/>
            <a:r>
              <a:rPr lang="en-US" sz="2000" dirty="0" smtClean="0">
                <a:solidFill>
                  <a:srgbClr val="000000"/>
                </a:solidFill>
              </a:rPr>
              <a:t>R-MAT </a:t>
            </a:r>
          </a:p>
          <a:p>
            <a:pPr lvl="2"/>
            <a:r>
              <a:rPr lang="en-US" sz="2000" dirty="0" err="1" smtClean="0">
                <a:solidFill>
                  <a:srgbClr val="000000"/>
                </a:solidFill>
              </a:rPr>
              <a:t>Kron</a:t>
            </a:r>
            <a:endParaRPr lang="en-US" sz="2000" dirty="0" smtClean="0">
              <a:solidFill>
                <a:srgbClr val="000000"/>
              </a:solidFill>
            </a:endParaRPr>
          </a:p>
        </p:txBody>
      </p:sp>
      <p:sp>
        <p:nvSpPr>
          <p:cNvPr id="8" name="TextBox 7"/>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20</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37568909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defRPr sz="1800" b="0" i="0" u="none" strike="noStrike" kern="1200" spc="0" baseline="0">
                <a:solidFill>
                  <a:srgbClr val="000000"/>
                </a:solidFill>
                <a:latin typeface="Gill Sans" charset="0"/>
                <a:ea typeface="Gill Sans" charset="0"/>
                <a:cs typeface="Gill Sans" charset="0"/>
              </a:defRPr>
            </a:pPr>
            <a:r>
              <a:rPr lang="en-US" sz="5400" dirty="0">
                <a:solidFill>
                  <a:srgbClr val="0432FF"/>
                </a:solidFill>
              </a:rPr>
              <a:t>Speedup of </a:t>
            </a:r>
            <a:r>
              <a:rPr lang="en-US" sz="5400" dirty="0" err="1">
                <a:solidFill>
                  <a:srgbClr val="0432FF"/>
                </a:solidFill>
              </a:rPr>
              <a:t>iSpan</a:t>
            </a:r>
            <a:r>
              <a:rPr lang="en-US" sz="5400" dirty="0">
                <a:solidFill>
                  <a:srgbClr val="0432FF"/>
                </a:solidFill>
              </a:rPr>
              <a:t> over Related Work</a:t>
            </a:r>
          </a:p>
        </p:txBody>
      </p:sp>
      <p:sp>
        <p:nvSpPr>
          <p:cNvPr id="3" name="Text Placeholder 2"/>
          <p:cNvSpPr>
            <a:spLocks noGrp="1"/>
          </p:cNvSpPr>
          <p:nvPr>
            <p:ph type="body" idx="1"/>
          </p:nvPr>
        </p:nvSpPr>
        <p:spPr>
          <a:xfrm>
            <a:off x="1057835" y="5579458"/>
            <a:ext cx="9584114" cy="1087225"/>
          </a:xfrm>
        </p:spPr>
        <p:txBody>
          <a:bodyPr anchor="t">
            <a:normAutofit fontScale="92500"/>
          </a:bodyPr>
          <a:lstStyle/>
          <a:p>
            <a:r>
              <a:rPr lang="en-US" sz="2400" dirty="0" smtClean="0">
                <a:solidFill>
                  <a:schemeClr val="tx1"/>
                </a:solidFill>
              </a:rPr>
              <a:t>DFS style work: </a:t>
            </a:r>
            <a:r>
              <a:rPr lang="en-US" sz="2400" dirty="0" smtClean="0">
                <a:solidFill>
                  <a:srgbClr val="0432FF"/>
                </a:solidFill>
              </a:rPr>
              <a:t>67x</a:t>
            </a:r>
            <a:r>
              <a:rPr lang="en-US" sz="2400" dirty="0" smtClean="0">
                <a:solidFill>
                  <a:schemeClr val="tx1">
                    <a:lumMod val="50000"/>
                  </a:schemeClr>
                </a:solidFill>
              </a:rPr>
              <a:t> over </a:t>
            </a:r>
            <a:r>
              <a:rPr lang="en-US" sz="2400" dirty="0" err="1" smtClean="0">
                <a:solidFill>
                  <a:schemeClr val="tx1">
                    <a:lumMod val="50000"/>
                  </a:schemeClr>
                </a:solidFill>
              </a:rPr>
              <a:t>Tarjan</a:t>
            </a:r>
            <a:r>
              <a:rPr lang="en-US" sz="2400" dirty="0" smtClean="0">
                <a:solidFill>
                  <a:schemeClr val="tx1">
                    <a:lumMod val="50000"/>
                  </a:schemeClr>
                </a:solidFill>
              </a:rPr>
              <a:t> </a:t>
            </a:r>
            <a:r>
              <a:rPr lang="en-US" sz="2400" dirty="0">
                <a:solidFill>
                  <a:schemeClr val="tx1">
                    <a:lumMod val="50000"/>
                  </a:schemeClr>
                </a:solidFill>
              </a:rPr>
              <a:t>[SICOMP’72</a:t>
            </a:r>
            <a:r>
              <a:rPr lang="en-US" sz="2400" dirty="0" smtClean="0">
                <a:solidFill>
                  <a:schemeClr val="tx1">
                    <a:lumMod val="50000"/>
                  </a:schemeClr>
                </a:solidFill>
              </a:rPr>
              <a:t>]; </a:t>
            </a:r>
            <a:r>
              <a:rPr lang="en-US" sz="2400" dirty="0" smtClean="0">
                <a:solidFill>
                  <a:srgbClr val="0432FF"/>
                </a:solidFill>
              </a:rPr>
              <a:t>21x</a:t>
            </a:r>
            <a:r>
              <a:rPr lang="en-US" sz="2400" dirty="0" smtClean="0">
                <a:solidFill>
                  <a:schemeClr val="tx1">
                    <a:lumMod val="50000"/>
                  </a:schemeClr>
                </a:solidFill>
              </a:rPr>
              <a:t> over UFSCC </a:t>
            </a:r>
            <a:r>
              <a:rPr lang="en-US" sz="2400" dirty="0">
                <a:solidFill>
                  <a:schemeClr val="tx1">
                    <a:lumMod val="50000"/>
                  </a:schemeClr>
                </a:solidFill>
              </a:rPr>
              <a:t>[PPoPP’16</a:t>
            </a:r>
            <a:r>
              <a:rPr lang="en-US" sz="2400" dirty="0" smtClean="0">
                <a:solidFill>
                  <a:schemeClr val="tx1">
                    <a:lumMod val="50000"/>
                  </a:schemeClr>
                </a:solidFill>
              </a:rPr>
              <a:t>]; </a:t>
            </a:r>
          </a:p>
          <a:p>
            <a:r>
              <a:rPr lang="en-US" sz="2400" dirty="0" smtClean="0">
                <a:solidFill>
                  <a:schemeClr val="tx1">
                    <a:lumMod val="50000"/>
                  </a:schemeClr>
                </a:solidFill>
              </a:rPr>
              <a:t>BFS style work: </a:t>
            </a:r>
            <a:r>
              <a:rPr lang="en-US" sz="2400" dirty="0" smtClean="0">
                <a:solidFill>
                  <a:srgbClr val="0432FF"/>
                </a:solidFill>
              </a:rPr>
              <a:t>4.1x</a:t>
            </a:r>
            <a:r>
              <a:rPr lang="en-US" sz="2400" dirty="0" smtClean="0">
                <a:solidFill>
                  <a:schemeClr val="tx1">
                    <a:lumMod val="50000"/>
                  </a:schemeClr>
                </a:solidFill>
              </a:rPr>
              <a:t> over BFS FW-BW [SC’13]; </a:t>
            </a:r>
            <a:r>
              <a:rPr lang="en-US" sz="2400" dirty="0" smtClean="0">
                <a:solidFill>
                  <a:srgbClr val="0432FF"/>
                </a:solidFill>
              </a:rPr>
              <a:t>3.6x</a:t>
            </a:r>
            <a:r>
              <a:rPr lang="en-US" sz="2400" dirty="0" smtClean="0">
                <a:solidFill>
                  <a:schemeClr val="tx1">
                    <a:lumMod val="50000"/>
                  </a:schemeClr>
                </a:solidFill>
              </a:rPr>
              <a:t> over Multistep </a:t>
            </a:r>
            <a:r>
              <a:rPr lang="en-US" sz="2400" dirty="0">
                <a:solidFill>
                  <a:schemeClr val="tx1">
                    <a:lumMod val="50000"/>
                  </a:schemeClr>
                </a:solidFill>
              </a:rPr>
              <a:t>[IPDPS’14</a:t>
            </a:r>
            <a:r>
              <a:rPr lang="en-US" sz="2400" dirty="0" smtClean="0">
                <a:solidFill>
                  <a:schemeClr val="tx1">
                    <a:lumMod val="50000"/>
                  </a:schemeClr>
                </a:solidFill>
              </a:rPr>
              <a:t>]</a:t>
            </a:r>
            <a:endParaRPr lang="en-US" sz="2400" dirty="0">
              <a:solidFill>
                <a:schemeClr val="tx1">
                  <a:lumMod val="5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1084526889"/>
              </p:ext>
            </p:extLst>
          </p:nvPr>
        </p:nvGraphicFramePr>
        <p:xfrm>
          <a:off x="2237135" y="1165412"/>
          <a:ext cx="7717729" cy="436374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21</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
        <p:nvSpPr>
          <p:cNvPr id="4" name="Down Arrow 3"/>
          <p:cNvSpPr/>
          <p:nvPr/>
        </p:nvSpPr>
        <p:spPr>
          <a:xfrm rot="10800000">
            <a:off x="1057835" y="2079812"/>
            <a:ext cx="627530" cy="2348753"/>
          </a:xfrm>
          <a:prstGeom prst="down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6" name="TextBox 5"/>
          <p:cNvSpPr txBox="1"/>
          <p:nvPr/>
        </p:nvSpPr>
        <p:spPr>
          <a:xfrm rot="16200000">
            <a:off x="561865" y="3301607"/>
            <a:ext cx="158697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414141"/>
                </a:solidFill>
                <a:effectLst/>
                <a:uFillTx/>
                <a:latin typeface="Gill Sans" charset="0"/>
                <a:ea typeface="Gill Sans" charset="0"/>
                <a:cs typeface="Gill Sans" charset="0"/>
                <a:sym typeface="Palatino"/>
              </a:rPr>
              <a:t>Higher is better</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18151768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to Multiple Threads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479" y="3038400"/>
            <a:ext cx="10364651" cy="3122101"/>
          </a:xfrm>
          <a:prstGeom prst="rect">
            <a:avLst/>
          </a:prstGeom>
        </p:spPr>
      </p:pic>
      <p:sp>
        <p:nvSpPr>
          <p:cNvPr id="8" name="Text Placeholder 2"/>
          <p:cNvSpPr txBox="1">
            <a:spLocks/>
          </p:cNvSpPr>
          <p:nvPr/>
        </p:nvSpPr>
        <p:spPr>
          <a:xfrm>
            <a:off x="508497" y="1653702"/>
            <a:ext cx="11378705" cy="18677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t">
            <a:normAutofit/>
          </a:bodyPr>
          <a:lstStyle>
            <a:lvl1pPr marL="3048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1pPr>
            <a:lvl2pPr marL="6096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2pPr>
            <a:lvl3pPr marL="9144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3pPr>
            <a:lvl4pPr marL="12192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4pPr>
            <a:lvl5pPr marL="1524000" marR="0" indent="-304800" algn="l" defTabSz="412750" rtl="0" latinLnBrk="0">
              <a:lnSpc>
                <a:spcPct val="100000"/>
              </a:lnSpc>
              <a:spcBef>
                <a:spcPts val="1700"/>
              </a:spcBef>
              <a:spcAft>
                <a:spcPts val="0"/>
              </a:spcAft>
              <a:buClr>
                <a:srgbClr val="929292"/>
              </a:buClr>
              <a:buSzPct val="100000"/>
              <a:buFont typeface="Arial" panose="020B0604020202020204" pitchFamily="34" charset="0"/>
              <a:buChar char="•"/>
              <a:tabLst/>
              <a:defRPr sz="2500" b="0" i="0" u="none" strike="noStrike" cap="none" spc="0" baseline="0">
                <a:ln>
                  <a:noFill/>
                </a:ln>
                <a:solidFill>
                  <a:srgbClr val="414141"/>
                </a:solidFill>
                <a:uFillTx/>
                <a:latin typeface="Gill Sans MT" charset="0"/>
                <a:ea typeface="Gill Sans MT" charset="0"/>
                <a:cs typeface="Gill Sans MT" charset="0"/>
                <a:sym typeface="Palatino Linotype"/>
              </a:defRPr>
            </a:lvl5pPr>
            <a:lvl6pPr marL="18288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6pPr>
            <a:lvl7pPr marL="21336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7pPr>
            <a:lvl8pPr marL="24384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8pPr>
            <a:lvl9pPr marL="2743200" marR="0" indent="-304800" algn="l" defTabSz="412750" rtl="0" latinLnBrk="0">
              <a:lnSpc>
                <a:spcPct val="100000"/>
              </a:lnSpc>
              <a:spcBef>
                <a:spcPts val="1700"/>
              </a:spcBef>
              <a:spcAft>
                <a:spcPts val="0"/>
              </a:spcAft>
              <a:buClr>
                <a:srgbClr val="929292"/>
              </a:buClr>
              <a:buSzPct val="60000"/>
              <a:buFont typeface="Zapf Dingbats"/>
              <a:buChar char="❖"/>
              <a:tabLst/>
              <a:defRPr sz="2500" b="0" i="0" u="none" strike="noStrike" cap="none" spc="0" baseline="0">
                <a:ln>
                  <a:noFill/>
                </a:ln>
                <a:solidFill>
                  <a:srgbClr val="414141"/>
                </a:solidFill>
                <a:uFillTx/>
                <a:latin typeface="Palatino"/>
                <a:ea typeface="Palatino"/>
                <a:cs typeface="Palatino"/>
                <a:sym typeface="Palatino"/>
              </a:defRPr>
            </a:lvl9pPr>
          </a:lstStyle>
          <a:p>
            <a:pPr hangingPunct="1"/>
            <a:r>
              <a:rPr lang="en-US" dirty="0" err="1" smtClean="0">
                <a:solidFill>
                  <a:srgbClr val="000000"/>
                </a:solidFill>
              </a:rPr>
              <a:t>iSpan</a:t>
            </a:r>
            <a:r>
              <a:rPr lang="en-US" dirty="0" smtClean="0">
                <a:solidFill>
                  <a:srgbClr val="000000"/>
                </a:solidFill>
              </a:rPr>
              <a:t> achieves average 11x speedup over baseline, Multistep 9.6x, BFS FW-BW 5.5x</a:t>
            </a:r>
          </a:p>
          <a:p>
            <a:pPr hangingPunct="1"/>
            <a:r>
              <a:rPr lang="en-US" dirty="0" smtClean="0">
                <a:solidFill>
                  <a:srgbClr val="000000"/>
                </a:solidFill>
              </a:rPr>
              <a:t>For billion vertex graph, </a:t>
            </a:r>
            <a:r>
              <a:rPr lang="en-US" dirty="0" err="1" smtClean="0">
                <a:solidFill>
                  <a:srgbClr val="000000"/>
                </a:solidFill>
              </a:rPr>
              <a:t>iSpan</a:t>
            </a:r>
            <a:r>
              <a:rPr lang="en-US" dirty="0" smtClean="0">
                <a:solidFill>
                  <a:srgbClr val="000000"/>
                </a:solidFill>
              </a:rPr>
              <a:t> gets 19x, Multistep 10x</a:t>
            </a:r>
          </a:p>
          <a:p>
            <a:pPr hangingPunct="1"/>
            <a:endParaRPr lang="en-US" dirty="0" smtClean="0">
              <a:solidFill>
                <a:srgbClr val="000000"/>
              </a:solidFill>
            </a:endParaRPr>
          </a:p>
        </p:txBody>
      </p:sp>
      <p:sp>
        <p:nvSpPr>
          <p:cNvPr id="9" name="TextBox 8"/>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414141"/>
                </a:solidFill>
                <a:effectLst/>
                <a:uFillTx/>
                <a:latin typeface="Gill Sans" charset="0"/>
                <a:ea typeface="Gill Sans" charset="0"/>
                <a:cs typeface="Gill Sans" charset="0"/>
                <a:sym typeface="Palatino"/>
              </a:rPr>
              <a:t>22</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48681080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to Multiple Machines</a:t>
            </a:r>
            <a:endParaRPr lang="en-US" dirty="0"/>
          </a:p>
        </p:txBody>
      </p:sp>
      <p:sp>
        <p:nvSpPr>
          <p:cNvPr id="3" name="Text Placeholder 2"/>
          <p:cNvSpPr>
            <a:spLocks noGrp="1"/>
          </p:cNvSpPr>
          <p:nvPr>
            <p:ph type="body" idx="1"/>
          </p:nvPr>
        </p:nvSpPr>
        <p:spPr>
          <a:xfrm>
            <a:off x="616071" y="1556426"/>
            <a:ext cx="11239501" cy="1706727"/>
          </a:xfrm>
        </p:spPr>
        <p:txBody>
          <a:bodyPr>
            <a:normAutofit fontScale="77500" lnSpcReduction="20000"/>
          </a:bodyPr>
          <a:lstStyle/>
          <a:p>
            <a:pPr marL="304800" lvl="1"/>
            <a:r>
              <a:rPr lang="en-US" dirty="0" smtClean="0">
                <a:solidFill>
                  <a:srgbClr val="000000"/>
                </a:solidFill>
                <a:latin typeface="Gill Sans" charset="0"/>
                <a:ea typeface="Gill Sans" charset="0"/>
                <a:cs typeface="Gill Sans" charset="0"/>
              </a:rPr>
              <a:t>Use four </a:t>
            </a:r>
            <a:r>
              <a:rPr lang="en-US" dirty="0">
                <a:solidFill>
                  <a:srgbClr val="000000"/>
                </a:solidFill>
                <a:latin typeface="Gill Sans" charset="0"/>
                <a:ea typeface="Gill Sans" charset="0"/>
                <a:cs typeface="Gill Sans" charset="0"/>
              </a:rPr>
              <a:t>representative graphs, LJ, </a:t>
            </a:r>
            <a:r>
              <a:rPr lang="en-US" dirty="0" smtClean="0">
                <a:solidFill>
                  <a:srgbClr val="000000"/>
                </a:solidFill>
                <a:latin typeface="Gill Sans" charset="0"/>
                <a:ea typeface="Gill Sans" charset="0"/>
                <a:cs typeface="Gill Sans" charset="0"/>
              </a:rPr>
              <a:t>FL</a:t>
            </a:r>
            <a:r>
              <a:rPr lang="en-US" dirty="0">
                <a:solidFill>
                  <a:srgbClr val="000000"/>
                </a:solidFill>
                <a:latin typeface="Gill Sans" charset="0"/>
                <a:ea typeface="Gill Sans" charset="0"/>
                <a:cs typeface="Gill Sans" charset="0"/>
              </a:rPr>
              <a:t> </a:t>
            </a:r>
            <a:r>
              <a:rPr lang="en-US" dirty="0" smtClean="0">
                <a:solidFill>
                  <a:srgbClr val="000000"/>
                </a:solidFill>
                <a:latin typeface="Gill Sans" charset="0"/>
                <a:ea typeface="Gill Sans" charset="0"/>
                <a:cs typeface="Gill Sans" charset="0"/>
              </a:rPr>
              <a:t>(social </a:t>
            </a:r>
            <a:r>
              <a:rPr lang="en-US" dirty="0">
                <a:solidFill>
                  <a:srgbClr val="000000"/>
                </a:solidFill>
                <a:latin typeface="Gill Sans" charset="0"/>
                <a:ea typeface="Gill Sans" charset="0"/>
                <a:cs typeface="Gill Sans" charset="0"/>
              </a:rPr>
              <a:t>graph), WE (web graph), RD (synthetic graph)</a:t>
            </a:r>
          </a:p>
          <a:p>
            <a:r>
              <a:rPr lang="en-US" dirty="0" smtClean="0">
                <a:solidFill>
                  <a:srgbClr val="000000"/>
                </a:solidFill>
                <a:latin typeface="Gill Sans" charset="0"/>
                <a:ea typeface="Gill Sans" charset="0"/>
                <a:cs typeface="Gill Sans" charset="0"/>
              </a:rPr>
              <a:t>Compare with </a:t>
            </a:r>
            <a:r>
              <a:rPr lang="en-US" dirty="0" err="1" smtClean="0">
                <a:solidFill>
                  <a:srgbClr val="000000"/>
                </a:solidFill>
                <a:latin typeface="Gill Sans" charset="0"/>
                <a:ea typeface="Gill Sans" charset="0"/>
                <a:cs typeface="Gill Sans" charset="0"/>
              </a:rPr>
              <a:t>HPCGraph</a:t>
            </a:r>
            <a:r>
              <a:rPr lang="en-US" dirty="0" smtClean="0">
                <a:solidFill>
                  <a:srgbClr val="000000"/>
                </a:solidFill>
                <a:latin typeface="Gill Sans" charset="0"/>
                <a:ea typeface="Gill Sans" charset="0"/>
                <a:cs typeface="Gill Sans" charset="0"/>
              </a:rPr>
              <a:t> [IPDPS’16]</a:t>
            </a:r>
          </a:p>
          <a:p>
            <a:pPr lvl="1"/>
            <a:r>
              <a:rPr lang="en-US" dirty="0" smtClean="0">
                <a:solidFill>
                  <a:srgbClr val="000000"/>
                </a:solidFill>
                <a:latin typeface="Gill Sans" charset="0"/>
                <a:ea typeface="Gill Sans" charset="0"/>
                <a:cs typeface="Gill Sans" charset="0"/>
              </a:rPr>
              <a:t>Better scalability for WE, FL, and RD</a:t>
            </a:r>
          </a:p>
          <a:p>
            <a:pPr lvl="1"/>
            <a:r>
              <a:rPr lang="en-US" dirty="0" smtClean="0">
                <a:solidFill>
                  <a:srgbClr val="000000"/>
                </a:solidFill>
                <a:latin typeface="Gill Sans" charset="0"/>
                <a:ea typeface="Gill Sans" charset="0"/>
                <a:cs typeface="Gill Sans" charset="0"/>
              </a:rPr>
              <a:t>Worse scalability for LJ - faster single node runtime, 8x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651" y="3416229"/>
            <a:ext cx="9322698" cy="2783633"/>
          </a:xfrm>
          <a:prstGeom prst="rect">
            <a:avLst/>
          </a:prstGeom>
        </p:spPr>
      </p:pic>
      <p:sp>
        <p:nvSpPr>
          <p:cNvPr id="6" name="TextBox 5"/>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23</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144367828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Text Placeholder 2"/>
          <p:cNvSpPr>
            <a:spLocks noGrp="1"/>
          </p:cNvSpPr>
          <p:nvPr>
            <p:ph type="body" idx="1"/>
          </p:nvPr>
        </p:nvSpPr>
        <p:spPr/>
        <p:txBody>
          <a:bodyPr anchor="t">
            <a:normAutofit/>
          </a:bodyPr>
          <a:lstStyle/>
          <a:p>
            <a:pPr lvl="1"/>
            <a:r>
              <a:rPr lang="en-US" sz="2800" dirty="0" smtClean="0">
                <a:solidFill>
                  <a:srgbClr val="000000"/>
                </a:solidFill>
              </a:rPr>
              <a:t>New insight: spanning tree is sufficient</a:t>
            </a:r>
            <a:r>
              <a:rPr lang="zh-CN" altLang="en-US" sz="2800" dirty="0" smtClean="0">
                <a:solidFill>
                  <a:srgbClr val="000000"/>
                </a:solidFill>
              </a:rPr>
              <a:t> </a:t>
            </a:r>
            <a:r>
              <a:rPr lang="en-US" altLang="zh-CN" sz="2800" dirty="0" smtClean="0">
                <a:solidFill>
                  <a:srgbClr val="000000"/>
                </a:solidFill>
              </a:rPr>
              <a:t>for SCC</a:t>
            </a:r>
          </a:p>
          <a:p>
            <a:pPr lvl="1"/>
            <a:r>
              <a:rPr lang="en-US" sz="2800" dirty="0" smtClean="0">
                <a:solidFill>
                  <a:srgbClr val="000000"/>
                </a:solidFill>
              </a:rPr>
              <a:t>New </a:t>
            </a:r>
            <a:r>
              <a:rPr lang="en-US" sz="2800" dirty="0">
                <a:solidFill>
                  <a:srgbClr val="000000"/>
                </a:solidFill>
              </a:rPr>
              <a:t>r</a:t>
            </a:r>
            <a:r>
              <a:rPr lang="en-US" sz="2800" dirty="0" smtClean="0">
                <a:solidFill>
                  <a:srgbClr val="000000"/>
                </a:solidFill>
              </a:rPr>
              <a:t>elaxed synchronization approach</a:t>
            </a:r>
          </a:p>
          <a:p>
            <a:pPr lvl="1"/>
            <a:r>
              <a:rPr lang="en-US" sz="2800" dirty="0" smtClean="0">
                <a:solidFill>
                  <a:srgbClr val="000000"/>
                </a:solidFill>
              </a:rPr>
              <a:t>New spanning tree construction method</a:t>
            </a:r>
          </a:p>
          <a:p>
            <a:pPr lvl="1"/>
            <a:r>
              <a:rPr lang="en-US" sz="2800" dirty="0" smtClean="0">
                <a:solidFill>
                  <a:srgbClr val="000000"/>
                </a:solidFill>
              </a:rPr>
              <a:t>Results:</a:t>
            </a:r>
          </a:p>
          <a:p>
            <a:pPr lvl="2"/>
            <a:r>
              <a:rPr lang="en-US" sz="2800" dirty="0" smtClean="0">
                <a:solidFill>
                  <a:srgbClr val="000000"/>
                </a:solidFill>
              </a:rPr>
              <a:t>Outperform </a:t>
            </a:r>
            <a:r>
              <a:rPr lang="en-US" sz="2800" dirty="0">
                <a:solidFill>
                  <a:srgbClr val="000000"/>
                </a:solidFill>
              </a:rPr>
              <a:t>current state-of-the-art DFS and BFS- based methods by average </a:t>
            </a:r>
            <a:r>
              <a:rPr lang="en-US" sz="2800" dirty="0" smtClean="0">
                <a:solidFill>
                  <a:srgbClr val="000000"/>
                </a:solidFill>
              </a:rPr>
              <a:t>18x </a:t>
            </a:r>
            <a:r>
              <a:rPr lang="en-US" sz="2800" dirty="0">
                <a:solidFill>
                  <a:srgbClr val="000000"/>
                </a:solidFill>
              </a:rPr>
              <a:t>and </a:t>
            </a:r>
            <a:r>
              <a:rPr lang="en-US" sz="2800" dirty="0" smtClean="0">
                <a:solidFill>
                  <a:srgbClr val="000000"/>
                </a:solidFill>
              </a:rPr>
              <a:t>4</a:t>
            </a:r>
            <a:r>
              <a:rPr lang="en-US" sz="2800" dirty="0">
                <a:solidFill>
                  <a:srgbClr val="000000"/>
                </a:solidFill>
              </a:rPr>
              <a:t>x</a:t>
            </a:r>
            <a:endParaRPr lang="en-US" sz="2800" dirty="0" smtClean="0">
              <a:solidFill>
                <a:srgbClr val="000000"/>
              </a:solidFill>
            </a:endParaRPr>
          </a:p>
          <a:p>
            <a:pPr lvl="2"/>
            <a:r>
              <a:rPr lang="en-US" sz="2800" dirty="0" smtClean="0">
                <a:solidFill>
                  <a:srgbClr val="000000"/>
                </a:solidFill>
              </a:rPr>
              <a:t>Scale to billion vertex graph on tens of machines</a:t>
            </a:r>
          </a:p>
          <a:p>
            <a:pPr lvl="2"/>
            <a:endParaRPr lang="en-US" sz="2800" dirty="0" smtClean="0">
              <a:solidFill>
                <a:srgbClr val="000000"/>
              </a:solidFill>
            </a:endParaRPr>
          </a:p>
          <a:p>
            <a:pPr lvl="2"/>
            <a:endParaRPr lang="en-US" sz="2800" dirty="0" smtClean="0">
              <a:solidFill>
                <a:srgbClr val="000000"/>
              </a:solidFill>
            </a:endParaRPr>
          </a:p>
          <a:p>
            <a:pPr lvl="2"/>
            <a:endParaRPr lang="en-US" dirty="0" smtClean="0">
              <a:solidFill>
                <a:srgbClr val="000000"/>
              </a:solidFill>
            </a:endParaRPr>
          </a:p>
        </p:txBody>
      </p:sp>
      <p:sp>
        <p:nvSpPr>
          <p:cNvPr id="4" name="TextBox 3"/>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414141"/>
                </a:solidFill>
                <a:effectLst/>
                <a:uFillTx/>
                <a:latin typeface="Gill Sans" charset="0"/>
                <a:ea typeface="Gill Sans" charset="0"/>
                <a:cs typeface="Gill Sans" charset="0"/>
                <a:sym typeface="Palatino"/>
              </a:rPr>
              <a:t>24</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52451387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C90AC-FCD1-0D4E-B1CB-9DA1E5BA3324}"/>
              </a:ext>
            </a:extLst>
          </p:cNvPr>
          <p:cNvSpPr>
            <a:spLocks noGrp="1"/>
          </p:cNvSpPr>
          <p:nvPr>
            <p:ph type="title"/>
          </p:nvPr>
        </p:nvSpPr>
        <p:spPr/>
        <p:txBody>
          <a:bodyPr>
            <a:normAutofit/>
          </a:bodyPr>
          <a:lstStyle/>
          <a:p>
            <a:r>
              <a:rPr lang="en-US" dirty="0" smtClean="0"/>
              <a:t>Thank You</a:t>
            </a:r>
            <a:endParaRPr lang="en-US" dirty="0"/>
          </a:p>
        </p:txBody>
      </p:sp>
      <p:sp>
        <p:nvSpPr>
          <p:cNvPr id="3" name="Text Placeholder 2">
            <a:extLst>
              <a:ext uri="{FF2B5EF4-FFF2-40B4-BE49-F238E27FC236}">
                <a16:creationId xmlns:a16="http://schemas.microsoft.com/office/drawing/2014/main" xmlns="" id="{C73B1A0F-C201-AE4B-8B32-B4308F29DA10}"/>
              </a:ext>
            </a:extLst>
          </p:cNvPr>
          <p:cNvSpPr>
            <a:spLocks noGrp="1"/>
          </p:cNvSpPr>
          <p:nvPr>
            <p:ph type="body" idx="1"/>
          </p:nvPr>
        </p:nvSpPr>
        <p:spPr>
          <a:xfrm>
            <a:off x="476250" y="2122713"/>
            <a:ext cx="11715750" cy="3976461"/>
          </a:xfrm>
        </p:spPr>
        <p:txBody>
          <a:bodyPr anchor="t">
            <a:normAutofit/>
          </a:bodyPr>
          <a:lstStyle/>
          <a:p>
            <a:pPr marL="0" indent="0">
              <a:buNone/>
            </a:pPr>
            <a:r>
              <a:rPr lang="en-US" sz="2800" b="1" dirty="0" smtClean="0"/>
              <a:t>Check out our graph code repository </a:t>
            </a:r>
            <a:r>
              <a:rPr lang="en-US" sz="2800" b="1" smtClean="0"/>
              <a:t>at </a:t>
            </a:r>
            <a:r>
              <a:rPr lang="en-US" sz="2800" b="1" dirty="0" smtClean="0">
                <a:hlinkClick r:id="rId3"/>
              </a:rPr>
              <a:t>github.com/iHeartGraph/</a:t>
            </a:r>
            <a:endParaRPr lang="en-US" sz="2800" b="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3589" y="3862726"/>
            <a:ext cx="2224821" cy="2236449"/>
          </a:xfrm>
          <a:prstGeom prst="rect">
            <a:avLst/>
          </a:prstGeom>
        </p:spPr>
      </p:pic>
      <p:sp>
        <p:nvSpPr>
          <p:cNvPr id="6" name="TextBox 5"/>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414141"/>
                </a:solidFill>
                <a:effectLst/>
                <a:uFillTx/>
                <a:latin typeface="Gill Sans" charset="0"/>
                <a:ea typeface="Gill Sans" charset="0"/>
                <a:cs typeface="Gill Sans" charset="0"/>
                <a:sym typeface="Palatino"/>
              </a:rPr>
              <a:t>25</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176099368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a:t>
            </a:r>
            <a:r>
              <a:rPr lang="en-US" dirty="0" smtClean="0"/>
              <a:t>Component (SCC)</a:t>
            </a:r>
            <a:endParaRPr lang="en-US" dirty="0"/>
          </a:p>
        </p:txBody>
      </p:sp>
      <p:sp>
        <p:nvSpPr>
          <p:cNvPr id="3" name="Text Placeholder 2"/>
          <p:cNvSpPr>
            <a:spLocks noGrp="1"/>
          </p:cNvSpPr>
          <p:nvPr>
            <p:ph type="body" idx="1"/>
          </p:nvPr>
        </p:nvSpPr>
        <p:spPr>
          <a:xfrm>
            <a:off x="616072" y="1812926"/>
            <a:ext cx="10895571" cy="1593436"/>
          </a:xfrm>
        </p:spPr>
        <p:txBody>
          <a:bodyPr anchor="t">
            <a:normAutofit lnSpcReduction="10000"/>
          </a:bodyPr>
          <a:lstStyle/>
          <a:p>
            <a:r>
              <a:rPr lang="en-US" sz="2800" dirty="0" smtClean="0">
                <a:solidFill>
                  <a:srgbClr val="000000"/>
                </a:solidFill>
              </a:rPr>
              <a:t>In a directed graph, an SCC </a:t>
            </a:r>
            <a:r>
              <a:rPr lang="en-US" sz="2800" dirty="0">
                <a:solidFill>
                  <a:srgbClr val="000000"/>
                </a:solidFill>
              </a:rPr>
              <a:t>is a maximal subset of the vertices </a:t>
            </a:r>
            <a:r>
              <a:rPr lang="en-US" sz="2800" dirty="0" smtClean="0">
                <a:solidFill>
                  <a:srgbClr val="000000"/>
                </a:solidFill>
              </a:rPr>
              <a:t>that every </a:t>
            </a:r>
            <a:r>
              <a:rPr lang="en-US" sz="2800" dirty="0">
                <a:solidFill>
                  <a:srgbClr val="000000"/>
                </a:solidFill>
              </a:rPr>
              <a:t>vertex </a:t>
            </a:r>
            <a:r>
              <a:rPr lang="en-US" sz="2800" dirty="0" smtClean="0">
                <a:solidFill>
                  <a:srgbClr val="000000"/>
                </a:solidFill>
              </a:rPr>
              <a:t>has a directed path to all the others</a:t>
            </a:r>
          </a:p>
          <a:p>
            <a:r>
              <a:rPr lang="en-US" sz="2800" dirty="0" smtClean="0">
                <a:solidFill>
                  <a:srgbClr val="000000"/>
                </a:solidFill>
              </a:rPr>
              <a:t>SCC detection will find all the SCCs in the directed graph</a:t>
            </a:r>
          </a:p>
        </p:txBody>
      </p:sp>
      <p:sp>
        <p:nvSpPr>
          <p:cNvPr id="79" name="Freeform 78"/>
          <p:cNvSpPr/>
          <p:nvPr/>
        </p:nvSpPr>
        <p:spPr>
          <a:xfrm>
            <a:off x="5932904" y="3560423"/>
            <a:ext cx="2326878" cy="3256322"/>
          </a:xfrm>
          <a:custGeom>
            <a:avLst/>
            <a:gdLst>
              <a:gd name="connsiteX0" fmla="*/ 168844 w 2326878"/>
              <a:gd name="connsiteY0" fmla="*/ 873482 h 3256322"/>
              <a:gd name="connsiteX1" fmla="*/ 185777 w 2326878"/>
              <a:gd name="connsiteY1" fmla="*/ 2177348 h 3256322"/>
              <a:gd name="connsiteX2" fmla="*/ 1523511 w 2326878"/>
              <a:gd name="connsiteY2" fmla="*/ 2211215 h 3256322"/>
              <a:gd name="connsiteX3" fmla="*/ 1608177 w 2326878"/>
              <a:gd name="connsiteY3" fmla="*/ 2922415 h 3256322"/>
              <a:gd name="connsiteX4" fmla="*/ 2251644 w 2326878"/>
              <a:gd name="connsiteY4" fmla="*/ 3057882 h 3256322"/>
              <a:gd name="connsiteX5" fmla="*/ 2251644 w 2326878"/>
              <a:gd name="connsiteY5" fmla="*/ 196148 h 3256322"/>
              <a:gd name="connsiteX6" fmla="*/ 1692844 w 2326878"/>
              <a:gd name="connsiteY6" fmla="*/ 314682 h 3256322"/>
              <a:gd name="connsiteX7" fmla="*/ 1658977 w 2326878"/>
              <a:gd name="connsiteY7" fmla="*/ 822682 h 3256322"/>
              <a:gd name="connsiteX8" fmla="*/ 168844 w 2326878"/>
              <a:gd name="connsiteY8" fmla="*/ 873482 h 325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878" h="3256322">
                <a:moveTo>
                  <a:pt x="168844" y="873482"/>
                </a:moveTo>
                <a:cubicBezTo>
                  <a:pt x="-76689" y="1099260"/>
                  <a:pt x="-40001" y="1954393"/>
                  <a:pt x="185777" y="2177348"/>
                </a:cubicBezTo>
                <a:cubicBezTo>
                  <a:pt x="411555" y="2400303"/>
                  <a:pt x="1286444" y="2087037"/>
                  <a:pt x="1523511" y="2211215"/>
                </a:cubicBezTo>
                <a:cubicBezTo>
                  <a:pt x="1760578" y="2335393"/>
                  <a:pt x="1486822" y="2781304"/>
                  <a:pt x="1608177" y="2922415"/>
                </a:cubicBezTo>
                <a:cubicBezTo>
                  <a:pt x="1729532" y="3063526"/>
                  <a:pt x="2144400" y="3512260"/>
                  <a:pt x="2251644" y="3057882"/>
                </a:cubicBezTo>
                <a:cubicBezTo>
                  <a:pt x="2358888" y="2603504"/>
                  <a:pt x="2344777" y="653348"/>
                  <a:pt x="2251644" y="196148"/>
                </a:cubicBezTo>
                <a:cubicBezTo>
                  <a:pt x="2158511" y="-261052"/>
                  <a:pt x="1791622" y="210260"/>
                  <a:pt x="1692844" y="314682"/>
                </a:cubicBezTo>
                <a:cubicBezTo>
                  <a:pt x="1594066" y="419104"/>
                  <a:pt x="1910155" y="735193"/>
                  <a:pt x="1658977" y="822682"/>
                </a:cubicBezTo>
                <a:cubicBezTo>
                  <a:pt x="1407799" y="910171"/>
                  <a:pt x="414377" y="647704"/>
                  <a:pt x="168844" y="873482"/>
                </a:cubicBezTo>
                <a:close/>
              </a:path>
            </a:pathLst>
          </a:custGeom>
          <a:solidFill>
            <a:schemeClr val="accent5">
              <a:lumMod val="60000"/>
              <a:lumOff val="40000"/>
            </a:schemeClr>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78" name="Freeform 77"/>
          <p:cNvSpPr/>
          <p:nvPr/>
        </p:nvSpPr>
        <p:spPr>
          <a:xfrm>
            <a:off x="4617031" y="3635941"/>
            <a:ext cx="1341562" cy="1394589"/>
          </a:xfrm>
          <a:custGeom>
            <a:avLst/>
            <a:gdLst>
              <a:gd name="connsiteX0" fmla="*/ 99604 w 1341562"/>
              <a:gd name="connsiteY0" fmla="*/ 42198 h 1394589"/>
              <a:gd name="connsiteX1" fmla="*/ 99604 w 1341562"/>
              <a:gd name="connsiteY1" fmla="*/ 550198 h 1394589"/>
              <a:gd name="connsiteX2" fmla="*/ 472137 w 1341562"/>
              <a:gd name="connsiteY2" fmla="*/ 600998 h 1394589"/>
              <a:gd name="connsiteX3" fmla="*/ 726137 w 1341562"/>
              <a:gd name="connsiteY3" fmla="*/ 838065 h 1394589"/>
              <a:gd name="connsiteX4" fmla="*/ 760004 w 1341562"/>
              <a:gd name="connsiteY4" fmla="*/ 1227532 h 1394589"/>
              <a:gd name="connsiteX5" fmla="*/ 1149471 w 1341562"/>
              <a:gd name="connsiteY5" fmla="*/ 1379932 h 1394589"/>
              <a:gd name="connsiteX6" fmla="*/ 1284937 w 1341562"/>
              <a:gd name="connsiteY6" fmla="*/ 888865 h 1394589"/>
              <a:gd name="connsiteX7" fmla="*/ 1234137 w 1341562"/>
              <a:gd name="connsiteY7" fmla="*/ 126865 h 1394589"/>
              <a:gd name="connsiteX8" fmla="*/ 99604 w 1341562"/>
              <a:gd name="connsiteY8" fmla="*/ 42198 h 139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562" h="1394589">
                <a:moveTo>
                  <a:pt x="99604" y="42198"/>
                </a:moveTo>
                <a:cubicBezTo>
                  <a:pt x="-89485" y="112753"/>
                  <a:pt x="37515" y="457065"/>
                  <a:pt x="99604" y="550198"/>
                </a:cubicBezTo>
                <a:cubicBezTo>
                  <a:pt x="161693" y="643331"/>
                  <a:pt x="367715" y="553020"/>
                  <a:pt x="472137" y="600998"/>
                </a:cubicBezTo>
                <a:cubicBezTo>
                  <a:pt x="576559" y="648976"/>
                  <a:pt x="678159" y="733643"/>
                  <a:pt x="726137" y="838065"/>
                </a:cubicBezTo>
                <a:cubicBezTo>
                  <a:pt x="774115" y="942487"/>
                  <a:pt x="689448" y="1137221"/>
                  <a:pt x="760004" y="1227532"/>
                </a:cubicBezTo>
                <a:cubicBezTo>
                  <a:pt x="830560" y="1317843"/>
                  <a:pt x="1061982" y="1436376"/>
                  <a:pt x="1149471" y="1379932"/>
                </a:cubicBezTo>
                <a:cubicBezTo>
                  <a:pt x="1236960" y="1323488"/>
                  <a:pt x="1270826" y="1097710"/>
                  <a:pt x="1284937" y="888865"/>
                </a:cubicBezTo>
                <a:cubicBezTo>
                  <a:pt x="1299048" y="680020"/>
                  <a:pt x="1431692" y="270798"/>
                  <a:pt x="1234137" y="126865"/>
                </a:cubicBezTo>
                <a:cubicBezTo>
                  <a:pt x="1036582" y="-17068"/>
                  <a:pt x="288693" y="-28357"/>
                  <a:pt x="99604" y="42198"/>
                </a:cubicBezTo>
                <a:close/>
              </a:path>
            </a:pathLst>
          </a:custGeom>
          <a:solidFill>
            <a:schemeClr val="accent5">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77" name="Oval 76"/>
          <p:cNvSpPr/>
          <p:nvPr/>
        </p:nvSpPr>
        <p:spPr>
          <a:xfrm rot="5400000">
            <a:off x="6360064" y="3290883"/>
            <a:ext cx="775384" cy="1314465"/>
          </a:xfrm>
          <a:prstGeom prst="ellipse">
            <a:avLst/>
          </a:prstGeom>
          <a:solidFill>
            <a:schemeClr val="accent1">
              <a:lumMod val="60000"/>
              <a:lumOff val="40000"/>
            </a:schemeClr>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76" name="Oval 75"/>
          <p:cNvSpPr/>
          <p:nvPr/>
        </p:nvSpPr>
        <p:spPr>
          <a:xfrm rot="5400000">
            <a:off x="6336894" y="5591182"/>
            <a:ext cx="775384" cy="1314465"/>
          </a:xfrm>
          <a:prstGeom prst="ellipse">
            <a:avLst/>
          </a:prstGeom>
          <a:solidFill>
            <a:schemeClr val="accent4">
              <a:lumMod val="60000"/>
              <a:lumOff val="40000"/>
            </a:schemeClr>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75" name="Oval 74"/>
          <p:cNvSpPr/>
          <p:nvPr/>
        </p:nvSpPr>
        <p:spPr>
          <a:xfrm>
            <a:off x="4614305" y="5065148"/>
            <a:ext cx="1331743" cy="1711791"/>
          </a:xfrm>
          <a:prstGeom prst="ellipse">
            <a:avLst/>
          </a:prstGeom>
          <a:solidFill>
            <a:schemeClr val="accent2">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73" name="Oval 72"/>
          <p:cNvSpPr/>
          <p:nvPr/>
        </p:nvSpPr>
        <p:spPr>
          <a:xfrm>
            <a:off x="3867931" y="5217992"/>
            <a:ext cx="775384" cy="1314465"/>
          </a:xfrm>
          <a:prstGeom prst="ellipse">
            <a:avLst/>
          </a:prstGeom>
          <a:solidFill>
            <a:srgbClr val="00FDFF"/>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71" name="Oval 70"/>
          <p:cNvSpPr/>
          <p:nvPr/>
        </p:nvSpPr>
        <p:spPr>
          <a:xfrm>
            <a:off x="4641491" y="4398625"/>
            <a:ext cx="666523" cy="666523"/>
          </a:xfrm>
          <a:prstGeom prst="ellipse">
            <a:avLst/>
          </a:prstGeom>
          <a:solidFill>
            <a:schemeClr val="accent3">
              <a:lumMod val="40000"/>
              <a:lumOff val="60000"/>
            </a:schemeClr>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70" name="Oval 69"/>
          <p:cNvSpPr/>
          <p:nvPr/>
        </p:nvSpPr>
        <p:spPr>
          <a:xfrm>
            <a:off x="3947992" y="4402172"/>
            <a:ext cx="666523" cy="666523"/>
          </a:xfrm>
          <a:prstGeom prst="ellipse">
            <a:avLst/>
          </a:prstGeom>
          <a:solidFill>
            <a:srgbClr val="00FA00"/>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4" name="Oval 3"/>
          <p:cNvSpPr/>
          <p:nvPr/>
        </p:nvSpPr>
        <p:spPr>
          <a:xfrm>
            <a:off x="3980820" y="3603413"/>
            <a:ext cx="666523" cy="666523"/>
          </a:xfrm>
          <a:prstGeom prst="ellipse">
            <a:avLst/>
          </a:prstGeom>
          <a:solidFill>
            <a:srgbClr val="FF5C00"/>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grpSp>
        <p:nvGrpSpPr>
          <p:cNvPr id="6" name="Group 5"/>
          <p:cNvGrpSpPr/>
          <p:nvPr/>
        </p:nvGrpSpPr>
        <p:grpSpPr>
          <a:xfrm>
            <a:off x="4123440" y="3760178"/>
            <a:ext cx="3977745" cy="2678878"/>
            <a:chOff x="1111362" y="572578"/>
            <a:chExt cx="3329814" cy="2242518"/>
          </a:xfrm>
        </p:grpSpPr>
        <p:sp>
          <p:nvSpPr>
            <p:cNvPr id="7" name="Oval 6"/>
            <p:cNvSpPr/>
            <p:nvPr/>
          </p:nvSpPr>
          <p:spPr>
            <a:xfrm>
              <a:off x="1658664" y="57567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10</a:t>
              </a:r>
            </a:p>
          </p:txBody>
        </p:sp>
        <p:sp>
          <p:nvSpPr>
            <p:cNvPr id="8" name="Oval 7"/>
            <p:cNvSpPr/>
            <p:nvPr/>
          </p:nvSpPr>
          <p:spPr>
            <a:xfrm>
              <a:off x="2201759" y="57567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14</a:t>
              </a:r>
            </a:p>
          </p:txBody>
        </p:sp>
        <p:sp>
          <p:nvSpPr>
            <p:cNvPr id="9" name="Oval 8"/>
            <p:cNvSpPr/>
            <p:nvPr/>
          </p:nvSpPr>
          <p:spPr>
            <a:xfrm>
              <a:off x="2841839" y="57567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9</a:t>
              </a:r>
            </a:p>
          </p:txBody>
        </p:sp>
        <p:sp>
          <p:nvSpPr>
            <p:cNvPr id="10" name="Oval 9"/>
            <p:cNvSpPr/>
            <p:nvPr/>
          </p:nvSpPr>
          <p:spPr>
            <a:xfrm>
              <a:off x="3481919" y="57567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0</a:t>
              </a:r>
            </a:p>
          </p:txBody>
        </p:sp>
        <p:sp>
          <p:nvSpPr>
            <p:cNvPr id="11" name="Oval 10"/>
            <p:cNvSpPr/>
            <p:nvPr/>
          </p:nvSpPr>
          <p:spPr>
            <a:xfrm>
              <a:off x="4121999" y="57567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7</a:t>
              </a:r>
            </a:p>
          </p:txBody>
        </p:sp>
        <p:sp>
          <p:nvSpPr>
            <p:cNvPr id="12" name="Oval 11"/>
            <p:cNvSpPr/>
            <p:nvPr/>
          </p:nvSpPr>
          <p:spPr>
            <a:xfrm>
              <a:off x="1658664" y="121575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17</a:t>
              </a:r>
            </a:p>
          </p:txBody>
        </p:sp>
        <p:sp>
          <p:nvSpPr>
            <p:cNvPr id="13" name="Oval 12"/>
            <p:cNvSpPr/>
            <p:nvPr/>
          </p:nvSpPr>
          <p:spPr>
            <a:xfrm>
              <a:off x="2201759" y="121575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11</a:t>
              </a:r>
            </a:p>
          </p:txBody>
        </p:sp>
        <p:sp>
          <p:nvSpPr>
            <p:cNvPr id="14" name="Oval 13"/>
            <p:cNvSpPr/>
            <p:nvPr/>
          </p:nvSpPr>
          <p:spPr>
            <a:xfrm>
              <a:off x="2841839" y="121575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8</a:t>
              </a:r>
            </a:p>
          </p:txBody>
        </p:sp>
        <p:sp>
          <p:nvSpPr>
            <p:cNvPr id="15" name="Oval 14"/>
            <p:cNvSpPr/>
            <p:nvPr/>
          </p:nvSpPr>
          <p:spPr>
            <a:xfrm>
              <a:off x="4121999" y="121575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2</a:t>
              </a:r>
            </a:p>
          </p:txBody>
        </p:sp>
        <p:sp>
          <p:nvSpPr>
            <p:cNvPr id="16" name="Oval 15"/>
            <p:cNvSpPr/>
            <p:nvPr/>
          </p:nvSpPr>
          <p:spPr>
            <a:xfrm>
              <a:off x="3481919" y="121575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1</a:t>
              </a:r>
            </a:p>
          </p:txBody>
        </p:sp>
        <p:sp>
          <p:nvSpPr>
            <p:cNvPr id="17" name="Oval 16"/>
            <p:cNvSpPr/>
            <p:nvPr/>
          </p:nvSpPr>
          <p:spPr>
            <a:xfrm>
              <a:off x="1658664" y="185583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16</a:t>
              </a:r>
            </a:p>
          </p:txBody>
        </p:sp>
        <p:sp>
          <p:nvSpPr>
            <p:cNvPr id="18" name="Oval 17"/>
            <p:cNvSpPr/>
            <p:nvPr/>
          </p:nvSpPr>
          <p:spPr>
            <a:xfrm>
              <a:off x="2201759" y="185583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15</a:t>
              </a:r>
            </a:p>
          </p:txBody>
        </p:sp>
        <p:sp>
          <p:nvSpPr>
            <p:cNvPr id="19" name="Oval 18"/>
            <p:cNvSpPr/>
            <p:nvPr/>
          </p:nvSpPr>
          <p:spPr>
            <a:xfrm>
              <a:off x="2841839" y="185583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6</a:t>
              </a:r>
            </a:p>
          </p:txBody>
        </p:sp>
        <p:sp>
          <p:nvSpPr>
            <p:cNvPr id="20" name="Oval 19"/>
            <p:cNvSpPr/>
            <p:nvPr/>
          </p:nvSpPr>
          <p:spPr>
            <a:xfrm>
              <a:off x="3481919" y="185583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4</a:t>
              </a:r>
            </a:p>
          </p:txBody>
        </p:sp>
        <p:sp>
          <p:nvSpPr>
            <p:cNvPr id="21" name="Oval 20"/>
            <p:cNvSpPr/>
            <p:nvPr/>
          </p:nvSpPr>
          <p:spPr>
            <a:xfrm>
              <a:off x="4121999" y="185583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5</a:t>
              </a:r>
            </a:p>
          </p:txBody>
        </p:sp>
        <p:sp>
          <p:nvSpPr>
            <p:cNvPr id="22" name="Oval 21"/>
            <p:cNvSpPr/>
            <p:nvPr/>
          </p:nvSpPr>
          <p:spPr>
            <a:xfrm>
              <a:off x="1655184" y="2491088"/>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21</a:t>
              </a:r>
            </a:p>
          </p:txBody>
        </p:sp>
        <p:sp>
          <p:nvSpPr>
            <p:cNvPr id="23" name="Oval 22"/>
            <p:cNvSpPr/>
            <p:nvPr/>
          </p:nvSpPr>
          <p:spPr>
            <a:xfrm>
              <a:off x="2838359" y="249591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13</a:t>
              </a:r>
            </a:p>
          </p:txBody>
        </p:sp>
        <p:sp>
          <p:nvSpPr>
            <p:cNvPr id="24" name="Oval 23"/>
            <p:cNvSpPr/>
            <p:nvPr/>
          </p:nvSpPr>
          <p:spPr>
            <a:xfrm>
              <a:off x="4118519" y="249591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3</a:t>
              </a:r>
            </a:p>
          </p:txBody>
        </p:sp>
        <p:sp>
          <p:nvSpPr>
            <p:cNvPr id="25" name="Oval 24"/>
            <p:cNvSpPr/>
            <p:nvPr/>
          </p:nvSpPr>
          <p:spPr>
            <a:xfrm>
              <a:off x="3487583" y="249591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12</a:t>
              </a:r>
            </a:p>
          </p:txBody>
        </p:sp>
        <p:sp>
          <p:nvSpPr>
            <p:cNvPr id="26" name="Oval 25"/>
            <p:cNvSpPr/>
            <p:nvPr/>
          </p:nvSpPr>
          <p:spPr>
            <a:xfrm>
              <a:off x="2198279" y="2495919"/>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18</a:t>
              </a:r>
            </a:p>
          </p:txBody>
        </p:sp>
        <p:cxnSp>
          <p:nvCxnSpPr>
            <p:cNvPr id="27" name="Straight Arrow Connector 26"/>
            <p:cNvCxnSpPr/>
            <p:nvPr/>
          </p:nvCxnSpPr>
          <p:spPr>
            <a:xfrm>
              <a:off x="3161016" y="1375348"/>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77841" y="735268"/>
              <a:ext cx="223918"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361348" y="894856"/>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1818253" y="894856"/>
              <a:ext cx="430249" cy="367646"/>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20936" y="735268"/>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114274" y="622421"/>
              <a:ext cx="414387"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114274" y="848114"/>
              <a:ext cx="414387"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168741" y="848114"/>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394434" y="848114"/>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641508" y="894856"/>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801096" y="1375348"/>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641508" y="1534936"/>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68741" y="1488194"/>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394434" y="1488194"/>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754354" y="1488194"/>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01096" y="2015428"/>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641508" y="2175016"/>
              <a:ext cx="523753" cy="367645"/>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165261" y="2128274"/>
              <a:ext cx="348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390954" y="2128274"/>
              <a:ext cx="348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3114274" y="2128274"/>
              <a:ext cx="10509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001428" y="1534936"/>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357868" y="2175016"/>
              <a:ext cx="348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520936" y="1375348"/>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001428" y="2175016"/>
              <a:ext cx="645744"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110794" y="2542661"/>
              <a:ext cx="423531"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110794" y="2768354"/>
              <a:ext cx="423531"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1814773" y="2175016"/>
              <a:ext cx="3480" cy="316072"/>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114274" y="1488194"/>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474194" y="848114"/>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1977841" y="2015428"/>
              <a:ext cx="223919"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818253" y="894856"/>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997948" y="2175016"/>
              <a:ext cx="348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3161016" y="2015428"/>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1430539" y="1371670"/>
              <a:ext cx="228125" cy="3678"/>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1111364" y="2491088"/>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20</a:t>
              </a:r>
            </a:p>
          </p:txBody>
        </p:sp>
        <p:sp>
          <p:nvSpPr>
            <p:cNvPr id="62" name="Oval 61"/>
            <p:cNvSpPr/>
            <p:nvPr/>
          </p:nvSpPr>
          <p:spPr>
            <a:xfrm>
              <a:off x="1111363" y="1855838"/>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19</a:t>
              </a:r>
            </a:p>
          </p:txBody>
        </p:sp>
        <p:sp>
          <p:nvSpPr>
            <p:cNvPr id="63" name="Oval 62"/>
            <p:cNvSpPr/>
            <p:nvPr/>
          </p:nvSpPr>
          <p:spPr>
            <a:xfrm>
              <a:off x="1111362" y="1212081"/>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22</a:t>
              </a:r>
            </a:p>
          </p:txBody>
        </p:sp>
        <p:sp>
          <p:nvSpPr>
            <p:cNvPr id="64" name="Oval 63"/>
            <p:cNvSpPr/>
            <p:nvPr/>
          </p:nvSpPr>
          <p:spPr>
            <a:xfrm>
              <a:off x="1111364" y="572578"/>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Times New Roman" charset="0"/>
                  <a:ea typeface="Times New Roman" charset="0"/>
                  <a:cs typeface="Times New Roman" charset="0"/>
                </a:rPr>
                <a:t>23</a:t>
              </a:r>
            </a:p>
          </p:txBody>
        </p:sp>
        <p:cxnSp>
          <p:nvCxnSpPr>
            <p:cNvPr id="65" name="Straight Arrow Connector 64"/>
            <p:cNvCxnSpPr/>
            <p:nvPr/>
          </p:nvCxnSpPr>
          <p:spPr>
            <a:xfrm>
              <a:off x="1974361" y="2650677"/>
              <a:ext cx="223918" cy="4831"/>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158105" y="2128273"/>
              <a:ext cx="1" cy="40955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1383798" y="2128273"/>
              <a:ext cx="1" cy="40955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1430541" y="2650677"/>
              <a:ext cx="22464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1270951" y="891755"/>
              <a:ext cx="2" cy="320326"/>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144379" y="6439621"/>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414141"/>
                </a:solidFill>
                <a:effectLst/>
                <a:uFillTx/>
                <a:latin typeface="Gill Sans" charset="0"/>
                <a:ea typeface="Gill Sans" charset="0"/>
                <a:cs typeface="Gill Sans" charset="0"/>
                <a:sym typeface="Palatino"/>
              </a:rPr>
              <a:t>3</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72773632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SCC </a:t>
            </a:r>
            <a:r>
              <a:rPr lang="en-US" dirty="0" smtClean="0"/>
              <a:t>Applications</a:t>
            </a:r>
            <a:endParaRPr lang="en-US" dirty="0"/>
          </a:p>
        </p:txBody>
      </p:sp>
      <p:sp>
        <p:nvSpPr>
          <p:cNvPr id="3" name="Text Placeholder 2"/>
          <p:cNvSpPr>
            <a:spLocks noGrp="1"/>
          </p:cNvSpPr>
          <p:nvPr>
            <p:ph type="body" idx="1"/>
          </p:nvPr>
        </p:nvSpPr>
        <p:spPr>
          <a:xfrm>
            <a:off x="616072" y="1812923"/>
            <a:ext cx="11099678" cy="4498229"/>
          </a:xfrm>
        </p:spPr>
        <p:txBody>
          <a:bodyPr anchor="t">
            <a:normAutofit/>
          </a:bodyPr>
          <a:lstStyle/>
          <a:p>
            <a:r>
              <a:rPr lang="en-US" sz="2800" dirty="0" smtClean="0">
                <a:solidFill>
                  <a:srgbClr val="000000"/>
                </a:solidFill>
              </a:rPr>
              <a:t>Topological sort</a:t>
            </a:r>
          </a:p>
          <a:p>
            <a:pPr lvl="1"/>
            <a:r>
              <a:rPr lang="en-US" sz="2400" dirty="0" smtClean="0">
                <a:solidFill>
                  <a:srgbClr val="000000"/>
                </a:solidFill>
              </a:rPr>
              <a:t>Rank the vertices in a partial order</a:t>
            </a:r>
          </a:p>
          <a:p>
            <a:pPr lvl="1"/>
            <a:r>
              <a:rPr lang="en-US" sz="2400" dirty="0" smtClean="0">
                <a:solidFill>
                  <a:srgbClr val="000000"/>
                </a:solidFill>
              </a:rPr>
              <a:t>Vertices in one cycle are ranked equally</a:t>
            </a:r>
            <a:endParaRPr lang="en-US" sz="2400" dirty="0">
              <a:solidFill>
                <a:srgbClr val="000000"/>
              </a:solidFill>
            </a:endParaRPr>
          </a:p>
          <a:p>
            <a:pPr lvl="1"/>
            <a:r>
              <a:rPr lang="en-US" sz="2400" dirty="0" smtClean="0">
                <a:solidFill>
                  <a:srgbClr val="000000"/>
                </a:solidFill>
              </a:rPr>
              <a:t>SCC is used to find all the cycles</a:t>
            </a:r>
          </a:p>
          <a:p>
            <a:r>
              <a:rPr lang="en-US" sz="2800" dirty="0" smtClean="0">
                <a:solidFill>
                  <a:srgbClr val="000000"/>
                </a:solidFill>
              </a:rPr>
              <a:t>Reachability query</a:t>
            </a:r>
          </a:p>
          <a:p>
            <a:pPr lvl="1"/>
            <a:r>
              <a:rPr lang="en-US" sz="2400" dirty="0" smtClean="0">
                <a:solidFill>
                  <a:srgbClr val="000000"/>
                </a:solidFill>
              </a:rPr>
              <a:t>Whether a vertex can reach another one through a directed path</a:t>
            </a:r>
          </a:p>
          <a:p>
            <a:pPr lvl="1"/>
            <a:r>
              <a:rPr lang="en-US" sz="2400" dirty="0" smtClean="0">
                <a:solidFill>
                  <a:srgbClr val="000000"/>
                </a:solidFill>
              </a:rPr>
              <a:t>Convert a general directed graph into a directed acyclic graph (</a:t>
            </a:r>
            <a:r>
              <a:rPr lang="en-US" sz="2400" dirty="0">
                <a:solidFill>
                  <a:srgbClr val="000000"/>
                </a:solidFill>
              </a:rPr>
              <a:t>DAG) by </a:t>
            </a:r>
            <a:r>
              <a:rPr lang="en-US" sz="2400" dirty="0" smtClean="0">
                <a:solidFill>
                  <a:srgbClr val="000000"/>
                </a:solidFill>
              </a:rPr>
              <a:t>contracting an SCC </a:t>
            </a:r>
            <a:r>
              <a:rPr lang="en-US" sz="2400" dirty="0">
                <a:solidFill>
                  <a:srgbClr val="000000"/>
                </a:solidFill>
              </a:rPr>
              <a:t>as a vertex</a:t>
            </a:r>
          </a:p>
          <a:p>
            <a:pPr lvl="1"/>
            <a:endParaRPr lang="en-US" sz="2400" dirty="0" smtClean="0">
              <a:solidFill>
                <a:srgbClr val="000000"/>
              </a:solidFill>
            </a:endParaRPr>
          </a:p>
        </p:txBody>
      </p:sp>
      <p:sp>
        <p:nvSpPr>
          <p:cNvPr id="81" name="TextBox 80"/>
          <p:cNvSpPr txBox="1"/>
          <p:nvPr/>
        </p:nvSpPr>
        <p:spPr>
          <a:xfrm>
            <a:off x="144379" y="6439621"/>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a:latin typeface="Gill Sans" charset="0"/>
                <a:ea typeface="Gill Sans" charset="0"/>
                <a:cs typeface="Gill Sans" charset="0"/>
              </a:rPr>
              <a:t>4</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93199006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nchor="t"/>
          <a:lstStyle/>
          <a:p>
            <a:r>
              <a:rPr lang="en-US" sz="2800" dirty="0" smtClean="0">
                <a:solidFill>
                  <a:srgbClr val="0432FF"/>
                </a:solidFill>
              </a:rPr>
              <a:t>Background and Observations</a:t>
            </a:r>
          </a:p>
          <a:p>
            <a:r>
              <a:rPr lang="en-US" sz="2800" dirty="0" err="1" smtClean="0"/>
              <a:t>iSpan</a:t>
            </a:r>
            <a:endParaRPr lang="en-US" sz="2800" dirty="0" smtClean="0"/>
          </a:p>
          <a:p>
            <a:r>
              <a:rPr lang="en-US" sz="2800" dirty="0" smtClean="0"/>
              <a:t>Experiment</a:t>
            </a:r>
          </a:p>
          <a:p>
            <a:r>
              <a:rPr lang="en-US" sz="2800" dirty="0" smtClean="0"/>
              <a:t>Conclusion</a:t>
            </a:r>
          </a:p>
          <a:p>
            <a:endParaRPr lang="en-US" dirty="0"/>
          </a:p>
        </p:txBody>
      </p:sp>
      <p:sp>
        <p:nvSpPr>
          <p:cNvPr id="4" name="TextBox 3"/>
          <p:cNvSpPr txBox="1"/>
          <p:nvPr/>
        </p:nvSpPr>
        <p:spPr>
          <a:xfrm>
            <a:off x="144379" y="6439621"/>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a:latin typeface="Gill Sans" charset="0"/>
                <a:ea typeface="Gill Sans" charset="0"/>
                <a:cs typeface="Gill Sans" charset="0"/>
              </a:rPr>
              <a:t>5</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106214368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SCC Property</a:t>
            </a:r>
            <a:endParaRPr lang="en-US" dirty="0"/>
          </a:p>
        </p:txBody>
      </p:sp>
      <p:sp>
        <p:nvSpPr>
          <p:cNvPr id="3" name="Text Placeholder 2"/>
          <p:cNvSpPr>
            <a:spLocks noGrp="1"/>
          </p:cNvSpPr>
          <p:nvPr>
            <p:ph type="body" idx="1"/>
          </p:nvPr>
        </p:nvSpPr>
        <p:spPr>
          <a:xfrm>
            <a:off x="611605" y="1631546"/>
            <a:ext cx="10883709" cy="1801448"/>
          </a:xfrm>
        </p:spPr>
        <p:txBody>
          <a:bodyPr anchor="t">
            <a:normAutofit/>
          </a:bodyPr>
          <a:lstStyle/>
          <a:p>
            <a:pPr lvl="1"/>
            <a:r>
              <a:rPr lang="en-US" dirty="0" smtClean="0">
                <a:solidFill>
                  <a:srgbClr val="000000"/>
                </a:solidFill>
              </a:rPr>
              <a:t>Power-law property</a:t>
            </a:r>
          </a:p>
          <a:p>
            <a:pPr lvl="2"/>
            <a:r>
              <a:rPr lang="en-US" dirty="0" smtClean="0">
                <a:solidFill>
                  <a:srgbClr val="000000"/>
                </a:solidFill>
              </a:rPr>
              <a:t>A single large SCC takes the majority of the vertices </a:t>
            </a:r>
          </a:p>
          <a:p>
            <a:pPr lvl="2"/>
            <a:r>
              <a:rPr lang="en-US" dirty="0" smtClean="0">
                <a:solidFill>
                  <a:srgbClr val="000000"/>
                </a:solidFill>
              </a:rPr>
              <a:t>The rest are a large number of small SCCs, especially size-1 SCC</a:t>
            </a:r>
          </a:p>
        </p:txBody>
      </p:sp>
      <p:sp>
        <p:nvSpPr>
          <p:cNvPr id="13" name="TextBox 12"/>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a:latin typeface="Gill Sans" charset="0"/>
                <a:ea typeface="Gill Sans" charset="0"/>
                <a:cs typeface="Gill Sans" charset="0"/>
              </a:rPr>
              <a:t>6</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grpSp>
        <p:nvGrpSpPr>
          <p:cNvPr id="7" name="Group 6"/>
          <p:cNvGrpSpPr/>
          <p:nvPr/>
        </p:nvGrpSpPr>
        <p:grpSpPr>
          <a:xfrm>
            <a:off x="2099398" y="3569178"/>
            <a:ext cx="7066880" cy="3280449"/>
            <a:chOff x="2099398" y="3394083"/>
            <a:chExt cx="7066880" cy="3280449"/>
          </a:xfrm>
        </p:grpSpPr>
        <p:graphicFrame>
          <p:nvGraphicFramePr>
            <p:cNvPr id="20" name="Chart 19"/>
            <p:cNvGraphicFramePr>
              <a:graphicFrameLocks/>
            </p:cNvGraphicFramePr>
            <p:nvPr>
              <p:extLst>
                <p:ext uri="{D42A27DB-BD31-4B8C-83A1-F6EECF244321}">
                  <p14:modId xmlns:p14="http://schemas.microsoft.com/office/powerpoint/2010/main" val="382284893"/>
                </p:ext>
              </p:extLst>
            </p:nvPr>
          </p:nvGraphicFramePr>
          <p:xfrm>
            <a:off x="2099398" y="3394083"/>
            <a:ext cx="7066880" cy="328044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120631" y="5255631"/>
              <a:ext cx="158294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smtClean="0">
                  <a:solidFill>
                    <a:srgbClr val="FF0000"/>
                  </a:solidFill>
                  <a:latin typeface="Gill Sans" charset="0"/>
                  <a:ea typeface="Gill Sans" charset="0"/>
                  <a:cs typeface="Gill Sans" charset="0"/>
                </a:rPr>
                <a:t>One large SCC, 70% vertices</a:t>
              </a:r>
              <a:endParaRPr kumimoji="0" lang="en-US" b="0" i="0" u="none" strike="noStrike" cap="none" spc="0" normalizeH="0" baseline="0" dirty="0">
                <a:ln>
                  <a:noFill/>
                </a:ln>
                <a:solidFill>
                  <a:srgbClr val="FF0000"/>
                </a:solidFill>
                <a:effectLst/>
                <a:uFillTx/>
                <a:latin typeface="Gill Sans" charset="0"/>
                <a:ea typeface="Gill Sans" charset="0"/>
                <a:cs typeface="Gill Sans" charset="0"/>
                <a:sym typeface="Palatino"/>
              </a:endParaRPr>
            </a:p>
          </p:txBody>
        </p:sp>
        <p:sp>
          <p:nvSpPr>
            <p:cNvPr id="15" name="TextBox 14"/>
            <p:cNvSpPr txBox="1"/>
            <p:nvPr/>
          </p:nvSpPr>
          <p:spPr>
            <a:xfrm>
              <a:off x="3391398" y="3462172"/>
              <a:ext cx="190045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smtClean="0">
                  <a:solidFill>
                    <a:srgbClr val="FF0000"/>
                  </a:solidFill>
                  <a:latin typeface="Gill Sans" charset="0"/>
                  <a:ea typeface="Gill Sans" charset="0"/>
                  <a:cs typeface="Gill Sans" charset="0"/>
                </a:rPr>
                <a:t>426,926 size-1 SCCs (88% of SCCs)</a:t>
              </a:r>
            </a:p>
          </p:txBody>
        </p:sp>
        <p:sp>
          <p:nvSpPr>
            <p:cNvPr id="16" name="TextBox 15"/>
            <p:cNvSpPr txBox="1"/>
            <p:nvPr/>
          </p:nvSpPr>
          <p:spPr>
            <a:xfrm>
              <a:off x="4292725" y="4435582"/>
              <a:ext cx="1359568"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smtClean="0">
                  <a:solidFill>
                    <a:srgbClr val="FF0000"/>
                  </a:solidFill>
                  <a:latin typeface="Gill Sans" charset="0"/>
                  <a:ea typeface="Gill Sans" charset="0"/>
                  <a:cs typeface="Gill Sans" charset="0"/>
                </a:rPr>
                <a:t>58,635 (12%) other small SCCs, </a:t>
              </a:r>
            </a:p>
            <a:p>
              <a:pPr marL="0" marR="0" indent="0" algn="ctr" defTabSz="825500" rtl="0" fontAlgn="auto" latinLnBrk="0" hangingPunct="0">
                <a:lnSpc>
                  <a:spcPct val="100000"/>
                </a:lnSpc>
                <a:spcBef>
                  <a:spcPts val="0"/>
                </a:spcBef>
                <a:spcAft>
                  <a:spcPts val="0"/>
                </a:spcAft>
                <a:buClrTx/>
                <a:buSzTx/>
                <a:buFontTx/>
                <a:buNone/>
                <a:tabLst/>
              </a:pPr>
              <a:r>
                <a:rPr lang="en-US" dirty="0" smtClean="0">
                  <a:solidFill>
                    <a:srgbClr val="FF0000"/>
                  </a:solidFill>
                  <a:latin typeface="Gill Sans" charset="0"/>
                  <a:ea typeface="Gill Sans" charset="0"/>
                  <a:cs typeface="Gill Sans" charset="0"/>
                </a:rPr>
                <a:t>size &lt; 150</a:t>
              </a:r>
            </a:p>
          </p:txBody>
        </p:sp>
        <p:sp>
          <p:nvSpPr>
            <p:cNvPr id="17" name="Oval 16"/>
            <p:cNvSpPr/>
            <p:nvPr/>
          </p:nvSpPr>
          <p:spPr>
            <a:xfrm>
              <a:off x="2993377" y="3533299"/>
              <a:ext cx="339656" cy="339656"/>
            </a:xfrm>
            <a:prstGeom prst="ellipse">
              <a:avLst/>
            </a:prstGeom>
            <a:noFill/>
            <a:ln w="254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5" name="Rectangle 4"/>
            <p:cNvSpPr/>
            <p:nvPr/>
          </p:nvSpPr>
          <p:spPr>
            <a:xfrm>
              <a:off x="6421576" y="3572209"/>
              <a:ext cx="2186609" cy="923330"/>
            </a:xfrm>
            <a:prstGeom prst="rect">
              <a:avLst/>
            </a:prstGeom>
          </p:spPr>
          <p:txBody>
            <a:bodyPr wrap="square">
              <a:spAutoFit/>
            </a:bodyPr>
            <a:lstStyle/>
            <a:p>
              <a:pPr lvl="2" hangingPunct="1"/>
              <a:r>
                <a:rPr lang="en-US" sz="1800" dirty="0" smtClean="0">
                  <a:latin typeface="Gill Sans" charset="0"/>
                  <a:ea typeface="Gill Sans" charset="0"/>
                  <a:cs typeface="Gill Sans" charset="0"/>
                </a:rPr>
                <a:t>Flickr graph, </a:t>
              </a:r>
            </a:p>
            <a:p>
              <a:pPr lvl="2" hangingPunct="1"/>
              <a:r>
                <a:rPr lang="en-US" sz="1800" dirty="0" smtClean="0">
                  <a:latin typeface="Gill Sans" charset="0"/>
                  <a:ea typeface="Gill Sans" charset="0"/>
                  <a:cs typeface="Gill Sans" charset="0"/>
                </a:rPr>
                <a:t>|V</a:t>
              </a:r>
              <a:r>
                <a:rPr lang="en-US" sz="1800" dirty="0">
                  <a:latin typeface="Gill Sans" charset="0"/>
                  <a:ea typeface="Gill Sans" charset="0"/>
                  <a:cs typeface="Gill Sans" charset="0"/>
                </a:rPr>
                <a:t>| = 2,302,926 </a:t>
              </a:r>
            </a:p>
            <a:p>
              <a:pPr lvl="2" hangingPunct="1"/>
              <a:r>
                <a:rPr lang="en-US" sz="1800" dirty="0">
                  <a:latin typeface="Gill Sans" charset="0"/>
                  <a:ea typeface="Gill Sans" charset="0"/>
                  <a:cs typeface="Gill Sans" charset="0"/>
                </a:rPr>
                <a:t>|SCC| = 485,572</a:t>
              </a:r>
            </a:p>
          </p:txBody>
        </p:sp>
        <p:sp>
          <p:nvSpPr>
            <p:cNvPr id="21" name="Oval 20"/>
            <p:cNvSpPr/>
            <p:nvPr/>
          </p:nvSpPr>
          <p:spPr>
            <a:xfrm>
              <a:off x="7853961" y="5853532"/>
              <a:ext cx="339656" cy="339656"/>
            </a:xfrm>
            <a:prstGeom prst="ellipse">
              <a:avLst/>
            </a:prstGeom>
            <a:noFill/>
            <a:ln w="254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grpSp>
    </p:spTree>
    <p:extLst>
      <p:ext uri="{BB962C8B-B14F-4D97-AF65-F5344CB8AC3E}">
        <p14:creationId xmlns:p14="http://schemas.microsoft.com/office/powerpoint/2010/main" val="61378014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a:t>
            </a:r>
            <a:endParaRPr lang="en-US" dirty="0"/>
          </a:p>
        </p:txBody>
      </p:sp>
      <p:sp>
        <p:nvSpPr>
          <p:cNvPr id="3" name="Text Placeholder 2"/>
          <p:cNvSpPr>
            <a:spLocks noGrp="1"/>
          </p:cNvSpPr>
          <p:nvPr>
            <p:ph type="body" idx="1"/>
          </p:nvPr>
        </p:nvSpPr>
        <p:spPr>
          <a:xfrm>
            <a:off x="616071" y="1812925"/>
            <a:ext cx="11239501" cy="4222115"/>
          </a:xfrm>
        </p:spPr>
        <p:txBody>
          <a:bodyPr anchor="t">
            <a:normAutofit/>
          </a:bodyPr>
          <a:lstStyle/>
          <a:p>
            <a:pPr lvl="1"/>
            <a:r>
              <a:rPr lang="en-US" dirty="0" smtClean="0">
                <a:solidFill>
                  <a:srgbClr val="000000"/>
                </a:solidFill>
              </a:rPr>
              <a:t>Large SCC</a:t>
            </a:r>
          </a:p>
          <a:p>
            <a:pPr lvl="2"/>
            <a:r>
              <a:rPr lang="en-US" dirty="0">
                <a:solidFill>
                  <a:srgbClr val="000000"/>
                </a:solidFill>
              </a:rPr>
              <a:t>Forward-Backward (FW-BW) </a:t>
            </a:r>
            <a:r>
              <a:rPr lang="en-US" dirty="0" smtClean="0">
                <a:solidFill>
                  <a:srgbClr val="000000"/>
                </a:solidFill>
              </a:rPr>
              <a:t>algorithm</a:t>
            </a:r>
          </a:p>
          <a:p>
            <a:pPr lvl="1"/>
            <a:r>
              <a:rPr lang="en-US" dirty="0" smtClean="0">
                <a:solidFill>
                  <a:srgbClr val="000000"/>
                </a:solidFill>
              </a:rPr>
              <a:t>Small SCC</a:t>
            </a:r>
          </a:p>
          <a:p>
            <a:pPr lvl="2"/>
            <a:r>
              <a:rPr lang="en-US" dirty="0" smtClean="0">
                <a:solidFill>
                  <a:srgbClr val="000000"/>
                </a:solidFill>
              </a:rPr>
              <a:t>Applies Trim-1/2 to quickly remove the size-1/2 SCCs</a:t>
            </a:r>
          </a:p>
          <a:p>
            <a:pPr lvl="2"/>
            <a:r>
              <a:rPr lang="en-US" dirty="0" smtClean="0">
                <a:solidFill>
                  <a:srgbClr val="000000"/>
                </a:solidFill>
              </a:rPr>
              <a:t>Applies FW-BW algorithm again for the rest</a:t>
            </a:r>
          </a:p>
        </p:txBody>
      </p:sp>
      <p:sp>
        <p:nvSpPr>
          <p:cNvPr id="1180" name="Freeform 1179"/>
          <p:cNvSpPr/>
          <p:nvPr/>
        </p:nvSpPr>
        <p:spPr>
          <a:xfrm>
            <a:off x="7144034" y="2792186"/>
            <a:ext cx="24209" cy="571500"/>
          </a:xfrm>
          <a:custGeom>
            <a:avLst/>
            <a:gdLst>
              <a:gd name="connsiteX0" fmla="*/ 24209 w 24209"/>
              <a:gd name="connsiteY0" fmla="*/ 0 h 571500"/>
              <a:gd name="connsiteX1" fmla="*/ 7880 w 24209"/>
              <a:gd name="connsiteY1" fmla="*/ 571500 h 571500"/>
            </a:gdLst>
            <a:ahLst/>
            <a:cxnLst>
              <a:cxn ang="0">
                <a:pos x="connsiteX0" y="connsiteY0"/>
              </a:cxn>
              <a:cxn ang="0">
                <a:pos x="connsiteX1" y="connsiteY1"/>
              </a:cxn>
            </a:cxnLst>
            <a:rect l="l" t="t" r="r" b="b"/>
            <a:pathLst>
              <a:path w="24209" h="571500">
                <a:moveTo>
                  <a:pt x="24209" y="0"/>
                </a:moveTo>
                <a:cubicBezTo>
                  <a:pt x="-18070" y="253666"/>
                  <a:pt x="7880" y="64864"/>
                  <a:pt x="7880" y="57150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 name="TextBox 4"/>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7</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
        <p:nvSpPr>
          <p:cNvPr id="4" name="Rectangle 3"/>
          <p:cNvSpPr/>
          <p:nvPr/>
        </p:nvSpPr>
        <p:spPr>
          <a:xfrm>
            <a:off x="7484693" y="5634930"/>
            <a:ext cx="5271247" cy="400110"/>
          </a:xfrm>
          <a:prstGeom prst="rect">
            <a:avLst/>
          </a:prstGeom>
        </p:spPr>
        <p:txBody>
          <a:bodyPr wrap="square">
            <a:spAutoFit/>
          </a:bodyPr>
          <a:lstStyle/>
          <a:p>
            <a:pPr algn="l"/>
            <a:r>
              <a:rPr lang="en-US" sz="2000" dirty="0" smtClean="0">
                <a:solidFill>
                  <a:schemeClr val="bg2">
                    <a:lumMod val="50000"/>
                  </a:schemeClr>
                </a:solidFill>
                <a:latin typeface="Gill Sans" charset="0"/>
                <a:ea typeface="Gill Sans" charset="0"/>
                <a:cs typeface="Gill Sans" charset="0"/>
              </a:rPr>
              <a:t>BFS FW-BW [SC’13</a:t>
            </a:r>
            <a:r>
              <a:rPr lang="en-US" sz="2000" dirty="0">
                <a:solidFill>
                  <a:schemeClr val="bg2">
                    <a:lumMod val="50000"/>
                  </a:schemeClr>
                </a:solidFill>
                <a:latin typeface="Gill Sans" charset="0"/>
                <a:ea typeface="Gill Sans" charset="0"/>
                <a:cs typeface="Gill Sans" charset="0"/>
              </a:rPr>
              <a:t>]; </a:t>
            </a:r>
            <a:r>
              <a:rPr lang="en-US" sz="2000" dirty="0" smtClean="0">
                <a:solidFill>
                  <a:schemeClr val="bg2">
                    <a:lumMod val="50000"/>
                  </a:schemeClr>
                </a:solidFill>
                <a:latin typeface="Gill Sans" charset="0"/>
                <a:ea typeface="Gill Sans" charset="0"/>
                <a:cs typeface="Gill Sans" charset="0"/>
              </a:rPr>
              <a:t> Multistep </a:t>
            </a:r>
            <a:r>
              <a:rPr lang="en-US" sz="2000" dirty="0">
                <a:solidFill>
                  <a:schemeClr val="bg2">
                    <a:lumMod val="50000"/>
                  </a:schemeClr>
                </a:solidFill>
                <a:latin typeface="Gill Sans" charset="0"/>
                <a:ea typeface="Gill Sans" charset="0"/>
                <a:cs typeface="Gill Sans" charset="0"/>
              </a:rPr>
              <a:t>[IPDPS’14]</a:t>
            </a:r>
          </a:p>
        </p:txBody>
      </p:sp>
    </p:spTree>
    <p:extLst>
      <p:ext uri="{BB962C8B-B14F-4D97-AF65-F5344CB8AC3E}">
        <p14:creationId xmlns:p14="http://schemas.microsoft.com/office/powerpoint/2010/main" val="209906780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FW-BW Algorithm</a:t>
            </a:r>
            <a:endParaRPr lang="en-US" dirty="0"/>
          </a:p>
        </p:txBody>
      </p:sp>
      <p:sp>
        <p:nvSpPr>
          <p:cNvPr id="929" name="TextBox 928"/>
          <p:cNvSpPr txBox="1"/>
          <p:nvPr/>
        </p:nvSpPr>
        <p:spPr>
          <a:xfrm rot="20126004">
            <a:off x="3225906" y="2951459"/>
            <a:ext cx="1119403" cy="707886"/>
          </a:xfrm>
          <a:prstGeom prst="rect">
            <a:avLst/>
          </a:prstGeom>
          <a:noFill/>
        </p:spPr>
        <p:txBody>
          <a:bodyPr wrap="square" rtlCol="0">
            <a:spAutoFit/>
          </a:bodyPr>
          <a:lstStyle/>
          <a:p>
            <a:r>
              <a:rPr lang="en-US" sz="2000" dirty="0" smtClean="0">
                <a:solidFill>
                  <a:srgbClr val="000000"/>
                </a:solidFill>
                <a:latin typeface="Gill Sans" charset="0"/>
                <a:ea typeface="Gill Sans" charset="0"/>
                <a:cs typeface="Gill Sans" charset="0"/>
              </a:rPr>
              <a:t>Forward BFS</a:t>
            </a:r>
            <a:endParaRPr lang="en-US" sz="2000" dirty="0">
              <a:solidFill>
                <a:srgbClr val="000000"/>
              </a:solidFill>
              <a:latin typeface="Gill Sans" charset="0"/>
              <a:ea typeface="Gill Sans" charset="0"/>
              <a:cs typeface="Gill Sans" charset="0"/>
            </a:endParaRPr>
          </a:p>
        </p:txBody>
      </p:sp>
      <p:sp>
        <p:nvSpPr>
          <p:cNvPr id="976" name="TextBox 975"/>
          <p:cNvSpPr txBox="1"/>
          <p:nvPr/>
        </p:nvSpPr>
        <p:spPr>
          <a:xfrm rot="1796109">
            <a:off x="3118569" y="5437397"/>
            <a:ext cx="1378114" cy="707886"/>
          </a:xfrm>
          <a:prstGeom prst="rect">
            <a:avLst/>
          </a:prstGeom>
          <a:noFill/>
        </p:spPr>
        <p:txBody>
          <a:bodyPr wrap="square" rtlCol="0">
            <a:spAutoFit/>
          </a:bodyPr>
          <a:lstStyle/>
          <a:p>
            <a:r>
              <a:rPr lang="en-US" sz="2000" dirty="0" smtClean="0">
                <a:solidFill>
                  <a:srgbClr val="000000"/>
                </a:solidFill>
                <a:latin typeface="Gill Sans" charset="0"/>
                <a:ea typeface="Gill Sans" charset="0"/>
                <a:cs typeface="Gill Sans" charset="0"/>
              </a:rPr>
              <a:t>Backward</a:t>
            </a:r>
          </a:p>
          <a:p>
            <a:r>
              <a:rPr lang="en-US" sz="2000" dirty="0" smtClean="0">
                <a:solidFill>
                  <a:srgbClr val="000000"/>
                </a:solidFill>
                <a:latin typeface="Gill Sans" charset="0"/>
                <a:ea typeface="Gill Sans" charset="0"/>
                <a:cs typeface="Gill Sans" charset="0"/>
              </a:rPr>
              <a:t>BFS</a:t>
            </a:r>
            <a:endParaRPr lang="en-US" sz="2000" dirty="0">
              <a:solidFill>
                <a:srgbClr val="000000"/>
              </a:solidFill>
              <a:latin typeface="Gill Sans" charset="0"/>
              <a:ea typeface="Gill Sans" charset="0"/>
              <a:cs typeface="Gill Sans" charset="0"/>
            </a:endParaRPr>
          </a:p>
        </p:txBody>
      </p:sp>
      <p:sp>
        <p:nvSpPr>
          <p:cNvPr id="1182" name="Freeform 1181"/>
          <p:cNvSpPr/>
          <p:nvPr/>
        </p:nvSpPr>
        <p:spPr>
          <a:xfrm>
            <a:off x="9437915" y="3218796"/>
            <a:ext cx="1790324" cy="2308216"/>
          </a:xfrm>
          <a:custGeom>
            <a:avLst/>
            <a:gdLst>
              <a:gd name="connsiteX0" fmla="*/ 65314 w 1975757"/>
              <a:gd name="connsiteY0" fmla="*/ 898072 h 2547290"/>
              <a:gd name="connsiteX1" fmla="*/ 48985 w 1975757"/>
              <a:gd name="connsiteY1" fmla="*/ 1387929 h 2547290"/>
              <a:gd name="connsiteX2" fmla="*/ 16328 w 1975757"/>
              <a:gd name="connsiteY2" fmla="*/ 1534886 h 2547290"/>
              <a:gd name="connsiteX3" fmla="*/ 0 w 1975757"/>
              <a:gd name="connsiteY3" fmla="*/ 1649186 h 2547290"/>
              <a:gd name="connsiteX4" fmla="*/ 16328 w 1975757"/>
              <a:gd name="connsiteY4" fmla="*/ 1779815 h 2547290"/>
              <a:gd name="connsiteX5" fmla="*/ 32657 w 1975757"/>
              <a:gd name="connsiteY5" fmla="*/ 1828800 h 2547290"/>
              <a:gd name="connsiteX6" fmla="*/ 81642 w 1975757"/>
              <a:gd name="connsiteY6" fmla="*/ 1845129 h 2547290"/>
              <a:gd name="connsiteX7" fmla="*/ 114300 w 1975757"/>
              <a:gd name="connsiteY7" fmla="*/ 1877786 h 2547290"/>
              <a:gd name="connsiteX8" fmla="*/ 163285 w 1975757"/>
              <a:gd name="connsiteY8" fmla="*/ 1894115 h 2547290"/>
              <a:gd name="connsiteX9" fmla="*/ 310242 w 1975757"/>
              <a:gd name="connsiteY9" fmla="*/ 1926772 h 2547290"/>
              <a:gd name="connsiteX10" fmla="*/ 800100 w 1975757"/>
              <a:gd name="connsiteY10" fmla="*/ 1975757 h 2547290"/>
              <a:gd name="connsiteX11" fmla="*/ 1208314 w 1975757"/>
              <a:gd name="connsiteY11" fmla="*/ 1992086 h 2547290"/>
              <a:gd name="connsiteX12" fmla="*/ 1257300 w 1975757"/>
              <a:gd name="connsiteY12" fmla="*/ 2188029 h 2547290"/>
              <a:gd name="connsiteX13" fmla="*/ 1306285 w 1975757"/>
              <a:gd name="connsiteY13" fmla="*/ 2286000 h 2547290"/>
              <a:gd name="connsiteX14" fmla="*/ 1322614 w 1975757"/>
              <a:gd name="connsiteY14" fmla="*/ 2334986 h 2547290"/>
              <a:gd name="connsiteX15" fmla="*/ 1387928 w 1975757"/>
              <a:gd name="connsiteY15" fmla="*/ 2432957 h 2547290"/>
              <a:gd name="connsiteX16" fmla="*/ 1485900 w 1975757"/>
              <a:gd name="connsiteY16" fmla="*/ 2481943 h 2547290"/>
              <a:gd name="connsiteX17" fmla="*/ 1518557 w 1975757"/>
              <a:gd name="connsiteY17" fmla="*/ 2530929 h 2547290"/>
              <a:gd name="connsiteX18" fmla="*/ 1763485 w 1975757"/>
              <a:gd name="connsiteY18" fmla="*/ 2530929 h 2547290"/>
              <a:gd name="connsiteX19" fmla="*/ 1812471 w 1975757"/>
              <a:gd name="connsiteY19" fmla="*/ 2514600 h 2547290"/>
              <a:gd name="connsiteX20" fmla="*/ 1910442 w 1975757"/>
              <a:gd name="connsiteY20" fmla="*/ 2449286 h 2547290"/>
              <a:gd name="connsiteX21" fmla="*/ 1959428 w 1975757"/>
              <a:gd name="connsiteY21" fmla="*/ 2318657 h 2547290"/>
              <a:gd name="connsiteX22" fmla="*/ 1975757 w 1975757"/>
              <a:gd name="connsiteY22" fmla="*/ 1061357 h 2547290"/>
              <a:gd name="connsiteX23" fmla="*/ 1959428 w 1975757"/>
              <a:gd name="connsiteY23" fmla="*/ 832757 h 2547290"/>
              <a:gd name="connsiteX24" fmla="*/ 1943100 w 1975757"/>
              <a:gd name="connsiteY24" fmla="*/ 767443 h 2547290"/>
              <a:gd name="connsiteX25" fmla="*/ 1926771 w 1975757"/>
              <a:gd name="connsiteY25" fmla="*/ 555172 h 2547290"/>
              <a:gd name="connsiteX26" fmla="*/ 1910442 w 1975757"/>
              <a:gd name="connsiteY26" fmla="*/ 473529 h 2547290"/>
              <a:gd name="connsiteX27" fmla="*/ 1877785 w 1975757"/>
              <a:gd name="connsiteY27" fmla="*/ 261257 h 2547290"/>
              <a:gd name="connsiteX28" fmla="*/ 1828800 w 1975757"/>
              <a:gd name="connsiteY28" fmla="*/ 163286 h 2547290"/>
              <a:gd name="connsiteX29" fmla="*/ 1779814 w 1975757"/>
              <a:gd name="connsiteY29" fmla="*/ 130629 h 2547290"/>
              <a:gd name="connsiteX30" fmla="*/ 1747157 w 1975757"/>
              <a:gd name="connsiteY30" fmla="*/ 81643 h 2547290"/>
              <a:gd name="connsiteX31" fmla="*/ 1583871 w 1975757"/>
              <a:gd name="connsiteY31" fmla="*/ 0 h 2547290"/>
              <a:gd name="connsiteX32" fmla="*/ 1485900 w 1975757"/>
              <a:gd name="connsiteY32" fmla="*/ 48986 h 2547290"/>
              <a:gd name="connsiteX33" fmla="*/ 1469571 w 1975757"/>
              <a:gd name="connsiteY33" fmla="*/ 97972 h 2547290"/>
              <a:gd name="connsiteX34" fmla="*/ 1436914 w 1975757"/>
              <a:gd name="connsiteY34" fmla="*/ 146957 h 2547290"/>
              <a:gd name="connsiteX35" fmla="*/ 1404257 w 1975757"/>
              <a:gd name="connsiteY35" fmla="*/ 244929 h 2547290"/>
              <a:gd name="connsiteX36" fmla="*/ 1371600 w 1975757"/>
              <a:gd name="connsiteY36" fmla="*/ 293915 h 2547290"/>
              <a:gd name="connsiteX37" fmla="*/ 1338942 w 1975757"/>
              <a:gd name="connsiteY37" fmla="*/ 391886 h 2547290"/>
              <a:gd name="connsiteX38" fmla="*/ 1306285 w 1975757"/>
              <a:gd name="connsiteY38" fmla="*/ 489857 h 2547290"/>
              <a:gd name="connsiteX39" fmla="*/ 1273628 w 1975757"/>
              <a:gd name="connsiteY39" fmla="*/ 587829 h 2547290"/>
              <a:gd name="connsiteX40" fmla="*/ 1240971 w 1975757"/>
              <a:gd name="connsiteY40" fmla="*/ 636815 h 2547290"/>
              <a:gd name="connsiteX41" fmla="*/ 1224642 w 1975757"/>
              <a:gd name="connsiteY41" fmla="*/ 685800 h 2547290"/>
              <a:gd name="connsiteX42" fmla="*/ 1175657 w 1975757"/>
              <a:gd name="connsiteY42" fmla="*/ 718457 h 2547290"/>
              <a:gd name="connsiteX43" fmla="*/ 1094014 w 1975757"/>
              <a:gd name="connsiteY43" fmla="*/ 767443 h 2547290"/>
              <a:gd name="connsiteX44" fmla="*/ 391885 w 1975757"/>
              <a:gd name="connsiteY44" fmla="*/ 734786 h 2547290"/>
              <a:gd name="connsiteX45" fmla="*/ 310242 w 1975757"/>
              <a:gd name="connsiteY45" fmla="*/ 718457 h 2547290"/>
              <a:gd name="connsiteX46" fmla="*/ 81642 w 1975757"/>
              <a:gd name="connsiteY46" fmla="*/ 849086 h 2547290"/>
              <a:gd name="connsiteX47" fmla="*/ 65314 w 1975757"/>
              <a:gd name="connsiteY47" fmla="*/ 898072 h 254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75757" h="2547290">
                <a:moveTo>
                  <a:pt x="65314" y="898072"/>
                </a:moveTo>
                <a:cubicBezTo>
                  <a:pt x="59871" y="987879"/>
                  <a:pt x="58306" y="1224819"/>
                  <a:pt x="48985" y="1387929"/>
                </a:cubicBezTo>
                <a:cubicBezTo>
                  <a:pt x="46283" y="1435210"/>
                  <a:pt x="24811" y="1488227"/>
                  <a:pt x="16328" y="1534886"/>
                </a:cubicBezTo>
                <a:cubicBezTo>
                  <a:pt x="9443" y="1572752"/>
                  <a:pt x="5443" y="1611086"/>
                  <a:pt x="0" y="1649186"/>
                </a:cubicBezTo>
                <a:cubicBezTo>
                  <a:pt x="5443" y="1692729"/>
                  <a:pt x="8478" y="1736641"/>
                  <a:pt x="16328" y="1779815"/>
                </a:cubicBezTo>
                <a:cubicBezTo>
                  <a:pt x="19407" y="1796749"/>
                  <a:pt x="20487" y="1816630"/>
                  <a:pt x="32657" y="1828800"/>
                </a:cubicBezTo>
                <a:cubicBezTo>
                  <a:pt x="44827" y="1840970"/>
                  <a:pt x="65314" y="1839686"/>
                  <a:pt x="81642" y="1845129"/>
                </a:cubicBezTo>
                <a:cubicBezTo>
                  <a:pt x="92528" y="1856015"/>
                  <a:pt x="101099" y="1869865"/>
                  <a:pt x="114300" y="1877786"/>
                </a:cubicBezTo>
                <a:cubicBezTo>
                  <a:pt x="129059" y="1886641"/>
                  <a:pt x="146736" y="1889387"/>
                  <a:pt x="163285" y="1894115"/>
                </a:cubicBezTo>
                <a:cubicBezTo>
                  <a:pt x="195905" y="1903435"/>
                  <a:pt x="280324" y="1923032"/>
                  <a:pt x="310242" y="1926772"/>
                </a:cubicBezTo>
                <a:cubicBezTo>
                  <a:pt x="325776" y="1928714"/>
                  <a:pt x="721876" y="1971411"/>
                  <a:pt x="800100" y="1975757"/>
                </a:cubicBezTo>
                <a:cubicBezTo>
                  <a:pt x="936070" y="1983311"/>
                  <a:pt x="1072243" y="1986643"/>
                  <a:pt x="1208314" y="1992086"/>
                </a:cubicBezTo>
                <a:cubicBezTo>
                  <a:pt x="1273220" y="2089445"/>
                  <a:pt x="1226474" y="2003073"/>
                  <a:pt x="1257300" y="2188029"/>
                </a:cubicBezTo>
                <a:cubicBezTo>
                  <a:pt x="1267561" y="2249596"/>
                  <a:pt x="1278073" y="2229577"/>
                  <a:pt x="1306285" y="2286000"/>
                </a:cubicBezTo>
                <a:cubicBezTo>
                  <a:pt x="1313982" y="2301395"/>
                  <a:pt x="1314255" y="2319940"/>
                  <a:pt x="1322614" y="2334986"/>
                </a:cubicBezTo>
                <a:cubicBezTo>
                  <a:pt x="1341675" y="2369296"/>
                  <a:pt x="1350693" y="2420545"/>
                  <a:pt x="1387928" y="2432957"/>
                </a:cubicBezTo>
                <a:cubicBezTo>
                  <a:pt x="1455531" y="2455492"/>
                  <a:pt x="1422593" y="2439739"/>
                  <a:pt x="1485900" y="2481943"/>
                </a:cubicBezTo>
                <a:cubicBezTo>
                  <a:pt x="1496786" y="2498272"/>
                  <a:pt x="1501518" y="2521193"/>
                  <a:pt x="1518557" y="2530929"/>
                </a:cubicBezTo>
                <a:cubicBezTo>
                  <a:pt x="1579000" y="2565468"/>
                  <a:pt x="1720085" y="2535269"/>
                  <a:pt x="1763485" y="2530929"/>
                </a:cubicBezTo>
                <a:cubicBezTo>
                  <a:pt x="1779814" y="2525486"/>
                  <a:pt x="1797425" y="2522959"/>
                  <a:pt x="1812471" y="2514600"/>
                </a:cubicBezTo>
                <a:cubicBezTo>
                  <a:pt x="1846781" y="2495539"/>
                  <a:pt x="1910442" y="2449286"/>
                  <a:pt x="1910442" y="2449286"/>
                </a:cubicBezTo>
                <a:cubicBezTo>
                  <a:pt x="1945492" y="2396712"/>
                  <a:pt x="1957640" y="2391961"/>
                  <a:pt x="1959428" y="2318657"/>
                </a:cubicBezTo>
                <a:cubicBezTo>
                  <a:pt x="1969648" y="1899646"/>
                  <a:pt x="1970314" y="1480457"/>
                  <a:pt x="1975757" y="1061357"/>
                </a:cubicBezTo>
                <a:cubicBezTo>
                  <a:pt x="1970314" y="985157"/>
                  <a:pt x="1967864" y="908684"/>
                  <a:pt x="1959428" y="832757"/>
                </a:cubicBezTo>
                <a:cubicBezTo>
                  <a:pt x="1956950" y="810453"/>
                  <a:pt x="1945722" y="789731"/>
                  <a:pt x="1943100" y="767443"/>
                </a:cubicBezTo>
                <a:cubicBezTo>
                  <a:pt x="1934808" y="696963"/>
                  <a:pt x="1934608" y="625704"/>
                  <a:pt x="1926771" y="555172"/>
                </a:cubicBezTo>
                <a:cubicBezTo>
                  <a:pt x="1923706" y="527588"/>
                  <a:pt x="1914662" y="500960"/>
                  <a:pt x="1910442" y="473529"/>
                </a:cubicBezTo>
                <a:cubicBezTo>
                  <a:pt x="1894576" y="370399"/>
                  <a:pt x="1900251" y="351121"/>
                  <a:pt x="1877785" y="261257"/>
                </a:cubicBezTo>
                <a:cubicBezTo>
                  <a:pt x="1868931" y="225843"/>
                  <a:pt x="1855406" y="189892"/>
                  <a:pt x="1828800" y="163286"/>
                </a:cubicBezTo>
                <a:cubicBezTo>
                  <a:pt x="1814923" y="149409"/>
                  <a:pt x="1796143" y="141515"/>
                  <a:pt x="1779814" y="130629"/>
                </a:cubicBezTo>
                <a:cubicBezTo>
                  <a:pt x="1768928" y="114300"/>
                  <a:pt x="1761926" y="94566"/>
                  <a:pt x="1747157" y="81643"/>
                </a:cubicBezTo>
                <a:cubicBezTo>
                  <a:pt x="1669395" y="13602"/>
                  <a:pt x="1665030" y="20290"/>
                  <a:pt x="1583871" y="0"/>
                </a:cubicBezTo>
                <a:cubicBezTo>
                  <a:pt x="1551601" y="10757"/>
                  <a:pt x="1508920" y="20210"/>
                  <a:pt x="1485900" y="48986"/>
                </a:cubicBezTo>
                <a:cubicBezTo>
                  <a:pt x="1475148" y="62426"/>
                  <a:pt x="1477268" y="82577"/>
                  <a:pt x="1469571" y="97972"/>
                </a:cubicBezTo>
                <a:cubicBezTo>
                  <a:pt x="1460795" y="115524"/>
                  <a:pt x="1444884" y="129024"/>
                  <a:pt x="1436914" y="146957"/>
                </a:cubicBezTo>
                <a:cubicBezTo>
                  <a:pt x="1422933" y="178414"/>
                  <a:pt x="1423352" y="216287"/>
                  <a:pt x="1404257" y="244929"/>
                </a:cubicBezTo>
                <a:cubicBezTo>
                  <a:pt x="1393371" y="261258"/>
                  <a:pt x="1379570" y="275982"/>
                  <a:pt x="1371600" y="293915"/>
                </a:cubicBezTo>
                <a:cubicBezTo>
                  <a:pt x="1357619" y="325372"/>
                  <a:pt x="1349828" y="359229"/>
                  <a:pt x="1338942" y="391886"/>
                </a:cubicBezTo>
                <a:lnTo>
                  <a:pt x="1306285" y="489857"/>
                </a:lnTo>
                <a:cubicBezTo>
                  <a:pt x="1306283" y="489862"/>
                  <a:pt x="1273631" y="587825"/>
                  <a:pt x="1273628" y="587829"/>
                </a:cubicBezTo>
                <a:cubicBezTo>
                  <a:pt x="1262742" y="604158"/>
                  <a:pt x="1249747" y="619262"/>
                  <a:pt x="1240971" y="636815"/>
                </a:cubicBezTo>
                <a:cubicBezTo>
                  <a:pt x="1233274" y="652210"/>
                  <a:pt x="1235394" y="672360"/>
                  <a:pt x="1224642" y="685800"/>
                </a:cubicBezTo>
                <a:cubicBezTo>
                  <a:pt x="1212383" y="701124"/>
                  <a:pt x="1190981" y="706198"/>
                  <a:pt x="1175657" y="718457"/>
                </a:cubicBezTo>
                <a:cubicBezTo>
                  <a:pt x="1111618" y="769689"/>
                  <a:pt x="1179084" y="739087"/>
                  <a:pt x="1094014" y="767443"/>
                </a:cubicBezTo>
                <a:cubicBezTo>
                  <a:pt x="883636" y="760869"/>
                  <a:pt x="616623" y="762879"/>
                  <a:pt x="391885" y="734786"/>
                </a:cubicBezTo>
                <a:cubicBezTo>
                  <a:pt x="364346" y="731344"/>
                  <a:pt x="337456" y="723900"/>
                  <a:pt x="310242" y="718457"/>
                </a:cubicBezTo>
                <a:cubicBezTo>
                  <a:pt x="65734" y="737266"/>
                  <a:pt x="104680" y="664789"/>
                  <a:pt x="81642" y="849086"/>
                </a:cubicBezTo>
                <a:cubicBezTo>
                  <a:pt x="80967" y="854487"/>
                  <a:pt x="70757" y="808265"/>
                  <a:pt x="65314" y="898072"/>
                </a:cubicBezTo>
                <a:close/>
              </a:path>
            </a:pathLst>
          </a:custGeom>
          <a:solidFill>
            <a:schemeClr val="tx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977" name="TextBox 976"/>
          <p:cNvSpPr txBox="1"/>
          <p:nvPr/>
        </p:nvSpPr>
        <p:spPr>
          <a:xfrm>
            <a:off x="9157471" y="5642424"/>
            <a:ext cx="1780210" cy="400110"/>
          </a:xfrm>
          <a:prstGeom prst="rect">
            <a:avLst/>
          </a:prstGeom>
          <a:noFill/>
        </p:spPr>
        <p:txBody>
          <a:bodyPr wrap="square" rtlCol="0">
            <a:spAutoFit/>
          </a:bodyPr>
          <a:lstStyle/>
          <a:p>
            <a:r>
              <a:rPr lang="en-US" sz="2000" dirty="0" smtClean="0">
                <a:solidFill>
                  <a:srgbClr val="000000"/>
                </a:solidFill>
                <a:latin typeface="Gill Sans" charset="0"/>
                <a:ea typeface="Gill Sans" charset="0"/>
                <a:cs typeface="Gill Sans" charset="0"/>
              </a:rPr>
              <a:t>Detected SCC</a:t>
            </a:r>
            <a:endParaRPr lang="en-US" sz="2000" dirty="0">
              <a:solidFill>
                <a:srgbClr val="000000"/>
              </a:solidFill>
              <a:latin typeface="Gill Sans" charset="0"/>
              <a:ea typeface="Gill Sans" charset="0"/>
              <a:cs typeface="Gill Sans" charset="0"/>
            </a:endParaRPr>
          </a:p>
        </p:txBody>
      </p:sp>
      <p:grpSp>
        <p:nvGrpSpPr>
          <p:cNvPr id="1178" name="Group 1177"/>
          <p:cNvGrpSpPr/>
          <p:nvPr/>
        </p:nvGrpSpPr>
        <p:grpSpPr>
          <a:xfrm>
            <a:off x="8537681" y="3376214"/>
            <a:ext cx="2524514" cy="2029238"/>
            <a:chOff x="9410956" y="3948656"/>
            <a:chExt cx="2785992" cy="2239417"/>
          </a:xfrm>
        </p:grpSpPr>
        <p:sp>
          <p:nvSpPr>
            <p:cNvPr id="1115" name="Oval 1114"/>
            <p:cNvSpPr/>
            <p:nvPr/>
          </p:nvSpPr>
          <p:spPr>
            <a:xfrm>
              <a:off x="9414436"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10</a:t>
              </a:r>
            </a:p>
          </p:txBody>
        </p:sp>
        <p:sp>
          <p:nvSpPr>
            <p:cNvPr id="1116" name="Oval 1115"/>
            <p:cNvSpPr/>
            <p:nvPr/>
          </p:nvSpPr>
          <p:spPr>
            <a:xfrm>
              <a:off x="9957531"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14</a:t>
              </a:r>
            </a:p>
          </p:txBody>
        </p:sp>
        <p:sp>
          <p:nvSpPr>
            <p:cNvPr id="1117" name="Oval 1116"/>
            <p:cNvSpPr/>
            <p:nvPr/>
          </p:nvSpPr>
          <p:spPr>
            <a:xfrm>
              <a:off x="10597611"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9</a:t>
              </a:r>
            </a:p>
          </p:txBody>
        </p:sp>
        <p:sp>
          <p:nvSpPr>
            <p:cNvPr id="1118" name="Oval 1117"/>
            <p:cNvSpPr/>
            <p:nvPr/>
          </p:nvSpPr>
          <p:spPr>
            <a:xfrm>
              <a:off x="11237691"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0</a:t>
              </a:r>
            </a:p>
          </p:txBody>
        </p:sp>
        <p:sp>
          <p:nvSpPr>
            <p:cNvPr id="1119" name="Oval 1118"/>
            <p:cNvSpPr/>
            <p:nvPr/>
          </p:nvSpPr>
          <p:spPr>
            <a:xfrm>
              <a:off x="11877771" y="394865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7</a:t>
              </a:r>
            </a:p>
          </p:txBody>
        </p:sp>
        <p:sp>
          <p:nvSpPr>
            <p:cNvPr id="1120" name="Oval 1119"/>
            <p:cNvSpPr/>
            <p:nvPr/>
          </p:nvSpPr>
          <p:spPr>
            <a:xfrm>
              <a:off x="9414436" y="458873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17</a:t>
              </a:r>
            </a:p>
          </p:txBody>
        </p:sp>
        <p:sp>
          <p:nvSpPr>
            <p:cNvPr id="1121" name="Oval 1120"/>
            <p:cNvSpPr/>
            <p:nvPr/>
          </p:nvSpPr>
          <p:spPr>
            <a:xfrm>
              <a:off x="9957531" y="458873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11</a:t>
              </a:r>
            </a:p>
          </p:txBody>
        </p:sp>
        <p:sp>
          <p:nvSpPr>
            <p:cNvPr id="1122" name="Oval 1121"/>
            <p:cNvSpPr/>
            <p:nvPr/>
          </p:nvSpPr>
          <p:spPr>
            <a:xfrm>
              <a:off x="10597611" y="458873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1123" name="Oval 1122"/>
            <p:cNvSpPr/>
            <p:nvPr/>
          </p:nvSpPr>
          <p:spPr>
            <a:xfrm>
              <a:off x="11877771" y="458873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a:t>
              </a:r>
            </a:p>
          </p:txBody>
        </p:sp>
        <p:sp>
          <p:nvSpPr>
            <p:cNvPr id="1124" name="Oval 1123"/>
            <p:cNvSpPr/>
            <p:nvPr/>
          </p:nvSpPr>
          <p:spPr>
            <a:xfrm>
              <a:off x="11237691" y="458873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a:t>
              </a:r>
            </a:p>
          </p:txBody>
        </p:sp>
        <p:sp>
          <p:nvSpPr>
            <p:cNvPr id="1125" name="Oval 1124"/>
            <p:cNvSpPr/>
            <p:nvPr/>
          </p:nvSpPr>
          <p:spPr>
            <a:xfrm>
              <a:off x="9414436" y="522881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16</a:t>
              </a:r>
            </a:p>
          </p:txBody>
        </p:sp>
        <p:sp>
          <p:nvSpPr>
            <p:cNvPr id="1126" name="Oval 1125"/>
            <p:cNvSpPr/>
            <p:nvPr/>
          </p:nvSpPr>
          <p:spPr>
            <a:xfrm>
              <a:off x="9957531" y="522881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15</a:t>
              </a:r>
            </a:p>
          </p:txBody>
        </p:sp>
        <p:sp>
          <p:nvSpPr>
            <p:cNvPr id="1127" name="Oval 1126"/>
            <p:cNvSpPr/>
            <p:nvPr/>
          </p:nvSpPr>
          <p:spPr>
            <a:xfrm>
              <a:off x="10597611" y="522881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6</a:t>
              </a:r>
            </a:p>
          </p:txBody>
        </p:sp>
        <p:sp>
          <p:nvSpPr>
            <p:cNvPr id="1128" name="Oval 1127"/>
            <p:cNvSpPr/>
            <p:nvPr/>
          </p:nvSpPr>
          <p:spPr>
            <a:xfrm>
              <a:off x="11237691" y="522881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sp>
          <p:nvSpPr>
            <p:cNvPr id="1129" name="Oval 1128"/>
            <p:cNvSpPr/>
            <p:nvPr/>
          </p:nvSpPr>
          <p:spPr>
            <a:xfrm>
              <a:off x="11877771" y="522881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5</a:t>
              </a:r>
            </a:p>
          </p:txBody>
        </p:sp>
        <p:sp>
          <p:nvSpPr>
            <p:cNvPr id="1130" name="Oval 1129"/>
            <p:cNvSpPr/>
            <p:nvPr/>
          </p:nvSpPr>
          <p:spPr>
            <a:xfrm>
              <a:off x="9410956" y="5864065"/>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21</a:t>
              </a:r>
            </a:p>
          </p:txBody>
        </p:sp>
        <p:sp>
          <p:nvSpPr>
            <p:cNvPr id="1131" name="Oval 1130"/>
            <p:cNvSpPr/>
            <p:nvPr/>
          </p:nvSpPr>
          <p:spPr>
            <a:xfrm>
              <a:off x="10594131" y="586889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13</a:t>
              </a:r>
            </a:p>
          </p:txBody>
        </p:sp>
        <p:sp>
          <p:nvSpPr>
            <p:cNvPr id="1132" name="Oval 1131"/>
            <p:cNvSpPr/>
            <p:nvPr/>
          </p:nvSpPr>
          <p:spPr>
            <a:xfrm>
              <a:off x="11874291" y="586889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3</a:t>
              </a:r>
            </a:p>
          </p:txBody>
        </p:sp>
        <p:sp>
          <p:nvSpPr>
            <p:cNvPr id="1133" name="Oval 1132"/>
            <p:cNvSpPr/>
            <p:nvPr/>
          </p:nvSpPr>
          <p:spPr>
            <a:xfrm>
              <a:off x="11243355" y="586889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12</a:t>
              </a:r>
            </a:p>
          </p:txBody>
        </p:sp>
        <p:sp>
          <p:nvSpPr>
            <p:cNvPr id="1134" name="Oval 1133"/>
            <p:cNvSpPr/>
            <p:nvPr/>
          </p:nvSpPr>
          <p:spPr>
            <a:xfrm>
              <a:off x="9954051" y="586889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18</a:t>
              </a:r>
            </a:p>
          </p:txBody>
        </p:sp>
        <p:cxnSp>
          <p:nvCxnSpPr>
            <p:cNvPr id="1135" name="Straight Arrow Connector 1134"/>
            <p:cNvCxnSpPr/>
            <p:nvPr/>
          </p:nvCxnSpPr>
          <p:spPr>
            <a:xfrm>
              <a:off x="1091678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6" name="Straight Arrow Connector 1135"/>
            <p:cNvCxnSpPr/>
            <p:nvPr/>
          </p:nvCxnSpPr>
          <p:spPr>
            <a:xfrm>
              <a:off x="9733613" y="4108245"/>
              <a:ext cx="223918"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7" name="Straight Arrow Connector 1136"/>
            <p:cNvCxnSpPr/>
            <p:nvPr/>
          </p:nvCxnSpPr>
          <p:spPr>
            <a:xfrm>
              <a:off x="10117120"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8" name="Straight Arrow Connector 1137"/>
            <p:cNvCxnSpPr/>
            <p:nvPr/>
          </p:nvCxnSpPr>
          <p:spPr>
            <a:xfrm flipH="1" flipV="1">
              <a:off x="9574025" y="4267833"/>
              <a:ext cx="430249" cy="367646"/>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9" name="Straight Arrow Connector 1138"/>
            <p:cNvCxnSpPr/>
            <p:nvPr/>
          </p:nvCxnSpPr>
          <p:spPr>
            <a:xfrm>
              <a:off x="10276708" y="410824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0" name="Straight Arrow Connector 1139"/>
            <p:cNvCxnSpPr/>
            <p:nvPr/>
          </p:nvCxnSpPr>
          <p:spPr>
            <a:xfrm>
              <a:off x="10870046" y="3995398"/>
              <a:ext cx="414387"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1" name="Straight Arrow Connector 1140"/>
            <p:cNvCxnSpPr/>
            <p:nvPr/>
          </p:nvCxnSpPr>
          <p:spPr>
            <a:xfrm flipH="1">
              <a:off x="10870046" y="4221091"/>
              <a:ext cx="414387"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2" name="Straight Arrow Connector 1141"/>
            <p:cNvCxnSpPr/>
            <p:nvPr/>
          </p:nvCxnSpPr>
          <p:spPr>
            <a:xfrm>
              <a:off x="11924513" y="422109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3" name="Straight Arrow Connector 1142"/>
            <p:cNvCxnSpPr/>
            <p:nvPr/>
          </p:nvCxnSpPr>
          <p:spPr>
            <a:xfrm flipV="1">
              <a:off x="12150206" y="422109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4" name="Straight Arrow Connector 1143"/>
            <p:cNvCxnSpPr/>
            <p:nvPr/>
          </p:nvCxnSpPr>
          <p:spPr>
            <a:xfrm flipV="1">
              <a:off x="11397280"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5" name="Straight Arrow Connector 1144"/>
            <p:cNvCxnSpPr/>
            <p:nvPr/>
          </p:nvCxnSpPr>
          <p:spPr>
            <a:xfrm>
              <a:off x="1155686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6" name="Straight Arrow Connector 1145"/>
            <p:cNvCxnSpPr/>
            <p:nvPr/>
          </p:nvCxnSpPr>
          <p:spPr>
            <a:xfrm>
              <a:off x="11397280" y="490791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7" name="Straight Arrow Connector 1146"/>
            <p:cNvCxnSpPr/>
            <p:nvPr/>
          </p:nvCxnSpPr>
          <p:spPr>
            <a:xfrm>
              <a:off x="11924513" y="486117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8" name="Straight Arrow Connector 1147"/>
            <p:cNvCxnSpPr/>
            <p:nvPr/>
          </p:nvCxnSpPr>
          <p:spPr>
            <a:xfrm flipV="1">
              <a:off x="12150206" y="486117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9" name="Straight Arrow Connector 1148"/>
            <p:cNvCxnSpPr/>
            <p:nvPr/>
          </p:nvCxnSpPr>
          <p:spPr>
            <a:xfrm flipH="1">
              <a:off x="11510126" y="486117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0" name="Straight Arrow Connector 1149"/>
            <p:cNvCxnSpPr/>
            <p:nvPr/>
          </p:nvCxnSpPr>
          <p:spPr>
            <a:xfrm>
              <a:off x="11556868" y="538840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1" name="Straight Arrow Connector 1150"/>
            <p:cNvCxnSpPr/>
            <p:nvPr/>
          </p:nvCxnSpPr>
          <p:spPr>
            <a:xfrm flipH="1" flipV="1">
              <a:off x="11397280" y="5547993"/>
              <a:ext cx="523753" cy="367645"/>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2" name="Straight Arrow Connector 1151"/>
            <p:cNvCxnSpPr/>
            <p:nvPr/>
          </p:nvCxnSpPr>
          <p:spPr>
            <a:xfrm flipV="1">
              <a:off x="11921033" y="5501251"/>
              <a:ext cx="348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3" name="Straight Arrow Connector 1152"/>
            <p:cNvCxnSpPr/>
            <p:nvPr/>
          </p:nvCxnSpPr>
          <p:spPr>
            <a:xfrm flipH="1">
              <a:off x="12146726" y="5501251"/>
              <a:ext cx="348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4" name="Straight Arrow Connector 1153"/>
            <p:cNvCxnSpPr/>
            <p:nvPr/>
          </p:nvCxnSpPr>
          <p:spPr>
            <a:xfrm flipH="1" flipV="1">
              <a:off x="10870046" y="5501251"/>
              <a:ext cx="10509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5" name="Straight Arrow Connector 1154"/>
            <p:cNvCxnSpPr/>
            <p:nvPr/>
          </p:nvCxnSpPr>
          <p:spPr>
            <a:xfrm flipV="1">
              <a:off x="10757200" y="490791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6" name="Straight Arrow Connector 1155"/>
            <p:cNvCxnSpPr/>
            <p:nvPr/>
          </p:nvCxnSpPr>
          <p:spPr>
            <a:xfrm flipV="1">
              <a:off x="10113640" y="5547993"/>
              <a:ext cx="348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7" name="Straight Arrow Connector 1156"/>
            <p:cNvCxnSpPr/>
            <p:nvPr/>
          </p:nvCxnSpPr>
          <p:spPr>
            <a:xfrm>
              <a:off x="1027670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8" name="Straight Arrow Connector 1157"/>
            <p:cNvCxnSpPr/>
            <p:nvPr/>
          </p:nvCxnSpPr>
          <p:spPr>
            <a:xfrm>
              <a:off x="10757200" y="5547993"/>
              <a:ext cx="645744"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9" name="Straight Arrow Connector 1158"/>
            <p:cNvCxnSpPr/>
            <p:nvPr/>
          </p:nvCxnSpPr>
          <p:spPr>
            <a:xfrm>
              <a:off x="10866566" y="5915638"/>
              <a:ext cx="423531"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0" name="Straight Arrow Connector 1159"/>
            <p:cNvCxnSpPr/>
            <p:nvPr/>
          </p:nvCxnSpPr>
          <p:spPr>
            <a:xfrm flipH="1">
              <a:off x="10866566" y="6141331"/>
              <a:ext cx="423531"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1" name="Straight Arrow Connector 1160"/>
            <p:cNvCxnSpPr/>
            <p:nvPr/>
          </p:nvCxnSpPr>
          <p:spPr>
            <a:xfrm flipH="1">
              <a:off x="9570545" y="5547993"/>
              <a:ext cx="3480" cy="316072"/>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2" name="Straight Arrow Connector 1161"/>
            <p:cNvCxnSpPr/>
            <p:nvPr/>
          </p:nvCxnSpPr>
          <p:spPr>
            <a:xfrm>
              <a:off x="10870046" y="486117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3" name="Straight Arrow Connector 1162"/>
            <p:cNvCxnSpPr/>
            <p:nvPr/>
          </p:nvCxnSpPr>
          <p:spPr>
            <a:xfrm>
              <a:off x="10229966" y="422109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4" name="Straight Arrow Connector 1163"/>
            <p:cNvCxnSpPr/>
            <p:nvPr/>
          </p:nvCxnSpPr>
          <p:spPr>
            <a:xfrm flipH="1">
              <a:off x="9733613" y="5388405"/>
              <a:ext cx="223919"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5" name="Straight Arrow Connector 1164"/>
            <p:cNvCxnSpPr/>
            <p:nvPr/>
          </p:nvCxnSpPr>
          <p:spPr>
            <a:xfrm>
              <a:off x="9574025"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6" name="Straight Arrow Connector 1165"/>
            <p:cNvCxnSpPr/>
            <p:nvPr/>
          </p:nvCxnSpPr>
          <p:spPr>
            <a:xfrm flipH="1">
              <a:off x="10753720" y="5547993"/>
              <a:ext cx="348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7" name="Straight Arrow Connector 1166"/>
            <p:cNvCxnSpPr/>
            <p:nvPr/>
          </p:nvCxnSpPr>
          <p:spPr>
            <a:xfrm flipH="1">
              <a:off x="10916788" y="538840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3" name="Straight Arrow Connector 1172"/>
            <p:cNvCxnSpPr/>
            <p:nvPr/>
          </p:nvCxnSpPr>
          <p:spPr>
            <a:xfrm>
              <a:off x="9730133" y="6023654"/>
              <a:ext cx="223918" cy="4831"/>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80" name="Freeform 1179"/>
          <p:cNvSpPr/>
          <p:nvPr/>
        </p:nvSpPr>
        <p:spPr>
          <a:xfrm>
            <a:off x="7187316" y="3498734"/>
            <a:ext cx="21937" cy="517862"/>
          </a:xfrm>
          <a:custGeom>
            <a:avLst/>
            <a:gdLst>
              <a:gd name="connsiteX0" fmla="*/ 24209 w 24209"/>
              <a:gd name="connsiteY0" fmla="*/ 0 h 571500"/>
              <a:gd name="connsiteX1" fmla="*/ 7880 w 24209"/>
              <a:gd name="connsiteY1" fmla="*/ 571500 h 571500"/>
            </a:gdLst>
            <a:ahLst/>
            <a:cxnLst>
              <a:cxn ang="0">
                <a:pos x="connsiteX0" y="connsiteY0"/>
              </a:cxn>
              <a:cxn ang="0">
                <a:pos x="connsiteX1" y="connsiteY1"/>
              </a:cxn>
            </a:cxnLst>
            <a:rect l="l" t="t" r="r" b="b"/>
            <a:pathLst>
              <a:path w="24209" h="571500">
                <a:moveTo>
                  <a:pt x="24209" y="0"/>
                </a:moveTo>
                <a:cubicBezTo>
                  <a:pt x="-18070" y="253666"/>
                  <a:pt x="7880" y="64864"/>
                  <a:pt x="7880" y="57150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Gill Sans" charset="0"/>
              <a:ea typeface="Gill Sans" charset="0"/>
              <a:cs typeface="Gill Sans" charset="0"/>
            </a:endParaRPr>
          </a:p>
        </p:txBody>
      </p:sp>
      <p:grpSp>
        <p:nvGrpSpPr>
          <p:cNvPr id="244" name="Group 243"/>
          <p:cNvGrpSpPr/>
          <p:nvPr/>
        </p:nvGrpSpPr>
        <p:grpSpPr>
          <a:xfrm>
            <a:off x="810883" y="3493210"/>
            <a:ext cx="2524514" cy="2029238"/>
            <a:chOff x="9410956" y="3948656"/>
            <a:chExt cx="2785992" cy="2239417"/>
          </a:xfrm>
          <a:noFill/>
        </p:grpSpPr>
        <p:sp>
          <p:nvSpPr>
            <p:cNvPr id="245" name="Oval 244"/>
            <p:cNvSpPr/>
            <p:nvPr/>
          </p:nvSpPr>
          <p:spPr>
            <a:xfrm>
              <a:off x="9414436"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10</a:t>
              </a:r>
            </a:p>
          </p:txBody>
        </p:sp>
        <p:sp>
          <p:nvSpPr>
            <p:cNvPr id="246" name="Oval 245"/>
            <p:cNvSpPr/>
            <p:nvPr/>
          </p:nvSpPr>
          <p:spPr>
            <a:xfrm>
              <a:off x="995753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14</a:t>
              </a:r>
            </a:p>
          </p:txBody>
        </p:sp>
        <p:sp>
          <p:nvSpPr>
            <p:cNvPr id="247" name="Oval 246"/>
            <p:cNvSpPr/>
            <p:nvPr/>
          </p:nvSpPr>
          <p:spPr>
            <a:xfrm>
              <a:off x="1059761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9</a:t>
              </a:r>
            </a:p>
          </p:txBody>
        </p:sp>
        <p:sp>
          <p:nvSpPr>
            <p:cNvPr id="248" name="Oval 247"/>
            <p:cNvSpPr/>
            <p:nvPr/>
          </p:nvSpPr>
          <p:spPr>
            <a:xfrm>
              <a:off x="1123769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0</a:t>
              </a:r>
            </a:p>
          </p:txBody>
        </p:sp>
        <p:sp>
          <p:nvSpPr>
            <p:cNvPr id="249" name="Oval 248"/>
            <p:cNvSpPr/>
            <p:nvPr/>
          </p:nvSpPr>
          <p:spPr>
            <a:xfrm>
              <a:off x="1187777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7</a:t>
              </a:r>
            </a:p>
          </p:txBody>
        </p:sp>
        <p:sp>
          <p:nvSpPr>
            <p:cNvPr id="250" name="Oval 249"/>
            <p:cNvSpPr/>
            <p:nvPr/>
          </p:nvSpPr>
          <p:spPr>
            <a:xfrm>
              <a:off x="9414436"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17</a:t>
              </a:r>
            </a:p>
          </p:txBody>
        </p:sp>
        <p:sp>
          <p:nvSpPr>
            <p:cNvPr id="251" name="Oval 250"/>
            <p:cNvSpPr/>
            <p:nvPr/>
          </p:nvSpPr>
          <p:spPr>
            <a:xfrm>
              <a:off x="9957531"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11</a:t>
              </a:r>
            </a:p>
          </p:txBody>
        </p:sp>
        <p:sp>
          <p:nvSpPr>
            <p:cNvPr id="252" name="Oval 251"/>
            <p:cNvSpPr/>
            <p:nvPr/>
          </p:nvSpPr>
          <p:spPr>
            <a:xfrm>
              <a:off x="10597611"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253" name="Oval 252"/>
            <p:cNvSpPr/>
            <p:nvPr/>
          </p:nvSpPr>
          <p:spPr>
            <a:xfrm>
              <a:off x="11877771"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a:t>
              </a:r>
            </a:p>
          </p:txBody>
        </p:sp>
        <p:sp>
          <p:nvSpPr>
            <p:cNvPr id="254" name="Oval 253"/>
            <p:cNvSpPr/>
            <p:nvPr/>
          </p:nvSpPr>
          <p:spPr>
            <a:xfrm>
              <a:off x="11237691"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a:t>
              </a:r>
            </a:p>
          </p:txBody>
        </p:sp>
        <p:sp>
          <p:nvSpPr>
            <p:cNvPr id="255" name="Oval 254"/>
            <p:cNvSpPr/>
            <p:nvPr/>
          </p:nvSpPr>
          <p:spPr>
            <a:xfrm>
              <a:off x="9414436"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16</a:t>
              </a:r>
            </a:p>
          </p:txBody>
        </p:sp>
        <p:sp>
          <p:nvSpPr>
            <p:cNvPr id="256" name="Oval 255"/>
            <p:cNvSpPr/>
            <p:nvPr/>
          </p:nvSpPr>
          <p:spPr>
            <a:xfrm>
              <a:off x="995753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15</a:t>
              </a:r>
            </a:p>
          </p:txBody>
        </p:sp>
        <p:sp>
          <p:nvSpPr>
            <p:cNvPr id="257" name="Oval 256"/>
            <p:cNvSpPr/>
            <p:nvPr/>
          </p:nvSpPr>
          <p:spPr>
            <a:xfrm>
              <a:off x="1059761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6</a:t>
              </a:r>
            </a:p>
          </p:txBody>
        </p:sp>
        <p:sp>
          <p:nvSpPr>
            <p:cNvPr id="258" name="Oval 257"/>
            <p:cNvSpPr/>
            <p:nvPr/>
          </p:nvSpPr>
          <p:spPr>
            <a:xfrm>
              <a:off x="1123769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sp>
          <p:nvSpPr>
            <p:cNvPr id="259" name="Oval 258"/>
            <p:cNvSpPr/>
            <p:nvPr/>
          </p:nvSpPr>
          <p:spPr>
            <a:xfrm>
              <a:off x="1187777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5</a:t>
              </a:r>
            </a:p>
          </p:txBody>
        </p:sp>
        <p:sp>
          <p:nvSpPr>
            <p:cNvPr id="260" name="Oval 259"/>
            <p:cNvSpPr/>
            <p:nvPr/>
          </p:nvSpPr>
          <p:spPr>
            <a:xfrm>
              <a:off x="9410956" y="5864065"/>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21</a:t>
              </a:r>
            </a:p>
          </p:txBody>
        </p:sp>
        <p:sp>
          <p:nvSpPr>
            <p:cNvPr id="261" name="Oval 260"/>
            <p:cNvSpPr/>
            <p:nvPr/>
          </p:nvSpPr>
          <p:spPr>
            <a:xfrm>
              <a:off x="10594131"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13</a:t>
              </a:r>
            </a:p>
          </p:txBody>
        </p:sp>
        <p:sp>
          <p:nvSpPr>
            <p:cNvPr id="262" name="Oval 261"/>
            <p:cNvSpPr/>
            <p:nvPr/>
          </p:nvSpPr>
          <p:spPr>
            <a:xfrm>
              <a:off x="11874291"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3</a:t>
              </a:r>
            </a:p>
          </p:txBody>
        </p:sp>
        <p:sp>
          <p:nvSpPr>
            <p:cNvPr id="263" name="Oval 262"/>
            <p:cNvSpPr/>
            <p:nvPr/>
          </p:nvSpPr>
          <p:spPr>
            <a:xfrm>
              <a:off x="11243355"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12</a:t>
              </a:r>
            </a:p>
          </p:txBody>
        </p:sp>
        <p:sp>
          <p:nvSpPr>
            <p:cNvPr id="264" name="Oval 263"/>
            <p:cNvSpPr/>
            <p:nvPr/>
          </p:nvSpPr>
          <p:spPr>
            <a:xfrm>
              <a:off x="9954051"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18</a:t>
              </a:r>
            </a:p>
          </p:txBody>
        </p:sp>
        <p:cxnSp>
          <p:nvCxnSpPr>
            <p:cNvPr id="265" name="Straight Arrow Connector 264"/>
            <p:cNvCxnSpPr/>
            <p:nvPr/>
          </p:nvCxnSpPr>
          <p:spPr>
            <a:xfrm>
              <a:off x="10916788" y="474832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a:off x="9733613" y="4108245"/>
              <a:ext cx="223918"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10117120" y="426783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H="1" flipV="1">
              <a:off x="9574025" y="4267833"/>
              <a:ext cx="430249" cy="367646"/>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a:off x="10276708" y="410824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a:off x="10870046" y="3995398"/>
              <a:ext cx="414387"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H="1">
              <a:off x="10870046" y="4221091"/>
              <a:ext cx="414387"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a:off x="11924513" y="422109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flipV="1">
              <a:off x="12150206" y="422109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V="1">
              <a:off x="11397280" y="426783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a:off x="11556868" y="474832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nvCxnSpPr>
          <p:spPr>
            <a:xfrm>
              <a:off x="11397280" y="490791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1924513" y="486117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flipV="1">
              <a:off x="12150206" y="486117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flipH="1">
              <a:off x="11510126" y="4861171"/>
              <a:ext cx="4143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11556868" y="538840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H="1" flipV="1">
              <a:off x="11397280" y="5547993"/>
              <a:ext cx="523753" cy="367645"/>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V="1">
              <a:off x="11921033" y="5501251"/>
              <a:ext cx="348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12146726" y="5501251"/>
              <a:ext cx="348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H="1" flipV="1">
              <a:off x="10870046" y="5501251"/>
              <a:ext cx="10509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flipV="1">
              <a:off x="10757200" y="490791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V="1">
              <a:off x="10113640" y="5547993"/>
              <a:ext cx="348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a:off x="10276708" y="474832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a:off x="10757200" y="5547993"/>
              <a:ext cx="645744"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10866566" y="5915638"/>
              <a:ext cx="423531"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a:off x="10866566" y="6141331"/>
              <a:ext cx="423531"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p:nvPr/>
          </p:nvCxnSpPr>
          <p:spPr>
            <a:xfrm flipH="1">
              <a:off x="9570545" y="5547993"/>
              <a:ext cx="3480" cy="316072"/>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a:off x="10870046" y="4861171"/>
              <a:ext cx="4143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10229966" y="4221091"/>
              <a:ext cx="4143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H="1">
              <a:off x="9733613" y="5388405"/>
              <a:ext cx="223919"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a:off x="9574025" y="426783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flipH="1">
              <a:off x="10753720" y="5547993"/>
              <a:ext cx="348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H="1">
              <a:off x="10916788" y="538840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a:off x="9730133" y="6023654"/>
              <a:ext cx="223918" cy="4831"/>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4580739" y="2445670"/>
            <a:ext cx="2524514" cy="2029238"/>
            <a:chOff x="9410956" y="3948656"/>
            <a:chExt cx="2785992" cy="2239417"/>
          </a:xfrm>
        </p:grpSpPr>
        <p:sp>
          <p:nvSpPr>
            <p:cNvPr id="300" name="Oval 299"/>
            <p:cNvSpPr/>
            <p:nvPr/>
          </p:nvSpPr>
          <p:spPr>
            <a:xfrm>
              <a:off x="9414436"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10</a:t>
              </a:r>
            </a:p>
          </p:txBody>
        </p:sp>
        <p:sp>
          <p:nvSpPr>
            <p:cNvPr id="301" name="Oval 300"/>
            <p:cNvSpPr/>
            <p:nvPr/>
          </p:nvSpPr>
          <p:spPr>
            <a:xfrm>
              <a:off x="9957531"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14                   </a:t>
              </a:r>
              <a:endParaRPr lang="en-US" sz="1600" dirty="0">
                <a:solidFill>
                  <a:schemeClr val="tx1"/>
                </a:solidFill>
                <a:latin typeface="Gill Sans" charset="0"/>
                <a:ea typeface="Gill Sans" charset="0"/>
                <a:cs typeface="Gill Sans" charset="0"/>
              </a:endParaRPr>
            </a:p>
          </p:txBody>
        </p:sp>
        <p:sp>
          <p:nvSpPr>
            <p:cNvPr id="302" name="Oval 301"/>
            <p:cNvSpPr/>
            <p:nvPr/>
          </p:nvSpPr>
          <p:spPr>
            <a:xfrm>
              <a:off x="10597611" y="394865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9</a:t>
              </a:r>
            </a:p>
          </p:txBody>
        </p:sp>
        <p:sp>
          <p:nvSpPr>
            <p:cNvPr id="303" name="Oval 302"/>
            <p:cNvSpPr/>
            <p:nvPr/>
          </p:nvSpPr>
          <p:spPr>
            <a:xfrm>
              <a:off x="11237691" y="3948656"/>
              <a:ext cx="319177" cy="319177"/>
            </a:xfrm>
            <a:prstGeom prst="ellipse">
              <a:avLst/>
            </a:prstGeom>
            <a:solidFill>
              <a:schemeClr val="bg1">
                <a:lumMod val="50000"/>
                <a:lumOff val="50000"/>
              </a:schemeClr>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0</a:t>
              </a:r>
            </a:p>
          </p:txBody>
        </p:sp>
        <p:sp>
          <p:nvSpPr>
            <p:cNvPr id="304" name="Oval 303"/>
            <p:cNvSpPr/>
            <p:nvPr/>
          </p:nvSpPr>
          <p:spPr>
            <a:xfrm>
              <a:off x="11877771" y="394865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7</a:t>
              </a:r>
            </a:p>
          </p:txBody>
        </p:sp>
        <p:sp>
          <p:nvSpPr>
            <p:cNvPr id="305" name="Oval 304"/>
            <p:cNvSpPr/>
            <p:nvPr/>
          </p:nvSpPr>
          <p:spPr>
            <a:xfrm>
              <a:off x="9414436" y="458873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17</a:t>
              </a:r>
            </a:p>
          </p:txBody>
        </p:sp>
        <p:sp>
          <p:nvSpPr>
            <p:cNvPr id="306" name="Oval 305"/>
            <p:cNvSpPr/>
            <p:nvPr/>
          </p:nvSpPr>
          <p:spPr>
            <a:xfrm>
              <a:off x="9957531" y="458873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11 </a:t>
              </a:r>
              <a:endParaRPr lang="en-US" sz="1600" dirty="0">
                <a:solidFill>
                  <a:schemeClr val="tx1"/>
                </a:solidFill>
                <a:latin typeface="Gill Sans" charset="0"/>
                <a:ea typeface="Gill Sans" charset="0"/>
                <a:cs typeface="Gill Sans" charset="0"/>
              </a:endParaRPr>
            </a:p>
          </p:txBody>
        </p:sp>
        <p:sp>
          <p:nvSpPr>
            <p:cNvPr id="307" name="Oval 306"/>
            <p:cNvSpPr/>
            <p:nvPr/>
          </p:nvSpPr>
          <p:spPr>
            <a:xfrm>
              <a:off x="10597611" y="458873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308" name="Oval 307"/>
            <p:cNvSpPr/>
            <p:nvPr/>
          </p:nvSpPr>
          <p:spPr>
            <a:xfrm>
              <a:off x="11877771" y="458873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a:t>
              </a:r>
            </a:p>
          </p:txBody>
        </p:sp>
        <p:sp>
          <p:nvSpPr>
            <p:cNvPr id="309" name="Oval 308"/>
            <p:cNvSpPr/>
            <p:nvPr/>
          </p:nvSpPr>
          <p:spPr>
            <a:xfrm>
              <a:off x="11237691" y="458873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a:t>
              </a:r>
            </a:p>
          </p:txBody>
        </p:sp>
        <p:sp>
          <p:nvSpPr>
            <p:cNvPr id="310" name="Oval 309"/>
            <p:cNvSpPr/>
            <p:nvPr/>
          </p:nvSpPr>
          <p:spPr>
            <a:xfrm>
              <a:off x="9414436" y="522881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16</a:t>
              </a:r>
            </a:p>
          </p:txBody>
        </p:sp>
        <p:sp>
          <p:nvSpPr>
            <p:cNvPr id="311" name="Oval 310"/>
            <p:cNvSpPr/>
            <p:nvPr/>
          </p:nvSpPr>
          <p:spPr>
            <a:xfrm>
              <a:off x="9957531" y="522881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15</a:t>
              </a:r>
            </a:p>
          </p:txBody>
        </p:sp>
        <p:sp>
          <p:nvSpPr>
            <p:cNvPr id="312" name="Oval 311"/>
            <p:cNvSpPr/>
            <p:nvPr/>
          </p:nvSpPr>
          <p:spPr>
            <a:xfrm>
              <a:off x="10597611" y="522881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6</a:t>
              </a:r>
            </a:p>
          </p:txBody>
        </p:sp>
        <p:sp>
          <p:nvSpPr>
            <p:cNvPr id="313" name="Oval 312"/>
            <p:cNvSpPr/>
            <p:nvPr/>
          </p:nvSpPr>
          <p:spPr>
            <a:xfrm>
              <a:off x="11237691" y="522881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sp>
          <p:nvSpPr>
            <p:cNvPr id="314" name="Oval 313"/>
            <p:cNvSpPr/>
            <p:nvPr/>
          </p:nvSpPr>
          <p:spPr>
            <a:xfrm>
              <a:off x="11877771" y="522881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5</a:t>
              </a:r>
            </a:p>
          </p:txBody>
        </p:sp>
        <p:sp>
          <p:nvSpPr>
            <p:cNvPr id="315" name="Oval 314"/>
            <p:cNvSpPr/>
            <p:nvPr/>
          </p:nvSpPr>
          <p:spPr>
            <a:xfrm>
              <a:off x="9410956" y="5864065"/>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21</a:t>
              </a:r>
            </a:p>
          </p:txBody>
        </p:sp>
        <p:sp>
          <p:nvSpPr>
            <p:cNvPr id="316" name="Oval 315"/>
            <p:cNvSpPr/>
            <p:nvPr/>
          </p:nvSpPr>
          <p:spPr>
            <a:xfrm>
              <a:off x="10594131" y="586889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13</a:t>
              </a:r>
            </a:p>
          </p:txBody>
        </p:sp>
        <p:sp>
          <p:nvSpPr>
            <p:cNvPr id="317" name="Oval 316"/>
            <p:cNvSpPr/>
            <p:nvPr/>
          </p:nvSpPr>
          <p:spPr>
            <a:xfrm>
              <a:off x="11874291" y="586889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3</a:t>
              </a:r>
            </a:p>
          </p:txBody>
        </p:sp>
        <p:sp>
          <p:nvSpPr>
            <p:cNvPr id="318" name="Oval 317"/>
            <p:cNvSpPr/>
            <p:nvPr/>
          </p:nvSpPr>
          <p:spPr>
            <a:xfrm>
              <a:off x="11243355" y="5868896"/>
              <a:ext cx="319177" cy="319177"/>
            </a:xfrm>
            <a:prstGeom prst="ellipse">
              <a:avLst/>
            </a:prstGeom>
            <a:solidFill>
              <a:srgbClr val="00FD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12</a:t>
              </a:r>
            </a:p>
          </p:txBody>
        </p:sp>
        <p:sp>
          <p:nvSpPr>
            <p:cNvPr id="319" name="Oval 318"/>
            <p:cNvSpPr/>
            <p:nvPr/>
          </p:nvSpPr>
          <p:spPr>
            <a:xfrm>
              <a:off x="9954051" y="586889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18</a:t>
              </a:r>
            </a:p>
          </p:txBody>
        </p:sp>
        <p:cxnSp>
          <p:nvCxnSpPr>
            <p:cNvPr id="320" name="Straight Arrow Connector 319"/>
            <p:cNvCxnSpPr/>
            <p:nvPr/>
          </p:nvCxnSpPr>
          <p:spPr>
            <a:xfrm>
              <a:off x="1091678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p:nvPr/>
          </p:nvCxnSpPr>
          <p:spPr>
            <a:xfrm>
              <a:off x="9733613" y="4108245"/>
              <a:ext cx="223918"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p:nvPr/>
          </p:nvCxnSpPr>
          <p:spPr>
            <a:xfrm>
              <a:off x="10117120"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3" name="Straight Arrow Connector 322"/>
            <p:cNvCxnSpPr/>
            <p:nvPr/>
          </p:nvCxnSpPr>
          <p:spPr>
            <a:xfrm flipH="1" flipV="1">
              <a:off x="9574025" y="4267833"/>
              <a:ext cx="430249" cy="367646"/>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p:nvPr/>
          </p:nvCxnSpPr>
          <p:spPr>
            <a:xfrm>
              <a:off x="10276708" y="410824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p:nvPr/>
          </p:nvCxnSpPr>
          <p:spPr>
            <a:xfrm>
              <a:off x="10870046" y="3995398"/>
              <a:ext cx="414387"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p:nvPr/>
          </p:nvCxnSpPr>
          <p:spPr>
            <a:xfrm flipH="1">
              <a:off x="10870046" y="4221091"/>
              <a:ext cx="414387"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a:off x="11924513" y="422109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p:nvPr/>
          </p:nvCxnSpPr>
          <p:spPr>
            <a:xfrm flipV="1">
              <a:off x="12150206" y="422109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flipV="1">
              <a:off x="11397280"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a:off x="1155686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11397280" y="490791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11924513" y="486117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flipV="1">
              <a:off x="12150206" y="486117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p:nvPr/>
          </p:nvCxnSpPr>
          <p:spPr>
            <a:xfrm flipH="1">
              <a:off x="11510126" y="486117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a:off x="11556868" y="538840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flipH="1" flipV="1">
              <a:off x="11397280" y="5547993"/>
              <a:ext cx="523753" cy="367645"/>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flipV="1">
              <a:off x="11921033" y="5501251"/>
              <a:ext cx="348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flipH="1">
              <a:off x="12146726" y="5501251"/>
              <a:ext cx="348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nvCxnSpPr>
          <p:spPr>
            <a:xfrm flipH="1" flipV="1">
              <a:off x="10870046" y="5501251"/>
              <a:ext cx="10509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p:nvPr/>
          </p:nvCxnSpPr>
          <p:spPr>
            <a:xfrm flipV="1">
              <a:off x="10757200" y="490791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p:nvPr/>
          </p:nvCxnSpPr>
          <p:spPr>
            <a:xfrm flipV="1">
              <a:off x="10113640" y="5547993"/>
              <a:ext cx="348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a:off x="1027670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a:off x="10757200" y="5547993"/>
              <a:ext cx="645744"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a:off x="10866566" y="5915638"/>
              <a:ext cx="423531"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flipH="1">
              <a:off x="10866566" y="6141331"/>
              <a:ext cx="423531"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p:nvPr/>
          </p:nvCxnSpPr>
          <p:spPr>
            <a:xfrm flipH="1">
              <a:off x="9570545" y="5547993"/>
              <a:ext cx="3480" cy="316072"/>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a:off x="10870046" y="486117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8" name="Straight Arrow Connector 347"/>
            <p:cNvCxnSpPr/>
            <p:nvPr/>
          </p:nvCxnSpPr>
          <p:spPr>
            <a:xfrm>
              <a:off x="10229966" y="422109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flipH="1">
              <a:off x="9733613" y="5388405"/>
              <a:ext cx="223919"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9574025"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flipH="1">
              <a:off x="10753720" y="5547993"/>
              <a:ext cx="348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p:nvPr/>
          </p:nvCxnSpPr>
          <p:spPr>
            <a:xfrm flipH="1">
              <a:off x="10916788" y="538840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p:nvPr/>
          </p:nvCxnSpPr>
          <p:spPr>
            <a:xfrm>
              <a:off x="9730133" y="6023654"/>
              <a:ext cx="223918" cy="4831"/>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p:nvGrpSpPr>
        <p:grpSpPr>
          <a:xfrm>
            <a:off x="4579840" y="4776722"/>
            <a:ext cx="2524514" cy="2029238"/>
            <a:chOff x="9410956" y="3948656"/>
            <a:chExt cx="2785992" cy="2239417"/>
          </a:xfrm>
        </p:grpSpPr>
        <p:sp>
          <p:nvSpPr>
            <p:cNvPr id="355" name="Oval 354"/>
            <p:cNvSpPr/>
            <p:nvPr/>
          </p:nvSpPr>
          <p:spPr>
            <a:xfrm>
              <a:off x="9414436" y="3948656"/>
              <a:ext cx="319177" cy="319177"/>
            </a:xfrm>
            <a:prstGeom prst="ellipse">
              <a:avLst/>
            </a:prstGeom>
            <a:solidFill>
              <a:srgbClr val="FF40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10</a:t>
              </a:r>
            </a:p>
          </p:txBody>
        </p:sp>
        <p:sp>
          <p:nvSpPr>
            <p:cNvPr id="356" name="Oval 355"/>
            <p:cNvSpPr/>
            <p:nvPr/>
          </p:nvSpPr>
          <p:spPr>
            <a:xfrm>
              <a:off x="9957531" y="3948656"/>
              <a:ext cx="319177" cy="319177"/>
            </a:xfrm>
            <a:prstGeom prst="ellipse">
              <a:avLst/>
            </a:prstGeom>
            <a:solidFill>
              <a:srgbClr val="FF40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14</a:t>
              </a:r>
            </a:p>
          </p:txBody>
        </p:sp>
        <p:sp>
          <p:nvSpPr>
            <p:cNvPr id="357" name="Oval 356"/>
            <p:cNvSpPr/>
            <p:nvPr/>
          </p:nvSpPr>
          <p:spPr>
            <a:xfrm>
              <a:off x="10597611"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9   </a:t>
              </a:r>
              <a:endParaRPr lang="en-US" sz="1600" dirty="0">
                <a:solidFill>
                  <a:schemeClr val="tx1"/>
                </a:solidFill>
                <a:latin typeface="Gill Sans" charset="0"/>
                <a:ea typeface="Gill Sans" charset="0"/>
                <a:cs typeface="Gill Sans" charset="0"/>
              </a:endParaRPr>
            </a:p>
          </p:txBody>
        </p:sp>
        <p:sp>
          <p:nvSpPr>
            <p:cNvPr id="358" name="Oval 357"/>
            <p:cNvSpPr/>
            <p:nvPr/>
          </p:nvSpPr>
          <p:spPr>
            <a:xfrm>
              <a:off x="11237691"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latin typeface="Gill Sans" charset="0"/>
                  <a:ea typeface="Gill Sans" charset="0"/>
                  <a:cs typeface="Gill Sans" charset="0"/>
                </a:rPr>
                <a:t>0  </a:t>
              </a:r>
              <a:endParaRPr lang="en-US" sz="1600" dirty="0">
                <a:solidFill>
                  <a:schemeClr val="tx1"/>
                </a:solidFill>
                <a:latin typeface="Gill Sans" charset="0"/>
                <a:ea typeface="Gill Sans" charset="0"/>
                <a:cs typeface="Gill Sans" charset="0"/>
              </a:endParaRPr>
            </a:p>
          </p:txBody>
        </p:sp>
        <p:sp>
          <p:nvSpPr>
            <p:cNvPr id="359" name="Oval 358"/>
            <p:cNvSpPr/>
            <p:nvPr/>
          </p:nvSpPr>
          <p:spPr>
            <a:xfrm>
              <a:off x="11877771" y="3948656"/>
              <a:ext cx="319177" cy="319177"/>
            </a:xfrm>
            <a:prstGeom prst="ellipse">
              <a:avLst/>
            </a:prstGeom>
            <a:solidFill>
              <a:srgbClr val="FF40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7</a:t>
              </a:r>
            </a:p>
          </p:txBody>
        </p:sp>
        <p:sp>
          <p:nvSpPr>
            <p:cNvPr id="360" name="Oval 359"/>
            <p:cNvSpPr/>
            <p:nvPr/>
          </p:nvSpPr>
          <p:spPr>
            <a:xfrm>
              <a:off x="9414436" y="458873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17</a:t>
              </a:r>
            </a:p>
          </p:txBody>
        </p:sp>
        <p:sp>
          <p:nvSpPr>
            <p:cNvPr id="361" name="Oval 360"/>
            <p:cNvSpPr/>
            <p:nvPr/>
          </p:nvSpPr>
          <p:spPr>
            <a:xfrm>
              <a:off x="9957531" y="4588736"/>
              <a:ext cx="319177" cy="319177"/>
            </a:xfrm>
            <a:prstGeom prst="ellipse">
              <a:avLst/>
            </a:prstGeom>
            <a:solidFill>
              <a:srgbClr val="FF40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11</a:t>
              </a:r>
            </a:p>
          </p:txBody>
        </p:sp>
        <p:sp>
          <p:nvSpPr>
            <p:cNvPr id="362" name="Oval 361"/>
            <p:cNvSpPr/>
            <p:nvPr/>
          </p:nvSpPr>
          <p:spPr>
            <a:xfrm>
              <a:off x="10597611" y="4588736"/>
              <a:ext cx="319177" cy="319177"/>
            </a:xfrm>
            <a:prstGeom prst="ellipse">
              <a:avLst/>
            </a:prstGeom>
            <a:solidFill>
              <a:srgbClr val="FF40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363" name="Oval 362"/>
            <p:cNvSpPr/>
            <p:nvPr/>
          </p:nvSpPr>
          <p:spPr>
            <a:xfrm>
              <a:off x="11877771" y="4588736"/>
              <a:ext cx="319177" cy="319177"/>
            </a:xfrm>
            <a:prstGeom prst="ellipse">
              <a:avLst/>
            </a:prstGeom>
            <a:solidFill>
              <a:srgbClr val="FF40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a:t>
              </a:r>
            </a:p>
          </p:txBody>
        </p:sp>
        <p:sp>
          <p:nvSpPr>
            <p:cNvPr id="364" name="Oval 363"/>
            <p:cNvSpPr/>
            <p:nvPr/>
          </p:nvSpPr>
          <p:spPr>
            <a:xfrm>
              <a:off x="11237691" y="4588736"/>
              <a:ext cx="319177" cy="319177"/>
            </a:xfrm>
            <a:prstGeom prst="ellipse">
              <a:avLst/>
            </a:prstGeom>
            <a:solidFill>
              <a:srgbClr val="FF40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a:t>
              </a:r>
            </a:p>
          </p:txBody>
        </p:sp>
        <p:sp>
          <p:nvSpPr>
            <p:cNvPr id="365" name="Oval 364"/>
            <p:cNvSpPr/>
            <p:nvPr/>
          </p:nvSpPr>
          <p:spPr>
            <a:xfrm>
              <a:off x="9414436" y="522881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16</a:t>
              </a:r>
            </a:p>
          </p:txBody>
        </p:sp>
        <p:sp>
          <p:nvSpPr>
            <p:cNvPr id="366" name="Oval 365"/>
            <p:cNvSpPr/>
            <p:nvPr/>
          </p:nvSpPr>
          <p:spPr>
            <a:xfrm>
              <a:off x="9957531" y="522881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15</a:t>
              </a:r>
            </a:p>
          </p:txBody>
        </p:sp>
        <p:sp>
          <p:nvSpPr>
            <p:cNvPr id="367" name="Oval 366"/>
            <p:cNvSpPr/>
            <p:nvPr/>
          </p:nvSpPr>
          <p:spPr>
            <a:xfrm>
              <a:off x="10597611" y="5228816"/>
              <a:ext cx="319177" cy="319177"/>
            </a:xfrm>
            <a:prstGeom prst="ellipse">
              <a:avLst/>
            </a:prstGeom>
            <a:solidFill>
              <a:srgbClr val="FF40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6</a:t>
              </a:r>
            </a:p>
          </p:txBody>
        </p:sp>
        <p:sp>
          <p:nvSpPr>
            <p:cNvPr id="368" name="Oval 367"/>
            <p:cNvSpPr/>
            <p:nvPr/>
          </p:nvSpPr>
          <p:spPr>
            <a:xfrm>
              <a:off x="11237691" y="5228816"/>
              <a:ext cx="319177" cy="319177"/>
            </a:xfrm>
            <a:prstGeom prst="ellipse">
              <a:avLst/>
            </a:prstGeom>
            <a:solidFill>
              <a:srgbClr val="FF40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sp>
          <p:nvSpPr>
            <p:cNvPr id="369" name="Oval 368"/>
            <p:cNvSpPr/>
            <p:nvPr/>
          </p:nvSpPr>
          <p:spPr>
            <a:xfrm>
              <a:off x="11877771" y="5228816"/>
              <a:ext cx="319177" cy="319177"/>
            </a:xfrm>
            <a:prstGeom prst="ellipse">
              <a:avLst/>
            </a:prstGeom>
            <a:solidFill>
              <a:srgbClr val="FF40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5</a:t>
              </a:r>
            </a:p>
          </p:txBody>
        </p:sp>
        <p:sp>
          <p:nvSpPr>
            <p:cNvPr id="370" name="Oval 369"/>
            <p:cNvSpPr/>
            <p:nvPr/>
          </p:nvSpPr>
          <p:spPr>
            <a:xfrm>
              <a:off x="9410956" y="5864065"/>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21</a:t>
              </a:r>
            </a:p>
          </p:txBody>
        </p:sp>
        <p:sp>
          <p:nvSpPr>
            <p:cNvPr id="371" name="Oval 370"/>
            <p:cNvSpPr/>
            <p:nvPr/>
          </p:nvSpPr>
          <p:spPr>
            <a:xfrm>
              <a:off x="10594131" y="586889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13</a:t>
              </a:r>
            </a:p>
          </p:txBody>
        </p:sp>
        <p:sp>
          <p:nvSpPr>
            <p:cNvPr id="372" name="Oval 371"/>
            <p:cNvSpPr/>
            <p:nvPr/>
          </p:nvSpPr>
          <p:spPr>
            <a:xfrm>
              <a:off x="11874291" y="5868896"/>
              <a:ext cx="319177" cy="319177"/>
            </a:xfrm>
            <a:prstGeom prst="ellipse">
              <a:avLst/>
            </a:prstGeom>
            <a:solidFill>
              <a:srgbClr val="FF40FF"/>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3</a:t>
              </a:r>
            </a:p>
          </p:txBody>
        </p:sp>
        <p:sp>
          <p:nvSpPr>
            <p:cNvPr id="373" name="Oval 372"/>
            <p:cNvSpPr/>
            <p:nvPr/>
          </p:nvSpPr>
          <p:spPr>
            <a:xfrm>
              <a:off x="11243355" y="586889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12</a:t>
              </a:r>
            </a:p>
          </p:txBody>
        </p:sp>
        <p:sp>
          <p:nvSpPr>
            <p:cNvPr id="374" name="Oval 373"/>
            <p:cNvSpPr/>
            <p:nvPr/>
          </p:nvSpPr>
          <p:spPr>
            <a:xfrm>
              <a:off x="9954051" y="586889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18</a:t>
              </a:r>
            </a:p>
          </p:txBody>
        </p:sp>
        <p:cxnSp>
          <p:nvCxnSpPr>
            <p:cNvPr id="375" name="Straight Arrow Connector 374"/>
            <p:cNvCxnSpPr/>
            <p:nvPr/>
          </p:nvCxnSpPr>
          <p:spPr>
            <a:xfrm>
              <a:off x="1091678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6" name="Straight Arrow Connector 375"/>
            <p:cNvCxnSpPr/>
            <p:nvPr/>
          </p:nvCxnSpPr>
          <p:spPr>
            <a:xfrm>
              <a:off x="9733613" y="4108245"/>
              <a:ext cx="223918"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p:nvPr/>
          </p:nvCxnSpPr>
          <p:spPr>
            <a:xfrm>
              <a:off x="10117120"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nvCxnSpPr>
          <p:spPr>
            <a:xfrm flipH="1" flipV="1">
              <a:off x="9574025" y="4267833"/>
              <a:ext cx="430249" cy="367646"/>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nvCxnSpPr>
          <p:spPr>
            <a:xfrm>
              <a:off x="10276708" y="410824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0" name="Straight Arrow Connector 379"/>
            <p:cNvCxnSpPr/>
            <p:nvPr/>
          </p:nvCxnSpPr>
          <p:spPr>
            <a:xfrm>
              <a:off x="10870046" y="3995398"/>
              <a:ext cx="414387"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p:nvPr/>
          </p:nvCxnSpPr>
          <p:spPr>
            <a:xfrm flipH="1">
              <a:off x="10870046" y="4221091"/>
              <a:ext cx="414387"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2" name="Straight Arrow Connector 381"/>
            <p:cNvCxnSpPr/>
            <p:nvPr/>
          </p:nvCxnSpPr>
          <p:spPr>
            <a:xfrm>
              <a:off x="11924513" y="422109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p:nvPr/>
          </p:nvCxnSpPr>
          <p:spPr>
            <a:xfrm flipV="1">
              <a:off x="12150206" y="422109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4" name="Straight Arrow Connector 383"/>
            <p:cNvCxnSpPr/>
            <p:nvPr/>
          </p:nvCxnSpPr>
          <p:spPr>
            <a:xfrm flipV="1">
              <a:off x="11397280"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5" name="Straight Arrow Connector 384"/>
            <p:cNvCxnSpPr/>
            <p:nvPr/>
          </p:nvCxnSpPr>
          <p:spPr>
            <a:xfrm>
              <a:off x="1155686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6" name="Straight Arrow Connector 385"/>
            <p:cNvCxnSpPr/>
            <p:nvPr/>
          </p:nvCxnSpPr>
          <p:spPr>
            <a:xfrm>
              <a:off x="11397280" y="490791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p:nvPr/>
          </p:nvCxnSpPr>
          <p:spPr>
            <a:xfrm>
              <a:off x="11924513" y="486117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flipV="1">
              <a:off x="12150206" y="486117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nvCxnSpPr>
          <p:spPr>
            <a:xfrm flipH="1">
              <a:off x="11510126" y="486117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0" name="Straight Arrow Connector 389"/>
            <p:cNvCxnSpPr/>
            <p:nvPr/>
          </p:nvCxnSpPr>
          <p:spPr>
            <a:xfrm>
              <a:off x="11556868" y="538840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p:nvPr/>
          </p:nvCxnSpPr>
          <p:spPr>
            <a:xfrm flipH="1" flipV="1">
              <a:off x="11397280" y="5547993"/>
              <a:ext cx="523753" cy="367645"/>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2" name="Straight Arrow Connector 391"/>
            <p:cNvCxnSpPr/>
            <p:nvPr/>
          </p:nvCxnSpPr>
          <p:spPr>
            <a:xfrm flipV="1">
              <a:off x="11921033" y="5501251"/>
              <a:ext cx="348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flipH="1">
              <a:off x="12146726" y="5501251"/>
              <a:ext cx="348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flipH="1" flipV="1">
              <a:off x="10870046" y="5501251"/>
              <a:ext cx="10509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flipV="1">
              <a:off x="10757200" y="490791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6" name="Straight Arrow Connector 395"/>
            <p:cNvCxnSpPr/>
            <p:nvPr/>
          </p:nvCxnSpPr>
          <p:spPr>
            <a:xfrm flipV="1">
              <a:off x="10113640" y="5547993"/>
              <a:ext cx="348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p:nvPr/>
          </p:nvCxnSpPr>
          <p:spPr>
            <a:xfrm>
              <a:off x="1027670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8" name="Straight Arrow Connector 397"/>
            <p:cNvCxnSpPr/>
            <p:nvPr/>
          </p:nvCxnSpPr>
          <p:spPr>
            <a:xfrm>
              <a:off x="10757200" y="5547993"/>
              <a:ext cx="645744"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p:nvPr/>
          </p:nvCxnSpPr>
          <p:spPr>
            <a:xfrm>
              <a:off x="10866566" y="5915638"/>
              <a:ext cx="423531"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p:nvPr/>
          </p:nvCxnSpPr>
          <p:spPr>
            <a:xfrm flipH="1">
              <a:off x="10866566" y="6141331"/>
              <a:ext cx="423531"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1" name="Straight Arrow Connector 400"/>
            <p:cNvCxnSpPr/>
            <p:nvPr/>
          </p:nvCxnSpPr>
          <p:spPr>
            <a:xfrm flipH="1">
              <a:off x="9570545" y="5547993"/>
              <a:ext cx="3480" cy="316072"/>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2" name="Straight Arrow Connector 401"/>
            <p:cNvCxnSpPr/>
            <p:nvPr/>
          </p:nvCxnSpPr>
          <p:spPr>
            <a:xfrm>
              <a:off x="10870046" y="486117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a:off x="10229966" y="422109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4" name="Straight Arrow Connector 403"/>
            <p:cNvCxnSpPr/>
            <p:nvPr/>
          </p:nvCxnSpPr>
          <p:spPr>
            <a:xfrm flipH="1">
              <a:off x="9733613" y="5388405"/>
              <a:ext cx="223919"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p:nvPr/>
          </p:nvCxnSpPr>
          <p:spPr>
            <a:xfrm>
              <a:off x="9574025"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6" name="Straight Arrow Connector 405"/>
            <p:cNvCxnSpPr/>
            <p:nvPr/>
          </p:nvCxnSpPr>
          <p:spPr>
            <a:xfrm flipH="1">
              <a:off x="10753720" y="5547993"/>
              <a:ext cx="348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p:nvPr/>
          </p:nvCxnSpPr>
          <p:spPr>
            <a:xfrm flipH="1">
              <a:off x="10916788" y="538840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8" name="Straight Arrow Connector 407"/>
            <p:cNvCxnSpPr/>
            <p:nvPr/>
          </p:nvCxnSpPr>
          <p:spPr>
            <a:xfrm>
              <a:off x="9730133" y="6023654"/>
              <a:ext cx="223918" cy="4831"/>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Right Arrow 4"/>
          <p:cNvSpPr/>
          <p:nvPr/>
        </p:nvSpPr>
        <p:spPr>
          <a:xfrm rot="20109551">
            <a:off x="3525892" y="3561557"/>
            <a:ext cx="749104" cy="371051"/>
          </a:xfrm>
          <a:prstGeom prst="rightArrow">
            <a:avLst/>
          </a:prstGeom>
          <a:solidFill>
            <a:schemeClr val="bg1">
              <a:lumMod val="50000"/>
              <a:lumOff val="5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410" name="Right Arrow 409"/>
          <p:cNvSpPr/>
          <p:nvPr/>
        </p:nvSpPr>
        <p:spPr>
          <a:xfrm rot="1698915">
            <a:off x="3523680" y="5118804"/>
            <a:ext cx="749104" cy="371051"/>
          </a:xfrm>
          <a:prstGeom prst="rightArrow">
            <a:avLst/>
          </a:prstGeom>
          <a:solidFill>
            <a:srgbClr val="FF40FF"/>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411" name="Right Arrow 410"/>
          <p:cNvSpPr/>
          <p:nvPr/>
        </p:nvSpPr>
        <p:spPr>
          <a:xfrm rot="1523129">
            <a:off x="7474604" y="3561556"/>
            <a:ext cx="749104" cy="371051"/>
          </a:xfrm>
          <a:prstGeom prst="rightArrow">
            <a:avLst/>
          </a:prstGeom>
          <a:solidFill>
            <a:schemeClr val="bg1">
              <a:lumMod val="50000"/>
              <a:lumOff val="5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412" name="Right Arrow 411"/>
          <p:cNvSpPr/>
          <p:nvPr/>
        </p:nvSpPr>
        <p:spPr>
          <a:xfrm rot="19943214">
            <a:off x="7471978" y="5043323"/>
            <a:ext cx="749104" cy="371051"/>
          </a:xfrm>
          <a:prstGeom prst="rightArrow">
            <a:avLst/>
          </a:prstGeom>
          <a:solidFill>
            <a:srgbClr val="FF40FF"/>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456" name="Oval 455"/>
          <p:cNvSpPr/>
          <p:nvPr/>
        </p:nvSpPr>
        <p:spPr>
          <a:xfrm>
            <a:off x="1882078" y="4075781"/>
            <a:ext cx="289221" cy="289221"/>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233" name="TextBox 232"/>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8</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
        <p:nvSpPr>
          <p:cNvPr id="4" name="Rectangle 3"/>
          <p:cNvSpPr/>
          <p:nvPr/>
        </p:nvSpPr>
        <p:spPr>
          <a:xfrm>
            <a:off x="527025" y="1728736"/>
            <a:ext cx="10742770" cy="461665"/>
          </a:xfrm>
          <a:prstGeom prst="rect">
            <a:avLst/>
          </a:prstGeom>
        </p:spPr>
        <p:txBody>
          <a:bodyPr wrap="square">
            <a:spAutoFit/>
          </a:bodyPr>
          <a:lstStyle/>
          <a:p>
            <a:pPr lvl="1" algn="l"/>
            <a:r>
              <a:rPr lang="en-US" sz="2400" dirty="0" smtClean="0">
                <a:solidFill>
                  <a:srgbClr val="000000"/>
                </a:solidFill>
                <a:latin typeface="Gill Sans" charset="0"/>
                <a:ea typeface="Gill Sans" charset="0"/>
                <a:cs typeface="Gill Sans" charset="0"/>
              </a:rPr>
              <a:t>Forward-Backward </a:t>
            </a:r>
            <a:r>
              <a:rPr lang="en-US" sz="2400" dirty="0">
                <a:solidFill>
                  <a:srgbClr val="000000"/>
                </a:solidFill>
                <a:latin typeface="Gill Sans" charset="0"/>
                <a:ea typeface="Gill Sans" charset="0"/>
                <a:cs typeface="Gill Sans" charset="0"/>
              </a:rPr>
              <a:t>(FW-BW) algorithm </a:t>
            </a:r>
            <a:r>
              <a:rPr lang="en-US" sz="2400" dirty="0" smtClean="0">
                <a:solidFill>
                  <a:srgbClr val="000000"/>
                </a:solidFill>
                <a:latin typeface="Gill Sans" charset="0"/>
                <a:ea typeface="Gill Sans" charset="0"/>
                <a:cs typeface="Gill Sans" charset="0"/>
              </a:rPr>
              <a:t>takes </a:t>
            </a:r>
            <a:r>
              <a:rPr lang="en-US" sz="2400" dirty="0">
                <a:solidFill>
                  <a:srgbClr val="FF0000"/>
                </a:solidFill>
                <a:latin typeface="Gill Sans" charset="0"/>
                <a:ea typeface="Gill Sans" charset="0"/>
                <a:cs typeface="Gill Sans" charset="0"/>
              </a:rPr>
              <a:t>~80% </a:t>
            </a:r>
            <a:r>
              <a:rPr lang="en-US" sz="2400" dirty="0">
                <a:solidFill>
                  <a:srgbClr val="000000"/>
                </a:solidFill>
                <a:latin typeface="Gill Sans" charset="0"/>
                <a:ea typeface="Gill Sans" charset="0"/>
                <a:cs typeface="Gill Sans" charset="0"/>
              </a:rPr>
              <a:t>of </a:t>
            </a:r>
            <a:r>
              <a:rPr lang="en-US" sz="2400" dirty="0" smtClean="0">
                <a:solidFill>
                  <a:srgbClr val="000000"/>
                </a:solidFill>
                <a:latin typeface="Gill Sans" charset="0"/>
                <a:ea typeface="Gill Sans" charset="0"/>
                <a:cs typeface="Gill Sans" charset="0"/>
              </a:rPr>
              <a:t>total runtime</a:t>
            </a:r>
            <a:endParaRPr lang="en-US" sz="2400" dirty="0">
              <a:solidFill>
                <a:srgbClr val="000000"/>
              </a:solidFill>
              <a:latin typeface="Gill Sans" charset="0"/>
              <a:ea typeface="Gill Sans" charset="0"/>
              <a:cs typeface="Gill Sans" charset="0"/>
            </a:endParaRPr>
          </a:p>
        </p:txBody>
      </p:sp>
    </p:spTree>
    <p:extLst>
      <p:ext uri="{BB962C8B-B14F-4D97-AF65-F5344CB8AC3E}">
        <p14:creationId xmlns:p14="http://schemas.microsoft.com/office/powerpoint/2010/main" val="17392268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 grpId="0"/>
      <p:bldP spid="976" grpId="0"/>
      <p:bldP spid="1182" grpId="0" animBg="1"/>
      <p:bldP spid="977" grpId="0"/>
      <p:bldP spid="5" grpId="0" animBg="1"/>
      <p:bldP spid="410" grpId="0" animBg="1"/>
      <p:bldP spid="411" grpId="0" animBg="1"/>
      <p:bldP spid="412" grpId="0" animBg="1"/>
      <p:bldP spid="4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Observation</a:t>
            </a:r>
            <a:endParaRPr lang="en-US" dirty="0"/>
          </a:p>
        </p:txBody>
      </p:sp>
      <p:sp>
        <p:nvSpPr>
          <p:cNvPr id="3" name="Text Placeholder 2"/>
          <p:cNvSpPr>
            <a:spLocks noGrp="1"/>
          </p:cNvSpPr>
          <p:nvPr>
            <p:ph type="body" idx="1"/>
          </p:nvPr>
        </p:nvSpPr>
        <p:spPr>
          <a:xfrm>
            <a:off x="616071" y="1705379"/>
            <a:ext cx="11239501" cy="1665447"/>
          </a:xfrm>
        </p:spPr>
        <p:txBody>
          <a:bodyPr anchor="t">
            <a:normAutofit/>
          </a:bodyPr>
          <a:lstStyle/>
          <a:p>
            <a:pPr lvl="1"/>
            <a:r>
              <a:rPr lang="en-US" dirty="0" smtClean="0">
                <a:solidFill>
                  <a:srgbClr val="000000"/>
                </a:solidFill>
              </a:rPr>
              <a:t>The FW-BW can be done by </a:t>
            </a:r>
            <a:r>
              <a:rPr lang="en-US" dirty="0" smtClean="0">
                <a:solidFill>
                  <a:srgbClr val="0432FF"/>
                </a:solidFill>
              </a:rPr>
              <a:t>any spanning tree construction algorithm</a:t>
            </a:r>
            <a:r>
              <a:rPr lang="en-US" dirty="0" smtClean="0">
                <a:solidFill>
                  <a:srgbClr val="000000"/>
                </a:solidFill>
              </a:rPr>
              <a:t>.</a:t>
            </a:r>
          </a:p>
          <a:p>
            <a:pPr lvl="2"/>
            <a:r>
              <a:rPr lang="en-US" dirty="0" smtClean="0">
                <a:solidFill>
                  <a:schemeClr val="tx1">
                    <a:lumMod val="50000"/>
                  </a:schemeClr>
                </a:solidFill>
              </a:rPr>
              <a:t>BFS produces the </a:t>
            </a:r>
            <a:r>
              <a:rPr lang="en-US" dirty="0" smtClean="0">
                <a:solidFill>
                  <a:srgbClr val="FF0000"/>
                </a:solidFill>
              </a:rPr>
              <a:t>correct levels, which is not only unnecessary </a:t>
            </a:r>
            <a:r>
              <a:rPr lang="en-US" dirty="0" smtClean="0">
                <a:solidFill>
                  <a:srgbClr val="000000"/>
                </a:solidFill>
              </a:rPr>
              <a:t>for SCC, but also requires synchronization and thus limits </a:t>
            </a:r>
            <a:r>
              <a:rPr lang="en-US" dirty="0">
                <a:solidFill>
                  <a:srgbClr val="000000"/>
                </a:solidFill>
              </a:rPr>
              <a:t>the </a:t>
            </a:r>
            <a:r>
              <a:rPr lang="en-US" dirty="0" smtClean="0">
                <a:solidFill>
                  <a:srgbClr val="000000"/>
                </a:solidFill>
              </a:rPr>
              <a:t>performance</a:t>
            </a:r>
            <a:endParaRPr lang="en-US" dirty="0">
              <a:solidFill>
                <a:srgbClr val="000000"/>
              </a:solidFill>
            </a:endParaRPr>
          </a:p>
        </p:txBody>
      </p:sp>
      <p:sp>
        <p:nvSpPr>
          <p:cNvPr id="4" name="TextBox 3"/>
          <p:cNvSpPr txBox="1"/>
          <p:nvPr/>
        </p:nvSpPr>
        <p:spPr>
          <a:xfrm>
            <a:off x="144379" y="6426369"/>
            <a:ext cx="33187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smtClean="0">
                <a:latin typeface="Gill Sans" charset="0"/>
                <a:ea typeface="Gill Sans" charset="0"/>
                <a:cs typeface="Gill Sans" charset="0"/>
              </a:rPr>
              <a:t>9</a:t>
            </a:r>
            <a:endParaRPr kumimoji="0" lang="en-US" sz="18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
        <p:nvSpPr>
          <p:cNvPr id="238" name="Freeform 237"/>
          <p:cNvSpPr/>
          <p:nvPr/>
        </p:nvSpPr>
        <p:spPr>
          <a:xfrm>
            <a:off x="9437915" y="3218796"/>
            <a:ext cx="1790324" cy="2308216"/>
          </a:xfrm>
          <a:custGeom>
            <a:avLst/>
            <a:gdLst>
              <a:gd name="connsiteX0" fmla="*/ 65314 w 1975757"/>
              <a:gd name="connsiteY0" fmla="*/ 898072 h 2547290"/>
              <a:gd name="connsiteX1" fmla="*/ 48985 w 1975757"/>
              <a:gd name="connsiteY1" fmla="*/ 1387929 h 2547290"/>
              <a:gd name="connsiteX2" fmla="*/ 16328 w 1975757"/>
              <a:gd name="connsiteY2" fmla="*/ 1534886 h 2547290"/>
              <a:gd name="connsiteX3" fmla="*/ 0 w 1975757"/>
              <a:gd name="connsiteY3" fmla="*/ 1649186 h 2547290"/>
              <a:gd name="connsiteX4" fmla="*/ 16328 w 1975757"/>
              <a:gd name="connsiteY4" fmla="*/ 1779815 h 2547290"/>
              <a:gd name="connsiteX5" fmla="*/ 32657 w 1975757"/>
              <a:gd name="connsiteY5" fmla="*/ 1828800 h 2547290"/>
              <a:gd name="connsiteX6" fmla="*/ 81642 w 1975757"/>
              <a:gd name="connsiteY6" fmla="*/ 1845129 h 2547290"/>
              <a:gd name="connsiteX7" fmla="*/ 114300 w 1975757"/>
              <a:gd name="connsiteY7" fmla="*/ 1877786 h 2547290"/>
              <a:gd name="connsiteX8" fmla="*/ 163285 w 1975757"/>
              <a:gd name="connsiteY8" fmla="*/ 1894115 h 2547290"/>
              <a:gd name="connsiteX9" fmla="*/ 310242 w 1975757"/>
              <a:gd name="connsiteY9" fmla="*/ 1926772 h 2547290"/>
              <a:gd name="connsiteX10" fmla="*/ 800100 w 1975757"/>
              <a:gd name="connsiteY10" fmla="*/ 1975757 h 2547290"/>
              <a:gd name="connsiteX11" fmla="*/ 1208314 w 1975757"/>
              <a:gd name="connsiteY11" fmla="*/ 1992086 h 2547290"/>
              <a:gd name="connsiteX12" fmla="*/ 1257300 w 1975757"/>
              <a:gd name="connsiteY12" fmla="*/ 2188029 h 2547290"/>
              <a:gd name="connsiteX13" fmla="*/ 1306285 w 1975757"/>
              <a:gd name="connsiteY13" fmla="*/ 2286000 h 2547290"/>
              <a:gd name="connsiteX14" fmla="*/ 1322614 w 1975757"/>
              <a:gd name="connsiteY14" fmla="*/ 2334986 h 2547290"/>
              <a:gd name="connsiteX15" fmla="*/ 1387928 w 1975757"/>
              <a:gd name="connsiteY15" fmla="*/ 2432957 h 2547290"/>
              <a:gd name="connsiteX16" fmla="*/ 1485900 w 1975757"/>
              <a:gd name="connsiteY16" fmla="*/ 2481943 h 2547290"/>
              <a:gd name="connsiteX17" fmla="*/ 1518557 w 1975757"/>
              <a:gd name="connsiteY17" fmla="*/ 2530929 h 2547290"/>
              <a:gd name="connsiteX18" fmla="*/ 1763485 w 1975757"/>
              <a:gd name="connsiteY18" fmla="*/ 2530929 h 2547290"/>
              <a:gd name="connsiteX19" fmla="*/ 1812471 w 1975757"/>
              <a:gd name="connsiteY19" fmla="*/ 2514600 h 2547290"/>
              <a:gd name="connsiteX20" fmla="*/ 1910442 w 1975757"/>
              <a:gd name="connsiteY20" fmla="*/ 2449286 h 2547290"/>
              <a:gd name="connsiteX21" fmla="*/ 1959428 w 1975757"/>
              <a:gd name="connsiteY21" fmla="*/ 2318657 h 2547290"/>
              <a:gd name="connsiteX22" fmla="*/ 1975757 w 1975757"/>
              <a:gd name="connsiteY22" fmla="*/ 1061357 h 2547290"/>
              <a:gd name="connsiteX23" fmla="*/ 1959428 w 1975757"/>
              <a:gd name="connsiteY23" fmla="*/ 832757 h 2547290"/>
              <a:gd name="connsiteX24" fmla="*/ 1943100 w 1975757"/>
              <a:gd name="connsiteY24" fmla="*/ 767443 h 2547290"/>
              <a:gd name="connsiteX25" fmla="*/ 1926771 w 1975757"/>
              <a:gd name="connsiteY25" fmla="*/ 555172 h 2547290"/>
              <a:gd name="connsiteX26" fmla="*/ 1910442 w 1975757"/>
              <a:gd name="connsiteY26" fmla="*/ 473529 h 2547290"/>
              <a:gd name="connsiteX27" fmla="*/ 1877785 w 1975757"/>
              <a:gd name="connsiteY27" fmla="*/ 261257 h 2547290"/>
              <a:gd name="connsiteX28" fmla="*/ 1828800 w 1975757"/>
              <a:gd name="connsiteY28" fmla="*/ 163286 h 2547290"/>
              <a:gd name="connsiteX29" fmla="*/ 1779814 w 1975757"/>
              <a:gd name="connsiteY29" fmla="*/ 130629 h 2547290"/>
              <a:gd name="connsiteX30" fmla="*/ 1747157 w 1975757"/>
              <a:gd name="connsiteY30" fmla="*/ 81643 h 2547290"/>
              <a:gd name="connsiteX31" fmla="*/ 1583871 w 1975757"/>
              <a:gd name="connsiteY31" fmla="*/ 0 h 2547290"/>
              <a:gd name="connsiteX32" fmla="*/ 1485900 w 1975757"/>
              <a:gd name="connsiteY32" fmla="*/ 48986 h 2547290"/>
              <a:gd name="connsiteX33" fmla="*/ 1469571 w 1975757"/>
              <a:gd name="connsiteY33" fmla="*/ 97972 h 2547290"/>
              <a:gd name="connsiteX34" fmla="*/ 1436914 w 1975757"/>
              <a:gd name="connsiteY34" fmla="*/ 146957 h 2547290"/>
              <a:gd name="connsiteX35" fmla="*/ 1404257 w 1975757"/>
              <a:gd name="connsiteY35" fmla="*/ 244929 h 2547290"/>
              <a:gd name="connsiteX36" fmla="*/ 1371600 w 1975757"/>
              <a:gd name="connsiteY36" fmla="*/ 293915 h 2547290"/>
              <a:gd name="connsiteX37" fmla="*/ 1338942 w 1975757"/>
              <a:gd name="connsiteY37" fmla="*/ 391886 h 2547290"/>
              <a:gd name="connsiteX38" fmla="*/ 1306285 w 1975757"/>
              <a:gd name="connsiteY38" fmla="*/ 489857 h 2547290"/>
              <a:gd name="connsiteX39" fmla="*/ 1273628 w 1975757"/>
              <a:gd name="connsiteY39" fmla="*/ 587829 h 2547290"/>
              <a:gd name="connsiteX40" fmla="*/ 1240971 w 1975757"/>
              <a:gd name="connsiteY40" fmla="*/ 636815 h 2547290"/>
              <a:gd name="connsiteX41" fmla="*/ 1224642 w 1975757"/>
              <a:gd name="connsiteY41" fmla="*/ 685800 h 2547290"/>
              <a:gd name="connsiteX42" fmla="*/ 1175657 w 1975757"/>
              <a:gd name="connsiteY42" fmla="*/ 718457 h 2547290"/>
              <a:gd name="connsiteX43" fmla="*/ 1094014 w 1975757"/>
              <a:gd name="connsiteY43" fmla="*/ 767443 h 2547290"/>
              <a:gd name="connsiteX44" fmla="*/ 391885 w 1975757"/>
              <a:gd name="connsiteY44" fmla="*/ 734786 h 2547290"/>
              <a:gd name="connsiteX45" fmla="*/ 310242 w 1975757"/>
              <a:gd name="connsiteY45" fmla="*/ 718457 h 2547290"/>
              <a:gd name="connsiteX46" fmla="*/ 81642 w 1975757"/>
              <a:gd name="connsiteY46" fmla="*/ 849086 h 2547290"/>
              <a:gd name="connsiteX47" fmla="*/ 65314 w 1975757"/>
              <a:gd name="connsiteY47" fmla="*/ 898072 h 254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75757" h="2547290">
                <a:moveTo>
                  <a:pt x="65314" y="898072"/>
                </a:moveTo>
                <a:cubicBezTo>
                  <a:pt x="59871" y="987879"/>
                  <a:pt x="58306" y="1224819"/>
                  <a:pt x="48985" y="1387929"/>
                </a:cubicBezTo>
                <a:cubicBezTo>
                  <a:pt x="46283" y="1435210"/>
                  <a:pt x="24811" y="1488227"/>
                  <a:pt x="16328" y="1534886"/>
                </a:cubicBezTo>
                <a:cubicBezTo>
                  <a:pt x="9443" y="1572752"/>
                  <a:pt x="5443" y="1611086"/>
                  <a:pt x="0" y="1649186"/>
                </a:cubicBezTo>
                <a:cubicBezTo>
                  <a:pt x="5443" y="1692729"/>
                  <a:pt x="8478" y="1736641"/>
                  <a:pt x="16328" y="1779815"/>
                </a:cubicBezTo>
                <a:cubicBezTo>
                  <a:pt x="19407" y="1796749"/>
                  <a:pt x="20487" y="1816630"/>
                  <a:pt x="32657" y="1828800"/>
                </a:cubicBezTo>
                <a:cubicBezTo>
                  <a:pt x="44827" y="1840970"/>
                  <a:pt x="65314" y="1839686"/>
                  <a:pt x="81642" y="1845129"/>
                </a:cubicBezTo>
                <a:cubicBezTo>
                  <a:pt x="92528" y="1856015"/>
                  <a:pt x="101099" y="1869865"/>
                  <a:pt x="114300" y="1877786"/>
                </a:cubicBezTo>
                <a:cubicBezTo>
                  <a:pt x="129059" y="1886641"/>
                  <a:pt x="146736" y="1889387"/>
                  <a:pt x="163285" y="1894115"/>
                </a:cubicBezTo>
                <a:cubicBezTo>
                  <a:pt x="195905" y="1903435"/>
                  <a:pt x="280324" y="1923032"/>
                  <a:pt x="310242" y="1926772"/>
                </a:cubicBezTo>
                <a:cubicBezTo>
                  <a:pt x="325776" y="1928714"/>
                  <a:pt x="721876" y="1971411"/>
                  <a:pt x="800100" y="1975757"/>
                </a:cubicBezTo>
                <a:cubicBezTo>
                  <a:pt x="936070" y="1983311"/>
                  <a:pt x="1072243" y="1986643"/>
                  <a:pt x="1208314" y="1992086"/>
                </a:cubicBezTo>
                <a:cubicBezTo>
                  <a:pt x="1273220" y="2089445"/>
                  <a:pt x="1226474" y="2003073"/>
                  <a:pt x="1257300" y="2188029"/>
                </a:cubicBezTo>
                <a:cubicBezTo>
                  <a:pt x="1267561" y="2249596"/>
                  <a:pt x="1278073" y="2229577"/>
                  <a:pt x="1306285" y="2286000"/>
                </a:cubicBezTo>
                <a:cubicBezTo>
                  <a:pt x="1313982" y="2301395"/>
                  <a:pt x="1314255" y="2319940"/>
                  <a:pt x="1322614" y="2334986"/>
                </a:cubicBezTo>
                <a:cubicBezTo>
                  <a:pt x="1341675" y="2369296"/>
                  <a:pt x="1350693" y="2420545"/>
                  <a:pt x="1387928" y="2432957"/>
                </a:cubicBezTo>
                <a:cubicBezTo>
                  <a:pt x="1455531" y="2455492"/>
                  <a:pt x="1422593" y="2439739"/>
                  <a:pt x="1485900" y="2481943"/>
                </a:cubicBezTo>
                <a:cubicBezTo>
                  <a:pt x="1496786" y="2498272"/>
                  <a:pt x="1501518" y="2521193"/>
                  <a:pt x="1518557" y="2530929"/>
                </a:cubicBezTo>
                <a:cubicBezTo>
                  <a:pt x="1579000" y="2565468"/>
                  <a:pt x="1720085" y="2535269"/>
                  <a:pt x="1763485" y="2530929"/>
                </a:cubicBezTo>
                <a:cubicBezTo>
                  <a:pt x="1779814" y="2525486"/>
                  <a:pt x="1797425" y="2522959"/>
                  <a:pt x="1812471" y="2514600"/>
                </a:cubicBezTo>
                <a:cubicBezTo>
                  <a:pt x="1846781" y="2495539"/>
                  <a:pt x="1910442" y="2449286"/>
                  <a:pt x="1910442" y="2449286"/>
                </a:cubicBezTo>
                <a:cubicBezTo>
                  <a:pt x="1945492" y="2396712"/>
                  <a:pt x="1957640" y="2391961"/>
                  <a:pt x="1959428" y="2318657"/>
                </a:cubicBezTo>
                <a:cubicBezTo>
                  <a:pt x="1969648" y="1899646"/>
                  <a:pt x="1970314" y="1480457"/>
                  <a:pt x="1975757" y="1061357"/>
                </a:cubicBezTo>
                <a:cubicBezTo>
                  <a:pt x="1970314" y="985157"/>
                  <a:pt x="1967864" y="908684"/>
                  <a:pt x="1959428" y="832757"/>
                </a:cubicBezTo>
                <a:cubicBezTo>
                  <a:pt x="1956950" y="810453"/>
                  <a:pt x="1945722" y="789731"/>
                  <a:pt x="1943100" y="767443"/>
                </a:cubicBezTo>
                <a:cubicBezTo>
                  <a:pt x="1934808" y="696963"/>
                  <a:pt x="1934608" y="625704"/>
                  <a:pt x="1926771" y="555172"/>
                </a:cubicBezTo>
                <a:cubicBezTo>
                  <a:pt x="1923706" y="527588"/>
                  <a:pt x="1914662" y="500960"/>
                  <a:pt x="1910442" y="473529"/>
                </a:cubicBezTo>
                <a:cubicBezTo>
                  <a:pt x="1894576" y="370399"/>
                  <a:pt x="1900251" y="351121"/>
                  <a:pt x="1877785" y="261257"/>
                </a:cubicBezTo>
                <a:cubicBezTo>
                  <a:pt x="1868931" y="225843"/>
                  <a:pt x="1855406" y="189892"/>
                  <a:pt x="1828800" y="163286"/>
                </a:cubicBezTo>
                <a:cubicBezTo>
                  <a:pt x="1814923" y="149409"/>
                  <a:pt x="1796143" y="141515"/>
                  <a:pt x="1779814" y="130629"/>
                </a:cubicBezTo>
                <a:cubicBezTo>
                  <a:pt x="1768928" y="114300"/>
                  <a:pt x="1761926" y="94566"/>
                  <a:pt x="1747157" y="81643"/>
                </a:cubicBezTo>
                <a:cubicBezTo>
                  <a:pt x="1669395" y="13602"/>
                  <a:pt x="1665030" y="20290"/>
                  <a:pt x="1583871" y="0"/>
                </a:cubicBezTo>
                <a:cubicBezTo>
                  <a:pt x="1551601" y="10757"/>
                  <a:pt x="1508920" y="20210"/>
                  <a:pt x="1485900" y="48986"/>
                </a:cubicBezTo>
                <a:cubicBezTo>
                  <a:pt x="1475148" y="62426"/>
                  <a:pt x="1477268" y="82577"/>
                  <a:pt x="1469571" y="97972"/>
                </a:cubicBezTo>
                <a:cubicBezTo>
                  <a:pt x="1460795" y="115524"/>
                  <a:pt x="1444884" y="129024"/>
                  <a:pt x="1436914" y="146957"/>
                </a:cubicBezTo>
                <a:cubicBezTo>
                  <a:pt x="1422933" y="178414"/>
                  <a:pt x="1423352" y="216287"/>
                  <a:pt x="1404257" y="244929"/>
                </a:cubicBezTo>
                <a:cubicBezTo>
                  <a:pt x="1393371" y="261258"/>
                  <a:pt x="1379570" y="275982"/>
                  <a:pt x="1371600" y="293915"/>
                </a:cubicBezTo>
                <a:cubicBezTo>
                  <a:pt x="1357619" y="325372"/>
                  <a:pt x="1349828" y="359229"/>
                  <a:pt x="1338942" y="391886"/>
                </a:cubicBezTo>
                <a:lnTo>
                  <a:pt x="1306285" y="489857"/>
                </a:lnTo>
                <a:cubicBezTo>
                  <a:pt x="1306283" y="489862"/>
                  <a:pt x="1273631" y="587825"/>
                  <a:pt x="1273628" y="587829"/>
                </a:cubicBezTo>
                <a:cubicBezTo>
                  <a:pt x="1262742" y="604158"/>
                  <a:pt x="1249747" y="619262"/>
                  <a:pt x="1240971" y="636815"/>
                </a:cubicBezTo>
                <a:cubicBezTo>
                  <a:pt x="1233274" y="652210"/>
                  <a:pt x="1235394" y="672360"/>
                  <a:pt x="1224642" y="685800"/>
                </a:cubicBezTo>
                <a:cubicBezTo>
                  <a:pt x="1212383" y="701124"/>
                  <a:pt x="1190981" y="706198"/>
                  <a:pt x="1175657" y="718457"/>
                </a:cubicBezTo>
                <a:cubicBezTo>
                  <a:pt x="1111618" y="769689"/>
                  <a:pt x="1179084" y="739087"/>
                  <a:pt x="1094014" y="767443"/>
                </a:cubicBezTo>
                <a:cubicBezTo>
                  <a:pt x="883636" y="760869"/>
                  <a:pt x="616623" y="762879"/>
                  <a:pt x="391885" y="734786"/>
                </a:cubicBezTo>
                <a:cubicBezTo>
                  <a:pt x="364346" y="731344"/>
                  <a:pt x="337456" y="723900"/>
                  <a:pt x="310242" y="718457"/>
                </a:cubicBezTo>
                <a:cubicBezTo>
                  <a:pt x="65734" y="737266"/>
                  <a:pt x="104680" y="664789"/>
                  <a:pt x="81642" y="849086"/>
                </a:cubicBezTo>
                <a:cubicBezTo>
                  <a:pt x="80967" y="854487"/>
                  <a:pt x="70757" y="808265"/>
                  <a:pt x="65314" y="898072"/>
                </a:cubicBezTo>
                <a:close/>
              </a:path>
            </a:pathLst>
          </a:custGeom>
          <a:solidFill>
            <a:schemeClr val="tx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239" name="TextBox 238"/>
          <p:cNvSpPr txBox="1"/>
          <p:nvPr/>
        </p:nvSpPr>
        <p:spPr>
          <a:xfrm>
            <a:off x="9157471" y="5642424"/>
            <a:ext cx="1780210" cy="400110"/>
          </a:xfrm>
          <a:prstGeom prst="rect">
            <a:avLst/>
          </a:prstGeom>
          <a:noFill/>
        </p:spPr>
        <p:txBody>
          <a:bodyPr wrap="square" rtlCol="0">
            <a:spAutoFit/>
          </a:bodyPr>
          <a:lstStyle/>
          <a:p>
            <a:r>
              <a:rPr lang="en-US" sz="2000" dirty="0" smtClean="0">
                <a:solidFill>
                  <a:srgbClr val="000000"/>
                </a:solidFill>
                <a:latin typeface="Gill Sans" charset="0"/>
                <a:ea typeface="Gill Sans" charset="0"/>
                <a:cs typeface="Gill Sans" charset="0"/>
              </a:rPr>
              <a:t>Detected SCC</a:t>
            </a:r>
            <a:endParaRPr lang="en-US" sz="2000" dirty="0">
              <a:solidFill>
                <a:srgbClr val="000000"/>
              </a:solidFill>
              <a:latin typeface="Gill Sans" charset="0"/>
              <a:ea typeface="Gill Sans" charset="0"/>
              <a:cs typeface="Gill Sans" charset="0"/>
            </a:endParaRPr>
          </a:p>
        </p:txBody>
      </p:sp>
      <p:grpSp>
        <p:nvGrpSpPr>
          <p:cNvPr id="240" name="Group 239"/>
          <p:cNvGrpSpPr/>
          <p:nvPr/>
        </p:nvGrpSpPr>
        <p:grpSpPr>
          <a:xfrm>
            <a:off x="8537681" y="3376214"/>
            <a:ext cx="2524514" cy="2029238"/>
            <a:chOff x="9410956" y="3948656"/>
            <a:chExt cx="2785992" cy="2239417"/>
          </a:xfrm>
        </p:grpSpPr>
        <p:sp>
          <p:nvSpPr>
            <p:cNvPr id="241" name="Oval 240"/>
            <p:cNvSpPr/>
            <p:nvPr/>
          </p:nvSpPr>
          <p:spPr>
            <a:xfrm>
              <a:off x="9414436"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10</a:t>
              </a:r>
            </a:p>
          </p:txBody>
        </p:sp>
        <p:sp>
          <p:nvSpPr>
            <p:cNvPr id="242" name="Oval 241"/>
            <p:cNvSpPr/>
            <p:nvPr/>
          </p:nvSpPr>
          <p:spPr>
            <a:xfrm>
              <a:off x="9957531"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14</a:t>
              </a:r>
            </a:p>
          </p:txBody>
        </p:sp>
        <p:sp>
          <p:nvSpPr>
            <p:cNvPr id="243" name="Oval 242"/>
            <p:cNvSpPr/>
            <p:nvPr/>
          </p:nvSpPr>
          <p:spPr>
            <a:xfrm>
              <a:off x="10597611"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9</a:t>
              </a:r>
            </a:p>
          </p:txBody>
        </p:sp>
        <p:sp>
          <p:nvSpPr>
            <p:cNvPr id="244" name="Oval 243"/>
            <p:cNvSpPr/>
            <p:nvPr/>
          </p:nvSpPr>
          <p:spPr>
            <a:xfrm>
              <a:off x="11237691" y="394865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0</a:t>
              </a:r>
            </a:p>
          </p:txBody>
        </p:sp>
        <p:sp>
          <p:nvSpPr>
            <p:cNvPr id="245" name="Oval 244"/>
            <p:cNvSpPr/>
            <p:nvPr/>
          </p:nvSpPr>
          <p:spPr>
            <a:xfrm>
              <a:off x="11877771" y="394865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7</a:t>
              </a:r>
            </a:p>
          </p:txBody>
        </p:sp>
        <p:sp>
          <p:nvSpPr>
            <p:cNvPr id="246" name="Oval 245"/>
            <p:cNvSpPr/>
            <p:nvPr/>
          </p:nvSpPr>
          <p:spPr>
            <a:xfrm>
              <a:off x="9414436" y="458873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17</a:t>
              </a:r>
            </a:p>
          </p:txBody>
        </p:sp>
        <p:sp>
          <p:nvSpPr>
            <p:cNvPr id="247" name="Oval 246"/>
            <p:cNvSpPr/>
            <p:nvPr/>
          </p:nvSpPr>
          <p:spPr>
            <a:xfrm>
              <a:off x="9957531" y="458873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11</a:t>
              </a:r>
            </a:p>
          </p:txBody>
        </p:sp>
        <p:sp>
          <p:nvSpPr>
            <p:cNvPr id="248" name="Oval 247"/>
            <p:cNvSpPr/>
            <p:nvPr/>
          </p:nvSpPr>
          <p:spPr>
            <a:xfrm>
              <a:off x="10597611" y="458873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249" name="Oval 248"/>
            <p:cNvSpPr/>
            <p:nvPr/>
          </p:nvSpPr>
          <p:spPr>
            <a:xfrm>
              <a:off x="11877771" y="458873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a:t>
              </a:r>
            </a:p>
          </p:txBody>
        </p:sp>
        <p:sp>
          <p:nvSpPr>
            <p:cNvPr id="250" name="Oval 249"/>
            <p:cNvSpPr/>
            <p:nvPr/>
          </p:nvSpPr>
          <p:spPr>
            <a:xfrm>
              <a:off x="11237691" y="458873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a:t>
              </a:r>
            </a:p>
          </p:txBody>
        </p:sp>
        <p:sp>
          <p:nvSpPr>
            <p:cNvPr id="251" name="Oval 250"/>
            <p:cNvSpPr/>
            <p:nvPr/>
          </p:nvSpPr>
          <p:spPr>
            <a:xfrm>
              <a:off x="9414436" y="522881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16</a:t>
              </a:r>
            </a:p>
          </p:txBody>
        </p:sp>
        <p:sp>
          <p:nvSpPr>
            <p:cNvPr id="252" name="Oval 251"/>
            <p:cNvSpPr/>
            <p:nvPr/>
          </p:nvSpPr>
          <p:spPr>
            <a:xfrm>
              <a:off x="9957531" y="522881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15</a:t>
              </a:r>
            </a:p>
          </p:txBody>
        </p:sp>
        <p:sp>
          <p:nvSpPr>
            <p:cNvPr id="253" name="Oval 252"/>
            <p:cNvSpPr/>
            <p:nvPr/>
          </p:nvSpPr>
          <p:spPr>
            <a:xfrm>
              <a:off x="10597611" y="522881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6</a:t>
              </a:r>
            </a:p>
          </p:txBody>
        </p:sp>
        <p:sp>
          <p:nvSpPr>
            <p:cNvPr id="254" name="Oval 253"/>
            <p:cNvSpPr/>
            <p:nvPr/>
          </p:nvSpPr>
          <p:spPr>
            <a:xfrm>
              <a:off x="11237691" y="522881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sp>
          <p:nvSpPr>
            <p:cNvPr id="255" name="Oval 254"/>
            <p:cNvSpPr/>
            <p:nvPr/>
          </p:nvSpPr>
          <p:spPr>
            <a:xfrm>
              <a:off x="11877771" y="522881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5</a:t>
              </a:r>
            </a:p>
          </p:txBody>
        </p:sp>
        <p:sp>
          <p:nvSpPr>
            <p:cNvPr id="256" name="Oval 255"/>
            <p:cNvSpPr/>
            <p:nvPr/>
          </p:nvSpPr>
          <p:spPr>
            <a:xfrm>
              <a:off x="9410956" y="5864065"/>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21</a:t>
              </a:r>
            </a:p>
          </p:txBody>
        </p:sp>
        <p:sp>
          <p:nvSpPr>
            <p:cNvPr id="257" name="Oval 256"/>
            <p:cNvSpPr/>
            <p:nvPr/>
          </p:nvSpPr>
          <p:spPr>
            <a:xfrm>
              <a:off x="10594131" y="586889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13</a:t>
              </a:r>
            </a:p>
          </p:txBody>
        </p:sp>
        <p:sp>
          <p:nvSpPr>
            <p:cNvPr id="258" name="Oval 257"/>
            <p:cNvSpPr/>
            <p:nvPr/>
          </p:nvSpPr>
          <p:spPr>
            <a:xfrm>
              <a:off x="11874291" y="5868896"/>
              <a:ext cx="319177" cy="319177"/>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3</a:t>
              </a:r>
            </a:p>
          </p:txBody>
        </p:sp>
        <p:sp>
          <p:nvSpPr>
            <p:cNvPr id="259" name="Oval 258"/>
            <p:cNvSpPr/>
            <p:nvPr/>
          </p:nvSpPr>
          <p:spPr>
            <a:xfrm>
              <a:off x="11243355" y="586889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12</a:t>
              </a:r>
            </a:p>
          </p:txBody>
        </p:sp>
        <p:sp>
          <p:nvSpPr>
            <p:cNvPr id="260" name="Oval 259"/>
            <p:cNvSpPr/>
            <p:nvPr/>
          </p:nvSpPr>
          <p:spPr>
            <a:xfrm>
              <a:off x="9954051" y="5868896"/>
              <a:ext cx="319177" cy="319177"/>
            </a:xfrm>
            <a:prstGeom prst="ellipse">
              <a:avLst/>
            </a:prstGeom>
            <a:no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18</a:t>
              </a:r>
            </a:p>
          </p:txBody>
        </p:sp>
        <p:cxnSp>
          <p:nvCxnSpPr>
            <p:cNvPr id="261" name="Straight Arrow Connector 260"/>
            <p:cNvCxnSpPr/>
            <p:nvPr/>
          </p:nvCxnSpPr>
          <p:spPr>
            <a:xfrm>
              <a:off x="1091678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a:off x="9733613" y="4108245"/>
              <a:ext cx="223918"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a:off x="10117120"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flipH="1" flipV="1">
              <a:off x="9574025" y="4267833"/>
              <a:ext cx="430249" cy="367646"/>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a:off x="10276708" y="410824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a:off x="10870046" y="3995398"/>
              <a:ext cx="414387"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H="1">
              <a:off x="10870046" y="4221091"/>
              <a:ext cx="414387"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1924513" y="422109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12150206" y="422109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1397280"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a:off x="1155686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a:off x="11397280" y="490791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11924513" y="486117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V="1">
              <a:off x="12150206" y="4861171"/>
              <a:ext cx="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H="1">
              <a:off x="11510126" y="486117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nvCxnSpPr>
          <p:spPr>
            <a:xfrm>
              <a:off x="11556868" y="538840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flipH="1" flipV="1">
              <a:off x="11397280" y="5547993"/>
              <a:ext cx="523753" cy="367645"/>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flipV="1">
              <a:off x="11921033" y="5501251"/>
              <a:ext cx="348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flipH="1">
              <a:off x="12146726" y="5501251"/>
              <a:ext cx="3480"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flipH="1" flipV="1">
              <a:off x="10870046" y="5501251"/>
              <a:ext cx="10509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V="1">
              <a:off x="10757200" y="490791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V="1">
              <a:off x="10113640" y="5547993"/>
              <a:ext cx="348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a:off x="10276708" y="474832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a:off x="10757200" y="5547993"/>
              <a:ext cx="645744"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10866566" y="5915638"/>
              <a:ext cx="423531"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a:off x="10866566" y="6141331"/>
              <a:ext cx="423531"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flipH="1">
              <a:off x="9570545" y="5547993"/>
              <a:ext cx="3480" cy="316072"/>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a:off x="10870046" y="486117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10229966" y="4221091"/>
              <a:ext cx="414387" cy="414387"/>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a:off x="9733613" y="5388405"/>
              <a:ext cx="223919"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p:nvPr/>
          </p:nvCxnSpPr>
          <p:spPr>
            <a:xfrm>
              <a:off x="9574025" y="4267833"/>
              <a:ext cx="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flipH="1">
              <a:off x="10753720" y="5547993"/>
              <a:ext cx="3480" cy="320903"/>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flipH="1">
              <a:off x="10916788" y="5388405"/>
              <a:ext cx="320903" cy="0"/>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a:off x="9730133" y="6023654"/>
              <a:ext cx="223918" cy="4831"/>
            </a:xfrm>
            <a:prstGeom prst="straightConnector1">
              <a:avLst/>
            </a:prstGeom>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95" name="Freeform 294"/>
          <p:cNvSpPr/>
          <p:nvPr/>
        </p:nvSpPr>
        <p:spPr>
          <a:xfrm>
            <a:off x="7187316" y="3498734"/>
            <a:ext cx="21937" cy="517862"/>
          </a:xfrm>
          <a:custGeom>
            <a:avLst/>
            <a:gdLst>
              <a:gd name="connsiteX0" fmla="*/ 24209 w 24209"/>
              <a:gd name="connsiteY0" fmla="*/ 0 h 571500"/>
              <a:gd name="connsiteX1" fmla="*/ 7880 w 24209"/>
              <a:gd name="connsiteY1" fmla="*/ 571500 h 571500"/>
            </a:gdLst>
            <a:ahLst/>
            <a:cxnLst>
              <a:cxn ang="0">
                <a:pos x="connsiteX0" y="connsiteY0"/>
              </a:cxn>
              <a:cxn ang="0">
                <a:pos x="connsiteX1" y="connsiteY1"/>
              </a:cxn>
            </a:cxnLst>
            <a:rect l="l" t="t" r="r" b="b"/>
            <a:pathLst>
              <a:path w="24209" h="571500">
                <a:moveTo>
                  <a:pt x="24209" y="0"/>
                </a:moveTo>
                <a:cubicBezTo>
                  <a:pt x="-18070" y="253666"/>
                  <a:pt x="7880" y="64864"/>
                  <a:pt x="7880" y="571500"/>
                </a:cubicBezTo>
              </a:path>
            </a:pathLst>
          </a:cu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Gill Sans" charset="0"/>
              <a:ea typeface="Gill Sans" charset="0"/>
              <a:cs typeface="Gill Sans" charset="0"/>
            </a:endParaRPr>
          </a:p>
        </p:txBody>
      </p:sp>
      <p:grpSp>
        <p:nvGrpSpPr>
          <p:cNvPr id="296" name="Group 295"/>
          <p:cNvGrpSpPr/>
          <p:nvPr/>
        </p:nvGrpSpPr>
        <p:grpSpPr>
          <a:xfrm>
            <a:off x="810883" y="3493210"/>
            <a:ext cx="2524514" cy="2029238"/>
            <a:chOff x="9410956" y="3948656"/>
            <a:chExt cx="2785992" cy="2239417"/>
          </a:xfrm>
          <a:noFill/>
        </p:grpSpPr>
        <p:sp>
          <p:nvSpPr>
            <p:cNvPr id="297" name="Oval 296"/>
            <p:cNvSpPr/>
            <p:nvPr/>
          </p:nvSpPr>
          <p:spPr>
            <a:xfrm>
              <a:off x="9414436"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10</a:t>
              </a:r>
            </a:p>
          </p:txBody>
        </p:sp>
        <p:sp>
          <p:nvSpPr>
            <p:cNvPr id="298" name="Oval 297"/>
            <p:cNvSpPr/>
            <p:nvPr/>
          </p:nvSpPr>
          <p:spPr>
            <a:xfrm>
              <a:off x="995753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14</a:t>
              </a:r>
            </a:p>
          </p:txBody>
        </p:sp>
        <p:sp>
          <p:nvSpPr>
            <p:cNvPr id="299" name="Oval 298"/>
            <p:cNvSpPr/>
            <p:nvPr/>
          </p:nvSpPr>
          <p:spPr>
            <a:xfrm>
              <a:off x="1059761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9</a:t>
              </a:r>
            </a:p>
          </p:txBody>
        </p:sp>
        <p:sp>
          <p:nvSpPr>
            <p:cNvPr id="300" name="Oval 299"/>
            <p:cNvSpPr/>
            <p:nvPr/>
          </p:nvSpPr>
          <p:spPr>
            <a:xfrm>
              <a:off x="1123769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0</a:t>
              </a:r>
            </a:p>
          </p:txBody>
        </p:sp>
        <p:sp>
          <p:nvSpPr>
            <p:cNvPr id="301" name="Oval 300"/>
            <p:cNvSpPr/>
            <p:nvPr/>
          </p:nvSpPr>
          <p:spPr>
            <a:xfrm>
              <a:off x="11877771" y="394865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7</a:t>
              </a:r>
            </a:p>
          </p:txBody>
        </p:sp>
        <p:sp>
          <p:nvSpPr>
            <p:cNvPr id="302" name="Oval 301"/>
            <p:cNvSpPr/>
            <p:nvPr/>
          </p:nvSpPr>
          <p:spPr>
            <a:xfrm>
              <a:off x="9414436"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17</a:t>
              </a:r>
            </a:p>
          </p:txBody>
        </p:sp>
        <p:sp>
          <p:nvSpPr>
            <p:cNvPr id="303" name="Oval 302"/>
            <p:cNvSpPr/>
            <p:nvPr/>
          </p:nvSpPr>
          <p:spPr>
            <a:xfrm>
              <a:off x="9957531"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11</a:t>
              </a:r>
            </a:p>
          </p:txBody>
        </p:sp>
        <p:sp>
          <p:nvSpPr>
            <p:cNvPr id="304" name="Oval 303"/>
            <p:cNvSpPr/>
            <p:nvPr/>
          </p:nvSpPr>
          <p:spPr>
            <a:xfrm>
              <a:off x="10597611"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305" name="Oval 304"/>
            <p:cNvSpPr/>
            <p:nvPr/>
          </p:nvSpPr>
          <p:spPr>
            <a:xfrm>
              <a:off x="11877771"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a:t>
              </a:r>
            </a:p>
          </p:txBody>
        </p:sp>
        <p:sp>
          <p:nvSpPr>
            <p:cNvPr id="306" name="Oval 305"/>
            <p:cNvSpPr/>
            <p:nvPr/>
          </p:nvSpPr>
          <p:spPr>
            <a:xfrm>
              <a:off x="11237691" y="458873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a:t>
              </a:r>
            </a:p>
          </p:txBody>
        </p:sp>
        <p:sp>
          <p:nvSpPr>
            <p:cNvPr id="307" name="Oval 306"/>
            <p:cNvSpPr/>
            <p:nvPr/>
          </p:nvSpPr>
          <p:spPr>
            <a:xfrm>
              <a:off x="9414436"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16</a:t>
              </a:r>
            </a:p>
          </p:txBody>
        </p:sp>
        <p:sp>
          <p:nvSpPr>
            <p:cNvPr id="308" name="Oval 307"/>
            <p:cNvSpPr/>
            <p:nvPr/>
          </p:nvSpPr>
          <p:spPr>
            <a:xfrm>
              <a:off x="995753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15</a:t>
              </a:r>
            </a:p>
          </p:txBody>
        </p:sp>
        <p:sp>
          <p:nvSpPr>
            <p:cNvPr id="309" name="Oval 308"/>
            <p:cNvSpPr/>
            <p:nvPr/>
          </p:nvSpPr>
          <p:spPr>
            <a:xfrm>
              <a:off x="1059761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6</a:t>
              </a:r>
            </a:p>
          </p:txBody>
        </p:sp>
        <p:sp>
          <p:nvSpPr>
            <p:cNvPr id="310" name="Oval 309"/>
            <p:cNvSpPr/>
            <p:nvPr/>
          </p:nvSpPr>
          <p:spPr>
            <a:xfrm>
              <a:off x="1123769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4</a:t>
              </a:r>
            </a:p>
          </p:txBody>
        </p:sp>
        <p:sp>
          <p:nvSpPr>
            <p:cNvPr id="311" name="Oval 310"/>
            <p:cNvSpPr/>
            <p:nvPr/>
          </p:nvSpPr>
          <p:spPr>
            <a:xfrm>
              <a:off x="11877771" y="522881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5</a:t>
              </a:r>
            </a:p>
          </p:txBody>
        </p:sp>
        <p:sp>
          <p:nvSpPr>
            <p:cNvPr id="312" name="Oval 311"/>
            <p:cNvSpPr/>
            <p:nvPr/>
          </p:nvSpPr>
          <p:spPr>
            <a:xfrm>
              <a:off x="9410956" y="5864065"/>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21</a:t>
              </a:r>
            </a:p>
          </p:txBody>
        </p:sp>
        <p:sp>
          <p:nvSpPr>
            <p:cNvPr id="313" name="Oval 312"/>
            <p:cNvSpPr/>
            <p:nvPr/>
          </p:nvSpPr>
          <p:spPr>
            <a:xfrm>
              <a:off x="10594131"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13</a:t>
              </a:r>
            </a:p>
          </p:txBody>
        </p:sp>
        <p:sp>
          <p:nvSpPr>
            <p:cNvPr id="314" name="Oval 313"/>
            <p:cNvSpPr/>
            <p:nvPr/>
          </p:nvSpPr>
          <p:spPr>
            <a:xfrm>
              <a:off x="11874291"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3</a:t>
              </a:r>
            </a:p>
          </p:txBody>
        </p:sp>
        <p:sp>
          <p:nvSpPr>
            <p:cNvPr id="315" name="Oval 314"/>
            <p:cNvSpPr/>
            <p:nvPr/>
          </p:nvSpPr>
          <p:spPr>
            <a:xfrm>
              <a:off x="11243355"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12</a:t>
              </a:r>
            </a:p>
          </p:txBody>
        </p:sp>
        <p:sp>
          <p:nvSpPr>
            <p:cNvPr id="316" name="Oval 315"/>
            <p:cNvSpPr/>
            <p:nvPr/>
          </p:nvSpPr>
          <p:spPr>
            <a:xfrm>
              <a:off x="9954051" y="5868896"/>
              <a:ext cx="319177" cy="319177"/>
            </a:xfrm>
            <a:prstGeom prst="ellipse">
              <a:avLst/>
            </a:prstGeom>
            <a:grp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18</a:t>
              </a:r>
            </a:p>
          </p:txBody>
        </p:sp>
        <p:cxnSp>
          <p:nvCxnSpPr>
            <p:cNvPr id="317" name="Straight Arrow Connector 316"/>
            <p:cNvCxnSpPr/>
            <p:nvPr/>
          </p:nvCxnSpPr>
          <p:spPr>
            <a:xfrm>
              <a:off x="10916788" y="474832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p:nvPr/>
          </p:nvCxnSpPr>
          <p:spPr>
            <a:xfrm>
              <a:off x="9733613" y="4108245"/>
              <a:ext cx="223918"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p:nvPr/>
          </p:nvCxnSpPr>
          <p:spPr>
            <a:xfrm>
              <a:off x="10117120" y="426783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p:nvPr/>
          </p:nvCxnSpPr>
          <p:spPr>
            <a:xfrm flipH="1" flipV="1">
              <a:off x="9574025" y="4267833"/>
              <a:ext cx="430249" cy="367646"/>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p:nvPr/>
          </p:nvCxnSpPr>
          <p:spPr>
            <a:xfrm>
              <a:off x="10276708" y="410824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p:nvPr/>
          </p:nvCxnSpPr>
          <p:spPr>
            <a:xfrm>
              <a:off x="10870046" y="3995398"/>
              <a:ext cx="414387"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3" name="Straight Arrow Connector 322"/>
            <p:cNvCxnSpPr/>
            <p:nvPr/>
          </p:nvCxnSpPr>
          <p:spPr>
            <a:xfrm flipH="1">
              <a:off x="10870046" y="4221091"/>
              <a:ext cx="414387"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p:nvPr/>
          </p:nvCxnSpPr>
          <p:spPr>
            <a:xfrm>
              <a:off x="11924513" y="422109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p:nvPr/>
          </p:nvCxnSpPr>
          <p:spPr>
            <a:xfrm flipV="1">
              <a:off x="12150206" y="422109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p:nvPr/>
          </p:nvCxnSpPr>
          <p:spPr>
            <a:xfrm flipV="1">
              <a:off x="11397280" y="426783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a:off x="11556868" y="474832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p:nvPr/>
          </p:nvCxnSpPr>
          <p:spPr>
            <a:xfrm>
              <a:off x="11397280" y="490791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a:off x="11924513" y="486117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flipV="1">
              <a:off x="12150206" y="4861171"/>
              <a:ext cx="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flipH="1">
              <a:off x="11510126" y="4861171"/>
              <a:ext cx="4143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11556868" y="538840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flipH="1" flipV="1">
              <a:off x="11397280" y="5547993"/>
              <a:ext cx="523753" cy="367645"/>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p:nvPr/>
          </p:nvCxnSpPr>
          <p:spPr>
            <a:xfrm flipV="1">
              <a:off x="11921033" y="5501251"/>
              <a:ext cx="348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flipH="1">
              <a:off x="12146726" y="5501251"/>
              <a:ext cx="3480"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flipH="1" flipV="1">
              <a:off x="10870046" y="5501251"/>
              <a:ext cx="10509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flipV="1">
              <a:off x="10757200" y="490791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flipV="1">
              <a:off x="10113640" y="5547993"/>
              <a:ext cx="348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nvCxnSpPr>
          <p:spPr>
            <a:xfrm>
              <a:off x="10276708" y="474832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p:nvPr/>
          </p:nvCxnSpPr>
          <p:spPr>
            <a:xfrm>
              <a:off x="10757200" y="5547993"/>
              <a:ext cx="645744"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p:nvPr/>
          </p:nvCxnSpPr>
          <p:spPr>
            <a:xfrm>
              <a:off x="10866566" y="5915638"/>
              <a:ext cx="423531"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H="1">
              <a:off x="10866566" y="6141331"/>
              <a:ext cx="423531"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H="1">
              <a:off x="9570545" y="5547993"/>
              <a:ext cx="3480" cy="316072"/>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a:off x="10870046" y="4861171"/>
              <a:ext cx="4143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a:off x="10229966" y="4221091"/>
              <a:ext cx="414387" cy="414387"/>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p:nvPr/>
          </p:nvCxnSpPr>
          <p:spPr>
            <a:xfrm flipH="1">
              <a:off x="9733613" y="5388405"/>
              <a:ext cx="223919"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a:off x="9574025" y="4267833"/>
              <a:ext cx="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8" name="Straight Arrow Connector 347"/>
            <p:cNvCxnSpPr/>
            <p:nvPr/>
          </p:nvCxnSpPr>
          <p:spPr>
            <a:xfrm flipH="1">
              <a:off x="10753720" y="5547993"/>
              <a:ext cx="3480" cy="320903"/>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flipH="1">
              <a:off x="10916788" y="5388405"/>
              <a:ext cx="320903" cy="0"/>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9730133" y="6023654"/>
              <a:ext cx="223918" cy="4831"/>
            </a:xfrm>
            <a:prstGeom prst="straightConnector1">
              <a:avLst/>
            </a:prstGeom>
            <a:grpFill/>
            <a:ln w="1587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61" name="Right Arrow 460"/>
          <p:cNvSpPr/>
          <p:nvPr/>
        </p:nvSpPr>
        <p:spPr>
          <a:xfrm rot="20109551">
            <a:off x="3525892" y="3561557"/>
            <a:ext cx="749104" cy="371051"/>
          </a:xfrm>
          <a:prstGeom prst="rightArrow">
            <a:avLst/>
          </a:prstGeom>
          <a:solidFill>
            <a:schemeClr val="bg1">
              <a:lumMod val="50000"/>
              <a:lumOff val="5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462" name="Right Arrow 461"/>
          <p:cNvSpPr/>
          <p:nvPr/>
        </p:nvSpPr>
        <p:spPr>
          <a:xfrm rot="1698915">
            <a:off x="3523680" y="5118804"/>
            <a:ext cx="749104" cy="371051"/>
          </a:xfrm>
          <a:prstGeom prst="rightArrow">
            <a:avLst/>
          </a:prstGeom>
          <a:solidFill>
            <a:srgbClr val="FF40FF"/>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463" name="Right Arrow 462"/>
          <p:cNvSpPr/>
          <p:nvPr/>
        </p:nvSpPr>
        <p:spPr>
          <a:xfrm rot="1523129">
            <a:off x="7474604" y="3561556"/>
            <a:ext cx="749104" cy="371051"/>
          </a:xfrm>
          <a:prstGeom prst="rightArrow">
            <a:avLst/>
          </a:prstGeom>
          <a:solidFill>
            <a:schemeClr val="bg1">
              <a:lumMod val="50000"/>
              <a:lumOff val="5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464" name="Right Arrow 463"/>
          <p:cNvSpPr/>
          <p:nvPr/>
        </p:nvSpPr>
        <p:spPr>
          <a:xfrm rot="19943214">
            <a:off x="7471978" y="5043323"/>
            <a:ext cx="749104" cy="371051"/>
          </a:xfrm>
          <a:prstGeom prst="rightArrow">
            <a:avLst/>
          </a:prstGeom>
          <a:solidFill>
            <a:srgbClr val="FF40FF"/>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465" name="Oval 464"/>
          <p:cNvSpPr/>
          <p:nvPr/>
        </p:nvSpPr>
        <p:spPr>
          <a:xfrm>
            <a:off x="1882078" y="4075781"/>
            <a:ext cx="289221" cy="289221"/>
          </a:xfrm>
          <a:prstGeom prst="ellipse">
            <a:avLst/>
          </a:prstGeom>
          <a:solidFill>
            <a:srgbClr val="00FA00"/>
          </a:solidFill>
          <a:ln w="15875">
            <a:solidFill>
              <a:schemeClr val="tx1"/>
            </a:solidFill>
            <a:headEnd w="med" len="med"/>
            <a:tailEnd w="med" len="med"/>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Gill Sans" charset="0"/>
                <a:ea typeface="Gill Sans" charset="0"/>
                <a:cs typeface="Gill Sans" charset="0"/>
              </a:rPr>
              <a:t>8</a:t>
            </a:r>
          </a:p>
        </p:txBody>
      </p:sp>
      <p:sp>
        <p:nvSpPr>
          <p:cNvPr id="466" name="TextBox 465"/>
          <p:cNvSpPr txBox="1"/>
          <p:nvPr/>
        </p:nvSpPr>
        <p:spPr>
          <a:xfrm>
            <a:off x="4733365" y="3284054"/>
            <a:ext cx="245795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414141"/>
                </a:solidFill>
                <a:effectLst/>
                <a:uFillTx/>
                <a:latin typeface="Gill Sans" charset="0"/>
                <a:ea typeface="Gill Sans" charset="0"/>
                <a:cs typeface="Gill Sans" charset="0"/>
                <a:sym typeface="Palatino"/>
              </a:rPr>
              <a:t>Forward </a:t>
            </a: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414141"/>
                </a:solidFill>
                <a:effectLst/>
                <a:uFillTx/>
                <a:latin typeface="Gill Sans" charset="0"/>
                <a:ea typeface="Gill Sans" charset="0"/>
                <a:cs typeface="Gill Sans" charset="0"/>
                <a:sym typeface="Palatino"/>
              </a:rPr>
              <a:t>spanning</a:t>
            </a:r>
            <a:r>
              <a:rPr kumimoji="0" lang="en-US" sz="2400" b="0" i="0" u="none" strike="noStrike" cap="none" spc="0" normalizeH="0" dirty="0" smtClean="0">
                <a:ln>
                  <a:noFill/>
                </a:ln>
                <a:solidFill>
                  <a:srgbClr val="414141"/>
                </a:solidFill>
                <a:effectLst/>
                <a:uFillTx/>
                <a:latin typeface="Gill Sans" charset="0"/>
                <a:ea typeface="Gill Sans" charset="0"/>
                <a:cs typeface="Gill Sans" charset="0"/>
                <a:sym typeface="Palatino"/>
              </a:rPr>
              <a:t> tree</a:t>
            </a:r>
            <a:endParaRPr kumimoji="0" lang="en-US" sz="24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
        <p:nvSpPr>
          <p:cNvPr id="467" name="TextBox 466"/>
          <p:cNvSpPr txBox="1"/>
          <p:nvPr/>
        </p:nvSpPr>
        <p:spPr>
          <a:xfrm>
            <a:off x="4707646" y="5119702"/>
            <a:ext cx="245795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414141"/>
                </a:solidFill>
                <a:effectLst/>
                <a:uFillTx/>
                <a:latin typeface="Gill Sans" charset="0"/>
                <a:ea typeface="Gill Sans" charset="0"/>
                <a:cs typeface="Gill Sans" charset="0"/>
                <a:sym typeface="Palatino"/>
              </a:rPr>
              <a:t>Backward </a:t>
            </a:r>
          </a:p>
          <a:p>
            <a:pPr marL="0" marR="0" indent="0" algn="ctr" defTabSz="8255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414141"/>
                </a:solidFill>
                <a:effectLst/>
                <a:uFillTx/>
                <a:latin typeface="Gill Sans" charset="0"/>
                <a:ea typeface="Gill Sans" charset="0"/>
                <a:cs typeface="Gill Sans" charset="0"/>
                <a:sym typeface="Palatino"/>
              </a:rPr>
              <a:t>spanning</a:t>
            </a:r>
            <a:r>
              <a:rPr kumimoji="0" lang="en-US" sz="2400" b="0" i="0" u="none" strike="noStrike" cap="none" spc="0" normalizeH="0" dirty="0" smtClean="0">
                <a:ln>
                  <a:noFill/>
                </a:ln>
                <a:solidFill>
                  <a:srgbClr val="414141"/>
                </a:solidFill>
                <a:effectLst/>
                <a:uFillTx/>
                <a:latin typeface="Gill Sans" charset="0"/>
                <a:ea typeface="Gill Sans" charset="0"/>
                <a:cs typeface="Gill Sans" charset="0"/>
                <a:sym typeface="Palatino"/>
              </a:rPr>
              <a:t> tree</a:t>
            </a:r>
            <a:endParaRPr kumimoji="0" lang="en-US" sz="2400" b="0" i="0" u="none" strike="noStrike" cap="none" spc="0" normalizeH="0" baseline="0" dirty="0">
              <a:ln>
                <a:noFill/>
              </a:ln>
              <a:solidFill>
                <a:srgbClr val="414141"/>
              </a:solidFill>
              <a:effectLst/>
              <a:uFillTx/>
              <a:latin typeface="Gill Sans" charset="0"/>
              <a:ea typeface="Gill Sans" charset="0"/>
              <a:cs typeface="Gill Sans" charset="0"/>
              <a:sym typeface="Palatino"/>
            </a:endParaRPr>
          </a:p>
        </p:txBody>
      </p:sp>
    </p:spTree>
    <p:extLst>
      <p:ext uri="{BB962C8B-B14F-4D97-AF65-F5344CB8AC3E}">
        <p14:creationId xmlns:p14="http://schemas.microsoft.com/office/powerpoint/2010/main" val="1571327709"/>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37689</TotalTime>
  <Words>3797</Words>
  <Application>Microsoft Macintosh PowerPoint</Application>
  <PresentationFormat>Widescreen</PresentationFormat>
  <Paragraphs>626</Paragraphs>
  <Slides>25</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Bodoni SvtyTwo ITC TT-Book</vt:lpstr>
      <vt:lpstr>Gill Sans</vt:lpstr>
      <vt:lpstr>Gill Sans MT</vt:lpstr>
      <vt:lpstr>Helvetica</vt:lpstr>
      <vt:lpstr>Helvetica Neue</vt:lpstr>
      <vt:lpstr>Lantinghei SC Extralight</vt:lpstr>
      <vt:lpstr>Palatino</vt:lpstr>
      <vt:lpstr>Palatino Linotype</vt:lpstr>
      <vt:lpstr>Times New Roman</vt:lpstr>
      <vt:lpstr>Zapf Dingbats</vt:lpstr>
      <vt:lpstr>New_Template4</vt:lpstr>
      <vt:lpstr>iSpan: Parallel Identification of Strongly Connected Components with Spanning Trees </vt:lpstr>
      <vt:lpstr>Graph is Everywhere</vt:lpstr>
      <vt:lpstr>Strongly Connected Component (SCC)</vt:lpstr>
      <vt:lpstr>SCC Applications</vt:lpstr>
      <vt:lpstr>Outline</vt:lpstr>
      <vt:lpstr>Background: SCC Property</vt:lpstr>
      <vt:lpstr>Prior Work</vt:lpstr>
      <vt:lpstr>FW-BW Algorithm</vt:lpstr>
      <vt:lpstr>Observation</vt:lpstr>
      <vt:lpstr>iSpan Techniques</vt:lpstr>
      <vt:lpstr>Relaxed Synchronization (Rsync)</vt:lpstr>
      <vt:lpstr>Rsync Benefits</vt:lpstr>
      <vt:lpstr>Rsync Benefits</vt:lpstr>
      <vt:lpstr>Fast Spanning Tree Construction</vt:lpstr>
      <vt:lpstr>Async Top-down</vt:lpstr>
      <vt:lpstr>Benefits of Fast Spanning Tree Construction</vt:lpstr>
      <vt:lpstr>Distribute iSpan to Multiple Machines</vt:lpstr>
      <vt:lpstr>Outline</vt:lpstr>
      <vt:lpstr>Experiments</vt:lpstr>
      <vt:lpstr>Graph Benchmarks</vt:lpstr>
      <vt:lpstr>Speedup of iSpan over Related Work</vt:lpstr>
      <vt:lpstr>Scale to Multiple Threads</vt:lpstr>
      <vt:lpstr>Scale to Multiple Machines</vt:lpstr>
      <vt:lpstr>Conclusion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GPU-Accelerated Big Graph Analytics</dc:title>
  <cp:lastModifiedBy>Ji, Yuede</cp:lastModifiedBy>
  <cp:revision>844</cp:revision>
  <cp:lastPrinted>2018-04-17T17:46:21Z</cp:lastPrinted>
  <dcterms:created xsi:type="dcterms:W3CDTF">2018-03-20T17:49:09Z</dcterms:created>
  <dcterms:modified xsi:type="dcterms:W3CDTF">2018-11-19T19:08:27Z</dcterms:modified>
</cp:coreProperties>
</file>