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1"/>
  </p:notesMasterIdLst>
  <p:sldIdLst>
    <p:sldId id="256" r:id="rId2"/>
    <p:sldId id="308" r:id="rId3"/>
    <p:sldId id="259" r:id="rId4"/>
    <p:sldId id="318" r:id="rId5"/>
    <p:sldId id="317" r:id="rId6"/>
    <p:sldId id="261" r:id="rId7"/>
    <p:sldId id="320" r:id="rId8"/>
    <p:sldId id="263" r:id="rId9"/>
    <p:sldId id="309" r:id="rId10"/>
    <p:sldId id="264" r:id="rId11"/>
    <p:sldId id="265" r:id="rId12"/>
    <p:sldId id="323" r:id="rId13"/>
    <p:sldId id="324" r:id="rId14"/>
    <p:sldId id="266" r:id="rId15"/>
    <p:sldId id="319" r:id="rId16"/>
    <p:sldId id="325" r:id="rId17"/>
    <p:sldId id="268" r:id="rId18"/>
    <p:sldId id="269" r:id="rId19"/>
    <p:sldId id="270" r:id="rId20"/>
    <p:sldId id="310" r:id="rId21"/>
    <p:sldId id="271" r:id="rId22"/>
    <p:sldId id="273" r:id="rId23"/>
    <p:sldId id="326" r:id="rId24"/>
    <p:sldId id="331" r:id="rId25"/>
    <p:sldId id="311" r:id="rId26"/>
    <p:sldId id="299" r:id="rId27"/>
    <p:sldId id="316" r:id="rId28"/>
    <p:sldId id="329" r:id="rId29"/>
    <p:sldId id="330" r:id="rId3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18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0D2CEFE-6BCB-4803-9EB7-9A6807762406}">
  <a:tblStyle styleId="{D0D2CEFE-6BCB-4803-9EB7-9A6807762406}" styleName="Table_0">
    <a:wholeTbl>
      <a:tcStyle>
        <a:tcBdr>
          <a:left>
            <a:ln w="9525" cap="flat" cmpd="sng">
              <a:solidFill>
                <a:srgbClr val="9E9E9E"/>
              </a:solidFill>
              <a:prstDash val="solid"/>
              <a:round/>
              <a:headEnd type="none" w="med" len="med"/>
              <a:tailEnd type="none" w="med" len="med"/>
            </a:ln>
          </a:left>
          <a:right>
            <a:ln w="9525" cap="flat" cmpd="sng">
              <a:solidFill>
                <a:srgbClr val="9E9E9E"/>
              </a:solidFill>
              <a:prstDash val="solid"/>
              <a:round/>
              <a:headEnd type="none" w="med" len="med"/>
              <a:tailEnd type="none" w="med" len="med"/>
            </a:ln>
          </a:right>
          <a:top>
            <a:ln w="9525" cap="flat" cmpd="sng">
              <a:solidFill>
                <a:srgbClr val="9E9E9E"/>
              </a:solidFill>
              <a:prstDash val="solid"/>
              <a:round/>
              <a:headEnd type="none" w="med" len="med"/>
              <a:tailEnd type="none" w="med" len="med"/>
            </a:ln>
          </a:top>
          <a:bottom>
            <a:ln w="9525" cap="flat" cmpd="sng">
              <a:solidFill>
                <a:srgbClr val="9E9E9E"/>
              </a:solidFill>
              <a:prstDash val="solid"/>
              <a:round/>
              <a:headEnd type="none" w="med" len="med"/>
              <a:tailEnd type="none" w="med" len="med"/>
            </a:ln>
          </a:bottom>
          <a:insideH>
            <a:ln w="9525" cap="flat" cmpd="sng">
              <a:solidFill>
                <a:srgbClr val="9E9E9E"/>
              </a:solidFill>
              <a:prstDash val="solid"/>
              <a:round/>
              <a:headEnd type="none" w="med" len="med"/>
              <a:tailEnd type="none" w="med" len="med"/>
            </a:ln>
          </a:insideH>
          <a:insideV>
            <a:ln w="9525" cap="flat" cmpd="sng">
              <a:solidFill>
                <a:srgbClr val="9E9E9E"/>
              </a:solidFill>
              <a:prstDash val="solid"/>
              <a:round/>
              <a:headEnd type="none" w="med" len="med"/>
              <a:tailEnd type="none" w="med" len="med"/>
            </a:ln>
          </a:insideV>
        </a:tcBdr>
      </a:tcStyle>
    </a:wholeTb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020"/>
    <p:restoredTop sz="79928"/>
  </p:normalViewPr>
  <p:slideViewPr>
    <p:cSldViewPr snapToGrid="0" snapToObjects="1">
      <p:cViewPr varScale="1">
        <p:scale>
          <a:sx n="99" d="100"/>
          <a:sy n="99" d="100"/>
        </p:scale>
        <p:origin x="1080" y="176"/>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242756623"/>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US" dirty="0"/>
              <a:t>In collaboration with UCM, LLNL, and TUM. </a:t>
            </a:r>
            <a:endParaRPr dirty="0"/>
          </a:p>
        </p:txBody>
      </p:sp>
    </p:spTree>
    <p:extLst>
      <p:ext uri="{BB962C8B-B14F-4D97-AF65-F5344CB8AC3E}">
        <p14:creationId xmlns:p14="http://schemas.microsoft.com/office/powerpoint/2010/main" val="11555163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4" name="Shape 17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ltLang="en-US" sz="1100" dirty="0">
                <a:solidFill>
                  <a:schemeClr val="tx1"/>
                </a:solidFill>
                <a:latin typeface="Arial" panose="020B0604020202020204" pitchFamily="34" charset="0"/>
                <a:cs typeface="Arial" panose="020B0604020202020204" pitchFamily="34" charset="0"/>
              </a:rPr>
              <a:t>As we mentioned, we generate a DDDG for each code region. Here is what a DDDG looks like. In this example, the operand is a register.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altLang="en-US" sz="1100" dirty="0">
                <a:solidFill>
                  <a:schemeClr val="tx1"/>
                </a:solidFill>
                <a:latin typeface="Arial" panose="020B0604020202020204" pitchFamily="34" charset="0"/>
                <a:cs typeface="Arial" panose="020B0604020202020204" pitchFamily="34" charset="0"/>
              </a:rPr>
              <a:t>DDDG has multi-fold usages, such as identifying inputs of the code region. </a:t>
            </a:r>
          </a:p>
          <a:p>
            <a:pPr lvl="0" rtl="0">
              <a:spcBef>
                <a:spcPts val="0"/>
              </a:spcBef>
              <a:buNone/>
            </a:pPr>
            <a:endParaRPr lang="en" dirty="0"/>
          </a:p>
        </p:txBody>
      </p:sp>
    </p:spTree>
    <p:extLst>
      <p:ext uri="{BB962C8B-B14F-4D97-AF65-F5344CB8AC3E}">
        <p14:creationId xmlns:p14="http://schemas.microsoft.com/office/powerpoint/2010/main" val="3762740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Shape 19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1" name="Shape 19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r>
              <a:rPr lang="en" dirty="0">
                <a:solidFill>
                  <a:schemeClr val="dk1"/>
                </a:solidFill>
              </a:rPr>
              <a:t>locations can be the memory locations or registers.</a:t>
            </a:r>
          </a:p>
        </p:txBody>
      </p:sp>
    </p:spTree>
    <p:extLst>
      <p:ext uri="{BB962C8B-B14F-4D97-AF65-F5344CB8AC3E}">
        <p14:creationId xmlns:p14="http://schemas.microsoft.com/office/powerpoint/2010/main" val="18466730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Shape 19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1" name="Shape 19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lang="en" dirty="0">
              <a:solidFill>
                <a:schemeClr val="dk1"/>
              </a:solidFill>
            </a:endParaRPr>
          </a:p>
        </p:txBody>
      </p:sp>
    </p:spTree>
    <p:extLst>
      <p:ext uri="{BB962C8B-B14F-4D97-AF65-F5344CB8AC3E}">
        <p14:creationId xmlns:p14="http://schemas.microsoft.com/office/powerpoint/2010/main" val="2927515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Shape 19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1" name="Shape 19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lang="en" dirty="0">
              <a:solidFill>
                <a:schemeClr val="dk1"/>
              </a:solidFill>
            </a:endParaRPr>
          </a:p>
        </p:txBody>
      </p:sp>
    </p:spTree>
    <p:extLst>
      <p:ext uri="{BB962C8B-B14F-4D97-AF65-F5344CB8AC3E}">
        <p14:creationId xmlns:p14="http://schemas.microsoft.com/office/powerpoint/2010/main" val="41458574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Shape 23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6" name="Shape 23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342900" lvl="8" indent="-342900">
              <a:buFont typeface="Wingdings" pitchFamily="2" charset="2"/>
              <a:buChar char="Ø"/>
            </a:pPr>
            <a:r>
              <a:rPr lang="en-US" altLang="en-US" sz="2000" dirty="0">
                <a:solidFill>
                  <a:schemeClr val="tx1"/>
                </a:solidFill>
              </a:rPr>
              <a:t>Here is the idea of the ACL table</a:t>
            </a:r>
          </a:p>
          <a:p>
            <a:pPr marL="342900" lvl="8" indent="-342900">
              <a:buFont typeface="Wingdings" pitchFamily="2" charset="2"/>
              <a:buChar char="Ø"/>
            </a:pPr>
            <a:r>
              <a:rPr lang="en-US" altLang="en-US" sz="2000" dirty="0">
                <a:solidFill>
                  <a:schemeClr val="tx1"/>
                </a:solidFill>
              </a:rPr>
              <a:t>We call a location “alive” if the value in that location will be referenced again in the remainder of the computation.</a:t>
            </a:r>
          </a:p>
          <a:p>
            <a:pPr lvl="0">
              <a:spcBef>
                <a:spcPts val="0"/>
              </a:spcBef>
              <a:buNone/>
            </a:pPr>
            <a:r>
              <a:rPr lang="en-US" dirty="0"/>
              <a:t>For location A, the region marked by the green window represents the time when location A is alive corrupted, before the green window, </a:t>
            </a:r>
          </a:p>
          <a:p>
            <a:pPr lvl="0">
              <a:spcBef>
                <a:spcPts val="0"/>
              </a:spcBef>
              <a:buNone/>
            </a:pPr>
            <a:r>
              <a:rPr lang="en-US" dirty="0"/>
              <a:t>A is clean; after the green window, A is either never used anymore or overwritten by a clean value. So the corruption at A doesn’t take effect and affect the execution anymore. </a:t>
            </a:r>
          </a:p>
          <a:p>
            <a:pPr lvl="0">
              <a:spcBef>
                <a:spcPts val="0"/>
              </a:spcBef>
              <a:buNone/>
            </a:pPr>
            <a:r>
              <a:rPr lang="en-US" dirty="0"/>
              <a:t>The long arrow ends with runtime is the timeline of the execution and shows the sequence of the execution. The execution starts from left to right. The first scale represents the first instruction, the second …. At instruction 1, there are 0 ACLs because there are no ACLs at the instruction 1.</a:t>
            </a:r>
          </a:p>
        </p:txBody>
      </p:sp>
    </p:spTree>
    <p:extLst>
      <p:ext uri="{BB962C8B-B14F-4D97-AF65-F5344CB8AC3E}">
        <p14:creationId xmlns:p14="http://schemas.microsoft.com/office/powerpoint/2010/main" val="15997806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explain what does alive corrupted means in detail.</a:t>
            </a:r>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White color of A means clean; red color of A means corruption.</a:t>
            </a:r>
          </a:p>
          <a:p>
            <a:r>
              <a:rPr lang="en-US" dirty="0"/>
              <a:t>The corruption in Location A is alive until A is not used anymore or is written by a clean value.</a:t>
            </a:r>
          </a:p>
        </p:txBody>
      </p:sp>
    </p:spTree>
    <p:extLst>
      <p:ext uri="{BB962C8B-B14F-4D97-AF65-F5344CB8AC3E}">
        <p14:creationId xmlns:p14="http://schemas.microsoft.com/office/powerpoint/2010/main" val="42472027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ACL table is mapped and visualized in the figure. </a:t>
            </a:r>
          </a:p>
          <a:p>
            <a:r>
              <a:rPr lang="en-US" dirty="0"/>
              <a:t>After the error is triggered, the error is tolerated in three iterations. </a:t>
            </a:r>
          </a:p>
          <a:p>
            <a:r>
              <a:rPr lang="en-US" dirty="0"/>
              <a:t>We want to understand the reason of the </a:t>
            </a:r>
            <a:r>
              <a:rPr lang="en-US" altLang="zh-CN" dirty="0"/>
              <a:t>four</a:t>
            </a:r>
            <a:r>
              <a:rPr lang="zh-CN" altLang="en-US" dirty="0"/>
              <a:t> </a:t>
            </a:r>
            <a:r>
              <a:rPr lang="en-US" altLang="zh-CN" dirty="0"/>
              <a:t>decreases</a:t>
            </a:r>
            <a:r>
              <a:rPr lang="en-US" dirty="0"/>
              <a:t> </a:t>
            </a:r>
            <a:r>
              <a:rPr lang="en-US" altLang="zh-CN" dirty="0"/>
              <a:t>of</a:t>
            </a:r>
            <a:r>
              <a:rPr lang="zh-CN" altLang="en-US" dirty="0"/>
              <a:t> </a:t>
            </a:r>
            <a:r>
              <a:rPr lang="en-US" altLang="zh-CN" dirty="0"/>
              <a:t>the</a:t>
            </a:r>
            <a:r>
              <a:rPr lang="zh-CN" altLang="en-US" dirty="0"/>
              <a:t> </a:t>
            </a:r>
            <a:r>
              <a:rPr lang="en-US" altLang="zh-CN" dirty="0"/>
              <a:t>number</a:t>
            </a:r>
            <a:r>
              <a:rPr lang="zh-CN" altLang="en-US" dirty="0"/>
              <a:t> </a:t>
            </a:r>
            <a:r>
              <a:rPr lang="en-US" altLang="zh-CN" dirty="0"/>
              <a:t>of</a:t>
            </a:r>
            <a:r>
              <a:rPr lang="zh-CN" altLang="en-US" dirty="0"/>
              <a:t> </a:t>
            </a:r>
            <a:r>
              <a:rPr lang="en-US" altLang="zh-CN" dirty="0"/>
              <a:t>Alive</a:t>
            </a:r>
            <a:r>
              <a:rPr lang="zh-CN" altLang="en-US" dirty="0"/>
              <a:t> </a:t>
            </a:r>
            <a:r>
              <a:rPr lang="en-US" altLang="zh-CN" dirty="0"/>
              <a:t>corrupted</a:t>
            </a:r>
            <a:r>
              <a:rPr lang="zh-CN" altLang="en-US" dirty="0"/>
              <a:t> </a:t>
            </a:r>
            <a:r>
              <a:rPr lang="en-US" altLang="zh-CN" dirty="0"/>
              <a:t>locations,</a:t>
            </a:r>
            <a:r>
              <a:rPr lang="zh-CN" altLang="en-US" dirty="0"/>
              <a:t> </a:t>
            </a:r>
            <a:r>
              <a:rPr lang="en-US" altLang="zh-CN" dirty="0"/>
              <a:t>in which error masking happens, which</a:t>
            </a:r>
            <a:r>
              <a:rPr lang="zh-CN" altLang="en-US" dirty="0"/>
              <a:t> </a:t>
            </a:r>
            <a:r>
              <a:rPr lang="en-US" altLang="zh-CN" dirty="0"/>
              <a:t>can guide</a:t>
            </a:r>
            <a:r>
              <a:rPr lang="zh-CN" altLang="en-US" dirty="0"/>
              <a:t> </a:t>
            </a:r>
            <a:r>
              <a:rPr lang="en-US" altLang="zh-CN" dirty="0"/>
              <a:t>us</a:t>
            </a:r>
            <a:r>
              <a:rPr lang="zh-CN" altLang="en-US" dirty="0"/>
              <a:t> </a:t>
            </a:r>
            <a:r>
              <a:rPr lang="en-US" altLang="zh-CN" dirty="0"/>
              <a:t>to</a:t>
            </a:r>
            <a:r>
              <a:rPr lang="zh-CN" altLang="en-US" dirty="0"/>
              <a:t> </a:t>
            </a:r>
            <a:r>
              <a:rPr lang="en-US" altLang="zh-CN" dirty="0"/>
              <a:t>find</a:t>
            </a:r>
            <a:r>
              <a:rPr lang="zh-CN" altLang="en-US" dirty="0"/>
              <a:t> </a:t>
            </a:r>
            <a:r>
              <a:rPr lang="en-US" altLang="zh-CN" dirty="0"/>
              <a:t>resilience</a:t>
            </a:r>
            <a:r>
              <a:rPr lang="zh-CN" altLang="en-US" dirty="0"/>
              <a:t> </a:t>
            </a:r>
            <a:r>
              <a:rPr lang="en-US" altLang="zh-CN" dirty="0"/>
              <a:t>computation</a:t>
            </a:r>
            <a:r>
              <a:rPr lang="zh-CN" altLang="en-US" dirty="0"/>
              <a:t> </a:t>
            </a:r>
            <a:r>
              <a:rPr lang="en-US" altLang="zh-CN" dirty="0"/>
              <a:t>patterns.</a:t>
            </a:r>
            <a:r>
              <a:rPr lang="zh-CN" altLang="en-US" dirty="0"/>
              <a:t> </a:t>
            </a:r>
            <a:endParaRPr lang="en-US" dirty="0"/>
          </a:p>
        </p:txBody>
      </p:sp>
    </p:spTree>
    <p:extLst>
      <p:ext uri="{BB962C8B-B14F-4D97-AF65-F5344CB8AC3E}">
        <p14:creationId xmlns:p14="http://schemas.microsoft.com/office/powerpoint/2010/main" val="36462837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Shape 2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4" name="Shape 26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5711770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Shape 27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80" name="Shape 28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lang="en" dirty="0"/>
          </a:p>
        </p:txBody>
      </p:sp>
    </p:spTree>
    <p:extLst>
      <p:ext uri="{BB962C8B-B14F-4D97-AF65-F5344CB8AC3E}">
        <p14:creationId xmlns:p14="http://schemas.microsoft.com/office/powerpoint/2010/main" val="5207100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Shape 29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98" name="Shape 29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dirty="0">
              <a:solidFill>
                <a:schemeClr val="dk1"/>
              </a:solidFill>
            </a:endParaRPr>
          </a:p>
        </p:txBody>
      </p:sp>
    </p:spTree>
    <p:extLst>
      <p:ext uri="{BB962C8B-B14F-4D97-AF65-F5344CB8AC3E}">
        <p14:creationId xmlns:p14="http://schemas.microsoft.com/office/powerpoint/2010/main" val="577646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a:t>Soft</a:t>
            </a:r>
            <a:r>
              <a:rPr lang="zh-CN" altLang="en-US" dirty="0"/>
              <a:t> </a:t>
            </a:r>
            <a:r>
              <a:rPr lang="en-US" altLang="zh-CN" dirty="0"/>
              <a:t>errors</a:t>
            </a:r>
            <a:r>
              <a:rPr lang="zh-CN" altLang="en-US" dirty="0"/>
              <a:t> </a:t>
            </a:r>
            <a:r>
              <a:rPr lang="en-US" altLang="zh-CN" dirty="0"/>
              <a:t>are</a:t>
            </a:r>
            <a:r>
              <a:rPr lang="zh-CN" altLang="en-US" dirty="0"/>
              <a:t> </a:t>
            </a:r>
            <a:r>
              <a:rPr lang="en-US" altLang="zh-CN" dirty="0"/>
              <a:t>caused</a:t>
            </a:r>
            <a:r>
              <a:rPr lang="zh-CN" altLang="en-US" dirty="0"/>
              <a:t> </a:t>
            </a:r>
            <a:r>
              <a:rPr lang="en-US" altLang="zh-CN" dirty="0"/>
              <a:t>by</a:t>
            </a:r>
            <a:r>
              <a:rPr lang="zh-CN" altLang="en-US" dirty="0"/>
              <a:t> </a:t>
            </a:r>
            <a:r>
              <a:rPr lang="en-US" altLang="zh-CN" dirty="0"/>
              <a:t>…,</a:t>
            </a:r>
            <a:r>
              <a:rPr lang="zh-CN" altLang="en-US" dirty="0"/>
              <a:t> </a:t>
            </a:r>
            <a:r>
              <a:rPr lang="en-US" altLang="zh-CN" dirty="0"/>
              <a:t>which</a:t>
            </a:r>
            <a:r>
              <a:rPr lang="zh-CN" altLang="en-US" dirty="0"/>
              <a:t> </a:t>
            </a:r>
            <a:r>
              <a:rPr lang="en-US" altLang="zh-CN" dirty="0"/>
              <a:t>lead</a:t>
            </a:r>
            <a:r>
              <a:rPr lang="zh-CN" altLang="en-US" dirty="0"/>
              <a:t> </a:t>
            </a:r>
            <a:r>
              <a:rPr lang="en-US" altLang="zh-CN" dirty="0"/>
              <a:t>to</a:t>
            </a:r>
            <a:r>
              <a:rPr lang="zh-CN" altLang="en-US" dirty="0"/>
              <a:t> </a:t>
            </a:r>
            <a:r>
              <a:rPr lang="en-US" altLang="zh-CN" dirty="0"/>
              <a:t>bitflips</a:t>
            </a:r>
            <a:r>
              <a:rPr lang="zh-CN" altLang="en-US" dirty="0"/>
              <a:t> </a:t>
            </a:r>
            <a:r>
              <a:rPr lang="en-US" altLang="zh-CN" dirty="0"/>
              <a:t>in</a:t>
            </a:r>
            <a:r>
              <a:rPr lang="zh-CN" altLang="en-US" dirty="0"/>
              <a:t> </a:t>
            </a:r>
            <a:r>
              <a:rPr lang="en-US" altLang="zh-CN" dirty="0"/>
              <a:t>storage</a:t>
            </a:r>
            <a:r>
              <a:rPr lang="zh-CN" altLang="en-US" dirty="0"/>
              <a:t> </a:t>
            </a:r>
            <a:r>
              <a:rPr lang="en-US" altLang="zh-CN" dirty="0"/>
              <a:t>cells.</a:t>
            </a:r>
            <a:r>
              <a:rPr lang="zh-CN" altLang="en-US" dirty="0"/>
              <a:t> </a:t>
            </a:r>
            <a:endParaRPr lang="en-US" altLang="zh-CN" dirty="0"/>
          </a:p>
          <a:p>
            <a:r>
              <a:rPr lang="en-US" altLang="zh-CN" dirty="0"/>
              <a:t>The</a:t>
            </a:r>
            <a:r>
              <a:rPr lang="zh-CN" altLang="en-US" dirty="0"/>
              <a:t> </a:t>
            </a:r>
            <a:r>
              <a:rPr lang="en-US" altLang="zh-CN" dirty="0"/>
              <a:t>error</a:t>
            </a:r>
            <a:r>
              <a:rPr lang="zh-CN" altLang="en-US" dirty="0"/>
              <a:t> </a:t>
            </a:r>
            <a:r>
              <a:rPr lang="en-US" altLang="zh-CN" dirty="0"/>
              <a:t>can</a:t>
            </a:r>
            <a:r>
              <a:rPr lang="zh-CN" altLang="en-US" dirty="0"/>
              <a:t> </a:t>
            </a:r>
            <a:r>
              <a:rPr lang="en-US" altLang="zh-CN" dirty="0"/>
              <a:t>bypass</a:t>
            </a:r>
            <a:r>
              <a:rPr lang="zh-CN" altLang="en-US" dirty="0"/>
              <a:t> </a:t>
            </a:r>
            <a:r>
              <a:rPr lang="en-US" altLang="zh-CN" dirty="0"/>
              <a:t>the</a:t>
            </a:r>
            <a:r>
              <a:rPr lang="zh-CN" altLang="en-US" dirty="0"/>
              <a:t> </a:t>
            </a:r>
            <a:r>
              <a:rPr lang="en-US" altLang="zh-CN" dirty="0"/>
              <a:t>hardware</a:t>
            </a:r>
            <a:r>
              <a:rPr lang="zh-CN" altLang="en-US" dirty="0"/>
              <a:t> </a:t>
            </a:r>
            <a:r>
              <a:rPr lang="en-US" altLang="zh-CN" dirty="0"/>
              <a:t>detection</a:t>
            </a:r>
            <a:r>
              <a:rPr lang="zh-CN" altLang="en-US" dirty="0"/>
              <a:t> </a:t>
            </a:r>
            <a:r>
              <a:rPr lang="en-US" altLang="zh-CN" dirty="0"/>
              <a:t>mechanism</a:t>
            </a:r>
            <a:r>
              <a:rPr lang="zh-CN" altLang="en-US" dirty="0"/>
              <a:t> </a:t>
            </a:r>
            <a:r>
              <a:rPr lang="en-US" altLang="zh-CN" dirty="0"/>
              <a:t>and</a:t>
            </a:r>
            <a:r>
              <a:rPr lang="zh-CN" altLang="en-US" dirty="0"/>
              <a:t> </a:t>
            </a:r>
            <a:r>
              <a:rPr lang="en-US" altLang="zh-CN" dirty="0"/>
              <a:t>affect</a:t>
            </a:r>
            <a:r>
              <a:rPr lang="zh-CN" altLang="en-US" dirty="0"/>
              <a:t> </a:t>
            </a:r>
            <a:r>
              <a:rPr lang="en-US" altLang="zh-CN" dirty="0"/>
              <a:t>the</a:t>
            </a:r>
            <a:r>
              <a:rPr lang="zh-CN" altLang="en-US" dirty="0"/>
              <a:t> </a:t>
            </a:r>
            <a:r>
              <a:rPr lang="en-US" altLang="zh-CN" dirty="0"/>
              <a:t>application</a:t>
            </a:r>
            <a:r>
              <a:rPr lang="zh-CN" altLang="en-US" dirty="0"/>
              <a:t> </a:t>
            </a:r>
            <a:r>
              <a:rPr lang="en-US" altLang="zh-CN" dirty="0"/>
              <a:t>state.</a:t>
            </a:r>
            <a:r>
              <a:rPr lang="zh-CN" altLang="en-US" dirty="0"/>
              <a:t> </a:t>
            </a:r>
            <a:endParaRPr lang="en-US" dirty="0"/>
          </a:p>
          <a:p>
            <a:r>
              <a:rPr lang="en-US" dirty="0"/>
              <a:t>(no we think) Application natural resilience can help handle soft errors</a:t>
            </a:r>
          </a:p>
        </p:txBody>
      </p:sp>
    </p:spTree>
    <p:extLst>
      <p:ext uri="{BB962C8B-B14F-4D97-AF65-F5344CB8AC3E}">
        <p14:creationId xmlns:p14="http://schemas.microsoft.com/office/powerpoint/2010/main" val="15284013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Shape 29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98" name="Shape 29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US" dirty="0">
                <a:solidFill>
                  <a:schemeClr val="dk1"/>
                </a:solidFill>
              </a:rPr>
              <a:t>When u[] is corrupted, …</a:t>
            </a:r>
            <a:endParaRPr dirty="0">
              <a:solidFill>
                <a:schemeClr val="dk1"/>
              </a:solidFill>
            </a:endParaRPr>
          </a:p>
        </p:txBody>
      </p:sp>
    </p:spTree>
    <p:extLst>
      <p:ext uri="{BB962C8B-B14F-4D97-AF65-F5344CB8AC3E}">
        <p14:creationId xmlns:p14="http://schemas.microsoft.com/office/powerpoint/2010/main" val="13202733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Shape 31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13" name="Shape 31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dirty="0">
              <a:solidFill>
                <a:schemeClr val="dk1"/>
              </a:solidFill>
            </a:endParaRPr>
          </a:p>
        </p:txBody>
      </p:sp>
    </p:spTree>
    <p:extLst>
      <p:ext uri="{BB962C8B-B14F-4D97-AF65-F5344CB8AC3E}">
        <p14:creationId xmlns:p14="http://schemas.microsoft.com/office/powerpoint/2010/main" val="18752628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Shape 3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2" name="Shape 35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US" dirty="0"/>
              <a:t>Resilience computation patterns have many potential uses. </a:t>
            </a:r>
          </a:p>
          <a:p>
            <a:pPr lvl="0" rtl="0">
              <a:spcBef>
                <a:spcPts val="0"/>
              </a:spcBef>
              <a:buNone/>
            </a:pPr>
            <a:r>
              <a:rPr lang="en-US" dirty="0"/>
              <a:t>We give two preliminary case studies. </a:t>
            </a:r>
            <a:endParaRPr lang="en" dirty="0"/>
          </a:p>
        </p:txBody>
      </p:sp>
    </p:spTree>
    <p:extLst>
      <p:ext uri="{BB962C8B-B14F-4D97-AF65-F5344CB8AC3E}">
        <p14:creationId xmlns:p14="http://schemas.microsoft.com/office/powerpoint/2010/main" val="18697356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spcAft>
                <a:spcPts val="1500"/>
              </a:spcAft>
              <a:buFont typeface="Wingdings" pitchFamily="2" charset="2"/>
              <a:buChar char="Ø"/>
            </a:pPr>
            <a:r>
              <a:rPr lang="en-US" sz="1100" dirty="0">
                <a:solidFill>
                  <a:schemeClr val="tx1"/>
                </a:solidFill>
              </a:rPr>
              <a:t>To apply </a:t>
            </a:r>
            <a:r>
              <a:rPr lang="en-US" altLang="en-US" sz="1100" dirty="0">
                <a:solidFill>
                  <a:schemeClr val="tx1"/>
                </a:solidFill>
              </a:rPr>
              <a:t>dead corrupted location</a:t>
            </a:r>
            <a:r>
              <a:rPr lang="en-US" sz="1100" dirty="0">
                <a:solidFill>
                  <a:schemeClr val="tx1"/>
                </a:solidFill>
              </a:rPr>
              <a:t> and data overwriting, we replace two global arrays referenced in </a:t>
            </a:r>
            <a:r>
              <a:rPr lang="en-US" sz="1100" dirty="0" err="1">
                <a:solidFill>
                  <a:schemeClr val="tx1"/>
                </a:solidFill>
              </a:rPr>
              <a:t>sprnvc</a:t>
            </a:r>
            <a:r>
              <a:rPr lang="en-US" sz="1100" dirty="0">
                <a:solidFill>
                  <a:schemeClr val="tx1"/>
                </a:solidFill>
              </a:rPr>
              <a:t>() with two temporal arrays </a:t>
            </a:r>
          </a:p>
          <a:p>
            <a:pPr marL="285750" indent="-285750">
              <a:spcAft>
                <a:spcPts val="1500"/>
              </a:spcAft>
              <a:buFont typeface="Wingdings" pitchFamily="2" charset="2"/>
              <a:buChar char="Ø"/>
            </a:pPr>
            <a:r>
              <a:rPr lang="en-US" sz="1100" dirty="0">
                <a:solidFill>
                  <a:schemeClr val="tx1"/>
                </a:solidFill>
              </a:rPr>
              <a:t>We then copy the updated values of the temporal arrays back to the global arrays after computation</a:t>
            </a:r>
          </a:p>
          <a:p>
            <a:pPr marL="285750" indent="-285750">
              <a:spcAft>
                <a:spcPts val="1500"/>
              </a:spcAft>
              <a:buFont typeface="Wingdings" pitchFamily="2" charset="2"/>
              <a:buChar char="Ø"/>
            </a:pPr>
            <a:r>
              <a:rPr lang="en-US" sz="1100" dirty="0">
                <a:solidFill>
                  <a:schemeClr val="tx1"/>
                </a:solidFill>
              </a:rPr>
              <a:t>We replace 64-bit floating-point multiplications with 32-bit integer multiplications for some computations.</a:t>
            </a:r>
          </a:p>
          <a:p>
            <a:endParaRPr lang="en-US" dirty="0"/>
          </a:p>
        </p:txBody>
      </p:sp>
    </p:spTree>
    <p:extLst>
      <p:ext uri="{BB962C8B-B14F-4D97-AF65-F5344CB8AC3E}">
        <p14:creationId xmlns:p14="http://schemas.microsoft.com/office/powerpoint/2010/main" val="12891603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Don’t say simply, easy and too difficult. </a:t>
            </a:r>
          </a:p>
        </p:txBody>
      </p:sp>
    </p:spTree>
    <p:extLst>
      <p:ext uri="{BB962C8B-B14F-4D97-AF65-F5344CB8AC3E}">
        <p14:creationId xmlns:p14="http://schemas.microsoft.com/office/powerpoint/2010/main" val="30069491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Shape 3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2" name="Shape 35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dirty="0"/>
              <a:t>Don’t explain why the result of all together is not the combination of the results of the first two cases? DCL and overwriting and Truncation. </a:t>
            </a:r>
          </a:p>
        </p:txBody>
      </p:sp>
    </p:spTree>
    <p:extLst>
      <p:ext uri="{BB962C8B-B14F-4D97-AF65-F5344CB8AC3E}">
        <p14:creationId xmlns:p14="http://schemas.microsoft.com/office/powerpoint/2010/main" val="326319512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1"/>
        <p:cNvGrpSpPr/>
        <p:nvPr/>
      </p:nvGrpSpPr>
      <p:grpSpPr>
        <a:xfrm>
          <a:off x="0" y="0"/>
          <a:ext cx="0" cy="0"/>
          <a:chOff x="0" y="0"/>
          <a:chExt cx="0" cy="0"/>
        </a:xfrm>
      </p:grpSpPr>
      <p:sp>
        <p:nvSpPr>
          <p:cNvPr id="802" name="Shape 80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03" name="Shape 80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r>
              <a:rPr lang="en-US" dirty="0"/>
              <a:t>Remember this.</a:t>
            </a:r>
            <a:endParaRPr dirty="0"/>
          </a:p>
        </p:txBody>
      </p:sp>
    </p:spTree>
    <p:extLst>
      <p:ext uri="{BB962C8B-B14F-4D97-AF65-F5344CB8AC3E}">
        <p14:creationId xmlns:p14="http://schemas.microsoft.com/office/powerpoint/2010/main" val="9697570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45245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856884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Shape 8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Which means that the application handle soft errors all by the application itself without add-on mechanisms such as ABFT or checkpoint-restart or redundancy. </a:t>
            </a:r>
          </a:p>
        </p:txBody>
      </p:sp>
    </p:spTree>
    <p:extLst>
      <p:ext uri="{BB962C8B-B14F-4D97-AF65-F5344CB8AC3E}">
        <p14:creationId xmlns:p14="http://schemas.microsoft.com/office/powerpoint/2010/main" val="1624936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People have show that a few applications have natural error resilience that can help tolerate soft errors.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 Previous work attribute the natural resilience to statistical and iterative structures of applications,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100" i="1" dirty="0">
                <a:solidFill>
                  <a:sysClr val="windowText" lastClr="000000"/>
                </a:solidFill>
              </a:rPr>
              <a:t>We don’t have a framework to figure the reason out!</a:t>
            </a:r>
          </a:p>
        </p:txBody>
      </p:sp>
    </p:spTree>
    <p:extLst>
      <p:ext uri="{BB962C8B-B14F-4D97-AF65-F5344CB8AC3E}">
        <p14:creationId xmlns:p14="http://schemas.microsoft.com/office/powerpoint/2010/main" val="3957289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 this!</a:t>
            </a:r>
          </a:p>
        </p:txBody>
      </p:sp>
    </p:spTree>
    <p:extLst>
      <p:ext uri="{BB962C8B-B14F-4D97-AF65-F5344CB8AC3E}">
        <p14:creationId xmlns:p14="http://schemas.microsoft.com/office/powerpoint/2010/main" val="9644490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Shape 11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3" name="Shape 11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r>
              <a:rPr lang="en-US" dirty="0"/>
              <a:t>Success means that the execution output passed the verification of the application</a:t>
            </a:r>
          </a:p>
          <a:p>
            <a:pPr lvl="0" rtl="0">
              <a:spcBef>
                <a:spcPts val="0"/>
              </a:spcBef>
              <a:buNone/>
            </a:pPr>
            <a:r>
              <a:rPr lang="en-US" dirty="0"/>
              <a:t>SDC means that the execution terminates but the execution output didn’t pass the verification of the application</a:t>
            </a:r>
          </a:p>
          <a:p>
            <a:pPr lvl="0" rtl="0">
              <a:spcBef>
                <a:spcPts val="0"/>
              </a:spcBef>
              <a:buNone/>
            </a:pPr>
            <a:r>
              <a:rPr lang="en-US" dirty="0"/>
              <a:t>Interruption means that the execution breaks out in the middle of the execution and crashes</a:t>
            </a:r>
          </a:p>
          <a:p>
            <a:pPr lvl="0" rtl="0">
              <a:spcBef>
                <a:spcPts val="0"/>
              </a:spcBef>
              <a:buNone/>
            </a:pPr>
            <a:endParaRPr dirty="0"/>
          </a:p>
        </p:txBody>
      </p:sp>
    </p:spTree>
    <p:extLst>
      <p:ext uri="{BB962C8B-B14F-4D97-AF65-F5344CB8AC3E}">
        <p14:creationId xmlns:p14="http://schemas.microsoft.com/office/powerpoint/2010/main" val="8288883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100" dirty="0">
                <a:solidFill>
                  <a:schemeClr val="tx1"/>
                </a:solidFill>
              </a:rPr>
              <a:t>Our loop-based model also enables a divide-and-conquer approach, where we can identify application subcomponents that may or may not have resilience patterns. </a:t>
            </a:r>
          </a:p>
          <a:p>
            <a:endParaRPr lang="en-US" dirty="0"/>
          </a:p>
        </p:txBody>
      </p:sp>
    </p:spTree>
    <p:extLst>
      <p:ext uri="{BB962C8B-B14F-4D97-AF65-F5344CB8AC3E}">
        <p14:creationId xmlns:p14="http://schemas.microsoft.com/office/powerpoint/2010/main" val="35974358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Shape 15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1" name="Shape 15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Clr>
                <a:schemeClr val="dk1"/>
              </a:buClr>
              <a:buSzPct val="100000"/>
              <a:buFont typeface="Arial"/>
              <a:buNone/>
            </a:pPr>
            <a:endParaRPr lang="en" dirty="0">
              <a:solidFill>
                <a:schemeClr val="dk1"/>
              </a:solidFill>
            </a:endParaRPr>
          </a:p>
        </p:txBody>
      </p:sp>
    </p:spTree>
    <p:extLst>
      <p:ext uri="{BB962C8B-B14F-4D97-AF65-F5344CB8AC3E}">
        <p14:creationId xmlns:p14="http://schemas.microsoft.com/office/powerpoint/2010/main" val="4882881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will explain each phase in detail in next slides. </a:t>
            </a:r>
          </a:p>
          <a:p>
            <a:r>
              <a:rPr lang="en-US" dirty="0"/>
              <a:t>Output variables are those that are written in the code region and read after the code region. </a:t>
            </a:r>
          </a:p>
        </p:txBody>
      </p:sp>
    </p:spTree>
    <p:extLst>
      <p:ext uri="{BB962C8B-B14F-4D97-AF65-F5344CB8AC3E}">
        <p14:creationId xmlns:p14="http://schemas.microsoft.com/office/powerpoint/2010/main" val="594645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10" y="744576"/>
            <a:ext cx="8520599" cy="2052599"/>
          </a:xfrm>
          <a:prstGeom prst="rect">
            <a:avLst/>
          </a:prstGeom>
        </p:spPr>
        <p:txBody>
          <a:bodyPr lIns="91425" tIns="91425" rIns="91425" bIns="91425" anchor="b" anchorCtr="0"/>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a:endParaRPr/>
          </a:p>
        </p:txBody>
      </p:sp>
      <p:sp>
        <p:nvSpPr>
          <p:cNvPr id="11" name="Shape 11"/>
          <p:cNvSpPr txBox="1">
            <a:spLocks noGrp="1"/>
          </p:cNvSpPr>
          <p:nvPr>
            <p:ph type="subTitle" idx="1"/>
          </p:nvPr>
        </p:nvSpPr>
        <p:spPr>
          <a:xfrm>
            <a:off x="311702" y="2834125"/>
            <a:ext cx="8520599" cy="7926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a:endParaRPr/>
          </a:p>
        </p:txBody>
      </p:sp>
      <p:sp>
        <p:nvSpPr>
          <p:cNvPr id="12" name="Shape 12"/>
          <p:cNvSpPr txBox="1">
            <a:spLocks noGrp="1"/>
          </p:cNvSpPr>
          <p:nvPr>
            <p:ph type="sldNum" idx="12"/>
          </p:nvPr>
        </p:nvSpPr>
        <p:spPr>
          <a:xfrm>
            <a:off x="8472459" y="4663216"/>
            <a:ext cx="548699" cy="39360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311702" y="1106125"/>
            <a:ext cx="8520599" cy="1963500"/>
          </a:xfrm>
          <a:prstGeom prst="rect">
            <a:avLst/>
          </a:prstGeom>
        </p:spPr>
        <p:txBody>
          <a:bodyPr lIns="91425" tIns="91425" rIns="91425" bIns="91425" anchor="b" anchorCtr="0"/>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a:endParaRPr/>
          </a:p>
        </p:txBody>
      </p:sp>
      <p:sp>
        <p:nvSpPr>
          <p:cNvPr id="46" name="Shape 46"/>
          <p:cNvSpPr txBox="1">
            <a:spLocks noGrp="1"/>
          </p:cNvSpPr>
          <p:nvPr>
            <p:ph type="body" idx="1"/>
          </p:nvPr>
        </p:nvSpPr>
        <p:spPr>
          <a:xfrm>
            <a:off x="311702" y="3152225"/>
            <a:ext cx="8520599" cy="1300800"/>
          </a:xfrm>
          <a:prstGeom prst="rect">
            <a:avLst/>
          </a:prstGeom>
        </p:spPr>
        <p:txBody>
          <a:bodyPr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47" name="Shape 47"/>
          <p:cNvSpPr txBox="1">
            <a:spLocks noGrp="1"/>
          </p:cNvSpPr>
          <p:nvPr>
            <p:ph type="sldNum" idx="12"/>
          </p:nvPr>
        </p:nvSpPr>
        <p:spPr>
          <a:xfrm>
            <a:off x="8472459" y="4663216"/>
            <a:ext cx="548699" cy="39360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9" y="4663216"/>
            <a:ext cx="548699" cy="39360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311702" y="2150850"/>
            <a:ext cx="8520599" cy="841800"/>
          </a:xfrm>
          <a:prstGeom prst="rect">
            <a:avLst/>
          </a:prstGeom>
        </p:spPr>
        <p:txBody>
          <a:bodyPr lIns="91425" tIns="91425" rIns="91425" bIns="91425" anchor="ctr" anchorCtr="0"/>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a:endParaRPr/>
          </a:p>
        </p:txBody>
      </p:sp>
      <p:sp>
        <p:nvSpPr>
          <p:cNvPr id="15" name="Shape 15"/>
          <p:cNvSpPr txBox="1">
            <a:spLocks noGrp="1"/>
          </p:cNvSpPr>
          <p:nvPr>
            <p:ph type="sldNum" idx="12"/>
          </p:nvPr>
        </p:nvSpPr>
        <p:spPr>
          <a:xfrm>
            <a:off x="8472459" y="4663216"/>
            <a:ext cx="548699" cy="39360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2" y="445026"/>
            <a:ext cx="8520599" cy="572699"/>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311702" y="1152475"/>
            <a:ext cx="8520599" cy="3416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sldNum" idx="12"/>
          </p:nvPr>
        </p:nvSpPr>
        <p:spPr>
          <a:xfrm>
            <a:off x="8472459" y="4663216"/>
            <a:ext cx="548699" cy="39360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2" y="445026"/>
            <a:ext cx="8520599" cy="572699"/>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2" name="Shape 22"/>
          <p:cNvSpPr txBox="1">
            <a:spLocks noGrp="1"/>
          </p:cNvSpPr>
          <p:nvPr>
            <p:ph type="body" idx="1"/>
          </p:nvPr>
        </p:nvSpPr>
        <p:spPr>
          <a:xfrm>
            <a:off x="311702" y="1152475"/>
            <a:ext cx="3999899" cy="3416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3" name="Shape 23"/>
          <p:cNvSpPr txBox="1">
            <a:spLocks noGrp="1"/>
          </p:cNvSpPr>
          <p:nvPr>
            <p:ph type="body" idx="2"/>
          </p:nvPr>
        </p:nvSpPr>
        <p:spPr>
          <a:xfrm>
            <a:off x="4832402" y="1152475"/>
            <a:ext cx="3999899" cy="3416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4" name="Shape 24"/>
          <p:cNvSpPr txBox="1">
            <a:spLocks noGrp="1"/>
          </p:cNvSpPr>
          <p:nvPr>
            <p:ph type="sldNum" idx="12"/>
          </p:nvPr>
        </p:nvSpPr>
        <p:spPr>
          <a:xfrm>
            <a:off x="8472459" y="4663216"/>
            <a:ext cx="548699" cy="39360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2" y="445026"/>
            <a:ext cx="8520599" cy="572699"/>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7" name="Shape 27"/>
          <p:cNvSpPr txBox="1">
            <a:spLocks noGrp="1"/>
          </p:cNvSpPr>
          <p:nvPr>
            <p:ph type="sldNum" idx="12"/>
          </p:nvPr>
        </p:nvSpPr>
        <p:spPr>
          <a:xfrm>
            <a:off x="8472459" y="4663216"/>
            <a:ext cx="548699" cy="39360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2" y="555601"/>
            <a:ext cx="2807999" cy="755699"/>
          </a:xfrm>
          <a:prstGeom prst="rect">
            <a:avLst/>
          </a:prstGeom>
        </p:spPr>
        <p:txBody>
          <a:bodyPr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30" name="Shape 30"/>
          <p:cNvSpPr txBox="1">
            <a:spLocks noGrp="1"/>
          </p:cNvSpPr>
          <p:nvPr>
            <p:ph type="body" idx="1"/>
          </p:nvPr>
        </p:nvSpPr>
        <p:spPr>
          <a:xfrm>
            <a:off x="311702" y="1389600"/>
            <a:ext cx="2807999" cy="3179400"/>
          </a:xfrm>
          <a:prstGeom prst="rect">
            <a:avLst/>
          </a:prstGeom>
        </p:spPr>
        <p:txBody>
          <a:bodyPr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1" name="Shape 31"/>
          <p:cNvSpPr txBox="1">
            <a:spLocks noGrp="1"/>
          </p:cNvSpPr>
          <p:nvPr>
            <p:ph type="sldNum" idx="12"/>
          </p:nvPr>
        </p:nvSpPr>
        <p:spPr>
          <a:xfrm>
            <a:off x="8472459" y="4663216"/>
            <a:ext cx="548699" cy="39360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450150"/>
            <a:ext cx="6367800" cy="4090800"/>
          </a:xfrm>
          <a:prstGeom prst="rect">
            <a:avLst/>
          </a:prstGeom>
        </p:spPr>
        <p:txBody>
          <a:bodyPr lIns="91425" tIns="91425" rIns="91425" bIns="91425" anchor="ctr" anchorCtr="0"/>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a:endParaRPr/>
          </a:p>
        </p:txBody>
      </p:sp>
      <p:sp>
        <p:nvSpPr>
          <p:cNvPr id="34" name="Shape 34"/>
          <p:cNvSpPr txBox="1">
            <a:spLocks noGrp="1"/>
          </p:cNvSpPr>
          <p:nvPr>
            <p:ph type="sldNum" idx="12"/>
          </p:nvPr>
        </p:nvSpPr>
        <p:spPr>
          <a:xfrm>
            <a:off x="8472459" y="4663216"/>
            <a:ext cx="548699" cy="39360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5"/>
        <p:cNvGrpSpPr/>
        <p:nvPr/>
      </p:nvGrpSpPr>
      <p:grpSpPr>
        <a:xfrm>
          <a:off x="0" y="0"/>
          <a:ext cx="0" cy="0"/>
          <a:chOff x="0" y="0"/>
          <a:chExt cx="0" cy="0"/>
        </a:xfrm>
      </p:grpSpPr>
      <p:sp>
        <p:nvSpPr>
          <p:cNvPr id="36" name="Shape 36"/>
          <p:cNvSpPr/>
          <p:nvPr/>
        </p:nvSpPr>
        <p:spPr>
          <a:xfrm>
            <a:off x="4572000" y="-124"/>
            <a:ext cx="4572000" cy="5143499"/>
          </a:xfrm>
          <a:prstGeom prst="rect">
            <a:avLst/>
          </a:prstGeom>
          <a:solidFill>
            <a:schemeClr val="lt2"/>
          </a:solidFill>
          <a:ln>
            <a:noFill/>
          </a:ln>
        </p:spPr>
        <p:txBody>
          <a:bodyPr lIns="91425" tIns="91425" rIns="91425" bIns="91425" anchor="ctr" anchorCtr="0">
            <a:noAutofit/>
          </a:bodyPr>
          <a:lstStyle/>
          <a:p>
            <a:pPr lvl="0">
              <a:spcBef>
                <a:spcPts val="0"/>
              </a:spcBef>
              <a:buNone/>
            </a:pPr>
            <a:endParaRPr sz="1400"/>
          </a:p>
        </p:txBody>
      </p:sp>
      <p:sp>
        <p:nvSpPr>
          <p:cNvPr id="37" name="Shape 37"/>
          <p:cNvSpPr txBox="1">
            <a:spLocks noGrp="1"/>
          </p:cNvSpPr>
          <p:nvPr>
            <p:ph type="title"/>
          </p:nvPr>
        </p:nvSpPr>
        <p:spPr>
          <a:xfrm>
            <a:off x="265502" y="1233175"/>
            <a:ext cx="4045199" cy="1482300"/>
          </a:xfrm>
          <a:prstGeom prst="rect">
            <a:avLst/>
          </a:prstGeom>
        </p:spPr>
        <p:txBody>
          <a:bodyPr lIns="91425" tIns="91425" rIns="91425" bIns="91425" anchor="b" anchorCtr="0"/>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a:endParaRPr/>
          </a:p>
        </p:txBody>
      </p:sp>
      <p:sp>
        <p:nvSpPr>
          <p:cNvPr id="38" name="Shape 38"/>
          <p:cNvSpPr txBox="1">
            <a:spLocks noGrp="1"/>
          </p:cNvSpPr>
          <p:nvPr>
            <p:ph type="subTitle" idx="1"/>
          </p:nvPr>
        </p:nvSpPr>
        <p:spPr>
          <a:xfrm>
            <a:off x="265502" y="2803075"/>
            <a:ext cx="4045199" cy="12351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a:endParaRPr/>
          </a:p>
        </p:txBody>
      </p:sp>
      <p:sp>
        <p:nvSpPr>
          <p:cNvPr id="39" name="Shape 39"/>
          <p:cNvSpPr txBox="1">
            <a:spLocks noGrp="1"/>
          </p:cNvSpPr>
          <p:nvPr>
            <p:ph type="body" idx="2"/>
          </p:nvPr>
        </p:nvSpPr>
        <p:spPr>
          <a:xfrm>
            <a:off x="4939500" y="724076"/>
            <a:ext cx="3837000" cy="3695099"/>
          </a:xfrm>
          <a:prstGeom prst="rect">
            <a:avLst/>
          </a:prstGeom>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0" name="Shape 40"/>
          <p:cNvSpPr txBox="1">
            <a:spLocks noGrp="1"/>
          </p:cNvSpPr>
          <p:nvPr>
            <p:ph type="sldNum" idx="12"/>
          </p:nvPr>
        </p:nvSpPr>
        <p:spPr>
          <a:xfrm>
            <a:off x="8472459" y="4663216"/>
            <a:ext cx="548699" cy="39360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4230575"/>
            <a:ext cx="5998800" cy="605100"/>
          </a:xfrm>
          <a:prstGeom prst="rect">
            <a:avLst/>
          </a:prstGeom>
        </p:spPr>
        <p:txBody>
          <a:bodyPr lIns="91425" tIns="91425" rIns="91425" bIns="91425" anchor="ctr" anchorCtr="0"/>
          <a:lstStyle>
            <a:lvl1pPr lvl="0">
              <a:lnSpc>
                <a:spcPct val="100000"/>
              </a:lnSpc>
              <a:spcBef>
                <a:spcPts val="0"/>
              </a:spcBef>
              <a:spcAft>
                <a:spcPts val="0"/>
              </a:spcAft>
              <a:buNone/>
              <a:defRPr/>
            </a:lvl1pPr>
          </a:lstStyle>
          <a:p>
            <a:endParaRPr/>
          </a:p>
        </p:txBody>
      </p:sp>
      <p:sp>
        <p:nvSpPr>
          <p:cNvPr id="43" name="Shape 43"/>
          <p:cNvSpPr txBox="1">
            <a:spLocks noGrp="1"/>
          </p:cNvSpPr>
          <p:nvPr>
            <p:ph type="sldNum" idx="12"/>
          </p:nvPr>
        </p:nvSpPr>
        <p:spPr>
          <a:xfrm>
            <a:off x="8472459" y="4663216"/>
            <a:ext cx="548699" cy="39360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2" y="445026"/>
            <a:ext cx="8520599" cy="572699"/>
          </a:xfrm>
          <a:prstGeom prst="rect">
            <a:avLst/>
          </a:prstGeom>
          <a:noFill/>
          <a:ln>
            <a:noFill/>
          </a:ln>
        </p:spPr>
        <p:txBody>
          <a:bodyPr lIns="91425" tIns="91425" rIns="91425" bIns="91425" anchor="t" anchorCtr="0"/>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a:endParaRPr/>
          </a:p>
        </p:txBody>
      </p:sp>
      <p:sp>
        <p:nvSpPr>
          <p:cNvPr id="7" name="Shape 7"/>
          <p:cNvSpPr txBox="1">
            <a:spLocks noGrp="1"/>
          </p:cNvSpPr>
          <p:nvPr>
            <p:ph type="body" idx="1"/>
          </p:nvPr>
        </p:nvSpPr>
        <p:spPr>
          <a:xfrm>
            <a:off x="311702" y="1152475"/>
            <a:ext cx="8520599" cy="3416400"/>
          </a:xfrm>
          <a:prstGeom prst="rect">
            <a:avLst/>
          </a:prstGeom>
          <a:noFill/>
          <a:ln>
            <a:noFill/>
          </a:ln>
        </p:spPr>
        <p:txBody>
          <a:bodyPr lIns="91425" tIns="91425" rIns="91425" bIns="91425" anchor="t" anchorCtr="0"/>
          <a:lstStyle>
            <a:lvl1pPr lvl="0">
              <a:lnSpc>
                <a:spcPct val="115000"/>
              </a:lnSpc>
              <a:spcBef>
                <a:spcPts val="0"/>
              </a:spcBef>
              <a:spcAft>
                <a:spcPts val="1600"/>
              </a:spcAft>
              <a:buClr>
                <a:schemeClr val="dk2"/>
              </a:buClr>
              <a:buSzPct val="100000"/>
              <a:defRPr sz="1800">
                <a:solidFill>
                  <a:schemeClr val="dk2"/>
                </a:solidFill>
              </a:defRPr>
            </a:lvl1pPr>
            <a:lvl2pPr lvl="1">
              <a:lnSpc>
                <a:spcPct val="115000"/>
              </a:lnSpc>
              <a:spcBef>
                <a:spcPts val="0"/>
              </a:spcBef>
              <a:spcAft>
                <a:spcPts val="1600"/>
              </a:spcAft>
              <a:buClr>
                <a:schemeClr val="dk2"/>
              </a:buClr>
              <a:defRPr>
                <a:solidFill>
                  <a:schemeClr val="dk2"/>
                </a:solidFill>
              </a:defRPr>
            </a:lvl2pPr>
            <a:lvl3pPr lvl="2">
              <a:lnSpc>
                <a:spcPct val="115000"/>
              </a:lnSpc>
              <a:spcBef>
                <a:spcPts val="0"/>
              </a:spcBef>
              <a:spcAft>
                <a:spcPts val="1600"/>
              </a:spcAft>
              <a:buClr>
                <a:schemeClr val="dk2"/>
              </a:buClr>
              <a:defRPr>
                <a:solidFill>
                  <a:schemeClr val="dk2"/>
                </a:solidFill>
              </a:defRPr>
            </a:lvl3pPr>
            <a:lvl4pPr lvl="3">
              <a:lnSpc>
                <a:spcPct val="115000"/>
              </a:lnSpc>
              <a:spcBef>
                <a:spcPts val="0"/>
              </a:spcBef>
              <a:spcAft>
                <a:spcPts val="1600"/>
              </a:spcAft>
              <a:buClr>
                <a:schemeClr val="dk2"/>
              </a:buClr>
              <a:defRPr>
                <a:solidFill>
                  <a:schemeClr val="dk2"/>
                </a:solidFill>
              </a:defRPr>
            </a:lvl4pPr>
            <a:lvl5pPr lvl="4">
              <a:lnSpc>
                <a:spcPct val="115000"/>
              </a:lnSpc>
              <a:spcBef>
                <a:spcPts val="0"/>
              </a:spcBef>
              <a:spcAft>
                <a:spcPts val="1600"/>
              </a:spcAft>
              <a:buClr>
                <a:schemeClr val="dk2"/>
              </a:buClr>
              <a:defRPr>
                <a:solidFill>
                  <a:schemeClr val="dk2"/>
                </a:solidFill>
              </a:defRPr>
            </a:lvl5pPr>
            <a:lvl6pPr lvl="5">
              <a:lnSpc>
                <a:spcPct val="115000"/>
              </a:lnSpc>
              <a:spcBef>
                <a:spcPts val="0"/>
              </a:spcBef>
              <a:spcAft>
                <a:spcPts val="1600"/>
              </a:spcAft>
              <a:buClr>
                <a:schemeClr val="dk2"/>
              </a:buClr>
              <a:defRPr>
                <a:solidFill>
                  <a:schemeClr val="dk2"/>
                </a:solidFill>
              </a:defRPr>
            </a:lvl6pPr>
            <a:lvl7pPr lvl="6">
              <a:lnSpc>
                <a:spcPct val="115000"/>
              </a:lnSpc>
              <a:spcBef>
                <a:spcPts val="0"/>
              </a:spcBef>
              <a:spcAft>
                <a:spcPts val="1600"/>
              </a:spcAft>
              <a:buClr>
                <a:schemeClr val="dk2"/>
              </a:buClr>
              <a:defRPr>
                <a:solidFill>
                  <a:schemeClr val="dk2"/>
                </a:solidFill>
              </a:defRPr>
            </a:lvl7pPr>
            <a:lvl8pPr lvl="7">
              <a:lnSpc>
                <a:spcPct val="115000"/>
              </a:lnSpc>
              <a:spcBef>
                <a:spcPts val="0"/>
              </a:spcBef>
              <a:spcAft>
                <a:spcPts val="1600"/>
              </a:spcAft>
              <a:buClr>
                <a:schemeClr val="dk2"/>
              </a:buClr>
              <a:defRPr>
                <a:solidFill>
                  <a:schemeClr val="dk2"/>
                </a:solidFill>
              </a:defRPr>
            </a:lvl8pPr>
            <a:lvl9pPr lvl="8">
              <a:lnSpc>
                <a:spcPct val="115000"/>
              </a:lnSpc>
              <a:spcBef>
                <a:spcPts val="0"/>
              </a:spcBef>
              <a:spcAft>
                <a:spcPts val="1600"/>
              </a:spcAft>
              <a:buClr>
                <a:schemeClr val="dk2"/>
              </a:buClr>
              <a:defRPr>
                <a:solidFill>
                  <a:schemeClr val="dk2"/>
                </a:solidFill>
              </a:defRPr>
            </a:lvl9pPr>
          </a:lstStyle>
          <a:p>
            <a:endParaRPr/>
          </a:p>
        </p:txBody>
      </p:sp>
      <p:sp>
        <p:nvSpPr>
          <p:cNvPr id="8" name="Shape 8"/>
          <p:cNvSpPr txBox="1">
            <a:spLocks noGrp="1"/>
          </p:cNvSpPr>
          <p:nvPr>
            <p:ph type="sldNum" idx="12"/>
          </p:nvPr>
        </p:nvSpPr>
        <p:spPr>
          <a:xfrm>
            <a:off x="8472459" y="4663216"/>
            <a:ext cx="548699" cy="393600"/>
          </a:xfrm>
          <a:prstGeom prst="rect">
            <a:avLst/>
          </a:prstGeom>
          <a:noFill/>
          <a:ln>
            <a:noFill/>
          </a:ln>
        </p:spPr>
        <p:txBody>
          <a:bodyPr lIns="91425" tIns="91425" rIns="91425" bIns="91425" anchor="ctr" anchorCtr="0">
            <a:noAutofit/>
          </a:bodyPr>
          <a:lstStyle/>
          <a:p>
            <a:pPr algn="r"/>
            <a:fld id="{00000000-1234-1234-1234-123412341234}" type="slidenum">
              <a:rPr lang="en" sz="1000" smtClean="0">
                <a:solidFill>
                  <a:schemeClr val="dk2"/>
                </a:solidFill>
              </a:rPr>
              <a:pPr algn="r"/>
              <a:t>‹#›</a:t>
            </a:fld>
            <a:endParaRPr lang="en" sz="1000">
              <a:solidFill>
                <a:schemeClr val="dk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Shape 54"/>
          <p:cNvSpPr txBox="1">
            <a:spLocks noGrp="1"/>
          </p:cNvSpPr>
          <p:nvPr>
            <p:ph type="ctrTitle"/>
          </p:nvPr>
        </p:nvSpPr>
        <p:spPr>
          <a:xfrm>
            <a:off x="367191" y="1845867"/>
            <a:ext cx="8520599" cy="1222599"/>
          </a:xfrm>
          <a:prstGeom prst="rect">
            <a:avLst/>
          </a:prstGeom>
        </p:spPr>
        <p:txBody>
          <a:bodyPr lIns="91425" tIns="91425" rIns="91425" bIns="91425" anchor="b" anchorCtr="0">
            <a:noAutofit/>
          </a:bodyPr>
          <a:lstStyle/>
          <a:p>
            <a:r>
              <a:rPr lang="en-US" sz="4000" dirty="0">
                <a:latin typeface="+mj-lt"/>
                <a:ea typeface="Calibri"/>
                <a:cs typeface="Calibri"/>
                <a:sym typeface="Calibri"/>
              </a:rPr>
              <a:t>FlipTracker: Understanding Natural </a:t>
            </a:r>
            <a:br>
              <a:rPr lang="en-US" sz="4000" dirty="0">
                <a:latin typeface="+mj-lt"/>
                <a:ea typeface="Calibri"/>
                <a:cs typeface="Calibri"/>
                <a:sym typeface="Calibri"/>
              </a:rPr>
            </a:br>
            <a:r>
              <a:rPr lang="en-US" sz="4000" dirty="0">
                <a:latin typeface="+mj-lt"/>
                <a:ea typeface="Calibri"/>
                <a:cs typeface="Calibri"/>
                <a:sym typeface="Calibri"/>
              </a:rPr>
              <a:t>Error Resilience in HPC Applications</a:t>
            </a:r>
            <a:endParaRPr lang="en" sz="4000" dirty="0">
              <a:highlight>
                <a:srgbClr val="FFFFFF"/>
              </a:highlight>
              <a:latin typeface="+mj-lt"/>
              <a:ea typeface="Calibri"/>
              <a:cs typeface="Calibri"/>
              <a:sym typeface="Calibri"/>
            </a:endParaRPr>
          </a:p>
        </p:txBody>
      </p:sp>
      <p:sp>
        <p:nvSpPr>
          <p:cNvPr id="55" name="Shape 55"/>
          <p:cNvSpPr txBox="1">
            <a:spLocks noGrp="1"/>
          </p:cNvSpPr>
          <p:nvPr>
            <p:ph type="subTitle" idx="1"/>
          </p:nvPr>
        </p:nvSpPr>
        <p:spPr>
          <a:xfrm>
            <a:off x="-165775" y="3157953"/>
            <a:ext cx="3930316" cy="519056"/>
          </a:xfrm>
          <a:prstGeom prst="rect">
            <a:avLst/>
          </a:prstGeom>
        </p:spPr>
        <p:txBody>
          <a:bodyPr lIns="91425" tIns="91425" rIns="91425" bIns="91425" anchor="t" anchorCtr="0">
            <a:noAutofit/>
          </a:bodyPr>
          <a:lstStyle/>
          <a:p>
            <a:r>
              <a:rPr lang="en" sz="2000" dirty="0" err="1">
                <a:solidFill>
                  <a:schemeClr val="tx1"/>
                </a:solidFill>
                <a:latin typeface="+mj-lt"/>
              </a:rPr>
              <a:t>Luanzheng</a:t>
            </a:r>
            <a:r>
              <a:rPr lang="en" sz="2000" dirty="0">
                <a:solidFill>
                  <a:schemeClr val="tx1"/>
                </a:solidFill>
                <a:latin typeface="+mj-lt"/>
              </a:rPr>
              <a:t> Guo, Dong Li</a:t>
            </a:r>
            <a:endParaRPr lang="en-US" sz="2000" dirty="0">
              <a:solidFill>
                <a:schemeClr val="tx1"/>
              </a:solidFill>
              <a:latin typeface="+mj-lt"/>
            </a:endParaRPr>
          </a:p>
          <a:p>
            <a:r>
              <a:rPr lang="en-US" sz="2000" dirty="0">
                <a:solidFill>
                  <a:schemeClr val="tx1"/>
                </a:solidFill>
                <a:latin typeface="+mj-lt"/>
              </a:rPr>
              <a:t>University of California Merced</a:t>
            </a:r>
          </a:p>
        </p:txBody>
      </p:sp>
      <p:pic>
        <p:nvPicPr>
          <p:cNvPr id="7" name="Picture 6">
            <a:extLst>
              <a:ext uri="{FF2B5EF4-FFF2-40B4-BE49-F238E27FC236}">
                <a16:creationId xmlns:a16="http://schemas.microsoft.com/office/drawing/2014/main" id="{681D2015-CEE5-A147-A6C4-3C4F69BEA0F7}"/>
              </a:ext>
            </a:extLst>
          </p:cNvPr>
          <p:cNvPicPr>
            <a:picLocks noChangeAspect="1"/>
          </p:cNvPicPr>
          <p:nvPr/>
        </p:nvPicPr>
        <p:blipFill>
          <a:blip r:embed="rId3"/>
          <a:stretch>
            <a:fillRect/>
          </a:stretch>
        </p:blipFill>
        <p:spPr>
          <a:xfrm>
            <a:off x="4076043" y="383331"/>
            <a:ext cx="1102894" cy="1102894"/>
          </a:xfrm>
          <a:prstGeom prst="rect">
            <a:avLst/>
          </a:prstGeom>
        </p:spPr>
      </p:pic>
      <p:pic>
        <p:nvPicPr>
          <p:cNvPr id="11" name="Picture 10">
            <a:extLst>
              <a:ext uri="{FF2B5EF4-FFF2-40B4-BE49-F238E27FC236}">
                <a16:creationId xmlns:a16="http://schemas.microsoft.com/office/drawing/2014/main" id="{3B804B4B-D939-2D45-BAC7-A9A0EA22D75F}"/>
              </a:ext>
            </a:extLst>
          </p:cNvPr>
          <p:cNvPicPr>
            <a:picLocks noChangeAspect="1"/>
          </p:cNvPicPr>
          <p:nvPr/>
        </p:nvPicPr>
        <p:blipFill>
          <a:blip r:embed="rId4"/>
          <a:stretch>
            <a:fillRect/>
          </a:stretch>
        </p:blipFill>
        <p:spPr>
          <a:xfrm>
            <a:off x="6210738" y="509548"/>
            <a:ext cx="1594613" cy="850460"/>
          </a:xfrm>
          <a:prstGeom prst="rect">
            <a:avLst/>
          </a:prstGeom>
        </p:spPr>
      </p:pic>
      <p:sp>
        <p:nvSpPr>
          <p:cNvPr id="13" name="TextBox 12">
            <a:extLst>
              <a:ext uri="{FF2B5EF4-FFF2-40B4-BE49-F238E27FC236}">
                <a16:creationId xmlns:a16="http://schemas.microsoft.com/office/drawing/2014/main" id="{8D5E3743-7ACF-E242-89C1-8927E22F29CA}"/>
              </a:ext>
            </a:extLst>
          </p:cNvPr>
          <p:cNvSpPr txBox="1"/>
          <p:nvPr/>
        </p:nvSpPr>
        <p:spPr>
          <a:xfrm>
            <a:off x="3973088" y="3197828"/>
            <a:ext cx="1938351" cy="707886"/>
          </a:xfrm>
          <a:prstGeom prst="rect">
            <a:avLst/>
          </a:prstGeom>
          <a:noFill/>
        </p:spPr>
        <p:txBody>
          <a:bodyPr wrap="none" rtlCol="0">
            <a:spAutoFit/>
          </a:bodyPr>
          <a:lstStyle/>
          <a:p>
            <a:pPr algn="ctr"/>
            <a:r>
              <a:rPr lang="en" sz="2000" dirty="0">
                <a:solidFill>
                  <a:schemeClr val="tx1"/>
                </a:solidFill>
                <a:latin typeface="+mj-lt"/>
              </a:rPr>
              <a:t>Ignacio Laguna</a:t>
            </a:r>
          </a:p>
          <a:p>
            <a:pPr algn="ctr"/>
            <a:r>
              <a:rPr lang="en-US" sz="2000" dirty="0">
                <a:solidFill>
                  <a:schemeClr val="tx1"/>
                </a:solidFill>
                <a:latin typeface="+mj-lt"/>
              </a:rPr>
              <a:t>LLNL</a:t>
            </a:r>
          </a:p>
        </p:txBody>
      </p:sp>
      <p:sp>
        <p:nvSpPr>
          <p:cNvPr id="14" name="TextBox 13">
            <a:extLst>
              <a:ext uri="{FF2B5EF4-FFF2-40B4-BE49-F238E27FC236}">
                <a16:creationId xmlns:a16="http://schemas.microsoft.com/office/drawing/2014/main" id="{2AEE7B33-AEC4-D44D-A778-2B6440C83ACD}"/>
              </a:ext>
            </a:extLst>
          </p:cNvPr>
          <p:cNvSpPr txBox="1"/>
          <p:nvPr/>
        </p:nvSpPr>
        <p:spPr>
          <a:xfrm>
            <a:off x="6534026" y="3237824"/>
            <a:ext cx="1737975" cy="707886"/>
          </a:xfrm>
          <a:prstGeom prst="rect">
            <a:avLst/>
          </a:prstGeom>
          <a:noFill/>
        </p:spPr>
        <p:txBody>
          <a:bodyPr wrap="none" rtlCol="0">
            <a:spAutoFit/>
          </a:bodyPr>
          <a:lstStyle/>
          <a:p>
            <a:pPr algn="ctr"/>
            <a:r>
              <a:rPr lang="en" sz="2000" dirty="0">
                <a:solidFill>
                  <a:schemeClr val="tx1"/>
                </a:solidFill>
                <a:latin typeface="+mj-lt"/>
              </a:rPr>
              <a:t>Martin Schulz</a:t>
            </a:r>
            <a:endParaRPr lang="en-US" sz="2000" dirty="0">
              <a:solidFill>
                <a:schemeClr val="tx1"/>
              </a:solidFill>
              <a:latin typeface="+mj-lt"/>
            </a:endParaRPr>
          </a:p>
          <a:p>
            <a:pPr algn="ctr"/>
            <a:r>
              <a:rPr lang="en-US" sz="2000" dirty="0">
                <a:solidFill>
                  <a:schemeClr val="tx1"/>
                </a:solidFill>
                <a:latin typeface="+mj-lt"/>
              </a:rPr>
              <a:t>TUM</a:t>
            </a:r>
          </a:p>
        </p:txBody>
      </p:sp>
      <p:pic>
        <p:nvPicPr>
          <p:cNvPr id="9" name="Picture 8">
            <a:extLst>
              <a:ext uri="{FF2B5EF4-FFF2-40B4-BE49-F238E27FC236}">
                <a16:creationId xmlns:a16="http://schemas.microsoft.com/office/drawing/2014/main" id="{DFFDBCFF-E388-D748-ABD0-9802B68E0131}"/>
              </a:ext>
            </a:extLst>
          </p:cNvPr>
          <p:cNvPicPr>
            <a:picLocks noChangeAspect="1"/>
          </p:cNvPicPr>
          <p:nvPr/>
        </p:nvPicPr>
        <p:blipFill>
          <a:blip r:embed="rId5"/>
          <a:stretch>
            <a:fillRect/>
          </a:stretch>
        </p:blipFill>
        <p:spPr>
          <a:xfrm>
            <a:off x="7174299" y="4336057"/>
            <a:ext cx="1713491" cy="786328"/>
          </a:xfrm>
          <a:prstGeom prst="rect">
            <a:avLst/>
          </a:prstGeom>
        </p:spPr>
      </p:pic>
      <p:sp>
        <p:nvSpPr>
          <p:cNvPr id="10" name="TextBox 9">
            <a:extLst>
              <a:ext uri="{FF2B5EF4-FFF2-40B4-BE49-F238E27FC236}">
                <a16:creationId xmlns:a16="http://schemas.microsoft.com/office/drawing/2014/main" id="{EFF1A248-ACB0-B442-B6CA-9565200EA4D5}"/>
              </a:ext>
            </a:extLst>
          </p:cNvPr>
          <p:cNvSpPr txBox="1"/>
          <p:nvPr/>
        </p:nvSpPr>
        <p:spPr>
          <a:xfrm>
            <a:off x="2615561" y="4350226"/>
            <a:ext cx="4023858" cy="400110"/>
          </a:xfrm>
          <a:prstGeom prst="rect">
            <a:avLst/>
          </a:prstGeom>
          <a:noFill/>
        </p:spPr>
        <p:txBody>
          <a:bodyPr wrap="none" rtlCol="0">
            <a:spAutoFit/>
          </a:bodyPr>
          <a:lstStyle/>
          <a:p>
            <a:r>
              <a:rPr lang="en-US" sz="2000" dirty="0">
                <a:latin typeface="+mj-lt"/>
              </a:rPr>
              <a:t>SC’18, November 13, Dallas, TX  </a:t>
            </a:r>
          </a:p>
        </p:txBody>
      </p:sp>
      <p:pic>
        <p:nvPicPr>
          <p:cNvPr id="3" name="Picture 2">
            <a:extLst>
              <a:ext uri="{FF2B5EF4-FFF2-40B4-BE49-F238E27FC236}">
                <a16:creationId xmlns:a16="http://schemas.microsoft.com/office/drawing/2014/main" id="{B868B4F8-A1B3-D044-BDED-42B4B908F55E}"/>
              </a:ext>
            </a:extLst>
          </p:cNvPr>
          <p:cNvPicPr>
            <a:picLocks noChangeAspect="1"/>
          </p:cNvPicPr>
          <p:nvPr/>
        </p:nvPicPr>
        <p:blipFill>
          <a:blip r:embed="rId6"/>
          <a:stretch>
            <a:fillRect/>
          </a:stretch>
        </p:blipFill>
        <p:spPr>
          <a:xfrm>
            <a:off x="276133" y="153052"/>
            <a:ext cx="3046499" cy="1563453"/>
          </a:xfrm>
          <a:prstGeom prst="rect">
            <a:avLst/>
          </a:prstGeom>
        </p:spPr>
      </p:pic>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Shape 176"/>
          <p:cNvSpPr txBox="1">
            <a:spLocks noGrp="1"/>
          </p:cNvSpPr>
          <p:nvPr>
            <p:ph type="title"/>
          </p:nvPr>
        </p:nvSpPr>
        <p:spPr>
          <a:xfrm>
            <a:off x="311700" y="57452"/>
            <a:ext cx="8520600" cy="572700"/>
          </a:xfrm>
          <a:prstGeom prst="rect">
            <a:avLst/>
          </a:prstGeom>
        </p:spPr>
        <p:txBody>
          <a:bodyPr lIns="91425" tIns="91425" rIns="91425" bIns="91425" anchor="t" anchorCtr="0">
            <a:noAutofit/>
          </a:bodyPr>
          <a:lstStyle/>
          <a:p>
            <a:pPr lvl="0"/>
            <a:r>
              <a:rPr lang="en-US" altLang="en-US" sz="3200" dirty="0">
                <a:latin typeface="Arial" panose="020B0604020202020204" pitchFamily="34" charset="0"/>
                <a:cs typeface="Arial" panose="020B0604020202020204" pitchFamily="34" charset="0"/>
              </a:rPr>
              <a:t>Dynamic Data Dependence Graph</a:t>
            </a:r>
            <a:endParaRPr lang="en" sz="3200" dirty="0">
              <a:latin typeface="Arial" panose="020B0604020202020204" pitchFamily="34" charset="0"/>
              <a:cs typeface="Arial" panose="020B0604020202020204" pitchFamily="34" charset="0"/>
            </a:endParaRPr>
          </a:p>
        </p:txBody>
      </p:sp>
      <p:sp>
        <p:nvSpPr>
          <p:cNvPr id="177" name="Shape 17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r>
              <a:rPr lang="en" dirty="0">
                <a:latin typeface="Arial" panose="020B0604020202020204" pitchFamily="34" charset="0"/>
                <a:cs typeface="Arial" panose="020B0604020202020204" pitchFamily="34" charset="0"/>
              </a:rPr>
              <a:t>9</a:t>
            </a:r>
          </a:p>
        </p:txBody>
      </p:sp>
      <p:sp>
        <p:nvSpPr>
          <p:cNvPr id="16" name="Content Placeholder 2">
            <a:extLst>
              <a:ext uri="{FF2B5EF4-FFF2-40B4-BE49-F238E27FC236}">
                <a16:creationId xmlns:a16="http://schemas.microsoft.com/office/drawing/2014/main" id="{41F4EA67-0DD2-D34E-BDEE-C4C65BACA0C1}"/>
              </a:ext>
            </a:extLst>
          </p:cNvPr>
          <p:cNvSpPr txBox="1">
            <a:spLocks noChangeArrowheads="1"/>
          </p:cNvSpPr>
          <p:nvPr/>
        </p:nvSpPr>
        <p:spPr>
          <a:xfrm>
            <a:off x="364820" y="688719"/>
            <a:ext cx="8467480" cy="533970"/>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R="0" lvl="0" algn="l" rtl="0">
              <a:lnSpc>
                <a:spcPct val="115000"/>
              </a:lnSpc>
              <a:spcBef>
                <a:spcPts val="0"/>
              </a:spcBef>
              <a:spcAft>
                <a:spcPts val="1600"/>
              </a:spcAft>
              <a:buClr>
                <a:schemeClr val="dk2"/>
              </a:buClr>
              <a:buSzPct val="100000"/>
              <a:buNone/>
              <a:defRPr sz="1800" b="0" i="0" u="none" strike="noStrike" cap="none">
                <a:solidFill>
                  <a:schemeClr val="dk2"/>
                </a:solidFill>
                <a:latin typeface="Arial"/>
                <a:ea typeface="Arial"/>
                <a:cs typeface="Arial"/>
                <a:sym typeface="Arial"/>
              </a:defRPr>
            </a:lvl1pPr>
            <a:lvl2pPr marR="0" lvl="1"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2pPr>
            <a:lvl3pPr marR="0" lvl="2"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3pPr>
            <a:lvl4pPr marR="0" lvl="3"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4pPr>
            <a:lvl5pPr marR="0" lvl="4"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5pPr>
            <a:lvl6pPr marR="0" lvl="5"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6pPr>
            <a:lvl7pPr marR="0" lvl="6"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7pPr>
            <a:lvl8pPr marR="0" lvl="7"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8pPr>
            <a:lvl9pPr marR="0" lvl="8"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9pPr>
          </a:lstStyle>
          <a:p>
            <a:pPr marL="457200" indent="-457200">
              <a:buFont typeface="Wingdings" pitchFamily="2" charset="2"/>
              <a:buChar char="Ø"/>
            </a:pPr>
            <a:r>
              <a:rPr lang="en-US" altLang="en-US" sz="2000" dirty="0">
                <a:solidFill>
                  <a:schemeClr val="tx1"/>
                </a:solidFill>
                <a:latin typeface="Arial" panose="020B0604020202020204" pitchFamily="34" charset="0"/>
                <a:cs typeface="Arial" panose="020B0604020202020204" pitchFamily="34" charset="0"/>
              </a:rPr>
              <a:t>For each code region, we generate a DDDG from an instruction trace</a:t>
            </a:r>
          </a:p>
          <a:p>
            <a:pPr marL="457200" indent="-457200">
              <a:buFont typeface="Courier New" panose="02070309020205020404" pitchFamily="49" charset="0"/>
              <a:buChar char="o"/>
            </a:pPr>
            <a:endParaRPr lang="en-US" altLang="en-US" sz="2000" dirty="0">
              <a:solidFill>
                <a:schemeClr val="tx1"/>
              </a:solidFill>
              <a:latin typeface="Arial" panose="020B0604020202020204" pitchFamily="34" charset="0"/>
              <a:cs typeface="Arial" panose="020B0604020202020204" pitchFamily="34" charset="0"/>
            </a:endParaRPr>
          </a:p>
        </p:txBody>
      </p:sp>
      <p:sp>
        <p:nvSpPr>
          <p:cNvPr id="65" name="TextBox 64">
            <a:extLst>
              <a:ext uri="{FF2B5EF4-FFF2-40B4-BE49-F238E27FC236}">
                <a16:creationId xmlns:a16="http://schemas.microsoft.com/office/drawing/2014/main" id="{B30EFC38-CF2D-A44F-9C88-E896A84DE87E}"/>
              </a:ext>
            </a:extLst>
          </p:cNvPr>
          <p:cNvSpPr txBox="1"/>
          <p:nvPr/>
        </p:nvSpPr>
        <p:spPr>
          <a:xfrm>
            <a:off x="1637366" y="3998352"/>
            <a:ext cx="1851789" cy="400110"/>
          </a:xfrm>
          <a:prstGeom prst="rect">
            <a:avLst/>
          </a:prstGeom>
          <a:noFill/>
        </p:spPr>
        <p:txBody>
          <a:bodyPr wrap="none" rtlCol="0">
            <a:spAutoFit/>
          </a:bodyPr>
          <a:lstStyle/>
          <a:p>
            <a:r>
              <a:rPr lang="en-US" sz="2000" dirty="0"/>
              <a:t>Input variables</a:t>
            </a:r>
          </a:p>
        </p:txBody>
      </p:sp>
      <p:sp>
        <p:nvSpPr>
          <p:cNvPr id="66" name="TextBox 65">
            <a:extLst>
              <a:ext uri="{FF2B5EF4-FFF2-40B4-BE49-F238E27FC236}">
                <a16:creationId xmlns:a16="http://schemas.microsoft.com/office/drawing/2014/main" id="{9FAB0E4C-7E53-7A41-BE7B-1754CCF1621C}"/>
              </a:ext>
            </a:extLst>
          </p:cNvPr>
          <p:cNvSpPr txBox="1"/>
          <p:nvPr/>
        </p:nvSpPr>
        <p:spPr>
          <a:xfrm>
            <a:off x="1634923" y="4331867"/>
            <a:ext cx="2137124" cy="400110"/>
          </a:xfrm>
          <a:prstGeom prst="rect">
            <a:avLst/>
          </a:prstGeom>
          <a:noFill/>
        </p:spPr>
        <p:txBody>
          <a:bodyPr wrap="none" rtlCol="0">
            <a:spAutoFit/>
          </a:bodyPr>
          <a:lstStyle/>
          <a:p>
            <a:r>
              <a:rPr lang="en-US" sz="2000" dirty="0"/>
              <a:t>Internal variables</a:t>
            </a:r>
          </a:p>
        </p:txBody>
      </p:sp>
      <p:sp>
        <p:nvSpPr>
          <p:cNvPr id="67" name="TextBox 66">
            <a:extLst>
              <a:ext uri="{FF2B5EF4-FFF2-40B4-BE49-F238E27FC236}">
                <a16:creationId xmlns:a16="http://schemas.microsoft.com/office/drawing/2014/main" id="{2FF54125-69D7-DA43-9FE8-74785FCF1999}"/>
              </a:ext>
            </a:extLst>
          </p:cNvPr>
          <p:cNvSpPr txBox="1"/>
          <p:nvPr/>
        </p:nvSpPr>
        <p:spPr>
          <a:xfrm>
            <a:off x="1586151" y="4717934"/>
            <a:ext cx="2050561" cy="400110"/>
          </a:xfrm>
          <a:prstGeom prst="rect">
            <a:avLst/>
          </a:prstGeom>
          <a:noFill/>
        </p:spPr>
        <p:txBody>
          <a:bodyPr wrap="none" rtlCol="0">
            <a:spAutoFit/>
          </a:bodyPr>
          <a:lstStyle/>
          <a:p>
            <a:r>
              <a:rPr lang="en-US" sz="2000" dirty="0"/>
              <a:t>Output variables</a:t>
            </a:r>
          </a:p>
        </p:txBody>
      </p:sp>
      <p:sp>
        <p:nvSpPr>
          <p:cNvPr id="85" name="Oval 84">
            <a:extLst>
              <a:ext uri="{FF2B5EF4-FFF2-40B4-BE49-F238E27FC236}">
                <a16:creationId xmlns:a16="http://schemas.microsoft.com/office/drawing/2014/main" id="{6A871B97-8EF9-034E-AAF2-AAFBFB1F553F}"/>
              </a:ext>
            </a:extLst>
          </p:cNvPr>
          <p:cNvSpPr/>
          <p:nvPr/>
        </p:nvSpPr>
        <p:spPr>
          <a:xfrm>
            <a:off x="1167892" y="4114154"/>
            <a:ext cx="371225" cy="119426"/>
          </a:xfrm>
          <a:prstGeom prst="ellipse">
            <a:avLst/>
          </a:prstGeom>
          <a:no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tx1"/>
              </a:solidFill>
            </a:endParaRPr>
          </a:p>
        </p:txBody>
      </p:sp>
      <p:sp>
        <p:nvSpPr>
          <p:cNvPr id="86" name="Rectangle 85">
            <a:extLst>
              <a:ext uri="{FF2B5EF4-FFF2-40B4-BE49-F238E27FC236}">
                <a16:creationId xmlns:a16="http://schemas.microsoft.com/office/drawing/2014/main" id="{48596CD9-1D5E-F641-BFE3-97337C9055F5}"/>
              </a:ext>
            </a:extLst>
          </p:cNvPr>
          <p:cNvSpPr/>
          <p:nvPr/>
        </p:nvSpPr>
        <p:spPr>
          <a:xfrm>
            <a:off x="1179376" y="4469725"/>
            <a:ext cx="371225" cy="112705"/>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tx1"/>
              </a:solidFill>
            </a:endParaRPr>
          </a:p>
        </p:txBody>
      </p:sp>
      <p:sp>
        <p:nvSpPr>
          <p:cNvPr id="87" name="Rounded Rectangle 86">
            <a:extLst>
              <a:ext uri="{FF2B5EF4-FFF2-40B4-BE49-F238E27FC236}">
                <a16:creationId xmlns:a16="http://schemas.microsoft.com/office/drawing/2014/main" id="{A7E0E966-B79F-FD43-9E8E-01DD5E00832D}"/>
              </a:ext>
            </a:extLst>
          </p:cNvPr>
          <p:cNvSpPr/>
          <p:nvPr/>
        </p:nvSpPr>
        <p:spPr>
          <a:xfrm flipV="1">
            <a:off x="1179375" y="4826116"/>
            <a:ext cx="371225" cy="149154"/>
          </a:xfrm>
          <a:prstGeom prst="roundRect">
            <a:avLst>
              <a:gd name="adj" fmla="val 30372"/>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tx1"/>
              </a:solidFill>
            </a:endParaRPr>
          </a:p>
        </p:txBody>
      </p:sp>
      <p:sp>
        <p:nvSpPr>
          <p:cNvPr id="54" name="Oval 53">
            <a:extLst>
              <a:ext uri="{FF2B5EF4-FFF2-40B4-BE49-F238E27FC236}">
                <a16:creationId xmlns:a16="http://schemas.microsoft.com/office/drawing/2014/main" id="{F7DA27A1-7923-B443-89DD-1B502872C5D2}"/>
              </a:ext>
            </a:extLst>
          </p:cNvPr>
          <p:cNvSpPr/>
          <p:nvPr/>
        </p:nvSpPr>
        <p:spPr>
          <a:xfrm>
            <a:off x="5172759" y="1561516"/>
            <a:ext cx="2840162" cy="544240"/>
          </a:xfrm>
          <a:prstGeom prst="ellipse">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a:solidFill>
                  <a:schemeClr val="tx1"/>
                </a:solidFill>
              </a:rPr>
              <a:t>conj_grad</a:t>
            </a:r>
            <a:r>
              <a:rPr lang="en-US" sz="1600" b="1" dirty="0">
                <a:solidFill>
                  <a:schemeClr val="tx1"/>
                </a:solidFill>
              </a:rPr>
              <a:t>  beta</a:t>
            </a:r>
          </a:p>
          <a:p>
            <a:pPr algn="ctr"/>
            <a:r>
              <a:rPr lang="en-US" sz="1600" b="1" dirty="0">
                <a:solidFill>
                  <a:schemeClr val="tx1"/>
                </a:solidFill>
              </a:rPr>
              <a:t>140731587809884</a:t>
            </a:r>
          </a:p>
        </p:txBody>
      </p:sp>
      <p:sp>
        <p:nvSpPr>
          <p:cNvPr id="55" name="Oval 54">
            <a:extLst>
              <a:ext uri="{FF2B5EF4-FFF2-40B4-BE49-F238E27FC236}">
                <a16:creationId xmlns:a16="http://schemas.microsoft.com/office/drawing/2014/main" id="{1A2C7F4C-DDE2-AA46-A86A-D6B26D33CF7D}"/>
              </a:ext>
            </a:extLst>
          </p:cNvPr>
          <p:cNvSpPr/>
          <p:nvPr/>
        </p:nvSpPr>
        <p:spPr>
          <a:xfrm>
            <a:off x="2254453" y="1574406"/>
            <a:ext cx="2764518" cy="582425"/>
          </a:xfrm>
          <a:prstGeom prst="ellipse">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a:solidFill>
                  <a:schemeClr val="tx1"/>
                </a:solidFill>
              </a:rPr>
              <a:t>conj_grad</a:t>
            </a:r>
            <a:r>
              <a:rPr lang="en-US" sz="1600" b="1" dirty="0">
                <a:solidFill>
                  <a:schemeClr val="tx1"/>
                </a:solidFill>
              </a:rPr>
              <a:t>  </a:t>
            </a:r>
            <a:r>
              <a:rPr lang="en-US" sz="1600" b="1" i="1" dirty="0">
                <a:solidFill>
                  <a:schemeClr val="tx1"/>
                </a:solidFill>
              </a:rPr>
              <a:t>p156</a:t>
            </a:r>
          </a:p>
          <a:p>
            <a:pPr algn="ctr"/>
            <a:r>
              <a:rPr lang="en-US" sz="1600" b="1" dirty="0">
                <a:solidFill>
                  <a:schemeClr val="tx1"/>
                </a:solidFill>
              </a:rPr>
              <a:t>140731587809888</a:t>
            </a:r>
          </a:p>
        </p:txBody>
      </p:sp>
      <p:cxnSp>
        <p:nvCxnSpPr>
          <p:cNvPr id="56" name="Straight Arrow Connector 55">
            <a:extLst>
              <a:ext uri="{FF2B5EF4-FFF2-40B4-BE49-F238E27FC236}">
                <a16:creationId xmlns:a16="http://schemas.microsoft.com/office/drawing/2014/main" id="{44F50273-3996-234B-A5A5-1A1B63B65BB3}"/>
              </a:ext>
            </a:extLst>
          </p:cNvPr>
          <p:cNvCxnSpPr>
            <a:cxnSpLocks/>
            <a:stCxn id="55" idx="4"/>
            <a:endCxn id="74" idx="0"/>
          </p:cNvCxnSpPr>
          <p:nvPr/>
        </p:nvCxnSpPr>
        <p:spPr>
          <a:xfrm>
            <a:off x="3636712" y="2156831"/>
            <a:ext cx="503936" cy="435485"/>
          </a:xfrm>
          <a:prstGeom prst="straightConnector1">
            <a:avLst/>
          </a:prstGeom>
          <a:noFill/>
          <a:ln w="19050">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7993E44F-A74C-6A4C-B209-8635716ECD3B}"/>
              </a:ext>
            </a:extLst>
          </p:cNvPr>
          <p:cNvCxnSpPr>
            <a:cxnSpLocks/>
            <a:stCxn id="54" idx="4"/>
            <a:endCxn id="75" idx="0"/>
          </p:cNvCxnSpPr>
          <p:nvPr/>
        </p:nvCxnSpPr>
        <p:spPr>
          <a:xfrm flipH="1">
            <a:off x="6012011" y="2105756"/>
            <a:ext cx="580829" cy="501228"/>
          </a:xfrm>
          <a:prstGeom prst="straightConnector1">
            <a:avLst/>
          </a:prstGeom>
          <a:noFill/>
          <a:ln w="19050">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0AF8EC04-7EF3-C448-8306-B3D891626DA4}"/>
              </a:ext>
            </a:extLst>
          </p:cNvPr>
          <p:cNvCxnSpPr>
            <a:cxnSpLocks/>
            <a:stCxn id="74" idx="2"/>
            <a:endCxn id="79" idx="0"/>
          </p:cNvCxnSpPr>
          <p:nvPr/>
        </p:nvCxnSpPr>
        <p:spPr>
          <a:xfrm>
            <a:off x="4140648" y="3076786"/>
            <a:ext cx="1024502" cy="579380"/>
          </a:xfrm>
          <a:prstGeom prst="straightConnector1">
            <a:avLst/>
          </a:prstGeom>
          <a:noFill/>
          <a:ln w="19050">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543E96E7-CBA8-5645-B985-CEE949A5B6A9}"/>
              </a:ext>
            </a:extLst>
          </p:cNvPr>
          <p:cNvCxnSpPr>
            <a:cxnSpLocks/>
            <a:stCxn id="75" idx="2"/>
            <a:endCxn id="79" idx="0"/>
          </p:cNvCxnSpPr>
          <p:nvPr/>
        </p:nvCxnSpPr>
        <p:spPr>
          <a:xfrm flipH="1">
            <a:off x="5165150" y="3091454"/>
            <a:ext cx="846860" cy="564713"/>
          </a:xfrm>
          <a:prstGeom prst="straightConnector1">
            <a:avLst/>
          </a:prstGeom>
          <a:noFill/>
          <a:ln w="19050">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517855CB-EA35-4248-A94C-F83237E3FBAC}"/>
              </a:ext>
            </a:extLst>
          </p:cNvPr>
          <p:cNvCxnSpPr>
            <a:cxnSpLocks/>
            <a:stCxn id="79" idx="2"/>
            <a:endCxn id="83" idx="0"/>
          </p:cNvCxnSpPr>
          <p:nvPr/>
        </p:nvCxnSpPr>
        <p:spPr>
          <a:xfrm>
            <a:off x="5165150" y="4140637"/>
            <a:ext cx="316766" cy="473995"/>
          </a:xfrm>
          <a:prstGeom prst="straightConnector1">
            <a:avLst/>
          </a:prstGeom>
          <a:noFill/>
          <a:ln w="38100">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A2064A75-FEA0-484F-ADE1-E29B26FDEDF4}"/>
              </a:ext>
            </a:extLst>
          </p:cNvPr>
          <p:cNvSpPr txBox="1"/>
          <p:nvPr/>
        </p:nvSpPr>
        <p:spPr>
          <a:xfrm>
            <a:off x="3068141" y="2244155"/>
            <a:ext cx="995104" cy="338554"/>
          </a:xfrm>
          <a:prstGeom prst="rect">
            <a:avLst/>
          </a:prstGeom>
          <a:noFill/>
        </p:spPr>
        <p:txBody>
          <a:bodyPr wrap="square" rtlCol="0">
            <a:spAutoFit/>
          </a:bodyPr>
          <a:lstStyle/>
          <a:p>
            <a:r>
              <a:rPr lang="en-US" sz="1600" b="1" i="1" dirty="0"/>
              <a:t>LOAD</a:t>
            </a:r>
          </a:p>
        </p:txBody>
      </p:sp>
      <p:sp>
        <p:nvSpPr>
          <p:cNvPr id="68" name="TextBox 67">
            <a:extLst>
              <a:ext uri="{FF2B5EF4-FFF2-40B4-BE49-F238E27FC236}">
                <a16:creationId xmlns:a16="http://schemas.microsoft.com/office/drawing/2014/main" id="{7BBC2940-8AA7-7B48-B16F-B767FA00DC62}"/>
              </a:ext>
            </a:extLst>
          </p:cNvPr>
          <p:cNvSpPr txBox="1"/>
          <p:nvPr/>
        </p:nvSpPr>
        <p:spPr>
          <a:xfrm>
            <a:off x="1806367" y="1203576"/>
            <a:ext cx="992579" cy="369332"/>
          </a:xfrm>
          <a:prstGeom prst="rect">
            <a:avLst/>
          </a:prstGeom>
          <a:noFill/>
        </p:spPr>
        <p:txBody>
          <a:bodyPr wrap="none" rtlCol="0">
            <a:spAutoFit/>
          </a:bodyPr>
          <a:lstStyle/>
          <a:p>
            <a:r>
              <a:rPr lang="en-US" sz="1800" dirty="0"/>
              <a:t>function</a:t>
            </a:r>
          </a:p>
        </p:txBody>
      </p:sp>
      <p:sp>
        <p:nvSpPr>
          <p:cNvPr id="69" name="TextBox 68">
            <a:extLst>
              <a:ext uri="{FF2B5EF4-FFF2-40B4-BE49-F238E27FC236}">
                <a16:creationId xmlns:a16="http://schemas.microsoft.com/office/drawing/2014/main" id="{B29D7611-4F6B-B84E-AF9D-64CBCD8FB65B}"/>
              </a:ext>
            </a:extLst>
          </p:cNvPr>
          <p:cNvSpPr txBox="1"/>
          <p:nvPr/>
        </p:nvSpPr>
        <p:spPr>
          <a:xfrm>
            <a:off x="4268101" y="1200853"/>
            <a:ext cx="1031051" cy="369332"/>
          </a:xfrm>
          <a:prstGeom prst="rect">
            <a:avLst/>
          </a:prstGeom>
          <a:noFill/>
        </p:spPr>
        <p:txBody>
          <a:bodyPr wrap="none" rtlCol="0">
            <a:spAutoFit/>
          </a:bodyPr>
          <a:lstStyle/>
          <a:p>
            <a:r>
              <a:rPr lang="en-US" sz="1800" dirty="0"/>
              <a:t>operand</a:t>
            </a:r>
          </a:p>
        </p:txBody>
      </p:sp>
      <p:sp>
        <p:nvSpPr>
          <p:cNvPr id="70" name="TextBox 69">
            <a:extLst>
              <a:ext uri="{FF2B5EF4-FFF2-40B4-BE49-F238E27FC236}">
                <a16:creationId xmlns:a16="http://schemas.microsoft.com/office/drawing/2014/main" id="{B0BC225D-639B-1C41-99F9-A3E9BCF5CD07}"/>
              </a:ext>
            </a:extLst>
          </p:cNvPr>
          <p:cNvSpPr txBox="1"/>
          <p:nvPr/>
        </p:nvSpPr>
        <p:spPr>
          <a:xfrm>
            <a:off x="1827162" y="2029084"/>
            <a:ext cx="736099" cy="369332"/>
          </a:xfrm>
          <a:prstGeom prst="rect">
            <a:avLst/>
          </a:prstGeom>
          <a:noFill/>
        </p:spPr>
        <p:txBody>
          <a:bodyPr wrap="none" rtlCol="0">
            <a:spAutoFit/>
          </a:bodyPr>
          <a:lstStyle/>
          <a:p>
            <a:r>
              <a:rPr lang="en-US" sz="1800" dirty="0"/>
              <a:t>value</a:t>
            </a:r>
          </a:p>
        </p:txBody>
      </p:sp>
      <p:sp>
        <p:nvSpPr>
          <p:cNvPr id="71" name="TextBox 70">
            <a:extLst>
              <a:ext uri="{FF2B5EF4-FFF2-40B4-BE49-F238E27FC236}">
                <a16:creationId xmlns:a16="http://schemas.microsoft.com/office/drawing/2014/main" id="{18B9DDCA-8BDF-FE4A-B90F-2042BD47AA30}"/>
              </a:ext>
            </a:extLst>
          </p:cNvPr>
          <p:cNvSpPr txBox="1"/>
          <p:nvPr/>
        </p:nvSpPr>
        <p:spPr>
          <a:xfrm>
            <a:off x="2138078" y="2670033"/>
            <a:ext cx="930063" cy="307777"/>
          </a:xfrm>
          <a:prstGeom prst="rect">
            <a:avLst/>
          </a:prstGeom>
          <a:noFill/>
        </p:spPr>
        <p:txBody>
          <a:bodyPr wrap="none" rtlCol="0">
            <a:spAutoFit/>
          </a:bodyPr>
          <a:lstStyle/>
          <a:p>
            <a:r>
              <a:rPr lang="en-US" dirty="0"/>
              <a:t>operation</a:t>
            </a:r>
          </a:p>
        </p:txBody>
      </p:sp>
      <p:sp>
        <p:nvSpPr>
          <p:cNvPr id="72" name="TextBox 71">
            <a:extLst>
              <a:ext uri="{FF2B5EF4-FFF2-40B4-BE49-F238E27FC236}">
                <a16:creationId xmlns:a16="http://schemas.microsoft.com/office/drawing/2014/main" id="{7518A5A5-EFD7-B840-BA5D-396DC6EA49A1}"/>
              </a:ext>
            </a:extLst>
          </p:cNvPr>
          <p:cNvSpPr txBox="1"/>
          <p:nvPr/>
        </p:nvSpPr>
        <p:spPr>
          <a:xfrm>
            <a:off x="6362803" y="2207340"/>
            <a:ext cx="847413" cy="338554"/>
          </a:xfrm>
          <a:prstGeom prst="rect">
            <a:avLst/>
          </a:prstGeom>
          <a:noFill/>
        </p:spPr>
        <p:txBody>
          <a:bodyPr wrap="square" rtlCol="0">
            <a:spAutoFit/>
          </a:bodyPr>
          <a:lstStyle/>
          <a:p>
            <a:r>
              <a:rPr lang="en-US" sz="1600" b="1" i="1" dirty="0"/>
              <a:t>LOAD</a:t>
            </a:r>
          </a:p>
        </p:txBody>
      </p:sp>
      <p:sp>
        <p:nvSpPr>
          <p:cNvPr id="74" name="Rectangle 73">
            <a:extLst>
              <a:ext uri="{FF2B5EF4-FFF2-40B4-BE49-F238E27FC236}">
                <a16:creationId xmlns:a16="http://schemas.microsoft.com/office/drawing/2014/main" id="{AB69B704-A82E-8844-AA5A-7C4FAC43E44E}"/>
              </a:ext>
            </a:extLst>
          </p:cNvPr>
          <p:cNvSpPr/>
          <p:nvPr/>
        </p:nvSpPr>
        <p:spPr>
          <a:xfrm>
            <a:off x="3440148" y="2592317"/>
            <a:ext cx="1400999" cy="484470"/>
          </a:xfrm>
          <a:prstGeom prst="rect">
            <a:avLst/>
          </a:prstGeom>
          <a:solidFill>
            <a:schemeClr val="bg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a:solidFill>
                  <a:schemeClr val="tx1"/>
                </a:solidFill>
              </a:rPr>
              <a:t>conj_grad</a:t>
            </a:r>
            <a:r>
              <a:rPr lang="en-US" sz="1600" b="1" dirty="0">
                <a:solidFill>
                  <a:schemeClr val="tx1"/>
                </a:solidFill>
              </a:rPr>
              <a:t>  </a:t>
            </a:r>
            <a:r>
              <a:rPr lang="en-US" sz="1600" b="1" i="1" dirty="0">
                <a:solidFill>
                  <a:schemeClr val="tx1"/>
                </a:solidFill>
              </a:rPr>
              <a:t>2</a:t>
            </a:r>
          </a:p>
          <a:p>
            <a:pPr algn="ctr"/>
            <a:r>
              <a:rPr lang="en-US" sz="1600" b="1" dirty="0">
                <a:solidFill>
                  <a:schemeClr val="tx1"/>
                </a:solidFill>
              </a:rPr>
              <a:t>0.328</a:t>
            </a:r>
          </a:p>
        </p:txBody>
      </p:sp>
      <p:sp>
        <p:nvSpPr>
          <p:cNvPr id="75" name="Rectangle 74">
            <a:extLst>
              <a:ext uri="{FF2B5EF4-FFF2-40B4-BE49-F238E27FC236}">
                <a16:creationId xmlns:a16="http://schemas.microsoft.com/office/drawing/2014/main" id="{F52A3D99-E963-554B-89DF-1109808C4E3E}"/>
              </a:ext>
            </a:extLst>
          </p:cNvPr>
          <p:cNvSpPr/>
          <p:nvPr/>
        </p:nvSpPr>
        <p:spPr>
          <a:xfrm>
            <a:off x="5232869" y="2606984"/>
            <a:ext cx="1558283" cy="484470"/>
          </a:xfrm>
          <a:prstGeom prst="rect">
            <a:avLst/>
          </a:prstGeom>
          <a:solidFill>
            <a:schemeClr val="bg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a:solidFill>
                  <a:schemeClr val="tx1"/>
                </a:solidFill>
              </a:rPr>
              <a:t>conj_grad</a:t>
            </a:r>
            <a:r>
              <a:rPr lang="en-US" sz="1600" b="1" dirty="0">
                <a:solidFill>
                  <a:schemeClr val="tx1"/>
                </a:solidFill>
              </a:rPr>
              <a:t>  </a:t>
            </a:r>
            <a:r>
              <a:rPr lang="en-US" sz="1600" b="1" i="1" dirty="0">
                <a:solidFill>
                  <a:schemeClr val="tx1"/>
                </a:solidFill>
              </a:rPr>
              <a:t>3</a:t>
            </a:r>
          </a:p>
          <a:p>
            <a:pPr algn="ctr"/>
            <a:r>
              <a:rPr lang="en-US" sz="1600" b="1" dirty="0">
                <a:solidFill>
                  <a:schemeClr val="tx1"/>
                </a:solidFill>
              </a:rPr>
              <a:t>1.261</a:t>
            </a:r>
          </a:p>
        </p:txBody>
      </p:sp>
      <p:sp>
        <p:nvSpPr>
          <p:cNvPr id="76" name="TextBox 75">
            <a:extLst>
              <a:ext uri="{FF2B5EF4-FFF2-40B4-BE49-F238E27FC236}">
                <a16:creationId xmlns:a16="http://schemas.microsoft.com/office/drawing/2014/main" id="{EEDF777D-9C98-C042-856C-A7C20EA9D69B}"/>
              </a:ext>
            </a:extLst>
          </p:cNvPr>
          <p:cNvSpPr txBox="1"/>
          <p:nvPr/>
        </p:nvSpPr>
        <p:spPr>
          <a:xfrm>
            <a:off x="3972115" y="3239367"/>
            <a:ext cx="667506" cy="338554"/>
          </a:xfrm>
          <a:prstGeom prst="rect">
            <a:avLst/>
          </a:prstGeom>
          <a:noFill/>
        </p:spPr>
        <p:txBody>
          <a:bodyPr wrap="square" rtlCol="0">
            <a:spAutoFit/>
          </a:bodyPr>
          <a:lstStyle/>
          <a:p>
            <a:r>
              <a:rPr lang="en-US" sz="1600" b="1" i="1" dirty="0"/>
              <a:t>MUL</a:t>
            </a:r>
          </a:p>
        </p:txBody>
      </p:sp>
      <p:sp>
        <p:nvSpPr>
          <p:cNvPr id="77" name="TextBox 76">
            <a:extLst>
              <a:ext uri="{FF2B5EF4-FFF2-40B4-BE49-F238E27FC236}">
                <a16:creationId xmlns:a16="http://schemas.microsoft.com/office/drawing/2014/main" id="{227C69AC-FC5E-8B41-B319-EF4E912D2D44}"/>
              </a:ext>
            </a:extLst>
          </p:cNvPr>
          <p:cNvSpPr txBox="1"/>
          <p:nvPr/>
        </p:nvSpPr>
        <p:spPr>
          <a:xfrm>
            <a:off x="5667631" y="3231576"/>
            <a:ext cx="667506" cy="338554"/>
          </a:xfrm>
          <a:prstGeom prst="rect">
            <a:avLst/>
          </a:prstGeom>
          <a:noFill/>
        </p:spPr>
        <p:txBody>
          <a:bodyPr wrap="square" rtlCol="0">
            <a:spAutoFit/>
          </a:bodyPr>
          <a:lstStyle/>
          <a:p>
            <a:r>
              <a:rPr lang="en-US" sz="1600" b="1" i="1" dirty="0"/>
              <a:t>MUL</a:t>
            </a:r>
          </a:p>
        </p:txBody>
      </p:sp>
      <p:sp>
        <p:nvSpPr>
          <p:cNvPr id="79" name="Rectangle 78">
            <a:extLst>
              <a:ext uri="{FF2B5EF4-FFF2-40B4-BE49-F238E27FC236}">
                <a16:creationId xmlns:a16="http://schemas.microsoft.com/office/drawing/2014/main" id="{85FCC7F2-59FB-BA45-9A70-80DF5C9C7FCC}"/>
              </a:ext>
            </a:extLst>
          </p:cNvPr>
          <p:cNvSpPr/>
          <p:nvPr/>
        </p:nvSpPr>
        <p:spPr>
          <a:xfrm>
            <a:off x="4455622" y="3656167"/>
            <a:ext cx="1419055" cy="484470"/>
          </a:xfrm>
          <a:prstGeom prst="rect">
            <a:avLst/>
          </a:prstGeom>
          <a:solidFill>
            <a:schemeClr val="bg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a:solidFill>
                  <a:schemeClr val="tx1"/>
                </a:solidFill>
              </a:rPr>
              <a:t>conj_grad</a:t>
            </a:r>
            <a:r>
              <a:rPr lang="en-US" sz="1600" b="1" dirty="0">
                <a:solidFill>
                  <a:schemeClr val="tx1"/>
                </a:solidFill>
              </a:rPr>
              <a:t>  </a:t>
            </a:r>
            <a:r>
              <a:rPr lang="en-US" sz="1600" b="1" i="1" dirty="0">
                <a:solidFill>
                  <a:schemeClr val="tx1"/>
                </a:solidFill>
              </a:rPr>
              <a:t>4</a:t>
            </a:r>
          </a:p>
          <a:p>
            <a:pPr algn="ctr"/>
            <a:r>
              <a:rPr lang="en-US" sz="1600" b="1" dirty="0">
                <a:solidFill>
                  <a:schemeClr val="tx1"/>
                </a:solidFill>
              </a:rPr>
              <a:t>0.413</a:t>
            </a:r>
          </a:p>
        </p:txBody>
      </p:sp>
      <p:sp>
        <p:nvSpPr>
          <p:cNvPr id="83" name="Rounded Rectangle 82">
            <a:extLst>
              <a:ext uri="{FF2B5EF4-FFF2-40B4-BE49-F238E27FC236}">
                <a16:creationId xmlns:a16="http://schemas.microsoft.com/office/drawing/2014/main" id="{233A12E1-0B38-0A43-8524-70D873F08E56}"/>
              </a:ext>
            </a:extLst>
          </p:cNvPr>
          <p:cNvSpPr/>
          <p:nvPr/>
        </p:nvSpPr>
        <p:spPr>
          <a:xfrm>
            <a:off x="4455622" y="4614631"/>
            <a:ext cx="2052588" cy="508685"/>
          </a:xfrm>
          <a:prstGeom prst="roundRect">
            <a:avLst>
              <a:gd name="adj" fmla="val 30372"/>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a:solidFill>
                  <a:schemeClr val="tx1"/>
                </a:solidFill>
              </a:rPr>
              <a:t>conj_grad</a:t>
            </a:r>
            <a:r>
              <a:rPr lang="en-US" sz="1600" b="1" dirty="0">
                <a:solidFill>
                  <a:schemeClr val="tx1"/>
                </a:solidFill>
              </a:rPr>
              <a:t>  </a:t>
            </a:r>
            <a:r>
              <a:rPr lang="en-US" sz="1600" b="1" i="1" dirty="0">
                <a:solidFill>
                  <a:schemeClr val="tx1"/>
                </a:solidFill>
              </a:rPr>
              <a:t>p156</a:t>
            </a:r>
          </a:p>
          <a:p>
            <a:pPr algn="ctr"/>
            <a:r>
              <a:rPr lang="en-US" sz="1600" b="1" dirty="0">
                <a:solidFill>
                  <a:schemeClr val="tx1"/>
                </a:solidFill>
              </a:rPr>
              <a:t>140731587809888</a:t>
            </a:r>
          </a:p>
        </p:txBody>
      </p:sp>
      <p:sp>
        <p:nvSpPr>
          <p:cNvPr id="84" name="TextBox 83">
            <a:extLst>
              <a:ext uri="{FF2B5EF4-FFF2-40B4-BE49-F238E27FC236}">
                <a16:creationId xmlns:a16="http://schemas.microsoft.com/office/drawing/2014/main" id="{889A6900-AC8E-2A43-A4DE-BBAFDEB597C2}"/>
              </a:ext>
            </a:extLst>
          </p:cNvPr>
          <p:cNvSpPr txBox="1"/>
          <p:nvPr/>
        </p:nvSpPr>
        <p:spPr>
          <a:xfrm>
            <a:off x="5591102" y="4191644"/>
            <a:ext cx="1393917" cy="338554"/>
          </a:xfrm>
          <a:prstGeom prst="rect">
            <a:avLst/>
          </a:prstGeom>
          <a:noFill/>
        </p:spPr>
        <p:txBody>
          <a:bodyPr wrap="square" rtlCol="0">
            <a:spAutoFit/>
          </a:bodyPr>
          <a:lstStyle/>
          <a:p>
            <a:r>
              <a:rPr lang="en-US" sz="1600" b="1" i="1" dirty="0"/>
              <a:t>STORE</a:t>
            </a:r>
          </a:p>
        </p:txBody>
      </p:sp>
      <p:cxnSp>
        <p:nvCxnSpPr>
          <p:cNvPr id="88" name="Straight Connector 87">
            <a:extLst>
              <a:ext uri="{FF2B5EF4-FFF2-40B4-BE49-F238E27FC236}">
                <a16:creationId xmlns:a16="http://schemas.microsoft.com/office/drawing/2014/main" id="{35E3AFBA-543A-CA4C-928A-483325FB4692}"/>
              </a:ext>
            </a:extLst>
          </p:cNvPr>
          <p:cNvCxnSpPr>
            <a:cxnSpLocks/>
            <a:stCxn id="68" idx="2"/>
          </p:cNvCxnSpPr>
          <p:nvPr/>
        </p:nvCxnSpPr>
        <p:spPr>
          <a:xfrm>
            <a:off x="2302657" y="1572908"/>
            <a:ext cx="608123" cy="173709"/>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8360AB40-CD67-374D-B55D-AC58575D687F}"/>
              </a:ext>
            </a:extLst>
          </p:cNvPr>
          <p:cNvCxnSpPr>
            <a:cxnSpLocks/>
          </p:cNvCxnSpPr>
          <p:nvPr/>
        </p:nvCxnSpPr>
        <p:spPr>
          <a:xfrm flipH="1">
            <a:off x="4333052" y="1500752"/>
            <a:ext cx="458733" cy="157744"/>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A1778C2A-4E71-5D41-AAEF-DAF50CECC3DD}"/>
              </a:ext>
            </a:extLst>
          </p:cNvPr>
          <p:cNvCxnSpPr>
            <a:cxnSpLocks/>
            <a:stCxn id="70" idx="3"/>
          </p:cNvCxnSpPr>
          <p:nvPr/>
        </p:nvCxnSpPr>
        <p:spPr>
          <a:xfrm flipV="1">
            <a:off x="2563261" y="1994141"/>
            <a:ext cx="292647" cy="21961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1D528E44-820E-EF41-A1E8-E6C7C747F48F}"/>
              </a:ext>
            </a:extLst>
          </p:cNvPr>
          <p:cNvCxnSpPr>
            <a:cxnSpLocks/>
            <a:stCxn id="71" idx="3"/>
          </p:cNvCxnSpPr>
          <p:nvPr/>
        </p:nvCxnSpPr>
        <p:spPr>
          <a:xfrm flipV="1">
            <a:off x="3068141" y="2537158"/>
            <a:ext cx="171504" cy="286764"/>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5"/>
                                        </p:tgtEl>
                                        <p:attrNameLst>
                                          <p:attrName>style.visibility</p:attrName>
                                        </p:attrNameLst>
                                      </p:cBhvr>
                                      <p:to>
                                        <p:strVal val="visible"/>
                                      </p:to>
                                    </p:set>
                                    <p:animEffect transition="in" filter="fade">
                                      <p:cBhvr>
                                        <p:cTn id="7" dur="500"/>
                                        <p:tgtEl>
                                          <p:spTgt spid="8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5"/>
                                        </p:tgtEl>
                                        <p:attrNameLst>
                                          <p:attrName>style.visibility</p:attrName>
                                        </p:attrNameLst>
                                      </p:cBhvr>
                                      <p:to>
                                        <p:strVal val="visible"/>
                                      </p:to>
                                    </p:set>
                                    <p:animEffect transition="in" filter="fade">
                                      <p:cBhvr>
                                        <p:cTn id="10" dur="500"/>
                                        <p:tgtEl>
                                          <p:spTgt spid="6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5"/>
                                        </p:tgtEl>
                                        <p:attrNameLst>
                                          <p:attrName>style.visibility</p:attrName>
                                        </p:attrNameLst>
                                      </p:cBhvr>
                                      <p:to>
                                        <p:strVal val="visible"/>
                                      </p:to>
                                    </p:set>
                                    <p:animEffect transition="in" filter="fade">
                                      <p:cBhvr>
                                        <p:cTn id="13" dur="500"/>
                                        <p:tgtEl>
                                          <p:spTgt spid="55"/>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4"/>
                                        </p:tgtEl>
                                        <p:attrNameLst>
                                          <p:attrName>style.visibility</p:attrName>
                                        </p:attrNameLst>
                                      </p:cBhvr>
                                      <p:to>
                                        <p:strVal val="visible"/>
                                      </p:to>
                                    </p:set>
                                    <p:animEffect transition="in" filter="fade">
                                      <p:cBhvr>
                                        <p:cTn id="16" dur="500"/>
                                        <p:tgtEl>
                                          <p:spTgt spid="54"/>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70"/>
                                        </p:tgtEl>
                                        <p:attrNameLst>
                                          <p:attrName>style.visibility</p:attrName>
                                        </p:attrNameLst>
                                      </p:cBhvr>
                                      <p:to>
                                        <p:strVal val="visible"/>
                                      </p:to>
                                    </p:set>
                                    <p:animEffect transition="in" filter="fade">
                                      <p:cBhvr>
                                        <p:cTn id="21" dur="500"/>
                                        <p:tgtEl>
                                          <p:spTgt spid="70"/>
                                        </p:tgtEl>
                                      </p:cBhvr>
                                    </p:animEffect>
                                  </p:childTnLst>
                                </p:cTn>
                              </p:par>
                              <p:par>
                                <p:cTn id="22" presetID="10" presetClass="entr" presetSubtype="0" fill="hold" nodeType="withEffect">
                                  <p:stCondLst>
                                    <p:cond delay="0"/>
                                  </p:stCondLst>
                                  <p:childTnLst>
                                    <p:set>
                                      <p:cBhvr>
                                        <p:cTn id="23" dur="1" fill="hold">
                                          <p:stCondLst>
                                            <p:cond delay="0"/>
                                          </p:stCondLst>
                                        </p:cTn>
                                        <p:tgtEl>
                                          <p:spTgt spid="90"/>
                                        </p:tgtEl>
                                        <p:attrNameLst>
                                          <p:attrName>style.visibility</p:attrName>
                                        </p:attrNameLst>
                                      </p:cBhvr>
                                      <p:to>
                                        <p:strVal val="visible"/>
                                      </p:to>
                                    </p:set>
                                    <p:animEffect transition="in" filter="fade">
                                      <p:cBhvr>
                                        <p:cTn id="24" dur="500"/>
                                        <p:tgtEl>
                                          <p:spTgt spid="90"/>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88"/>
                                        </p:tgtEl>
                                        <p:attrNameLst>
                                          <p:attrName>style.visibility</p:attrName>
                                        </p:attrNameLst>
                                      </p:cBhvr>
                                      <p:to>
                                        <p:strVal val="visible"/>
                                      </p:to>
                                    </p:set>
                                    <p:animEffect transition="in" filter="fade">
                                      <p:cBhvr>
                                        <p:cTn id="29" dur="500"/>
                                        <p:tgtEl>
                                          <p:spTgt spid="88"/>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68"/>
                                        </p:tgtEl>
                                        <p:attrNameLst>
                                          <p:attrName>style.visibility</p:attrName>
                                        </p:attrNameLst>
                                      </p:cBhvr>
                                      <p:to>
                                        <p:strVal val="visible"/>
                                      </p:to>
                                    </p:set>
                                    <p:animEffect transition="in" filter="fade">
                                      <p:cBhvr>
                                        <p:cTn id="32" dur="500"/>
                                        <p:tgtEl>
                                          <p:spTgt spid="6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9"/>
                                        </p:tgtEl>
                                        <p:attrNameLst>
                                          <p:attrName>style.visibility</p:attrName>
                                        </p:attrNameLst>
                                      </p:cBhvr>
                                      <p:to>
                                        <p:strVal val="visible"/>
                                      </p:to>
                                    </p:set>
                                    <p:animEffect transition="in" filter="fade">
                                      <p:cBhvr>
                                        <p:cTn id="37" dur="500"/>
                                        <p:tgtEl>
                                          <p:spTgt spid="69"/>
                                        </p:tgtEl>
                                      </p:cBhvr>
                                    </p:animEffect>
                                  </p:childTnLst>
                                </p:cTn>
                              </p:par>
                              <p:par>
                                <p:cTn id="38" presetID="10" presetClass="entr" presetSubtype="0" fill="hold" nodeType="withEffect">
                                  <p:stCondLst>
                                    <p:cond delay="0"/>
                                  </p:stCondLst>
                                  <p:childTnLst>
                                    <p:set>
                                      <p:cBhvr>
                                        <p:cTn id="39" dur="1" fill="hold">
                                          <p:stCondLst>
                                            <p:cond delay="0"/>
                                          </p:stCondLst>
                                        </p:cTn>
                                        <p:tgtEl>
                                          <p:spTgt spid="89"/>
                                        </p:tgtEl>
                                        <p:attrNameLst>
                                          <p:attrName>style.visibility</p:attrName>
                                        </p:attrNameLst>
                                      </p:cBhvr>
                                      <p:to>
                                        <p:strVal val="visible"/>
                                      </p:to>
                                    </p:set>
                                    <p:animEffect transition="in" filter="fade">
                                      <p:cBhvr>
                                        <p:cTn id="40" dur="500"/>
                                        <p:tgtEl>
                                          <p:spTgt spid="89"/>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72"/>
                                        </p:tgtEl>
                                        <p:attrNameLst>
                                          <p:attrName>style.visibility</p:attrName>
                                        </p:attrNameLst>
                                      </p:cBhvr>
                                      <p:to>
                                        <p:strVal val="visible"/>
                                      </p:to>
                                    </p:set>
                                    <p:animEffect transition="in" filter="fade">
                                      <p:cBhvr>
                                        <p:cTn id="45" dur="500"/>
                                        <p:tgtEl>
                                          <p:spTgt spid="72"/>
                                        </p:tgtEl>
                                      </p:cBhvr>
                                    </p:animEffect>
                                  </p:childTnLst>
                                </p:cTn>
                              </p:par>
                              <p:par>
                                <p:cTn id="46" presetID="10" presetClass="entr" presetSubtype="0" fill="hold" nodeType="withEffect">
                                  <p:stCondLst>
                                    <p:cond delay="0"/>
                                  </p:stCondLst>
                                  <p:childTnLst>
                                    <p:set>
                                      <p:cBhvr>
                                        <p:cTn id="47" dur="1" fill="hold">
                                          <p:stCondLst>
                                            <p:cond delay="0"/>
                                          </p:stCondLst>
                                        </p:cTn>
                                        <p:tgtEl>
                                          <p:spTgt spid="57"/>
                                        </p:tgtEl>
                                        <p:attrNameLst>
                                          <p:attrName>style.visibility</p:attrName>
                                        </p:attrNameLst>
                                      </p:cBhvr>
                                      <p:to>
                                        <p:strVal val="visible"/>
                                      </p:to>
                                    </p:set>
                                    <p:animEffect transition="in" filter="fade">
                                      <p:cBhvr>
                                        <p:cTn id="48" dur="500"/>
                                        <p:tgtEl>
                                          <p:spTgt spid="57"/>
                                        </p:tgtEl>
                                      </p:cBhvr>
                                    </p:animEffect>
                                  </p:childTnLst>
                                </p:cTn>
                              </p:par>
                              <p:par>
                                <p:cTn id="49" presetID="10" presetClass="entr" presetSubtype="0" fill="hold" nodeType="withEffect">
                                  <p:stCondLst>
                                    <p:cond delay="0"/>
                                  </p:stCondLst>
                                  <p:childTnLst>
                                    <p:set>
                                      <p:cBhvr>
                                        <p:cTn id="50" dur="1" fill="hold">
                                          <p:stCondLst>
                                            <p:cond delay="0"/>
                                          </p:stCondLst>
                                        </p:cTn>
                                        <p:tgtEl>
                                          <p:spTgt spid="56"/>
                                        </p:tgtEl>
                                        <p:attrNameLst>
                                          <p:attrName>style.visibility</p:attrName>
                                        </p:attrNameLst>
                                      </p:cBhvr>
                                      <p:to>
                                        <p:strVal val="visible"/>
                                      </p:to>
                                    </p:set>
                                    <p:animEffect transition="in" filter="fade">
                                      <p:cBhvr>
                                        <p:cTn id="51" dur="500"/>
                                        <p:tgtEl>
                                          <p:spTgt spid="56"/>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64"/>
                                        </p:tgtEl>
                                        <p:attrNameLst>
                                          <p:attrName>style.visibility</p:attrName>
                                        </p:attrNameLst>
                                      </p:cBhvr>
                                      <p:to>
                                        <p:strVal val="visible"/>
                                      </p:to>
                                    </p:set>
                                    <p:animEffect transition="in" filter="fade">
                                      <p:cBhvr>
                                        <p:cTn id="54" dur="500"/>
                                        <p:tgtEl>
                                          <p:spTgt spid="64"/>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91"/>
                                        </p:tgtEl>
                                        <p:attrNameLst>
                                          <p:attrName>style.visibility</p:attrName>
                                        </p:attrNameLst>
                                      </p:cBhvr>
                                      <p:to>
                                        <p:strVal val="visible"/>
                                      </p:to>
                                    </p:set>
                                    <p:animEffect transition="in" filter="fade">
                                      <p:cBhvr>
                                        <p:cTn id="59" dur="500"/>
                                        <p:tgtEl>
                                          <p:spTgt spid="91"/>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71"/>
                                        </p:tgtEl>
                                        <p:attrNameLst>
                                          <p:attrName>style.visibility</p:attrName>
                                        </p:attrNameLst>
                                      </p:cBhvr>
                                      <p:to>
                                        <p:strVal val="visible"/>
                                      </p:to>
                                    </p:set>
                                    <p:animEffect transition="in" filter="fade">
                                      <p:cBhvr>
                                        <p:cTn id="62" dur="500"/>
                                        <p:tgtEl>
                                          <p:spTgt spid="71"/>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75"/>
                                        </p:tgtEl>
                                        <p:attrNameLst>
                                          <p:attrName>style.visibility</p:attrName>
                                        </p:attrNameLst>
                                      </p:cBhvr>
                                      <p:to>
                                        <p:strVal val="visible"/>
                                      </p:to>
                                    </p:set>
                                    <p:animEffect transition="in" filter="fade">
                                      <p:cBhvr>
                                        <p:cTn id="67" dur="500"/>
                                        <p:tgtEl>
                                          <p:spTgt spid="75"/>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74"/>
                                        </p:tgtEl>
                                        <p:attrNameLst>
                                          <p:attrName>style.visibility</p:attrName>
                                        </p:attrNameLst>
                                      </p:cBhvr>
                                      <p:to>
                                        <p:strVal val="visible"/>
                                      </p:to>
                                    </p:set>
                                    <p:animEffect transition="in" filter="fade">
                                      <p:cBhvr>
                                        <p:cTn id="70" dur="500"/>
                                        <p:tgtEl>
                                          <p:spTgt spid="74"/>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66"/>
                                        </p:tgtEl>
                                        <p:attrNameLst>
                                          <p:attrName>style.visibility</p:attrName>
                                        </p:attrNameLst>
                                      </p:cBhvr>
                                      <p:to>
                                        <p:strVal val="visible"/>
                                      </p:to>
                                    </p:set>
                                    <p:animEffect transition="in" filter="fade">
                                      <p:cBhvr>
                                        <p:cTn id="73" dur="500"/>
                                        <p:tgtEl>
                                          <p:spTgt spid="66"/>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86"/>
                                        </p:tgtEl>
                                        <p:attrNameLst>
                                          <p:attrName>style.visibility</p:attrName>
                                        </p:attrNameLst>
                                      </p:cBhvr>
                                      <p:to>
                                        <p:strVal val="visible"/>
                                      </p:to>
                                    </p:set>
                                    <p:animEffect transition="in" filter="fade">
                                      <p:cBhvr>
                                        <p:cTn id="76" dur="500"/>
                                        <p:tgtEl>
                                          <p:spTgt spid="86"/>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nodeType="clickEffect">
                                  <p:stCondLst>
                                    <p:cond delay="0"/>
                                  </p:stCondLst>
                                  <p:childTnLst>
                                    <p:set>
                                      <p:cBhvr>
                                        <p:cTn id="80" dur="1" fill="hold">
                                          <p:stCondLst>
                                            <p:cond delay="0"/>
                                          </p:stCondLst>
                                        </p:cTn>
                                        <p:tgtEl>
                                          <p:spTgt spid="58"/>
                                        </p:tgtEl>
                                        <p:attrNameLst>
                                          <p:attrName>style.visibility</p:attrName>
                                        </p:attrNameLst>
                                      </p:cBhvr>
                                      <p:to>
                                        <p:strVal val="visible"/>
                                      </p:to>
                                    </p:set>
                                    <p:animEffect transition="in" filter="fade">
                                      <p:cBhvr>
                                        <p:cTn id="81" dur="500"/>
                                        <p:tgtEl>
                                          <p:spTgt spid="58"/>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77"/>
                                        </p:tgtEl>
                                        <p:attrNameLst>
                                          <p:attrName>style.visibility</p:attrName>
                                        </p:attrNameLst>
                                      </p:cBhvr>
                                      <p:to>
                                        <p:strVal val="visible"/>
                                      </p:to>
                                    </p:set>
                                    <p:animEffect transition="in" filter="fade">
                                      <p:cBhvr>
                                        <p:cTn id="84" dur="500"/>
                                        <p:tgtEl>
                                          <p:spTgt spid="77"/>
                                        </p:tgtEl>
                                      </p:cBhvr>
                                    </p:animEffect>
                                  </p:childTnLst>
                                </p:cTn>
                              </p:par>
                              <p:par>
                                <p:cTn id="85" presetID="10" presetClass="entr" presetSubtype="0" fill="hold" nodeType="withEffect">
                                  <p:stCondLst>
                                    <p:cond delay="0"/>
                                  </p:stCondLst>
                                  <p:childTnLst>
                                    <p:set>
                                      <p:cBhvr>
                                        <p:cTn id="86" dur="1" fill="hold">
                                          <p:stCondLst>
                                            <p:cond delay="0"/>
                                          </p:stCondLst>
                                        </p:cTn>
                                        <p:tgtEl>
                                          <p:spTgt spid="59"/>
                                        </p:tgtEl>
                                        <p:attrNameLst>
                                          <p:attrName>style.visibility</p:attrName>
                                        </p:attrNameLst>
                                      </p:cBhvr>
                                      <p:to>
                                        <p:strVal val="visible"/>
                                      </p:to>
                                    </p:set>
                                    <p:animEffect transition="in" filter="fade">
                                      <p:cBhvr>
                                        <p:cTn id="87" dur="500"/>
                                        <p:tgtEl>
                                          <p:spTgt spid="59"/>
                                        </p:tgtEl>
                                      </p:cBhvr>
                                    </p:animEffect>
                                  </p:childTnLst>
                                </p:cTn>
                              </p:par>
                              <p:par>
                                <p:cTn id="88" presetID="10" presetClass="entr" presetSubtype="0" fill="hold" grpId="0" nodeType="withEffect">
                                  <p:stCondLst>
                                    <p:cond delay="0"/>
                                  </p:stCondLst>
                                  <p:childTnLst>
                                    <p:set>
                                      <p:cBhvr>
                                        <p:cTn id="89" dur="1" fill="hold">
                                          <p:stCondLst>
                                            <p:cond delay="0"/>
                                          </p:stCondLst>
                                        </p:cTn>
                                        <p:tgtEl>
                                          <p:spTgt spid="76"/>
                                        </p:tgtEl>
                                        <p:attrNameLst>
                                          <p:attrName>style.visibility</p:attrName>
                                        </p:attrNameLst>
                                      </p:cBhvr>
                                      <p:to>
                                        <p:strVal val="visible"/>
                                      </p:to>
                                    </p:set>
                                    <p:animEffect transition="in" filter="fade">
                                      <p:cBhvr>
                                        <p:cTn id="90" dur="500"/>
                                        <p:tgtEl>
                                          <p:spTgt spid="76"/>
                                        </p:tgtEl>
                                      </p:cBhvr>
                                    </p:animEffect>
                                  </p:childTnLst>
                                </p:cTn>
                              </p:par>
                              <p:par>
                                <p:cTn id="91" presetID="10" presetClass="entr" presetSubtype="0" fill="hold" grpId="0" nodeType="withEffect">
                                  <p:stCondLst>
                                    <p:cond delay="0"/>
                                  </p:stCondLst>
                                  <p:childTnLst>
                                    <p:set>
                                      <p:cBhvr>
                                        <p:cTn id="92" dur="1" fill="hold">
                                          <p:stCondLst>
                                            <p:cond delay="0"/>
                                          </p:stCondLst>
                                        </p:cTn>
                                        <p:tgtEl>
                                          <p:spTgt spid="79"/>
                                        </p:tgtEl>
                                        <p:attrNameLst>
                                          <p:attrName>style.visibility</p:attrName>
                                        </p:attrNameLst>
                                      </p:cBhvr>
                                      <p:to>
                                        <p:strVal val="visible"/>
                                      </p:to>
                                    </p:set>
                                    <p:animEffect transition="in" filter="fade">
                                      <p:cBhvr>
                                        <p:cTn id="93" dur="500"/>
                                        <p:tgtEl>
                                          <p:spTgt spid="79"/>
                                        </p:tgtEl>
                                      </p:cBhvr>
                                    </p:animEffect>
                                  </p:childTnLst>
                                </p:cTn>
                              </p:par>
                            </p:childTnLst>
                          </p:cTn>
                        </p:par>
                      </p:childTnLst>
                    </p:cTn>
                  </p:par>
                  <p:par>
                    <p:cTn id="94" fill="hold">
                      <p:stCondLst>
                        <p:cond delay="indefinite"/>
                      </p:stCondLst>
                      <p:childTnLst>
                        <p:par>
                          <p:cTn id="95" fill="hold">
                            <p:stCondLst>
                              <p:cond delay="0"/>
                            </p:stCondLst>
                            <p:childTnLst>
                              <p:par>
                                <p:cTn id="96" presetID="10" presetClass="entr" presetSubtype="0" fill="hold" nodeType="clickEffect">
                                  <p:stCondLst>
                                    <p:cond delay="0"/>
                                  </p:stCondLst>
                                  <p:childTnLst>
                                    <p:set>
                                      <p:cBhvr>
                                        <p:cTn id="97" dur="1" fill="hold">
                                          <p:stCondLst>
                                            <p:cond delay="0"/>
                                          </p:stCondLst>
                                        </p:cTn>
                                        <p:tgtEl>
                                          <p:spTgt spid="63"/>
                                        </p:tgtEl>
                                        <p:attrNameLst>
                                          <p:attrName>style.visibility</p:attrName>
                                        </p:attrNameLst>
                                      </p:cBhvr>
                                      <p:to>
                                        <p:strVal val="visible"/>
                                      </p:to>
                                    </p:set>
                                    <p:animEffect transition="in" filter="fade">
                                      <p:cBhvr>
                                        <p:cTn id="98" dur="500"/>
                                        <p:tgtEl>
                                          <p:spTgt spid="63"/>
                                        </p:tgtEl>
                                      </p:cBhvr>
                                    </p:animEffect>
                                  </p:childTnLst>
                                </p:cTn>
                              </p:par>
                              <p:par>
                                <p:cTn id="99" presetID="10" presetClass="entr" presetSubtype="0" fill="hold" grpId="0" nodeType="withEffect">
                                  <p:stCondLst>
                                    <p:cond delay="0"/>
                                  </p:stCondLst>
                                  <p:childTnLst>
                                    <p:set>
                                      <p:cBhvr>
                                        <p:cTn id="100" dur="1" fill="hold">
                                          <p:stCondLst>
                                            <p:cond delay="0"/>
                                          </p:stCondLst>
                                        </p:cTn>
                                        <p:tgtEl>
                                          <p:spTgt spid="84"/>
                                        </p:tgtEl>
                                        <p:attrNameLst>
                                          <p:attrName>style.visibility</p:attrName>
                                        </p:attrNameLst>
                                      </p:cBhvr>
                                      <p:to>
                                        <p:strVal val="visible"/>
                                      </p:to>
                                    </p:set>
                                    <p:animEffect transition="in" filter="fade">
                                      <p:cBhvr>
                                        <p:cTn id="101" dur="500"/>
                                        <p:tgtEl>
                                          <p:spTgt spid="84"/>
                                        </p:tgtEl>
                                      </p:cBhvr>
                                    </p:animEffect>
                                  </p:childTnLst>
                                </p:cTn>
                              </p:par>
                              <p:par>
                                <p:cTn id="102" presetID="10" presetClass="entr" presetSubtype="0" fill="hold" grpId="0" nodeType="withEffect">
                                  <p:stCondLst>
                                    <p:cond delay="0"/>
                                  </p:stCondLst>
                                  <p:childTnLst>
                                    <p:set>
                                      <p:cBhvr>
                                        <p:cTn id="103" dur="1" fill="hold">
                                          <p:stCondLst>
                                            <p:cond delay="0"/>
                                          </p:stCondLst>
                                        </p:cTn>
                                        <p:tgtEl>
                                          <p:spTgt spid="83"/>
                                        </p:tgtEl>
                                        <p:attrNameLst>
                                          <p:attrName>style.visibility</p:attrName>
                                        </p:attrNameLst>
                                      </p:cBhvr>
                                      <p:to>
                                        <p:strVal val="visible"/>
                                      </p:to>
                                    </p:set>
                                    <p:animEffect transition="in" filter="fade">
                                      <p:cBhvr>
                                        <p:cTn id="104" dur="500"/>
                                        <p:tgtEl>
                                          <p:spTgt spid="83"/>
                                        </p:tgtEl>
                                      </p:cBhvr>
                                    </p:animEffect>
                                  </p:childTnLst>
                                </p:cTn>
                              </p:par>
                              <p:par>
                                <p:cTn id="105" presetID="10" presetClass="entr" presetSubtype="0" fill="hold" grpId="0" nodeType="withEffect">
                                  <p:stCondLst>
                                    <p:cond delay="0"/>
                                  </p:stCondLst>
                                  <p:childTnLst>
                                    <p:set>
                                      <p:cBhvr>
                                        <p:cTn id="106" dur="1" fill="hold">
                                          <p:stCondLst>
                                            <p:cond delay="0"/>
                                          </p:stCondLst>
                                        </p:cTn>
                                        <p:tgtEl>
                                          <p:spTgt spid="67"/>
                                        </p:tgtEl>
                                        <p:attrNameLst>
                                          <p:attrName>style.visibility</p:attrName>
                                        </p:attrNameLst>
                                      </p:cBhvr>
                                      <p:to>
                                        <p:strVal val="visible"/>
                                      </p:to>
                                    </p:set>
                                    <p:animEffect transition="in" filter="fade">
                                      <p:cBhvr>
                                        <p:cTn id="107" dur="500"/>
                                        <p:tgtEl>
                                          <p:spTgt spid="67"/>
                                        </p:tgtEl>
                                      </p:cBhvr>
                                    </p:animEffect>
                                  </p:childTnLst>
                                </p:cTn>
                              </p:par>
                              <p:par>
                                <p:cTn id="108" presetID="10" presetClass="entr" presetSubtype="0" fill="hold" grpId="0" nodeType="withEffect">
                                  <p:stCondLst>
                                    <p:cond delay="0"/>
                                  </p:stCondLst>
                                  <p:childTnLst>
                                    <p:set>
                                      <p:cBhvr>
                                        <p:cTn id="109" dur="1" fill="hold">
                                          <p:stCondLst>
                                            <p:cond delay="0"/>
                                          </p:stCondLst>
                                        </p:cTn>
                                        <p:tgtEl>
                                          <p:spTgt spid="87"/>
                                        </p:tgtEl>
                                        <p:attrNameLst>
                                          <p:attrName>style.visibility</p:attrName>
                                        </p:attrNameLst>
                                      </p:cBhvr>
                                      <p:to>
                                        <p:strVal val="visible"/>
                                      </p:to>
                                    </p:set>
                                    <p:animEffect transition="in" filter="fade">
                                      <p:cBhvr>
                                        <p:cTn id="110" dur="500"/>
                                        <p:tgtEl>
                                          <p:spTgt spid="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p:bldP spid="66" grpId="0"/>
      <p:bldP spid="67" grpId="0"/>
      <p:bldP spid="85" grpId="0" animBg="1"/>
      <p:bldP spid="86" grpId="0" animBg="1"/>
      <p:bldP spid="87" grpId="0" animBg="1"/>
      <p:bldP spid="54" grpId="0" animBg="1"/>
      <p:bldP spid="55" grpId="0" animBg="1"/>
      <p:bldP spid="64" grpId="0"/>
      <p:bldP spid="68" grpId="0"/>
      <p:bldP spid="69" grpId="0"/>
      <p:bldP spid="70" grpId="0"/>
      <p:bldP spid="71" grpId="0"/>
      <p:bldP spid="72" grpId="0"/>
      <p:bldP spid="74" grpId="0" animBg="1"/>
      <p:bldP spid="75" grpId="0" animBg="1"/>
      <p:bldP spid="76" grpId="0"/>
      <p:bldP spid="77" grpId="0"/>
      <p:bldP spid="79" grpId="0" animBg="1"/>
      <p:bldP spid="83" grpId="0" animBg="1"/>
      <p:bldP spid="8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4" name="Shape 194"/>
          <p:cNvSpPr txBox="1">
            <a:spLocks noGrp="1"/>
          </p:cNvSpPr>
          <p:nvPr>
            <p:ph type="title"/>
          </p:nvPr>
        </p:nvSpPr>
        <p:spPr>
          <a:xfrm>
            <a:off x="311700" y="139246"/>
            <a:ext cx="8334000" cy="572700"/>
          </a:xfrm>
          <a:prstGeom prst="rect">
            <a:avLst/>
          </a:prstGeom>
        </p:spPr>
        <p:txBody>
          <a:bodyPr lIns="91425" tIns="91425" rIns="91425" bIns="91425" anchor="t" anchorCtr="0">
            <a:noAutofit/>
          </a:bodyPr>
          <a:lstStyle/>
          <a:p>
            <a:r>
              <a:rPr lang="en-US" altLang="en-US" sz="3200" dirty="0"/>
              <a:t>How to identify resilience code regions?</a:t>
            </a:r>
            <a:endParaRPr sz="3200" dirty="0"/>
          </a:p>
        </p:txBody>
      </p:sp>
      <p:sp>
        <p:nvSpPr>
          <p:cNvPr id="195" name="Shape 195"/>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r>
              <a:rPr lang="en" dirty="0"/>
              <a:t>10</a:t>
            </a:r>
          </a:p>
        </p:txBody>
      </p:sp>
      <p:sp>
        <p:nvSpPr>
          <p:cNvPr id="44" name="Content Placeholder 2">
            <a:extLst>
              <a:ext uri="{FF2B5EF4-FFF2-40B4-BE49-F238E27FC236}">
                <a16:creationId xmlns:a16="http://schemas.microsoft.com/office/drawing/2014/main" id="{D77B1DC3-D9E5-8A4E-9E96-45F5B19761D9}"/>
              </a:ext>
            </a:extLst>
          </p:cNvPr>
          <p:cNvSpPr txBox="1">
            <a:spLocks noChangeArrowheads="1"/>
          </p:cNvSpPr>
          <p:nvPr/>
        </p:nvSpPr>
        <p:spPr>
          <a:xfrm>
            <a:off x="311700" y="933427"/>
            <a:ext cx="8229600" cy="590573"/>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R="0" lvl="0" algn="l" rtl="0">
              <a:lnSpc>
                <a:spcPct val="115000"/>
              </a:lnSpc>
              <a:spcBef>
                <a:spcPts val="0"/>
              </a:spcBef>
              <a:spcAft>
                <a:spcPts val="1600"/>
              </a:spcAft>
              <a:buClr>
                <a:schemeClr val="dk2"/>
              </a:buClr>
              <a:buSzPct val="100000"/>
              <a:buNone/>
              <a:defRPr sz="1800" b="0" i="0" u="none" strike="noStrike" cap="none">
                <a:solidFill>
                  <a:schemeClr val="dk2"/>
                </a:solidFill>
                <a:latin typeface="Arial"/>
                <a:ea typeface="Arial"/>
                <a:cs typeface="Arial"/>
                <a:sym typeface="Arial"/>
              </a:defRPr>
            </a:lvl1pPr>
            <a:lvl2pPr marR="0" lvl="1"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2pPr>
            <a:lvl3pPr marR="0" lvl="2"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3pPr>
            <a:lvl4pPr marR="0" lvl="3"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4pPr>
            <a:lvl5pPr marR="0" lvl="4"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5pPr>
            <a:lvl6pPr marR="0" lvl="5"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6pPr>
            <a:lvl7pPr marR="0" lvl="6"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7pPr>
            <a:lvl8pPr marR="0" lvl="7"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8pPr>
            <a:lvl9pPr marR="0" lvl="8"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9pPr>
          </a:lstStyle>
          <a:p>
            <a:pPr marL="457200" indent="-457200">
              <a:buFont typeface="Wingdings" pitchFamily="2" charset="2"/>
              <a:buChar char="Ø"/>
            </a:pPr>
            <a:r>
              <a:rPr lang="en-US" altLang="en-US" sz="2000" dirty="0">
                <a:solidFill>
                  <a:schemeClr val="tx1"/>
                </a:solidFill>
              </a:rPr>
              <a:t>We find a resilience code region in the following two cases</a:t>
            </a:r>
          </a:p>
        </p:txBody>
      </p:sp>
      <p:sp>
        <p:nvSpPr>
          <p:cNvPr id="2" name="TextBox 1">
            <a:extLst>
              <a:ext uri="{FF2B5EF4-FFF2-40B4-BE49-F238E27FC236}">
                <a16:creationId xmlns:a16="http://schemas.microsoft.com/office/drawing/2014/main" id="{7E0263DD-5807-2048-9D09-C593753B0737}"/>
              </a:ext>
            </a:extLst>
          </p:cNvPr>
          <p:cNvSpPr txBox="1"/>
          <p:nvPr/>
        </p:nvSpPr>
        <p:spPr>
          <a:xfrm>
            <a:off x="3813272" y="4037574"/>
            <a:ext cx="3582139" cy="707886"/>
          </a:xfrm>
          <a:prstGeom prst="rect">
            <a:avLst/>
          </a:prstGeom>
          <a:noFill/>
        </p:spPr>
        <p:txBody>
          <a:bodyPr wrap="square" rtlCol="0">
            <a:spAutoFit/>
          </a:bodyPr>
          <a:lstStyle/>
          <a:p>
            <a:pPr marL="457200" indent="-457200">
              <a:buFont typeface="Courier New" panose="02070309020205020404" pitchFamily="49" charset="0"/>
              <a:buChar char="o"/>
            </a:pPr>
            <a:r>
              <a:rPr lang="en-US" altLang="en-US" sz="2000" dirty="0">
                <a:solidFill>
                  <a:schemeClr val="tx1"/>
                </a:solidFill>
              </a:rPr>
              <a:t>The values of all output locations are correct.</a:t>
            </a:r>
          </a:p>
        </p:txBody>
      </p:sp>
      <p:sp>
        <p:nvSpPr>
          <p:cNvPr id="4" name="Rectangle 3">
            <a:extLst>
              <a:ext uri="{FF2B5EF4-FFF2-40B4-BE49-F238E27FC236}">
                <a16:creationId xmlns:a16="http://schemas.microsoft.com/office/drawing/2014/main" id="{2078BBB5-3279-6444-AEB3-93C52551A7E6}"/>
              </a:ext>
            </a:extLst>
          </p:cNvPr>
          <p:cNvSpPr/>
          <p:nvPr/>
        </p:nvSpPr>
        <p:spPr>
          <a:xfrm>
            <a:off x="1219199" y="2668000"/>
            <a:ext cx="2085474" cy="840283"/>
          </a:xfrm>
          <a:prstGeom prst="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400" dirty="0">
                <a:solidFill>
                  <a:schemeClr val="tx1"/>
                </a:solidFill>
              </a:rPr>
              <a:t>Code region</a:t>
            </a:r>
          </a:p>
        </p:txBody>
      </p:sp>
      <p:sp>
        <p:nvSpPr>
          <p:cNvPr id="6" name="Oval 5">
            <a:extLst>
              <a:ext uri="{FF2B5EF4-FFF2-40B4-BE49-F238E27FC236}">
                <a16:creationId xmlns:a16="http://schemas.microsoft.com/office/drawing/2014/main" id="{42CF3797-13D3-024E-B6C2-B49C7915F404}"/>
              </a:ext>
            </a:extLst>
          </p:cNvPr>
          <p:cNvSpPr/>
          <p:nvPr/>
        </p:nvSpPr>
        <p:spPr>
          <a:xfrm>
            <a:off x="734343" y="2058977"/>
            <a:ext cx="526437" cy="22952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B1D99969-7EE2-6141-AC4A-9851BD9ABA76}"/>
              </a:ext>
            </a:extLst>
          </p:cNvPr>
          <p:cNvSpPr/>
          <p:nvPr/>
        </p:nvSpPr>
        <p:spPr>
          <a:xfrm>
            <a:off x="1567057" y="2058977"/>
            <a:ext cx="526437" cy="22952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3F6FEC8C-B598-3746-9F05-3EA03A825C79}"/>
              </a:ext>
            </a:extLst>
          </p:cNvPr>
          <p:cNvSpPr/>
          <p:nvPr/>
        </p:nvSpPr>
        <p:spPr>
          <a:xfrm>
            <a:off x="2433331" y="2058977"/>
            <a:ext cx="526437" cy="22952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446125D5-FE86-8A4A-8349-112F9A44B42D}"/>
              </a:ext>
            </a:extLst>
          </p:cNvPr>
          <p:cNvSpPr/>
          <p:nvPr/>
        </p:nvSpPr>
        <p:spPr>
          <a:xfrm>
            <a:off x="3286835" y="2058977"/>
            <a:ext cx="526437" cy="22952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a:extLst>
              <a:ext uri="{FF2B5EF4-FFF2-40B4-BE49-F238E27FC236}">
                <a16:creationId xmlns:a16="http://schemas.microsoft.com/office/drawing/2014/main" id="{8F6B4553-C1DF-4C42-ABFA-8B607FBA2543}"/>
              </a:ext>
            </a:extLst>
          </p:cNvPr>
          <p:cNvSpPr/>
          <p:nvPr/>
        </p:nvSpPr>
        <p:spPr>
          <a:xfrm>
            <a:off x="1567057" y="4122821"/>
            <a:ext cx="410548" cy="27271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a:extLst>
              <a:ext uri="{FF2B5EF4-FFF2-40B4-BE49-F238E27FC236}">
                <a16:creationId xmlns:a16="http://schemas.microsoft.com/office/drawing/2014/main" id="{CC3B7EBB-1AEF-7F45-9B65-7840F19A11A3}"/>
              </a:ext>
            </a:extLst>
          </p:cNvPr>
          <p:cNvSpPr/>
          <p:nvPr/>
        </p:nvSpPr>
        <p:spPr>
          <a:xfrm>
            <a:off x="2550695" y="4122821"/>
            <a:ext cx="410548" cy="27271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a:extLst>
              <a:ext uri="{FF2B5EF4-FFF2-40B4-BE49-F238E27FC236}">
                <a16:creationId xmlns:a16="http://schemas.microsoft.com/office/drawing/2014/main" id="{3D49969B-E6A1-7D4C-9F62-1ED866834568}"/>
              </a:ext>
            </a:extLst>
          </p:cNvPr>
          <p:cNvCxnSpPr>
            <a:stCxn id="6" idx="4"/>
            <a:endCxn id="4" idx="0"/>
          </p:cNvCxnSpPr>
          <p:nvPr/>
        </p:nvCxnSpPr>
        <p:spPr>
          <a:xfrm>
            <a:off x="997562" y="2288505"/>
            <a:ext cx="1264374" cy="3794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2" name="Straight Arrow Connector 21">
            <a:extLst>
              <a:ext uri="{FF2B5EF4-FFF2-40B4-BE49-F238E27FC236}">
                <a16:creationId xmlns:a16="http://schemas.microsoft.com/office/drawing/2014/main" id="{6CA70F59-2A45-164F-829E-5ABF7B00EC6B}"/>
              </a:ext>
            </a:extLst>
          </p:cNvPr>
          <p:cNvCxnSpPr>
            <a:cxnSpLocks/>
            <a:stCxn id="14" idx="4"/>
            <a:endCxn id="4" idx="0"/>
          </p:cNvCxnSpPr>
          <p:nvPr/>
        </p:nvCxnSpPr>
        <p:spPr>
          <a:xfrm>
            <a:off x="1830276" y="2288505"/>
            <a:ext cx="431660" cy="3794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 name="Straight Arrow Connector 24">
            <a:extLst>
              <a:ext uri="{FF2B5EF4-FFF2-40B4-BE49-F238E27FC236}">
                <a16:creationId xmlns:a16="http://schemas.microsoft.com/office/drawing/2014/main" id="{C7399131-7D0E-C54D-9C53-5B387E2EA11F}"/>
              </a:ext>
            </a:extLst>
          </p:cNvPr>
          <p:cNvCxnSpPr>
            <a:cxnSpLocks/>
            <a:stCxn id="15" idx="4"/>
            <a:endCxn id="4" idx="0"/>
          </p:cNvCxnSpPr>
          <p:nvPr/>
        </p:nvCxnSpPr>
        <p:spPr>
          <a:xfrm flipH="1">
            <a:off x="2261936" y="2288505"/>
            <a:ext cx="434614" cy="3794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8" name="Straight Arrow Connector 27">
            <a:extLst>
              <a:ext uri="{FF2B5EF4-FFF2-40B4-BE49-F238E27FC236}">
                <a16:creationId xmlns:a16="http://schemas.microsoft.com/office/drawing/2014/main" id="{E62F0CFB-721B-634E-8C15-088868655FBA}"/>
              </a:ext>
            </a:extLst>
          </p:cNvPr>
          <p:cNvCxnSpPr>
            <a:cxnSpLocks/>
            <a:stCxn id="16" idx="4"/>
            <a:endCxn id="4" idx="0"/>
          </p:cNvCxnSpPr>
          <p:nvPr/>
        </p:nvCxnSpPr>
        <p:spPr>
          <a:xfrm flipH="1">
            <a:off x="2261936" y="2288505"/>
            <a:ext cx="1288118" cy="3794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1" name="Straight Arrow Connector 30">
            <a:extLst>
              <a:ext uri="{FF2B5EF4-FFF2-40B4-BE49-F238E27FC236}">
                <a16:creationId xmlns:a16="http://schemas.microsoft.com/office/drawing/2014/main" id="{AD43597A-137A-404A-BD27-6B8E34E3E4D4}"/>
              </a:ext>
            </a:extLst>
          </p:cNvPr>
          <p:cNvCxnSpPr>
            <a:cxnSpLocks/>
            <a:stCxn id="4" idx="2"/>
            <a:endCxn id="7" idx="0"/>
          </p:cNvCxnSpPr>
          <p:nvPr/>
        </p:nvCxnSpPr>
        <p:spPr>
          <a:xfrm flipH="1">
            <a:off x="1772331" y="3508283"/>
            <a:ext cx="489605" cy="61453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4" name="Straight Arrow Connector 33">
            <a:extLst>
              <a:ext uri="{FF2B5EF4-FFF2-40B4-BE49-F238E27FC236}">
                <a16:creationId xmlns:a16="http://schemas.microsoft.com/office/drawing/2014/main" id="{16680B00-9EFC-6143-AC73-DF00CA55B8B5}"/>
              </a:ext>
            </a:extLst>
          </p:cNvPr>
          <p:cNvCxnSpPr>
            <a:cxnSpLocks/>
            <a:stCxn id="4" idx="2"/>
            <a:endCxn id="18" idx="0"/>
          </p:cNvCxnSpPr>
          <p:nvPr/>
        </p:nvCxnSpPr>
        <p:spPr>
          <a:xfrm>
            <a:off x="2261936" y="3508283"/>
            <a:ext cx="494033" cy="61453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8" name="TextBox 37">
            <a:extLst>
              <a:ext uri="{FF2B5EF4-FFF2-40B4-BE49-F238E27FC236}">
                <a16:creationId xmlns:a16="http://schemas.microsoft.com/office/drawing/2014/main" id="{99801B94-F3E2-EF4C-BDC9-732875CE6773}"/>
              </a:ext>
            </a:extLst>
          </p:cNvPr>
          <p:cNvSpPr txBox="1"/>
          <p:nvPr/>
        </p:nvSpPr>
        <p:spPr>
          <a:xfrm>
            <a:off x="4478700" y="1927611"/>
            <a:ext cx="3181831" cy="707886"/>
          </a:xfrm>
          <a:prstGeom prst="rect">
            <a:avLst/>
          </a:prstGeom>
          <a:noFill/>
        </p:spPr>
        <p:txBody>
          <a:bodyPr wrap="square" rtlCol="0">
            <a:spAutoFit/>
          </a:bodyPr>
          <a:lstStyle/>
          <a:p>
            <a:pPr marL="457200" indent="-457200">
              <a:buFont typeface="Courier New" panose="02070309020205020404" pitchFamily="49" charset="0"/>
              <a:buChar char="o"/>
            </a:pPr>
            <a:r>
              <a:rPr lang="en-US" altLang="en-US" sz="2000" dirty="0">
                <a:solidFill>
                  <a:schemeClr val="tx1"/>
                </a:solidFill>
              </a:rPr>
              <a:t>The value of an input location is corrupted.</a:t>
            </a:r>
          </a:p>
        </p:txBody>
      </p:sp>
      <p:cxnSp>
        <p:nvCxnSpPr>
          <p:cNvPr id="35" name="Straight Connector 34">
            <a:extLst>
              <a:ext uri="{FF2B5EF4-FFF2-40B4-BE49-F238E27FC236}">
                <a16:creationId xmlns:a16="http://schemas.microsoft.com/office/drawing/2014/main" id="{F738BEDD-FF24-344B-9E78-89BC7FC2C65B}"/>
              </a:ext>
            </a:extLst>
          </p:cNvPr>
          <p:cNvCxnSpPr>
            <a:cxnSpLocks/>
          </p:cNvCxnSpPr>
          <p:nvPr/>
        </p:nvCxnSpPr>
        <p:spPr>
          <a:xfrm flipH="1">
            <a:off x="4251158" y="2141657"/>
            <a:ext cx="336884" cy="0"/>
          </a:xfrm>
          <a:prstGeom prst="line">
            <a:avLst/>
          </a:prstGeom>
          <a:ln>
            <a:headEnd type="none" w="med" len="med"/>
            <a:tailEnd type="arrow" w="med" len="med"/>
          </a:ln>
        </p:spPr>
        <p:style>
          <a:lnRef idx="1">
            <a:schemeClr val="accent2"/>
          </a:lnRef>
          <a:fillRef idx="0">
            <a:schemeClr val="accent2"/>
          </a:fillRef>
          <a:effectRef idx="0">
            <a:schemeClr val="accent2"/>
          </a:effectRef>
          <a:fontRef idx="minor">
            <a:schemeClr val="tx1"/>
          </a:fontRef>
        </p:style>
      </p:cxnSp>
      <p:cxnSp>
        <p:nvCxnSpPr>
          <p:cNvPr id="42" name="Straight Connector 41">
            <a:extLst>
              <a:ext uri="{FF2B5EF4-FFF2-40B4-BE49-F238E27FC236}">
                <a16:creationId xmlns:a16="http://schemas.microsoft.com/office/drawing/2014/main" id="{CB692777-00DC-FC44-A115-812C58683FA7}"/>
              </a:ext>
            </a:extLst>
          </p:cNvPr>
          <p:cNvCxnSpPr>
            <a:cxnSpLocks/>
          </p:cNvCxnSpPr>
          <p:nvPr/>
        </p:nvCxnSpPr>
        <p:spPr>
          <a:xfrm flipH="1">
            <a:off x="3574115" y="4259179"/>
            <a:ext cx="336884" cy="0"/>
          </a:xfrm>
          <a:prstGeom prst="line">
            <a:avLst/>
          </a:prstGeom>
          <a:ln>
            <a:headEnd type="none" w="med" len="med"/>
            <a:tailEnd type="arrow" w="med" len="med"/>
          </a:ln>
        </p:spPr>
        <p:style>
          <a:lnRef idx="1">
            <a:schemeClr val="accent2"/>
          </a:lnRef>
          <a:fillRef idx="0">
            <a:schemeClr val="accent2"/>
          </a:fillRef>
          <a:effectRef idx="0">
            <a:schemeClr val="accent2"/>
          </a:effectRef>
          <a:fontRef idx="minor">
            <a:schemeClr val="tx1"/>
          </a:fontRef>
        </p:style>
      </p:cxnSp>
      <p:sp>
        <p:nvSpPr>
          <p:cNvPr id="37" name="TextBox 36">
            <a:extLst>
              <a:ext uri="{FF2B5EF4-FFF2-40B4-BE49-F238E27FC236}">
                <a16:creationId xmlns:a16="http://schemas.microsoft.com/office/drawing/2014/main" id="{BC9C3C43-2B21-E14C-A695-3E3CE14A3AE5}"/>
              </a:ext>
            </a:extLst>
          </p:cNvPr>
          <p:cNvSpPr txBox="1"/>
          <p:nvPr/>
        </p:nvSpPr>
        <p:spPr>
          <a:xfrm>
            <a:off x="311700" y="1468125"/>
            <a:ext cx="497252" cy="400110"/>
          </a:xfrm>
          <a:prstGeom prst="rect">
            <a:avLst/>
          </a:prstGeom>
          <a:noFill/>
        </p:spPr>
        <p:txBody>
          <a:bodyPr wrap="none" rtlCol="0">
            <a:spAutoFit/>
          </a:bodyPr>
          <a:lstStyle/>
          <a:p>
            <a:r>
              <a:rPr lang="en-US" sz="2000" dirty="0"/>
              <a:t>(1)</a:t>
            </a:r>
          </a:p>
        </p:txBody>
      </p:sp>
      <p:sp>
        <p:nvSpPr>
          <p:cNvPr id="3" name="Rectangle 2">
            <a:extLst>
              <a:ext uri="{FF2B5EF4-FFF2-40B4-BE49-F238E27FC236}">
                <a16:creationId xmlns:a16="http://schemas.microsoft.com/office/drawing/2014/main" id="{3F666399-8201-A242-954E-BE2F5EA1BA20}"/>
              </a:ext>
            </a:extLst>
          </p:cNvPr>
          <p:cNvSpPr/>
          <p:nvPr/>
        </p:nvSpPr>
        <p:spPr>
          <a:xfrm>
            <a:off x="4327874" y="2899211"/>
            <a:ext cx="3483482" cy="707886"/>
          </a:xfrm>
          <a:prstGeom prst="rect">
            <a:avLst/>
          </a:prstGeom>
          <a:solidFill>
            <a:srgbClr val="FFFF00"/>
          </a:solidFill>
        </p:spPr>
        <p:txBody>
          <a:bodyPr wrap="square">
            <a:spAutoFit/>
          </a:bodyPr>
          <a:lstStyle/>
          <a:p>
            <a:pPr lvl="0"/>
            <a:r>
              <a:rPr lang="en" sz="2000" dirty="0">
                <a:solidFill>
                  <a:schemeClr val="dk1"/>
                </a:solidFill>
              </a:rPr>
              <a:t>locations can be the memory locations or registers.</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par>
                                <p:cTn id="8" presetID="10" presetClass="entr" presetSubtype="0" fill="hold"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fade">
                                      <p:cBhvr>
                                        <p:cTn id="10" dur="500"/>
                                        <p:tgtEl>
                                          <p:spTgt spid="3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par>
                                <p:cTn id="14" presetID="10" presetClass="entr" presetSubtype="0" fill="hold" nodeType="withEffect">
                                  <p:stCondLst>
                                    <p:cond delay="0"/>
                                  </p:stCondLst>
                                  <p:childTnLst>
                                    <p:set>
                                      <p:cBhvr>
                                        <p:cTn id="15" dur="1" fill="hold">
                                          <p:stCondLst>
                                            <p:cond delay="0"/>
                                          </p:stCondLst>
                                        </p:cTn>
                                        <p:tgtEl>
                                          <p:spTgt spid="42"/>
                                        </p:tgtEl>
                                        <p:attrNameLst>
                                          <p:attrName>style.visibility</p:attrName>
                                        </p:attrNameLst>
                                      </p:cBhvr>
                                      <p:to>
                                        <p:strVal val="visible"/>
                                      </p:to>
                                    </p:set>
                                    <p:animEffect transition="in" filter="fade">
                                      <p:cBhvr>
                                        <p:cTn id="16" dur="500"/>
                                        <p:tgtEl>
                                          <p:spTgt spid="42"/>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8" grpId="0"/>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4" name="Shape 194"/>
          <p:cNvSpPr txBox="1">
            <a:spLocks noGrp="1"/>
          </p:cNvSpPr>
          <p:nvPr>
            <p:ph type="title"/>
          </p:nvPr>
        </p:nvSpPr>
        <p:spPr>
          <a:xfrm>
            <a:off x="311700" y="139246"/>
            <a:ext cx="8334000" cy="572700"/>
          </a:xfrm>
          <a:prstGeom prst="rect">
            <a:avLst/>
          </a:prstGeom>
        </p:spPr>
        <p:txBody>
          <a:bodyPr lIns="91425" tIns="91425" rIns="91425" bIns="91425" anchor="t" anchorCtr="0">
            <a:noAutofit/>
          </a:bodyPr>
          <a:lstStyle/>
          <a:p>
            <a:r>
              <a:rPr lang="en-US" altLang="en-US" sz="3200" dirty="0"/>
              <a:t>How to identify resilience code regions?</a:t>
            </a:r>
            <a:endParaRPr sz="3200" dirty="0"/>
          </a:p>
        </p:txBody>
      </p:sp>
      <p:sp>
        <p:nvSpPr>
          <p:cNvPr id="195" name="Shape 195"/>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r>
              <a:rPr lang="en" dirty="0"/>
              <a:t>11</a:t>
            </a:r>
          </a:p>
        </p:txBody>
      </p:sp>
      <p:sp>
        <p:nvSpPr>
          <p:cNvPr id="44" name="Content Placeholder 2">
            <a:extLst>
              <a:ext uri="{FF2B5EF4-FFF2-40B4-BE49-F238E27FC236}">
                <a16:creationId xmlns:a16="http://schemas.microsoft.com/office/drawing/2014/main" id="{D77B1DC3-D9E5-8A4E-9E96-45F5B19761D9}"/>
              </a:ext>
            </a:extLst>
          </p:cNvPr>
          <p:cNvSpPr txBox="1">
            <a:spLocks noChangeArrowheads="1"/>
          </p:cNvSpPr>
          <p:nvPr/>
        </p:nvSpPr>
        <p:spPr>
          <a:xfrm>
            <a:off x="311700" y="933427"/>
            <a:ext cx="8229600" cy="590573"/>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R="0" lvl="0" algn="l" rtl="0">
              <a:lnSpc>
                <a:spcPct val="115000"/>
              </a:lnSpc>
              <a:spcBef>
                <a:spcPts val="0"/>
              </a:spcBef>
              <a:spcAft>
                <a:spcPts val="1600"/>
              </a:spcAft>
              <a:buClr>
                <a:schemeClr val="dk2"/>
              </a:buClr>
              <a:buSzPct val="100000"/>
              <a:buNone/>
              <a:defRPr sz="1800" b="0" i="0" u="none" strike="noStrike" cap="none">
                <a:solidFill>
                  <a:schemeClr val="dk2"/>
                </a:solidFill>
                <a:latin typeface="Arial"/>
                <a:ea typeface="Arial"/>
                <a:cs typeface="Arial"/>
                <a:sym typeface="Arial"/>
              </a:defRPr>
            </a:lvl1pPr>
            <a:lvl2pPr marR="0" lvl="1"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2pPr>
            <a:lvl3pPr marR="0" lvl="2"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3pPr>
            <a:lvl4pPr marR="0" lvl="3"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4pPr>
            <a:lvl5pPr marR="0" lvl="4"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5pPr>
            <a:lvl6pPr marR="0" lvl="5"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6pPr>
            <a:lvl7pPr marR="0" lvl="6"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7pPr>
            <a:lvl8pPr marR="0" lvl="7"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8pPr>
            <a:lvl9pPr marR="0" lvl="8"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9pPr>
          </a:lstStyle>
          <a:p>
            <a:pPr marL="457200" indent="-457200">
              <a:buFont typeface="Wingdings" pitchFamily="2" charset="2"/>
              <a:buChar char="Ø"/>
            </a:pPr>
            <a:r>
              <a:rPr lang="en-US" altLang="en-US" sz="2000" dirty="0">
                <a:solidFill>
                  <a:schemeClr val="tx1"/>
                </a:solidFill>
              </a:rPr>
              <a:t>We find a resilience code region in the following two cases</a:t>
            </a:r>
          </a:p>
        </p:txBody>
      </p:sp>
      <p:sp>
        <p:nvSpPr>
          <p:cNvPr id="10" name="Rectangle 9">
            <a:extLst>
              <a:ext uri="{FF2B5EF4-FFF2-40B4-BE49-F238E27FC236}">
                <a16:creationId xmlns:a16="http://schemas.microsoft.com/office/drawing/2014/main" id="{D4AD78A2-22F7-8145-A728-A75BCDC33CCE}"/>
              </a:ext>
            </a:extLst>
          </p:cNvPr>
          <p:cNvSpPr/>
          <p:nvPr/>
        </p:nvSpPr>
        <p:spPr>
          <a:xfrm>
            <a:off x="1219199" y="2668000"/>
            <a:ext cx="2085474" cy="840283"/>
          </a:xfrm>
          <a:prstGeom prst="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400" dirty="0">
                <a:solidFill>
                  <a:schemeClr val="tx1"/>
                </a:solidFill>
              </a:rPr>
              <a:t>Code region</a:t>
            </a:r>
          </a:p>
        </p:txBody>
      </p:sp>
      <p:sp>
        <p:nvSpPr>
          <p:cNvPr id="11" name="Oval 10">
            <a:extLst>
              <a:ext uri="{FF2B5EF4-FFF2-40B4-BE49-F238E27FC236}">
                <a16:creationId xmlns:a16="http://schemas.microsoft.com/office/drawing/2014/main" id="{374359CF-BC8C-3246-ADB1-BCB8750E953A}"/>
              </a:ext>
            </a:extLst>
          </p:cNvPr>
          <p:cNvSpPr/>
          <p:nvPr/>
        </p:nvSpPr>
        <p:spPr>
          <a:xfrm>
            <a:off x="734343" y="2058977"/>
            <a:ext cx="526437" cy="22952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48E4CF86-B28A-4A42-B8E4-7411810E8CD6}"/>
              </a:ext>
            </a:extLst>
          </p:cNvPr>
          <p:cNvSpPr/>
          <p:nvPr/>
        </p:nvSpPr>
        <p:spPr>
          <a:xfrm>
            <a:off x="1567057" y="2058977"/>
            <a:ext cx="526437" cy="22952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22B1FC6-25F9-1B4A-8FF4-C1F3AEAF159C}"/>
              </a:ext>
            </a:extLst>
          </p:cNvPr>
          <p:cNvSpPr/>
          <p:nvPr/>
        </p:nvSpPr>
        <p:spPr>
          <a:xfrm>
            <a:off x="2433331" y="2058977"/>
            <a:ext cx="526437" cy="22952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BE7C871D-A91F-6744-98AD-79F8D2FC6596}"/>
              </a:ext>
            </a:extLst>
          </p:cNvPr>
          <p:cNvSpPr/>
          <p:nvPr/>
        </p:nvSpPr>
        <p:spPr>
          <a:xfrm>
            <a:off x="3286835" y="2058977"/>
            <a:ext cx="526437" cy="22952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a:extLst>
              <a:ext uri="{FF2B5EF4-FFF2-40B4-BE49-F238E27FC236}">
                <a16:creationId xmlns:a16="http://schemas.microsoft.com/office/drawing/2014/main" id="{F3F44E61-8FF0-CF41-8AF3-F578A9650298}"/>
              </a:ext>
            </a:extLst>
          </p:cNvPr>
          <p:cNvSpPr/>
          <p:nvPr/>
        </p:nvSpPr>
        <p:spPr>
          <a:xfrm>
            <a:off x="1567057" y="4122821"/>
            <a:ext cx="410548" cy="272716"/>
          </a:xfrm>
          <a:prstGeom prst="round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a:extLst>
              <a:ext uri="{FF2B5EF4-FFF2-40B4-BE49-F238E27FC236}">
                <a16:creationId xmlns:a16="http://schemas.microsoft.com/office/drawing/2014/main" id="{0C6365EF-1414-0F46-83D7-E6FB34BC1214}"/>
              </a:ext>
            </a:extLst>
          </p:cNvPr>
          <p:cNvSpPr/>
          <p:nvPr/>
        </p:nvSpPr>
        <p:spPr>
          <a:xfrm>
            <a:off x="2550695" y="4122821"/>
            <a:ext cx="410548" cy="272716"/>
          </a:xfrm>
          <a:prstGeom prst="round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Arrow Connector 16">
            <a:extLst>
              <a:ext uri="{FF2B5EF4-FFF2-40B4-BE49-F238E27FC236}">
                <a16:creationId xmlns:a16="http://schemas.microsoft.com/office/drawing/2014/main" id="{1DDE9642-270B-DF46-97A8-A63931350CDF}"/>
              </a:ext>
            </a:extLst>
          </p:cNvPr>
          <p:cNvCxnSpPr>
            <a:stCxn id="11" idx="4"/>
            <a:endCxn id="10" idx="0"/>
          </p:cNvCxnSpPr>
          <p:nvPr/>
        </p:nvCxnSpPr>
        <p:spPr>
          <a:xfrm>
            <a:off x="997562" y="2288505"/>
            <a:ext cx="1264374" cy="3794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Straight Arrow Connector 17">
            <a:extLst>
              <a:ext uri="{FF2B5EF4-FFF2-40B4-BE49-F238E27FC236}">
                <a16:creationId xmlns:a16="http://schemas.microsoft.com/office/drawing/2014/main" id="{1995B17E-DC60-3542-97E9-FD715137544A}"/>
              </a:ext>
            </a:extLst>
          </p:cNvPr>
          <p:cNvCxnSpPr>
            <a:cxnSpLocks/>
            <a:stCxn id="12" idx="4"/>
            <a:endCxn id="10" idx="0"/>
          </p:cNvCxnSpPr>
          <p:nvPr/>
        </p:nvCxnSpPr>
        <p:spPr>
          <a:xfrm>
            <a:off x="1830276" y="2288505"/>
            <a:ext cx="431660" cy="3794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a:extLst>
              <a:ext uri="{FF2B5EF4-FFF2-40B4-BE49-F238E27FC236}">
                <a16:creationId xmlns:a16="http://schemas.microsoft.com/office/drawing/2014/main" id="{2B1A04E8-0D22-8F44-8D39-33A964A66E42}"/>
              </a:ext>
            </a:extLst>
          </p:cNvPr>
          <p:cNvCxnSpPr>
            <a:cxnSpLocks/>
            <a:stCxn id="13" idx="4"/>
            <a:endCxn id="10" idx="0"/>
          </p:cNvCxnSpPr>
          <p:nvPr/>
        </p:nvCxnSpPr>
        <p:spPr>
          <a:xfrm flipH="1">
            <a:off x="2261936" y="2288505"/>
            <a:ext cx="434614" cy="3794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Straight Arrow Connector 19">
            <a:extLst>
              <a:ext uri="{FF2B5EF4-FFF2-40B4-BE49-F238E27FC236}">
                <a16:creationId xmlns:a16="http://schemas.microsoft.com/office/drawing/2014/main" id="{B8FE1237-C28F-384A-A38C-F996BE31C20A}"/>
              </a:ext>
            </a:extLst>
          </p:cNvPr>
          <p:cNvCxnSpPr>
            <a:cxnSpLocks/>
            <a:stCxn id="14" idx="4"/>
            <a:endCxn id="10" idx="0"/>
          </p:cNvCxnSpPr>
          <p:nvPr/>
        </p:nvCxnSpPr>
        <p:spPr>
          <a:xfrm flipH="1">
            <a:off x="2261936" y="2288505"/>
            <a:ext cx="1288118" cy="3794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a:extLst>
              <a:ext uri="{FF2B5EF4-FFF2-40B4-BE49-F238E27FC236}">
                <a16:creationId xmlns:a16="http://schemas.microsoft.com/office/drawing/2014/main" id="{1D76193D-3995-E749-A0F6-E59ACA033A69}"/>
              </a:ext>
            </a:extLst>
          </p:cNvPr>
          <p:cNvCxnSpPr>
            <a:cxnSpLocks/>
            <a:stCxn id="10" idx="2"/>
            <a:endCxn id="15" idx="0"/>
          </p:cNvCxnSpPr>
          <p:nvPr/>
        </p:nvCxnSpPr>
        <p:spPr>
          <a:xfrm flipH="1">
            <a:off x="1772331" y="3508283"/>
            <a:ext cx="489605" cy="61453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2" name="Straight Arrow Connector 21">
            <a:extLst>
              <a:ext uri="{FF2B5EF4-FFF2-40B4-BE49-F238E27FC236}">
                <a16:creationId xmlns:a16="http://schemas.microsoft.com/office/drawing/2014/main" id="{57005E72-9A9A-6F45-989B-E87C3F042342}"/>
              </a:ext>
            </a:extLst>
          </p:cNvPr>
          <p:cNvCxnSpPr>
            <a:cxnSpLocks/>
            <a:stCxn id="10" idx="2"/>
            <a:endCxn id="16" idx="0"/>
          </p:cNvCxnSpPr>
          <p:nvPr/>
        </p:nvCxnSpPr>
        <p:spPr>
          <a:xfrm>
            <a:off x="2261936" y="3508283"/>
            <a:ext cx="494033" cy="61453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4" name="Straight Connector 23">
            <a:extLst>
              <a:ext uri="{FF2B5EF4-FFF2-40B4-BE49-F238E27FC236}">
                <a16:creationId xmlns:a16="http://schemas.microsoft.com/office/drawing/2014/main" id="{3A177911-7DB8-B848-8B2A-830E723C67B2}"/>
              </a:ext>
            </a:extLst>
          </p:cNvPr>
          <p:cNvCxnSpPr>
            <a:cxnSpLocks/>
          </p:cNvCxnSpPr>
          <p:nvPr/>
        </p:nvCxnSpPr>
        <p:spPr>
          <a:xfrm flipH="1">
            <a:off x="4251158" y="2141657"/>
            <a:ext cx="336884" cy="0"/>
          </a:xfrm>
          <a:prstGeom prst="line">
            <a:avLst/>
          </a:prstGeom>
          <a:ln>
            <a:headEnd type="none" w="med" len="med"/>
            <a:tailEnd type="arrow" w="med" len="med"/>
          </a:ln>
        </p:spPr>
        <p:style>
          <a:lnRef idx="1">
            <a:schemeClr val="accent2"/>
          </a:lnRef>
          <a:fillRef idx="0">
            <a:schemeClr val="accent2"/>
          </a:fillRef>
          <a:effectRef idx="0">
            <a:schemeClr val="accent2"/>
          </a:effectRef>
          <a:fontRef idx="minor">
            <a:schemeClr val="tx1"/>
          </a:fontRef>
        </p:style>
      </p:cxnSp>
      <p:cxnSp>
        <p:nvCxnSpPr>
          <p:cNvPr id="25" name="Straight Connector 24">
            <a:extLst>
              <a:ext uri="{FF2B5EF4-FFF2-40B4-BE49-F238E27FC236}">
                <a16:creationId xmlns:a16="http://schemas.microsoft.com/office/drawing/2014/main" id="{2E6707E5-77A5-5B4C-93C0-581C5B24FCF5}"/>
              </a:ext>
            </a:extLst>
          </p:cNvPr>
          <p:cNvCxnSpPr>
            <a:cxnSpLocks/>
          </p:cNvCxnSpPr>
          <p:nvPr/>
        </p:nvCxnSpPr>
        <p:spPr>
          <a:xfrm flipH="1">
            <a:off x="3574115" y="4259179"/>
            <a:ext cx="336884" cy="0"/>
          </a:xfrm>
          <a:prstGeom prst="line">
            <a:avLst/>
          </a:prstGeom>
          <a:ln>
            <a:solidFill>
              <a:schemeClr val="tx1"/>
            </a:solidFill>
            <a:headEnd type="none" w="med" len="med"/>
            <a:tailEnd type="arrow" w="med" len="med"/>
          </a:ln>
        </p:spPr>
        <p:style>
          <a:lnRef idx="1">
            <a:schemeClr val="accent2"/>
          </a:lnRef>
          <a:fillRef idx="0">
            <a:schemeClr val="accent2"/>
          </a:fillRef>
          <a:effectRef idx="0">
            <a:schemeClr val="accent2"/>
          </a:effectRef>
          <a:fontRef idx="minor">
            <a:schemeClr val="tx1"/>
          </a:fontRef>
        </p:style>
      </p:cxnSp>
      <p:sp>
        <p:nvSpPr>
          <p:cNvPr id="26" name="TextBox 25">
            <a:extLst>
              <a:ext uri="{FF2B5EF4-FFF2-40B4-BE49-F238E27FC236}">
                <a16:creationId xmlns:a16="http://schemas.microsoft.com/office/drawing/2014/main" id="{05DD2129-F8DE-BF4F-8CB6-1EC0BE6906B7}"/>
              </a:ext>
            </a:extLst>
          </p:cNvPr>
          <p:cNvSpPr txBox="1"/>
          <p:nvPr/>
        </p:nvSpPr>
        <p:spPr>
          <a:xfrm>
            <a:off x="311700" y="1468125"/>
            <a:ext cx="497252" cy="400110"/>
          </a:xfrm>
          <a:prstGeom prst="rect">
            <a:avLst/>
          </a:prstGeom>
          <a:noFill/>
        </p:spPr>
        <p:txBody>
          <a:bodyPr wrap="none" rtlCol="0">
            <a:spAutoFit/>
          </a:bodyPr>
          <a:lstStyle/>
          <a:p>
            <a:r>
              <a:rPr lang="en-US" sz="2000" dirty="0"/>
              <a:t>(2)</a:t>
            </a:r>
          </a:p>
        </p:txBody>
      </p:sp>
      <p:sp>
        <p:nvSpPr>
          <p:cNvPr id="27" name="TextBox 26">
            <a:extLst>
              <a:ext uri="{FF2B5EF4-FFF2-40B4-BE49-F238E27FC236}">
                <a16:creationId xmlns:a16="http://schemas.microsoft.com/office/drawing/2014/main" id="{66F5CF86-3295-6949-9FCE-CF3D571809AD}"/>
              </a:ext>
            </a:extLst>
          </p:cNvPr>
          <p:cNvSpPr txBox="1"/>
          <p:nvPr/>
        </p:nvSpPr>
        <p:spPr>
          <a:xfrm>
            <a:off x="3813272" y="4037574"/>
            <a:ext cx="3582139" cy="707886"/>
          </a:xfrm>
          <a:prstGeom prst="rect">
            <a:avLst/>
          </a:prstGeom>
          <a:noFill/>
        </p:spPr>
        <p:txBody>
          <a:bodyPr wrap="square" rtlCol="0">
            <a:spAutoFit/>
          </a:bodyPr>
          <a:lstStyle/>
          <a:p>
            <a:pPr marL="457200" indent="-457200">
              <a:buFont typeface="Courier New" panose="02070309020205020404" pitchFamily="49" charset="0"/>
              <a:buChar char="o"/>
            </a:pPr>
            <a:r>
              <a:rPr lang="en-US" altLang="en-US" sz="2000" dirty="0">
                <a:solidFill>
                  <a:schemeClr val="tx1"/>
                </a:solidFill>
              </a:rPr>
              <a:t>The value of output locations is corrupted.</a:t>
            </a:r>
          </a:p>
        </p:txBody>
      </p:sp>
      <p:sp>
        <p:nvSpPr>
          <p:cNvPr id="28" name="TextBox 27">
            <a:extLst>
              <a:ext uri="{FF2B5EF4-FFF2-40B4-BE49-F238E27FC236}">
                <a16:creationId xmlns:a16="http://schemas.microsoft.com/office/drawing/2014/main" id="{C93083C9-FDB3-4F48-B3AB-69CA164B4832}"/>
              </a:ext>
            </a:extLst>
          </p:cNvPr>
          <p:cNvSpPr txBox="1"/>
          <p:nvPr/>
        </p:nvSpPr>
        <p:spPr>
          <a:xfrm>
            <a:off x="4478700" y="1927611"/>
            <a:ext cx="3181831" cy="707886"/>
          </a:xfrm>
          <a:prstGeom prst="rect">
            <a:avLst/>
          </a:prstGeom>
          <a:noFill/>
        </p:spPr>
        <p:txBody>
          <a:bodyPr wrap="square" rtlCol="0">
            <a:spAutoFit/>
          </a:bodyPr>
          <a:lstStyle/>
          <a:p>
            <a:pPr marL="457200" indent="-457200">
              <a:buFont typeface="Courier New" panose="02070309020205020404" pitchFamily="49" charset="0"/>
              <a:buChar char="o"/>
            </a:pPr>
            <a:r>
              <a:rPr lang="en-US" altLang="en-US" sz="2000" dirty="0">
                <a:solidFill>
                  <a:schemeClr val="tx1"/>
                </a:solidFill>
              </a:rPr>
              <a:t>The value of an input location is corrupted.</a:t>
            </a:r>
          </a:p>
        </p:txBody>
      </p:sp>
    </p:spTree>
    <p:extLst>
      <p:ext uri="{BB962C8B-B14F-4D97-AF65-F5344CB8AC3E}">
        <p14:creationId xmlns:p14="http://schemas.microsoft.com/office/powerpoint/2010/main" val="3209975773"/>
      </p:ext>
    </p:extLst>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4" name="Shape 194"/>
          <p:cNvSpPr txBox="1">
            <a:spLocks noGrp="1"/>
          </p:cNvSpPr>
          <p:nvPr>
            <p:ph type="title"/>
          </p:nvPr>
        </p:nvSpPr>
        <p:spPr>
          <a:xfrm>
            <a:off x="311700" y="139246"/>
            <a:ext cx="8334000" cy="572700"/>
          </a:xfrm>
          <a:prstGeom prst="rect">
            <a:avLst/>
          </a:prstGeom>
        </p:spPr>
        <p:txBody>
          <a:bodyPr lIns="91425" tIns="91425" rIns="91425" bIns="91425" anchor="t" anchorCtr="0">
            <a:noAutofit/>
          </a:bodyPr>
          <a:lstStyle/>
          <a:p>
            <a:r>
              <a:rPr lang="en-US" altLang="en-US" sz="3200" dirty="0"/>
              <a:t>How to identify resilience code regions?</a:t>
            </a:r>
            <a:endParaRPr sz="3200" dirty="0"/>
          </a:p>
        </p:txBody>
      </p:sp>
      <p:sp>
        <p:nvSpPr>
          <p:cNvPr id="195" name="Shape 195"/>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r>
              <a:rPr lang="en" dirty="0"/>
              <a:t>12</a:t>
            </a:r>
          </a:p>
        </p:txBody>
      </p:sp>
      <p:sp>
        <p:nvSpPr>
          <p:cNvPr id="44" name="Content Placeholder 2">
            <a:extLst>
              <a:ext uri="{FF2B5EF4-FFF2-40B4-BE49-F238E27FC236}">
                <a16:creationId xmlns:a16="http://schemas.microsoft.com/office/drawing/2014/main" id="{D77B1DC3-D9E5-8A4E-9E96-45F5B19761D9}"/>
              </a:ext>
            </a:extLst>
          </p:cNvPr>
          <p:cNvSpPr txBox="1">
            <a:spLocks noChangeArrowheads="1"/>
          </p:cNvSpPr>
          <p:nvPr/>
        </p:nvSpPr>
        <p:spPr>
          <a:xfrm>
            <a:off x="311700" y="933427"/>
            <a:ext cx="8229600" cy="590573"/>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R="0" lvl="0" algn="l" rtl="0">
              <a:lnSpc>
                <a:spcPct val="115000"/>
              </a:lnSpc>
              <a:spcBef>
                <a:spcPts val="0"/>
              </a:spcBef>
              <a:spcAft>
                <a:spcPts val="1600"/>
              </a:spcAft>
              <a:buClr>
                <a:schemeClr val="dk2"/>
              </a:buClr>
              <a:buSzPct val="100000"/>
              <a:buNone/>
              <a:defRPr sz="1800" b="0" i="0" u="none" strike="noStrike" cap="none">
                <a:solidFill>
                  <a:schemeClr val="dk2"/>
                </a:solidFill>
                <a:latin typeface="Arial"/>
                <a:ea typeface="Arial"/>
                <a:cs typeface="Arial"/>
                <a:sym typeface="Arial"/>
              </a:defRPr>
            </a:lvl1pPr>
            <a:lvl2pPr marR="0" lvl="1"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2pPr>
            <a:lvl3pPr marR="0" lvl="2"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3pPr>
            <a:lvl4pPr marR="0" lvl="3"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4pPr>
            <a:lvl5pPr marR="0" lvl="4"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5pPr>
            <a:lvl6pPr marR="0" lvl="5"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6pPr>
            <a:lvl7pPr marR="0" lvl="6"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7pPr>
            <a:lvl8pPr marR="0" lvl="7"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8pPr>
            <a:lvl9pPr marR="0" lvl="8"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9pPr>
          </a:lstStyle>
          <a:p>
            <a:pPr marL="457200" indent="-457200">
              <a:buFont typeface="Wingdings" pitchFamily="2" charset="2"/>
              <a:buChar char="Ø"/>
            </a:pPr>
            <a:r>
              <a:rPr lang="en-US" altLang="en-US" sz="2000" dirty="0">
                <a:solidFill>
                  <a:schemeClr val="tx1"/>
                </a:solidFill>
              </a:rPr>
              <a:t>We find a resilience code region in the following two cases</a:t>
            </a:r>
          </a:p>
        </p:txBody>
      </p:sp>
      <p:sp>
        <p:nvSpPr>
          <p:cNvPr id="2" name="TextBox 1">
            <a:extLst>
              <a:ext uri="{FF2B5EF4-FFF2-40B4-BE49-F238E27FC236}">
                <a16:creationId xmlns:a16="http://schemas.microsoft.com/office/drawing/2014/main" id="{7E0263DD-5807-2048-9D09-C593753B0737}"/>
              </a:ext>
            </a:extLst>
          </p:cNvPr>
          <p:cNvSpPr txBox="1"/>
          <p:nvPr/>
        </p:nvSpPr>
        <p:spPr>
          <a:xfrm>
            <a:off x="4268203" y="2194794"/>
            <a:ext cx="4114800" cy="1015663"/>
          </a:xfrm>
          <a:prstGeom prst="rect">
            <a:avLst/>
          </a:prstGeom>
          <a:noFill/>
        </p:spPr>
        <p:txBody>
          <a:bodyPr wrap="square" rtlCol="0">
            <a:spAutoFit/>
          </a:bodyPr>
          <a:lstStyle/>
          <a:p>
            <a:pPr marL="457200" indent="-457200">
              <a:buFont typeface="Courier New" panose="02070309020205020404" pitchFamily="49" charset="0"/>
              <a:buChar char="o"/>
            </a:pPr>
            <a:r>
              <a:rPr lang="en-US" altLang="en-US" sz="2000" dirty="0">
                <a:solidFill>
                  <a:schemeClr val="tx1"/>
                </a:solidFill>
              </a:rPr>
              <a:t>However, the error magnitude in at least one corrupted location becomes smaller. </a:t>
            </a:r>
          </a:p>
        </p:txBody>
      </p:sp>
      <p:pic>
        <p:nvPicPr>
          <p:cNvPr id="46" name="Picture 10">
            <a:extLst>
              <a:ext uri="{FF2B5EF4-FFF2-40B4-BE49-F238E27FC236}">
                <a16:creationId xmlns:a16="http://schemas.microsoft.com/office/drawing/2014/main" id="{6E54F0CC-1756-2346-9675-E0624C457D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813" b="-1245"/>
          <a:stretch>
            <a:fillRect/>
          </a:stretch>
        </p:blipFill>
        <p:spPr bwMode="auto">
          <a:xfrm>
            <a:off x="3721660" y="3355012"/>
            <a:ext cx="5207885" cy="767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a:extLst>
              <a:ext uri="{FF2B5EF4-FFF2-40B4-BE49-F238E27FC236}">
                <a16:creationId xmlns:a16="http://schemas.microsoft.com/office/drawing/2014/main" id="{D4AD78A2-22F7-8145-A728-A75BCDC33CCE}"/>
              </a:ext>
            </a:extLst>
          </p:cNvPr>
          <p:cNvSpPr/>
          <p:nvPr/>
        </p:nvSpPr>
        <p:spPr>
          <a:xfrm>
            <a:off x="1219199" y="2668000"/>
            <a:ext cx="2085474" cy="840283"/>
          </a:xfrm>
          <a:prstGeom prst="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400" dirty="0">
                <a:solidFill>
                  <a:schemeClr val="tx1"/>
                </a:solidFill>
              </a:rPr>
              <a:t>Code region</a:t>
            </a:r>
          </a:p>
        </p:txBody>
      </p:sp>
      <p:sp>
        <p:nvSpPr>
          <p:cNvPr id="11" name="Oval 10">
            <a:extLst>
              <a:ext uri="{FF2B5EF4-FFF2-40B4-BE49-F238E27FC236}">
                <a16:creationId xmlns:a16="http://schemas.microsoft.com/office/drawing/2014/main" id="{374359CF-BC8C-3246-ADB1-BCB8750E953A}"/>
              </a:ext>
            </a:extLst>
          </p:cNvPr>
          <p:cNvSpPr/>
          <p:nvPr/>
        </p:nvSpPr>
        <p:spPr>
          <a:xfrm>
            <a:off x="734343" y="2058977"/>
            <a:ext cx="526437" cy="22952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48E4CF86-B28A-4A42-B8E4-7411810E8CD6}"/>
              </a:ext>
            </a:extLst>
          </p:cNvPr>
          <p:cNvSpPr/>
          <p:nvPr/>
        </p:nvSpPr>
        <p:spPr>
          <a:xfrm>
            <a:off x="1567057" y="2058977"/>
            <a:ext cx="526437" cy="22952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22B1FC6-25F9-1B4A-8FF4-C1F3AEAF159C}"/>
              </a:ext>
            </a:extLst>
          </p:cNvPr>
          <p:cNvSpPr/>
          <p:nvPr/>
        </p:nvSpPr>
        <p:spPr>
          <a:xfrm>
            <a:off x="2433331" y="2058977"/>
            <a:ext cx="526437" cy="22952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BE7C871D-A91F-6744-98AD-79F8D2FC6596}"/>
              </a:ext>
            </a:extLst>
          </p:cNvPr>
          <p:cNvSpPr/>
          <p:nvPr/>
        </p:nvSpPr>
        <p:spPr>
          <a:xfrm>
            <a:off x="3286835" y="2058977"/>
            <a:ext cx="526437" cy="22952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a:extLst>
              <a:ext uri="{FF2B5EF4-FFF2-40B4-BE49-F238E27FC236}">
                <a16:creationId xmlns:a16="http://schemas.microsoft.com/office/drawing/2014/main" id="{F3F44E61-8FF0-CF41-8AF3-F578A9650298}"/>
              </a:ext>
            </a:extLst>
          </p:cNvPr>
          <p:cNvSpPr/>
          <p:nvPr/>
        </p:nvSpPr>
        <p:spPr>
          <a:xfrm>
            <a:off x="1567057" y="4122821"/>
            <a:ext cx="410548" cy="272716"/>
          </a:xfrm>
          <a:prstGeom prst="round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a:extLst>
              <a:ext uri="{FF2B5EF4-FFF2-40B4-BE49-F238E27FC236}">
                <a16:creationId xmlns:a16="http://schemas.microsoft.com/office/drawing/2014/main" id="{0C6365EF-1414-0F46-83D7-E6FB34BC1214}"/>
              </a:ext>
            </a:extLst>
          </p:cNvPr>
          <p:cNvSpPr/>
          <p:nvPr/>
        </p:nvSpPr>
        <p:spPr>
          <a:xfrm>
            <a:off x="2550695" y="4122821"/>
            <a:ext cx="410548" cy="272716"/>
          </a:xfrm>
          <a:prstGeom prst="round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Arrow Connector 16">
            <a:extLst>
              <a:ext uri="{FF2B5EF4-FFF2-40B4-BE49-F238E27FC236}">
                <a16:creationId xmlns:a16="http://schemas.microsoft.com/office/drawing/2014/main" id="{1DDE9642-270B-DF46-97A8-A63931350CDF}"/>
              </a:ext>
            </a:extLst>
          </p:cNvPr>
          <p:cNvCxnSpPr>
            <a:stCxn id="11" idx="4"/>
            <a:endCxn id="10" idx="0"/>
          </p:cNvCxnSpPr>
          <p:nvPr/>
        </p:nvCxnSpPr>
        <p:spPr>
          <a:xfrm>
            <a:off x="997562" y="2288505"/>
            <a:ext cx="1264374" cy="3794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Straight Arrow Connector 17">
            <a:extLst>
              <a:ext uri="{FF2B5EF4-FFF2-40B4-BE49-F238E27FC236}">
                <a16:creationId xmlns:a16="http://schemas.microsoft.com/office/drawing/2014/main" id="{1995B17E-DC60-3542-97E9-FD715137544A}"/>
              </a:ext>
            </a:extLst>
          </p:cNvPr>
          <p:cNvCxnSpPr>
            <a:cxnSpLocks/>
            <a:stCxn id="12" idx="4"/>
            <a:endCxn id="10" idx="0"/>
          </p:cNvCxnSpPr>
          <p:nvPr/>
        </p:nvCxnSpPr>
        <p:spPr>
          <a:xfrm>
            <a:off x="1830276" y="2288505"/>
            <a:ext cx="431660" cy="3794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a:extLst>
              <a:ext uri="{FF2B5EF4-FFF2-40B4-BE49-F238E27FC236}">
                <a16:creationId xmlns:a16="http://schemas.microsoft.com/office/drawing/2014/main" id="{2B1A04E8-0D22-8F44-8D39-33A964A66E42}"/>
              </a:ext>
            </a:extLst>
          </p:cNvPr>
          <p:cNvCxnSpPr>
            <a:cxnSpLocks/>
            <a:stCxn id="13" idx="4"/>
            <a:endCxn id="10" idx="0"/>
          </p:cNvCxnSpPr>
          <p:nvPr/>
        </p:nvCxnSpPr>
        <p:spPr>
          <a:xfrm flipH="1">
            <a:off x="2261936" y="2288505"/>
            <a:ext cx="434614" cy="3794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Straight Arrow Connector 19">
            <a:extLst>
              <a:ext uri="{FF2B5EF4-FFF2-40B4-BE49-F238E27FC236}">
                <a16:creationId xmlns:a16="http://schemas.microsoft.com/office/drawing/2014/main" id="{B8FE1237-C28F-384A-A38C-F996BE31C20A}"/>
              </a:ext>
            </a:extLst>
          </p:cNvPr>
          <p:cNvCxnSpPr>
            <a:cxnSpLocks/>
            <a:stCxn id="14" idx="4"/>
            <a:endCxn id="10" idx="0"/>
          </p:cNvCxnSpPr>
          <p:nvPr/>
        </p:nvCxnSpPr>
        <p:spPr>
          <a:xfrm flipH="1">
            <a:off x="2261936" y="2288505"/>
            <a:ext cx="1288118" cy="3794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a:extLst>
              <a:ext uri="{FF2B5EF4-FFF2-40B4-BE49-F238E27FC236}">
                <a16:creationId xmlns:a16="http://schemas.microsoft.com/office/drawing/2014/main" id="{1D76193D-3995-E749-A0F6-E59ACA033A69}"/>
              </a:ext>
            </a:extLst>
          </p:cNvPr>
          <p:cNvCxnSpPr>
            <a:cxnSpLocks/>
            <a:stCxn id="10" idx="2"/>
            <a:endCxn id="15" idx="0"/>
          </p:cNvCxnSpPr>
          <p:nvPr/>
        </p:nvCxnSpPr>
        <p:spPr>
          <a:xfrm flipH="1">
            <a:off x="1772331" y="3508283"/>
            <a:ext cx="489605" cy="61453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2" name="Straight Arrow Connector 21">
            <a:extLst>
              <a:ext uri="{FF2B5EF4-FFF2-40B4-BE49-F238E27FC236}">
                <a16:creationId xmlns:a16="http://schemas.microsoft.com/office/drawing/2014/main" id="{57005E72-9A9A-6F45-989B-E87C3F042342}"/>
              </a:ext>
            </a:extLst>
          </p:cNvPr>
          <p:cNvCxnSpPr>
            <a:cxnSpLocks/>
            <a:stCxn id="10" idx="2"/>
            <a:endCxn id="16" idx="0"/>
          </p:cNvCxnSpPr>
          <p:nvPr/>
        </p:nvCxnSpPr>
        <p:spPr>
          <a:xfrm>
            <a:off x="2261936" y="3508283"/>
            <a:ext cx="494033" cy="61453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6" name="TextBox 25">
            <a:extLst>
              <a:ext uri="{FF2B5EF4-FFF2-40B4-BE49-F238E27FC236}">
                <a16:creationId xmlns:a16="http://schemas.microsoft.com/office/drawing/2014/main" id="{FF495F22-48F9-7C4F-8631-D3D6FC42C7BA}"/>
              </a:ext>
            </a:extLst>
          </p:cNvPr>
          <p:cNvSpPr txBox="1"/>
          <p:nvPr/>
        </p:nvSpPr>
        <p:spPr>
          <a:xfrm>
            <a:off x="311700" y="1468125"/>
            <a:ext cx="497252" cy="400110"/>
          </a:xfrm>
          <a:prstGeom prst="rect">
            <a:avLst/>
          </a:prstGeom>
          <a:noFill/>
        </p:spPr>
        <p:txBody>
          <a:bodyPr wrap="none" rtlCol="0">
            <a:spAutoFit/>
          </a:bodyPr>
          <a:lstStyle/>
          <a:p>
            <a:r>
              <a:rPr lang="en-US" sz="2000" dirty="0"/>
              <a:t>(2)</a:t>
            </a:r>
          </a:p>
        </p:txBody>
      </p:sp>
    </p:spTree>
    <p:extLst>
      <p:ext uri="{BB962C8B-B14F-4D97-AF65-F5344CB8AC3E}">
        <p14:creationId xmlns:p14="http://schemas.microsoft.com/office/powerpoint/2010/main" val="3423960278"/>
      </p:ext>
    </p:extLst>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Shape 238"/>
          <p:cNvSpPr txBox="1">
            <a:spLocks noGrp="1"/>
          </p:cNvSpPr>
          <p:nvPr>
            <p:ph type="title"/>
          </p:nvPr>
        </p:nvSpPr>
        <p:spPr>
          <a:xfrm>
            <a:off x="209725" y="61712"/>
            <a:ext cx="8520599" cy="572699"/>
          </a:xfrm>
          <a:prstGeom prst="rect">
            <a:avLst/>
          </a:prstGeom>
        </p:spPr>
        <p:txBody>
          <a:bodyPr lIns="91425" tIns="91425" rIns="91425" bIns="91425" anchor="t" anchorCtr="0">
            <a:noAutofit/>
          </a:bodyPr>
          <a:lstStyle/>
          <a:p>
            <a:r>
              <a:rPr lang="en-US" altLang="en-US" sz="3200" dirty="0"/>
              <a:t>Alive Corrupted Locations table</a:t>
            </a:r>
            <a:endParaRPr lang="en" sz="3200" dirty="0"/>
          </a:p>
        </p:txBody>
      </p:sp>
      <p:sp>
        <p:nvSpPr>
          <p:cNvPr id="14" name="Content Placeholder 5">
            <a:extLst>
              <a:ext uri="{FF2B5EF4-FFF2-40B4-BE49-F238E27FC236}">
                <a16:creationId xmlns:a16="http://schemas.microsoft.com/office/drawing/2014/main" id="{622CB85D-E55C-4842-A780-BF2B284D656A}"/>
              </a:ext>
            </a:extLst>
          </p:cNvPr>
          <p:cNvSpPr>
            <a:spLocks noGrp="1" noChangeArrowheads="1"/>
          </p:cNvSpPr>
          <p:nvPr>
            <p:ph type="body" idx="1"/>
          </p:nvPr>
        </p:nvSpPr>
        <p:spPr>
          <a:xfrm>
            <a:off x="336716" y="699777"/>
            <a:ext cx="8520599" cy="890650"/>
          </a:xfrm>
        </p:spPr>
        <p:txBody>
          <a:bodyPr/>
          <a:lstStyle/>
          <a:p>
            <a:pPr marL="342900" indent="-342900">
              <a:lnSpc>
                <a:spcPct val="100000"/>
              </a:lnSpc>
              <a:spcAft>
                <a:spcPts val="500"/>
              </a:spcAft>
              <a:buFont typeface="Wingdings" pitchFamily="2" charset="2"/>
              <a:buChar char="Ø"/>
            </a:pPr>
            <a:r>
              <a:rPr lang="en-US" altLang="en-US" sz="2000" dirty="0">
                <a:solidFill>
                  <a:schemeClr val="tx1"/>
                </a:solidFill>
              </a:rPr>
              <a:t>For any resilience code region, we use DDDG to build a table of Alive Corrupted Locations (ACL)</a:t>
            </a:r>
          </a:p>
          <a:p>
            <a:pPr marL="342900" indent="-342900">
              <a:lnSpc>
                <a:spcPct val="100000"/>
              </a:lnSpc>
              <a:buFont typeface="Wingdings" pitchFamily="2" charset="2"/>
              <a:buChar char="Ø"/>
            </a:pPr>
            <a:r>
              <a:rPr lang="en-US" altLang="en-US" sz="2000" dirty="0">
                <a:solidFill>
                  <a:schemeClr val="tx1"/>
                </a:solidFill>
              </a:rPr>
              <a:t>The ACL table stores the number of alive, corrupted locations at each dynamic instruction</a:t>
            </a:r>
          </a:p>
          <a:p>
            <a:pPr marL="342900" indent="-342900">
              <a:buFont typeface="Wingdings" pitchFamily="2" charset="2"/>
              <a:buChar char="Ø"/>
            </a:pPr>
            <a:endParaRPr lang="en-US" altLang="en-US" sz="2000" dirty="0">
              <a:solidFill>
                <a:schemeClr val="tx1"/>
              </a:solidFill>
            </a:endParaRPr>
          </a:p>
        </p:txBody>
      </p:sp>
      <p:sp>
        <p:nvSpPr>
          <p:cNvPr id="2" name="Alternate Process 1">
            <a:extLst>
              <a:ext uri="{FF2B5EF4-FFF2-40B4-BE49-F238E27FC236}">
                <a16:creationId xmlns:a16="http://schemas.microsoft.com/office/drawing/2014/main" id="{2CEC6EB1-8EFD-1145-9E8A-4BED4583F165}"/>
              </a:ext>
            </a:extLst>
          </p:cNvPr>
          <p:cNvSpPr/>
          <p:nvPr/>
        </p:nvSpPr>
        <p:spPr>
          <a:xfrm>
            <a:off x="2016550" y="2502342"/>
            <a:ext cx="3534013" cy="230822"/>
          </a:xfrm>
          <a:prstGeom prst="flowChartAlternateProcess">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lin ang="2700000" scaled="1"/>
            <a:tileRect/>
          </a:gra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ysClr val="windowText" lastClr="000000"/>
                </a:solidFill>
              </a:rPr>
              <a:t>Alive Corrupted</a:t>
            </a:r>
          </a:p>
        </p:txBody>
      </p:sp>
      <p:sp>
        <p:nvSpPr>
          <p:cNvPr id="6" name="Alternate Process 5">
            <a:extLst>
              <a:ext uri="{FF2B5EF4-FFF2-40B4-BE49-F238E27FC236}">
                <a16:creationId xmlns:a16="http://schemas.microsoft.com/office/drawing/2014/main" id="{008F96E6-14E0-1A42-BDFE-AE7C067C506B}"/>
              </a:ext>
            </a:extLst>
          </p:cNvPr>
          <p:cNvSpPr/>
          <p:nvPr/>
        </p:nvSpPr>
        <p:spPr>
          <a:xfrm>
            <a:off x="5574144" y="2816929"/>
            <a:ext cx="3048484" cy="244890"/>
          </a:xfrm>
          <a:prstGeom prst="flowChartAlternateProcess">
            <a:avLst/>
          </a:prstGeom>
          <a:solidFill>
            <a:schemeClr val="accent6"/>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ysClr val="windowText" lastClr="000000"/>
                </a:solidFill>
              </a:rPr>
              <a:t>Alive Corrupted</a:t>
            </a:r>
          </a:p>
        </p:txBody>
      </p:sp>
      <p:sp>
        <p:nvSpPr>
          <p:cNvPr id="7" name="Alternate Process 6">
            <a:extLst>
              <a:ext uri="{FF2B5EF4-FFF2-40B4-BE49-F238E27FC236}">
                <a16:creationId xmlns:a16="http://schemas.microsoft.com/office/drawing/2014/main" id="{A1A6C22A-8278-1F48-A977-013720956B6F}"/>
              </a:ext>
            </a:extLst>
          </p:cNvPr>
          <p:cNvSpPr/>
          <p:nvPr/>
        </p:nvSpPr>
        <p:spPr>
          <a:xfrm>
            <a:off x="3203922" y="3162435"/>
            <a:ext cx="3048484" cy="244890"/>
          </a:xfrm>
          <a:prstGeom prst="flowChartAlternateProcess">
            <a:avLst/>
          </a:prstGeom>
          <a:solidFill>
            <a:srgbClr val="7030A0"/>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Alive Corrupted</a:t>
            </a:r>
          </a:p>
        </p:txBody>
      </p:sp>
      <p:sp>
        <p:nvSpPr>
          <p:cNvPr id="8" name="Alternate Process 7">
            <a:extLst>
              <a:ext uri="{FF2B5EF4-FFF2-40B4-BE49-F238E27FC236}">
                <a16:creationId xmlns:a16="http://schemas.microsoft.com/office/drawing/2014/main" id="{0BA881DA-08EE-C149-A4E2-97129D2ABB49}"/>
              </a:ext>
            </a:extLst>
          </p:cNvPr>
          <p:cNvSpPr/>
          <p:nvPr/>
        </p:nvSpPr>
        <p:spPr>
          <a:xfrm>
            <a:off x="1379618" y="3459815"/>
            <a:ext cx="6345936" cy="244890"/>
          </a:xfrm>
          <a:prstGeom prst="flowChartAlternateProcess">
            <a:avLst/>
          </a:prstGeom>
          <a:solidFill>
            <a:srgbClr val="00B0F0"/>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Alive Corrupted</a:t>
            </a:r>
          </a:p>
        </p:txBody>
      </p:sp>
      <p:sp>
        <p:nvSpPr>
          <p:cNvPr id="3" name="TextBox 2">
            <a:extLst>
              <a:ext uri="{FF2B5EF4-FFF2-40B4-BE49-F238E27FC236}">
                <a16:creationId xmlns:a16="http://schemas.microsoft.com/office/drawing/2014/main" id="{7E8CCC2F-9C6D-434C-BFCF-64347B7065F1}"/>
              </a:ext>
            </a:extLst>
          </p:cNvPr>
          <p:cNvSpPr txBox="1"/>
          <p:nvPr/>
        </p:nvSpPr>
        <p:spPr>
          <a:xfrm>
            <a:off x="0" y="2486300"/>
            <a:ext cx="1210588" cy="338554"/>
          </a:xfrm>
          <a:prstGeom prst="rect">
            <a:avLst/>
          </a:prstGeom>
          <a:noFill/>
        </p:spPr>
        <p:txBody>
          <a:bodyPr wrap="none" rtlCol="0">
            <a:spAutoFit/>
          </a:bodyPr>
          <a:lstStyle/>
          <a:p>
            <a:r>
              <a:rPr lang="en-US" sz="1600" dirty="0"/>
              <a:t>Location A:</a:t>
            </a:r>
          </a:p>
        </p:txBody>
      </p:sp>
      <p:sp>
        <p:nvSpPr>
          <p:cNvPr id="10" name="TextBox 9">
            <a:extLst>
              <a:ext uri="{FF2B5EF4-FFF2-40B4-BE49-F238E27FC236}">
                <a16:creationId xmlns:a16="http://schemas.microsoft.com/office/drawing/2014/main" id="{8927FC34-17AC-0B4E-8448-0F87CBCF993A}"/>
              </a:ext>
            </a:extLst>
          </p:cNvPr>
          <p:cNvSpPr txBox="1"/>
          <p:nvPr/>
        </p:nvSpPr>
        <p:spPr>
          <a:xfrm>
            <a:off x="0" y="2801199"/>
            <a:ext cx="1210588" cy="338554"/>
          </a:xfrm>
          <a:prstGeom prst="rect">
            <a:avLst/>
          </a:prstGeom>
          <a:noFill/>
        </p:spPr>
        <p:txBody>
          <a:bodyPr wrap="none" rtlCol="0">
            <a:spAutoFit/>
          </a:bodyPr>
          <a:lstStyle/>
          <a:p>
            <a:r>
              <a:rPr lang="en-US" sz="1600" dirty="0"/>
              <a:t>Location B:</a:t>
            </a:r>
          </a:p>
        </p:txBody>
      </p:sp>
      <p:sp>
        <p:nvSpPr>
          <p:cNvPr id="11" name="TextBox 10">
            <a:extLst>
              <a:ext uri="{FF2B5EF4-FFF2-40B4-BE49-F238E27FC236}">
                <a16:creationId xmlns:a16="http://schemas.microsoft.com/office/drawing/2014/main" id="{0A90A72E-D1B8-8643-A5F8-FD70A5538E14}"/>
              </a:ext>
            </a:extLst>
          </p:cNvPr>
          <p:cNvSpPr txBox="1"/>
          <p:nvPr/>
        </p:nvSpPr>
        <p:spPr>
          <a:xfrm>
            <a:off x="-5282" y="3099468"/>
            <a:ext cx="1221809" cy="338554"/>
          </a:xfrm>
          <a:prstGeom prst="rect">
            <a:avLst/>
          </a:prstGeom>
          <a:noFill/>
        </p:spPr>
        <p:txBody>
          <a:bodyPr wrap="none" rtlCol="0">
            <a:spAutoFit/>
          </a:bodyPr>
          <a:lstStyle/>
          <a:p>
            <a:r>
              <a:rPr lang="en-US" sz="1600" dirty="0"/>
              <a:t>Location C:</a:t>
            </a:r>
          </a:p>
        </p:txBody>
      </p:sp>
      <p:sp>
        <p:nvSpPr>
          <p:cNvPr id="12" name="TextBox 11">
            <a:extLst>
              <a:ext uri="{FF2B5EF4-FFF2-40B4-BE49-F238E27FC236}">
                <a16:creationId xmlns:a16="http://schemas.microsoft.com/office/drawing/2014/main" id="{670F22FE-AA4A-034A-85CE-7FF7DD5EA7D5}"/>
              </a:ext>
            </a:extLst>
          </p:cNvPr>
          <p:cNvSpPr txBox="1"/>
          <p:nvPr/>
        </p:nvSpPr>
        <p:spPr>
          <a:xfrm>
            <a:off x="13613" y="3414367"/>
            <a:ext cx="1221809" cy="338554"/>
          </a:xfrm>
          <a:prstGeom prst="rect">
            <a:avLst/>
          </a:prstGeom>
          <a:noFill/>
        </p:spPr>
        <p:txBody>
          <a:bodyPr wrap="none" rtlCol="0">
            <a:spAutoFit/>
          </a:bodyPr>
          <a:lstStyle/>
          <a:p>
            <a:r>
              <a:rPr lang="en-US" sz="1600" dirty="0"/>
              <a:t>Location D:</a:t>
            </a:r>
          </a:p>
        </p:txBody>
      </p:sp>
      <p:cxnSp>
        <p:nvCxnSpPr>
          <p:cNvPr id="5" name="Straight Arrow Connector 4">
            <a:extLst>
              <a:ext uri="{FF2B5EF4-FFF2-40B4-BE49-F238E27FC236}">
                <a16:creationId xmlns:a16="http://schemas.microsoft.com/office/drawing/2014/main" id="{1EDF7ECF-3C03-6647-8A9B-1A80A52FCA1B}"/>
              </a:ext>
            </a:extLst>
          </p:cNvPr>
          <p:cNvCxnSpPr>
            <a:cxnSpLocks/>
            <a:stCxn id="18" idx="3"/>
          </p:cNvCxnSpPr>
          <p:nvPr/>
        </p:nvCxnSpPr>
        <p:spPr>
          <a:xfrm>
            <a:off x="1027989" y="4030343"/>
            <a:ext cx="8116011" cy="21642"/>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18" name="Rounded Rectangle 17">
            <a:extLst>
              <a:ext uri="{FF2B5EF4-FFF2-40B4-BE49-F238E27FC236}">
                <a16:creationId xmlns:a16="http://schemas.microsoft.com/office/drawing/2014/main" id="{FE4D4346-1D50-9447-A3BE-9F2239B74AE9}"/>
              </a:ext>
            </a:extLst>
          </p:cNvPr>
          <p:cNvSpPr/>
          <p:nvPr/>
        </p:nvSpPr>
        <p:spPr>
          <a:xfrm>
            <a:off x="-5283" y="3894535"/>
            <a:ext cx="1033272" cy="271615"/>
          </a:xfrm>
          <a:prstGeom prst="roundRect">
            <a:avLst/>
          </a:prstGeom>
          <a:no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1600" b="1" dirty="0">
                <a:solidFill>
                  <a:schemeClr val="tx1"/>
                </a:solidFill>
              </a:rPr>
              <a:t>Runtime</a:t>
            </a:r>
          </a:p>
        </p:txBody>
      </p:sp>
      <p:cxnSp>
        <p:nvCxnSpPr>
          <p:cNvPr id="33" name="Straight Connector 32">
            <a:extLst>
              <a:ext uri="{FF2B5EF4-FFF2-40B4-BE49-F238E27FC236}">
                <a16:creationId xmlns:a16="http://schemas.microsoft.com/office/drawing/2014/main" id="{35659F10-B680-D54C-8BBF-2433C88250D6}"/>
              </a:ext>
            </a:extLst>
          </p:cNvPr>
          <p:cNvCxnSpPr>
            <a:cxnSpLocks/>
          </p:cNvCxnSpPr>
          <p:nvPr/>
        </p:nvCxnSpPr>
        <p:spPr>
          <a:xfrm>
            <a:off x="1194339" y="3894535"/>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37" name="Straight Connector 36">
            <a:extLst>
              <a:ext uri="{FF2B5EF4-FFF2-40B4-BE49-F238E27FC236}">
                <a16:creationId xmlns:a16="http://schemas.microsoft.com/office/drawing/2014/main" id="{99036E0E-76E5-8240-B45B-2BCC2DEDFF89}"/>
              </a:ext>
            </a:extLst>
          </p:cNvPr>
          <p:cNvCxnSpPr>
            <a:cxnSpLocks/>
          </p:cNvCxnSpPr>
          <p:nvPr/>
        </p:nvCxnSpPr>
        <p:spPr>
          <a:xfrm>
            <a:off x="1562870" y="3894535"/>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38" name="Straight Connector 37">
            <a:extLst>
              <a:ext uri="{FF2B5EF4-FFF2-40B4-BE49-F238E27FC236}">
                <a16:creationId xmlns:a16="http://schemas.microsoft.com/office/drawing/2014/main" id="{69A30714-CC9B-4245-A3AA-5CF482E0A3E5}"/>
              </a:ext>
            </a:extLst>
          </p:cNvPr>
          <p:cNvCxnSpPr>
            <a:cxnSpLocks/>
          </p:cNvCxnSpPr>
          <p:nvPr/>
        </p:nvCxnSpPr>
        <p:spPr>
          <a:xfrm>
            <a:off x="1781772" y="3894535"/>
            <a:ext cx="0" cy="271615"/>
          </a:xfrm>
          <a:prstGeom prst="line">
            <a:avLst/>
          </a:prstGeom>
          <a:ln w="28575"/>
        </p:spPr>
        <p:style>
          <a:lnRef idx="1">
            <a:schemeClr val="dk1"/>
          </a:lnRef>
          <a:fillRef idx="0">
            <a:schemeClr val="dk1"/>
          </a:fillRef>
          <a:effectRef idx="0">
            <a:schemeClr val="dk1"/>
          </a:effectRef>
          <a:fontRef idx="minor">
            <a:schemeClr val="tx1"/>
          </a:fontRef>
        </p:style>
      </p:cxnSp>
      <p:cxnSp>
        <p:nvCxnSpPr>
          <p:cNvPr id="39" name="Straight Connector 38">
            <a:extLst>
              <a:ext uri="{FF2B5EF4-FFF2-40B4-BE49-F238E27FC236}">
                <a16:creationId xmlns:a16="http://schemas.microsoft.com/office/drawing/2014/main" id="{FE10BBE7-AAC1-4C46-9B7E-324142AF01C2}"/>
              </a:ext>
            </a:extLst>
          </p:cNvPr>
          <p:cNvCxnSpPr>
            <a:cxnSpLocks/>
          </p:cNvCxnSpPr>
          <p:nvPr/>
        </p:nvCxnSpPr>
        <p:spPr>
          <a:xfrm>
            <a:off x="1382467" y="3899552"/>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40" name="Straight Connector 39">
            <a:extLst>
              <a:ext uri="{FF2B5EF4-FFF2-40B4-BE49-F238E27FC236}">
                <a16:creationId xmlns:a16="http://schemas.microsoft.com/office/drawing/2014/main" id="{10566528-8255-F941-87E0-6F59EAD86A91}"/>
              </a:ext>
            </a:extLst>
          </p:cNvPr>
          <p:cNvCxnSpPr>
            <a:cxnSpLocks/>
          </p:cNvCxnSpPr>
          <p:nvPr/>
        </p:nvCxnSpPr>
        <p:spPr>
          <a:xfrm>
            <a:off x="1975276" y="3899552"/>
            <a:ext cx="0" cy="271615"/>
          </a:xfrm>
          <a:prstGeom prst="line">
            <a:avLst/>
          </a:prstGeom>
          <a:ln w="28575"/>
        </p:spPr>
        <p:style>
          <a:lnRef idx="1">
            <a:schemeClr val="dk1"/>
          </a:lnRef>
          <a:fillRef idx="0">
            <a:schemeClr val="dk1"/>
          </a:fillRef>
          <a:effectRef idx="0">
            <a:schemeClr val="dk1"/>
          </a:effectRef>
          <a:fontRef idx="minor">
            <a:schemeClr val="tx1"/>
          </a:fontRef>
        </p:style>
      </p:cxnSp>
      <p:cxnSp>
        <p:nvCxnSpPr>
          <p:cNvPr id="41" name="Straight Connector 40">
            <a:extLst>
              <a:ext uri="{FF2B5EF4-FFF2-40B4-BE49-F238E27FC236}">
                <a16:creationId xmlns:a16="http://schemas.microsoft.com/office/drawing/2014/main" id="{BEE7C52B-F2CD-684E-8E35-50CD486CDF8E}"/>
              </a:ext>
            </a:extLst>
          </p:cNvPr>
          <p:cNvCxnSpPr>
            <a:cxnSpLocks/>
          </p:cNvCxnSpPr>
          <p:nvPr/>
        </p:nvCxnSpPr>
        <p:spPr>
          <a:xfrm>
            <a:off x="2194637" y="3894535"/>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42" name="Straight Connector 41">
            <a:extLst>
              <a:ext uri="{FF2B5EF4-FFF2-40B4-BE49-F238E27FC236}">
                <a16:creationId xmlns:a16="http://schemas.microsoft.com/office/drawing/2014/main" id="{BD83BEC1-E249-E94F-92D2-D2FFDFE5829F}"/>
              </a:ext>
            </a:extLst>
          </p:cNvPr>
          <p:cNvCxnSpPr>
            <a:cxnSpLocks/>
          </p:cNvCxnSpPr>
          <p:nvPr/>
        </p:nvCxnSpPr>
        <p:spPr>
          <a:xfrm>
            <a:off x="2563168" y="3894535"/>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43" name="Straight Connector 42">
            <a:extLst>
              <a:ext uri="{FF2B5EF4-FFF2-40B4-BE49-F238E27FC236}">
                <a16:creationId xmlns:a16="http://schemas.microsoft.com/office/drawing/2014/main" id="{5535C7BA-2852-324E-AAE4-40F32C7942DD}"/>
              </a:ext>
            </a:extLst>
          </p:cNvPr>
          <p:cNvCxnSpPr>
            <a:cxnSpLocks/>
          </p:cNvCxnSpPr>
          <p:nvPr/>
        </p:nvCxnSpPr>
        <p:spPr>
          <a:xfrm>
            <a:off x="2782070" y="3894535"/>
            <a:ext cx="0" cy="271615"/>
          </a:xfrm>
          <a:prstGeom prst="line">
            <a:avLst/>
          </a:prstGeom>
          <a:ln w="28575"/>
        </p:spPr>
        <p:style>
          <a:lnRef idx="1">
            <a:schemeClr val="dk1"/>
          </a:lnRef>
          <a:fillRef idx="0">
            <a:schemeClr val="dk1"/>
          </a:fillRef>
          <a:effectRef idx="0">
            <a:schemeClr val="dk1"/>
          </a:effectRef>
          <a:fontRef idx="minor">
            <a:schemeClr val="tx1"/>
          </a:fontRef>
        </p:style>
      </p:cxnSp>
      <p:cxnSp>
        <p:nvCxnSpPr>
          <p:cNvPr id="44" name="Straight Connector 43">
            <a:extLst>
              <a:ext uri="{FF2B5EF4-FFF2-40B4-BE49-F238E27FC236}">
                <a16:creationId xmlns:a16="http://schemas.microsoft.com/office/drawing/2014/main" id="{7ADF9B7D-5418-9946-87E6-DACFFACB4288}"/>
              </a:ext>
            </a:extLst>
          </p:cNvPr>
          <p:cNvCxnSpPr>
            <a:cxnSpLocks/>
          </p:cNvCxnSpPr>
          <p:nvPr/>
        </p:nvCxnSpPr>
        <p:spPr>
          <a:xfrm>
            <a:off x="2382765" y="3899552"/>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45" name="Straight Connector 44">
            <a:extLst>
              <a:ext uri="{FF2B5EF4-FFF2-40B4-BE49-F238E27FC236}">
                <a16:creationId xmlns:a16="http://schemas.microsoft.com/office/drawing/2014/main" id="{7F2D9D56-E8BC-C54A-B2FB-84A59ED05729}"/>
              </a:ext>
            </a:extLst>
          </p:cNvPr>
          <p:cNvCxnSpPr>
            <a:cxnSpLocks/>
          </p:cNvCxnSpPr>
          <p:nvPr/>
        </p:nvCxnSpPr>
        <p:spPr>
          <a:xfrm>
            <a:off x="2992199" y="3899552"/>
            <a:ext cx="0" cy="271615"/>
          </a:xfrm>
          <a:prstGeom prst="line">
            <a:avLst/>
          </a:prstGeom>
          <a:ln w="28575"/>
        </p:spPr>
        <p:style>
          <a:lnRef idx="1">
            <a:schemeClr val="dk1"/>
          </a:lnRef>
          <a:fillRef idx="0">
            <a:schemeClr val="dk1"/>
          </a:fillRef>
          <a:effectRef idx="0">
            <a:schemeClr val="dk1"/>
          </a:effectRef>
          <a:fontRef idx="minor">
            <a:schemeClr val="tx1"/>
          </a:fontRef>
        </p:style>
      </p:cxnSp>
      <p:cxnSp>
        <p:nvCxnSpPr>
          <p:cNvPr id="46" name="Straight Connector 45">
            <a:extLst>
              <a:ext uri="{FF2B5EF4-FFF2-40B4-BE49-F238E27FC236}">
                <a16:creationId xmlns:a16="http://schemas.microsoft.com/office/drawing/2014/main" id="{FBBB0B7B-1401-9344-87CA-951FA5C4AED8}"/>
              </a:ext>
            </a:extLst>
          </p:cNvPr>
          <p:cNvCxnSpPr>
            <a:cxnSpLocks/>
          </p:cNvCxnSpPr>
          <p:nvPr/>
        </p:nvCxnSpPr>
        <p:spPr>
          <a:xfrm>
            <a:off x="3194937" y="3894535"/>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47" name="Straight Connector 46">
            <a:extLst>
              <a:ext uri="{FF2B5EF4-FFF2-40B4-BE49-F238E27FC236}">
                <a16:creationId xmlns:a16="http://schemas.microsoft.com/office/drawing/2014/main" id="{3C6603BE-C00E-7E4C-8CE6-31AD9C212FD4}"/>
              </a:ext>
            </a:extLst>
          </p:cNvPr>
          <p:cNvCxnSpPr>
            <a:cxnSpLocks/>
          </p:cNvCxnSpPr>
          <p:nvPr/>
        </p:nvCxnSpPr>
        <p:spPr>
          <a:xfrm>
            <a:off x="3596718" y="3894535"/>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48" name="Straight Connector 47">
            <a:extLst>
              <a:ext uri="{FF2B5EF4-FFF2-40B4-BE49-F238E27FC236}">
                <a16:creationId xmlns:a16="http://schemas.microsoft.com/office/drawing/2014/main" id="{7748E551-9A18-254F-AE63-8BB9C8127B9B}"/>
              </a:ext>
            </a:extLst>
          </p:cNvPr>
          <p:cNvCxnSpPr>
            <a:cxnSpLocks/>
          </p:cNvCxnSpPr>
          <p:nvPr/>
        </p:nvCxnSpPr>
        <p:spPr>
          <a:xfrm>
            <a:off x="3798995" y="3894535"/>
            <a:ext cx="0" cy="271615"/>
          </a:xfrm>
          <a:prstGeom prst="line">
            <a:avLst/>
          </a:prstGeom>
          <a:ln w="28575"/>
        </p:spPr>
        <p:style>
          <a:lnRef idx="1">
            <a:schemeClr val="dk1"/>
          </a:lnRef>
          <a:fillRef idx="0">
            <a:schemeClr val="dk1"/>
          </a:fillRef>
          <a:effectRef idx="0">
            <a:schemeClr val="dk1"/>
          </a:effectRef>
          <a:fontRef idx="minor">
            <a:schemeClr val="tx1"/>
          </a:fontRef>
        </p:style>
      </p:cxnSp>
      <p:cxnSp>
        <p:nvCxnSpPr>
          <p:cNvPr id="49" name="Straight Connector 48">
            <a:extLst>
              <a:ext uri="{FF2B5EF4-FFF2-40B4-BE49-F238E27FC236}">
                <a16:creationId xmlns:a16="http://schemas.microsoft.com/office/drawing/2014/main" id="{3AFCA49E-BFCC-FF46-A2CC-79AE3C9D22E7}"/>
              </a:ext>
            </a:extLst>
          </p:cNvPr>
          <p:cNvCxnSpPr>
            <a:cxnSpLocks/>
          </p:cNvCxnSpPr>
          <p:nvPr/>
        </p:nvCxnSpPr>
        <p:spPr>
          <a:xfrm>
            <a:off x="3416315" y="3899552"/>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50" name="Straight Connector 49">
            <a:extLst>
              <a:ext uri="{FF2B5EF4-FFF2-40B4-BE49-F238E27FC236}">
                <a16:creationId xmlns:a16="http://schemas.microsoft.com/office/drawing/2014/main" id="{0AE08A87-96C7-CA46-AA69-D2398F40176E}"/>
              </a:ext>
            </a:extLst>
          </p:cNvPr>
          <p:cNvCxnSpPr>
            <a:cxnSpLocks/>
          </p:cNvCxnSpPr>
          <p:nvPr/>
        </p:nvCxnSpPr>
        <p:spPr>
          <a:xfrm>
            <a:off x="4025749" y="3899552"/>
            <a:ext cx="0" cy="271615"/>
          </a:xfrm>
          <a:prstGeom prst="line">
            <a:avLst/>
          </a:prstGeom>
          <a:ln w="28575"/>
        </p:spPr>
        <p:style>
          <a:lnRef idx="1">
            <a:schemeClr val="dk1"/>
          </a:lnRef>
          <a:fillRef idx="0">
            <a:schemeClr val="dk1"/>
          </a:fillRef>
          <a:effectRef idx="0">
            <a:schemeClr val="dk1"/>
          </a:effectRef>
          <a:fontRef idx="minor">
            <a:schemeClr val="tx1"/>
          </a:fontRef>
        </p:style>
      </p:cxnSp>
      <p:cxnSp>
        <p:nvCxnSpPr>
          <p:cNvPr id="51" name="Straight Connector 50">
            <a:extLst>
              <a:ext uri="{FF2B5EF4-FFF2-40B4-BE49-F238E27FC236}">
                <a16:creationId xmlns:a16="http://schemas.microsoft.com/office/drawing/2014/main" id="{D160855B-A9B6-1647-BC2A-64F2300D5965}"/>
              </a:ext>
            </a:extLst>
          </p:cNvPr>
          <p:cNvCxnSpPr>
            <a:cxnSpLocks/>
          </p:cNvCxnSpPr>
          <p:nvPr/>
        </p:nvCxnSpPr>
        <p:spPr>
          <a:xfrm>
            <a:off x="4228485" y="3894535"/>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52" name="Straight Connector 51">
            <a:extLst>
              <a:ext uri="{FF2B5EF4-FFF2-40B4-BE49-F238E27FC236}">
                <a16:creationId xmlns:a16="http://schemas.microsoft.com/office/drawing/2014/main" id="{65A2DCBA-0FDB-D44F-B4BE-1CF180792A4E}"/>
              </a:ext>
            </a:extLst>
          </p:cNvPr>
          <p:cNvCxnSpPr>
            <a:cxnSpLocks/>
          </p:cNvCxnSpPr>
          <p:nvPr/>
        </p:nvCxnSpPr>
        <p:spPr>
          <a:xfrm>
            <a:off x="4597016" y="3894535"/>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53" name="Straight Connector 52">
            <a:extLst>
              <a:ext uri="{FF2B5EF4-FFF2-40B4-BE49-F238E27FC236}">
                <a16:creationId xmlns:a16="http://schemas.microsoft.com/office/drawing/2014/main" id="{55CF16A9-1BBC-EE46-970F-259458849CE1}"/>
              </a:ext>
            </a:extLst>
          </p:cNvPr>
          <p:cNvCxnSpPr>
            <a:cxnSpLocks/>
          </p:cNvCxnSpPr>
          <p:nvPr/>
        </p:nvCxnSpPr>
        <p:spPr>
          <a:xfrm>
            <a:off x="4815918" y="3894535"/>
            <a:ext cx="0" cy="271615"/>
          </a:xfrm>
          <a:prstGeom prst="line">
            <a:avLst/>
          </a:prstGeom>
          <a:ln w="28575"/>
        </p:spPr>
        <p:style>
          <a:lnRef idx="1">
            <a:schemeClr val="dk1"/>
          </a:lnRef>
          <a:fillRef idx="0">
            <a:schemeClr val="dk1"/>
          </a:fillRef>
          <a:effectRef idx="0">
            <a:schemeClr val="dk1"/>
          </a:effectRef>
          <a:fontRef idx="minor">
            <a:schemeClr val="tx1"/>
          </a:fontRef>
        </p:style>
      </p:cxnSp>
      <p:cxnSp>
        <p:nvCxnSpPr>
          <p:cNvPr id="54" name="Straight Connector 53">
            <a:extLst>
              <a:ext uri="{FF2B5EF4-FFF2-40B4-BE49-F238E27FC236}">
                <a16:creationId xmlns:a16="http://schemas.microsoft.com/office/drawing/2014/main" id="{3DE338B4-D579-AA47-99CF-915F3C65F43F}"/>
              </a:ext>
            </a:extLst>
          </p:cNvPr>
          <p:cNvCxnSpPr>
            <a:cxnSpLocks/>
          </p:cNvCxnSpPr>
          <p:nvPr/>
        </p:nvCxnSpPr>
        <p:spPr>
          <a:xfrm>
            <a:off x="4416613" y="3899552"/>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55" name="Straight Connector 54">
            <a:extLst>
              <a:ext uri="{FF2B5EF4-FFF2-40B4-BE49-F238E27FC236}">
                <a16:creationId xmlns:a16="http://schemas.microsoft.com/office/drawing/2014/main" id="{8AEF3EB0-40C1-D54A-81FE-B899938E7573}"/>
              </a:ext>
            </a:extLst>
          </p:cNvPr>
          <p:cNvCxnSpPr>
            <a:cxnSpLocks/>
          </p:cNvCxnSpPr>
          <p:nvPr/>
        </p:nvCxnSpPr>
        <p:spPr>
          <a:xfrm>
            <a:off x="5026047" y="3899552"/>
            <a:ext cx="0" cy="271615"/>
          </a:xfrm>
          <a:prstGeom prst="line">
            <a:avLst/>
          </a:prstGeom>
          <a:ln w="28575"/>
        </p:spPr>
        <p:style>
          <a:lnRef idx="1">
            <a:schemeClr val="dk1"/>
          </a:lnRef>
          <a:fillRef idx="0">
            <a:schemeClr val="dk1"/>
          </a:fillRef>
          <a:effectRef idx="0">
            <a:schemeClr val="dk1"/>
          </a:effectRef>
          <a:fontRef idx="minor">
            <a:schemeClr val="tx1"/>
          </a:fontRef>
        </p:style>
      </p:cxnSp>
      <p:cxnSp>
        <p:nvCxnSpPr>
          <p:cNvPr id="56" name="Straight Connector 55">
            <a:extLst>
              <a:ext uri="{FF2B5EF4-FFF2-40B4-BE49-F238E27FC236}">
                <a16:creationId xmlns:a16="http://schemas.microsoft.com/office/drawing/2014/main" id="{8B59952E-C9EF-D842-8E72-85B9F73A528C}"/>
              </a:ext>
            </a:extLst>
          </p:cNvPr>
          <p:cNvCxnSpPr>
            <a:cxnSpLocks/>
          </p:cNvCxnSpPr>
          <p:nvPr/>
        </p:nvCxnSpPr>
        <p:spPr>
          <a:xfrm>
            <a:off x="5193193" y="3894535"/>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57" name="Straight Connector 56">
            <a:extLst>
              <a:ext uri="{FF2B5EF4-FFF2-40B4-BE49-F238E27FC236}">
                <a16:creationId xmlns:a16="http://schemas.microsoft.com/office/drawing/2014/main" id="{7E6DD60B-0B92-9048-A870-969FCB40C373}"/>
              </a:ext>
            </a:extLst>
          </p:cNvPr>
          <p:cNvCxnSpPr>
            <a:cxnSpLocks/>
          </p:cNvCxnSpPr>
          <p:nvPr/>
        </p:nvCxnSpPr>
        <p:spPr>
          <a:xfrm>
            <a:off x="5594974" y="3894535"/>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58" name="Straight Connector 57">
            <a:extLst>
              <a:ext uri="{FF2B5EF4-FFF2-40B4-BE49-F238E27FC236}">
                <a16:creationId xmlns:a16="http://schemas.microsoft.com/office/drawing/2014/main" id="{9DA3BB26-C2B5-4844-BDE6-CBFA9BF76DE4}"/>
              </a:ext>
            </a:extLst>
          </p:cNvPr>
          <p:cNvCxnSpPr>
            <a:cxnSpLocks/>
          </p:cNvCxnSpPr>
          <p:nvPr/>
        </p:nvCxnSpPr>
        <p:spPr>
          <a:xfrm>
            <a:off x="5780626" y="3894535"/>
            <a:ext cx="0" cy="271615"/>
          </a:xfrm>
          <a:prstGeom prst="line">
            <a:avLst/>
          </a:prstGeom>
          <a:ln w="28575"/>
        </p:spPr>
        <p:style>
          <a:lnRef idx="1">
            <a:schemeClr val="dk1"/>
          </a:lnRef>
          <a:fillRef idx="0">
            <a:schemeClr val="dk1"/>
          </a:fillRef>
          <a:effectRef idx="0">
            <a:schemeClr val="dk1"/>
          </a:effectRef>
          <a:fontRef idx="minor">
            <a:schemeClr val="tx1"/>
          </a:fontRef>
        </p:style>
      </p:cxnSp>
      <p:cxnSp>
        <p:nvCxnSpPr>
          <p:cNvPr id="59" name="Straight Connector 58">
            <a:extLst>
              <a:ext uri="{FF2B5EF4-FFF2-40B4-BE49-F238E27FC236}">
                <a16:creationId xmlns:a16="http://schemas.microsoft.com/office/drawing/2014/main" id="{2B8AE5D2-4EB1-E541-ADAA-712AA510FA51}"/>
              </a:ext>
            </a:extLst>
          </p:cNvPr>
          <p:cNvCxnSpPr>
            <a:cxnSpLocks/>
          </p:cNvCxnSpPr>
          <p:nvPr/>
        </p:nvCxnSpPr>
        <p:spPr>
          <a:xfrm>
            <a:off x="5381321" y="3899552"/>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60" name="Straight Connector 59">
            <a:extLst>
              <a:ext uri="{FF2B5EF4-FFF2-40B4-BE49-F238E27FC236}">
                <a16:creationId xmlns:a16="http://schemas.microsoft.com/office/drawing/2014/main" id="{E1F311C6-9731-8A44-9366-1E5737CD9301}"/>
              </a:ext>
            </a:extLst>
          </p:cNvPr>
          <p:cNvCxnSpPr>
            <a:cxnSpLocks/>
          </p:cNvCxnSpPr>
          <p:nvPr/>
        </p:nvCxnSpPr>
        <p:spPr>
          <a:xfrm>
            <a:off x="5990755" y="3899552"/>
            <a:ext cx="0" cy="271615"/>
          </a:xfrm>
          <a:prstGeom prst="line">
            <a:avLst/>
          </a:prstGeom>
          <a:ln w="28575"/>
        </p:spPr>
        <p:style>
          <a:lnRef idx="1">
            <a:schemeClr val="dk1"/>
          </a:lnRef>
          <a:fillRef idx="0">
            <a:schemeClr val="dk1"/>
          </a:fillRef>
          <a:effectRef idx="0">
            <a:schemeClr val="dk1"/>
          </a:effectRef>
          <a:fontRef idx="minor">
            <a:schemeClr val="tx1"/>
          </a:fontRef>
        </p:style>
      </p:cxnSp>
      <p:cxnSp>
        <p:nvCxnSpPr>
          <p:cNvPr id="61" name="Straight Connector 60">
            <a:extLst>
              <a:ext uri="{FF2B5EF4-FFF2-40B4-BE49-F238E27FC236}">
                <a16:creationId xmlns:a16="http://schemas.microsoft.com/office/drawing/2014/main" id="{6D8F2C1A-D4FF-E946-A717-74F5B39D0111}"/>
              </a:ext>
            </a:extLst>
          </p:cNvPr>
          <p:cNvCxnSpPr>
            <a:cxnSpLocks/>
          </p:cNvCxnSpPr>
          <p:nvPr/>
        </p:nvCxnSpPr>
        <p:spPr>
          <a:xfrm>
            <a:off x="6193059" y="3894535"/>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62" name="Straight Connector 61">
            <a:extLst>
              <a:ext uri="{FF2B5EF4-FFF2-40B4-BE49-F238E27FC236}">
                <a16:creationId xmlns:a16="http://schemas.microsoft.com/office/drawing/2014/main" id="{7FBCC5CA-9C2F-7C4C-95C6-48A5B7A87EBD}"/>
              </a:ext>
            </a:extLst>
          </p:cNvPr>
          <p:cNvCxnSpPr>
            <a:cxnSpLocks/>
          </p:cNvCxnSpPr>
          <p:nvPr/>
        </p:nvCxnSpPr>
        <p:spPr>
          <a:xfrm>
            <a:off x="6561590" y="3894535"/>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63" name="Straight Connector 62">
            <a:extLst>
              <a:ext uri="{FF2B5EF4-FFF2-40B4-BE49-F238E27FC236}">
                <a16:creationId xmlns:a16="http://schemas.microsoft.com/office/drawing/2014/main" id="{B93487AE-3B4C-2443-A2A9-BF0AC61EE8C5}"/>
              </a:ext>
            </a:extLst>
          </p:cNvPr>
          <p:cNvCxnSpPr>
            <a:cxnSpLocks/>
          </p:cNvCxnSpPr>
          <p:nvPr/>
        </p:nvCxnSpPr>
        <p:spPr>
          <a:xfrm>
            <a:off x="6780492" y="3894535"/>
            <a:ext cx="0" cy="271615"/>
          </a:xfrm>
          <a:prstGeom prst="line">
            <a:avLst/>
          </a:prstGeom>
          <a:ln w="28575"/>
        </p:spPr>
        <p:style>
          <a:lnRef idx="1">
            <a:schemeClr val="dk1"/>
          </a:lnRef>
          <a:fillRef idx="0">
            <a:schemeClr val="dk1"/>
          </a:fillRef>
          <a:effectRef idx="0">
            <a:schemeClr val="dk1"/>
          </a:effectRef>
          <a:fontRef idx="minor">
            <a:schemeClr val="tx1"/>
          </a:fontRef>
        </p:style>
      </p:cxnSp>
      <p:cxnSp>
        <p:nvCxnSpPr>
          <p:cNvPr id="64" name="Straight Connector 63">
            <a:extLst>
              <a:ext uri="{FF2B5EF4-FFF2-40B4-BE49-F238E27FC236}">
                <a16:creationId xmlns:a16="http://schemas.microsoft.com/office/drawing/2014/main" id="{FF4053D5-80DB-5D48-8D1A-40A10196B4C2}"/>
              </a:ext>
            </a:extLst>
          </p:cNvPr>
          <p:cNvCxnSpPr>
            <a:cxnSpLocks/>
          </p:cNvCxnSpPr>
          <p:nvPr/>
        </p:nvCxnSpPr>
        <p:spPr>
          <a:xfrm>
            <a:off x="6381187" y="3899552"/>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65" name="Straight Connector 64">
            <a:extLst>
              <a:ext uri="{FF2B5EF4-FFF2-40B4-BE49-F238E27FC236}">
                <a16:creationId xmlns:a16="http://schemas.microsoft.com/office/drawing/2014/main" id="{71B82F36-AE25-A14E-993E-686C1CBC1E3E}"/>
              </a:ext>
            </a:extLst>
          </p:cNvPr>
          <p:cNvCxnSpPr>
            <a:cxnSpLocks/>
          </p:cNvCxnSpPr>
          <p:nvPr/>
        </p:nvCxnSpPr>
        <p:spPr>
          <a:xfrm>
            <a:off x="6990621" y="3899552"/>
            <a:ext cx="0" cy="271615"/>
          </a:xfrm>
          <a:prstGeom prst="line">
            <a:avLst/>
          </a:prstGeom>
          <a:ln w="28575"/>
        </p:spPr>
        <p:style>
          <a:lnRef idx="1">
            <a:schemeClr val="dk1"/>
          </a:lnRef>
          <a:fillRef idx="0">
            <a:schemeClr val="dk1"/>
          </a:fillRef>
          <a:effectRef idx="0">
            <a:schemeClr val="dk1"/>
          </a:effectRef>
          <a:fontRef idx="minor">
            <a:schemeClr val="tx1"/>
          </a:fontRef>
        </p:style>
      </p:cxnSp>
      <p:cxnSp>
        <p:nvCxnSpPr>
          <p:cNvPr id="66" name="Straight Connector 65">
            <a:extLst>
              <a:ext uri="{FF2B5EF4-FFF2-40B4-BE49-F238E27FC236}">
                <a16:creationId xmlns:a16="http://schemas.microsoft.com/office/drawing/2014/main" id="{CF9E8572-E2B6-FF45-9798-AC8067996252}"/>
              </a:ext>
            </a:extLst>
          </p:cNvPr>
          <p:cNvCxnSpPr>
            <a:cxnSpLocks/>
          </p:cNvCxnSpPr>
          <p:nvPr/>
        </p:nvCxnSpPr>
        <p:spPr>
          <a:xfrm>
            <a:off x="7138198" y="3894535"/>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67" name="Straight Connector 66">
            <a:extLst>
              <a:ext uri="{FF2B5EF4-FFF2-40B4-BE49-F238E27FC236}">
                <a16:creationId xmlns:a16="http://schemas.microsoft.com/office/drawing/2014/main" id="{FDC9A873-04CD-4F48-81E8-83F73D77A222}"/>
              </a:ext>
            </a:extLst>
          </p:cNvPr>
          <p:cNvCxnSpPr>
            <a:cxnSpLocks/>
          </p:cNvCxnSpPr>
          <p:nvPr/>
        </p:nvCxnSpPr>
        <p:spPr>
          <a:xfrm>
            <a:off x="7506729" y="3894535"/>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68" name="Straight Connector 67">
            <a:extLst>
              <a:ext uri="{FF2B5EF4-FFF2-40B4-BE49-F238E27FC236}">
                <a16:creationId xmlns:a16="http://schemas.microsoft.com/office/drawing/2014/main" id="{766FCA7A-2EAA-F744-92B9-A41D30F865CD}"/>
              </a:ext>
            </a:extLst>
          </p:cNvPr>
          <p:cNvCxnSpPr>
            <a:cxnSpLocks/>
          </p:cNvCxnSpPr>
          <p:nvPr/>
        </p:nvCxnSpPr>
        <p:spPr>
          <a:xfrm>
            <a:off x="7692381" y="3894535"/>
            <a:ext cx="0" cy="271615"/>
          </a:xfrm>
          <a:prstGeom prst="line">
            <a:avLst/>
          </a:prstGeom>
          <a:ln w="28575"/>
        </p:spPr>
        <p:style>
          <a:lnRef idx="1">
            <a:schemeClr val="dk1"/>
          </a:lnRef>
          <a:fillRef idx="0">
            <a:schemeClr val="dk1"/>
          </a:fillRef>
          <a:effectRef idx="0">
            <a:schemeClr val="dk1"/>
          </a:effectRef>
          <a:fontRef idx="minor">
            <a:schemeClr val="tx1"/>
          </a:fontRef>
        </p:style>
      </p:cxnSp>
      <p:cxnSp>
        <p:nvCxnSpPr>
          <p:cNvPr id="69" name="Straight Connector 68">
            <a:extLst>
              <a:ext uri="{FF2B5EF4-FFF2-40B4-BE49-F238E27FC236}">
                <a16:creationId xmlns:a16="http://schemas.microsoft.com/office/drawing/2014/main" id="{4DF53471-7E7D-3442-9F6E-E917C39DBF13}"/>
              </a:ext>
            </a:extLst>
          </p:cNvPr>
          <p:cNvCxnSpPr>
            <a:cxnSpLocks/>
          </p:cNvCxnSpPr>
          <p:nvPr/>
        </p:nvCxnSpPr>
        <p:spPr>
          <a:xfrm>
            <a:off x="7326326" y="3899552"/>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70" name="Straight Connector 69">
            <a:extLst>
              <a:ext uri="{FF2B5EF4-FFF2-40B4-BE49-F238E27FC236}">
                <a16:creationId xmlns:a16="http://schemas.microsoft.com/office/drawing/2014/main" id="{20C80BB6-EFD1-DD49-BE52-64C4088F0DEA}"/>
              </a:ext>
            </a:extLst>
          </p:cNvPr>
          <p:cNvCxnSpPr>
            <a:cxnSpLocks/>
          </p:cNvCxnSpPr>
          <p:nvPr/>
        </p:nvCxnSpPr>
        <p:spPr>
          <a:xfrm>
            <a:off x="7902510" y="3899552"/>
            <a:ext cx="0" cy="271615"/>
          </a:xfrm>
          <a:prstGeom prst="line">
            <a:avLst/>
          </a:prstGeom>
          <a:ln w="28575"/>
        </p:spPr>
        <p:style>
          <a:lnRef idx="1">
            <a:schemeClr val="dk1"/>
          </a:lnRef>
          <a:fillRef idx="0">
            <a:schemeClr val="dk1"/>
          </a:fillRef>
          <a:effectRef idx="0">
            <a:schemeClr val="dk1"/>
          </a:effectRef>
          <a:fontRef idx="minor">
            <a:schemeClr val="tx1"/>
          </a:fontRef>
        </p:style>
      </p:cxnSp>
      <p:cxnSp>
        <p:nvCxnSpPr>
          <p:cNvPr id="71" name="Straight Connector 70">
            <a:extLst>
              <a:ext uri="{FF2B5EF4-FFF2-40B4-BE49-F238E27FC236}">
                <a16:creationId xmlns:a16="http://schemas.microsoft.com/office/drawing/2014/main" id="{72AFC26F-ECE1-BE4E-8D28-E5C953F1FEAF}"/>
              </a:ext>
            </a:extLst>
          </p:cNvPr>
          <p:cNvCxnSpPr>
            <a:cxnSpLocks/>
          </p:cNvCxnSpPr>
          <p:nvPr/>
        </p:nvCxnSpPr>
        <p:spPr>
          <a:xfrm>
            <a:off x="8085070" y="3916177"/>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72" name="Straight Connector 71">
            <a:extLst>
              <a:ext uri="{FF2B5EF4-FFF2-40B4-BE49-F238E27FC236}">
                <a16:creationId xmlns:a16="http://schemas.microsoft.com/office/drawing/2014/main" id="{8FD4E730-3625-CF48-B378-854B12858935}"/>
              </a:ext>
            </a:extLst>
          </p:cNvPr>
          <p:cNvCxnSpPr>
            <a:cxnSpLocks/>
          </p:cNvCxnSpPr>
          <p:nvPr/>
        </p:nvCxnSpPr>
        <p:spPr>
          <a:xfrm>
            <a:off x="8470226" y="3916177"/>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73" name="Straight Connector 72">
            <a:extLst>
              <a:ext uri="{FF2B5EF4-FFF2-40B4-BE49-F238E27FC236}">
                <a16:creationId xmlns:a16="http://schemas.microsoft.com/office/drawing/2014/main" id="{9F78DD1B-7FD9-2044-B9C7-9D8D03600BBD}"/>
              </a:ext>
            </a:extLst>
          </p:cNvPr>
          <p:cNvCxnSpPr>
            <a:cxnSpLocks/>
          </p:cNvCxnSpPr>
          <p:nvPr/>
        </p:nvCxnSpPr>
        <p:spPr>
          <a:xfrm>
            <a:off x="8672503" y="3916177"/>
            <a:ext cx="0" cy="271615"/>
          </a:xfrm>
          <a:prstGeom prst="line">
            <a:avLst/>
          </a:prstGeom>
          <a:ln w="28575"/>
        </p:spPr>
        <p:style>
          <a:lnRef idx="1">
            <a:schemeClr val="dk1"/>
          </a:lnRef>
          <a:fillRef idx="0">
            <a:schemeClr val="dk1"/>
          </a:fillRef>
          <a:effectRef idx="0">
            <a:schemeClr val="dk1"/>
          </a:effectRef>
          <a:fontRef idx="minor">
            <a:schemeClr val="tx1"/>
          </a:fontRef>
        </p:style>
      </p:cxnSp>
      <p:cxnSp>
        <p:nvCxnSpPr>
          <p:cNvPr id="74" name="Straight Connector 73">
            <a:extLst>
              <a:ext uri="{FF2B5EF4-FFF2-40B4-BE49-F238E27FC236}">
                <a16:creationId xmlns:a16="http://schemas.microsoft.com/office/drawing/2014/main" id="{641EA846-1DDD-D642-B48D-BBE635936E87}"/>
              </a:ext>
            </a:extLst>
          </p:cNvPr>
          <p:cNvCxnSpPr>
            <a:cxnSpLocks/>
          </p:cNvCxnSpPr>
          <p:nvPr/>
        </p:nvCxnSpPr>
        <p:spPr>
          <a:xfrm>
            <a:off x="8256573" y="3904569"/>
            <a:ext cx="0" cy="271615"/>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75" name="Straight Connector 74">
            <a:extLst>
              <a:ext uri="{FF2B5EF4-FFF2-40B4-BE49-F238E27FC236}">
                <a16:creationId xmlns:a16="http://schemas.microsoft.com/office/drawing/2014/main" id="{54D37146-C880-E543-8435-BCA2DD75BE2D}"/>
              </a:ext>
            </a:extLst>
          </p:cNvPr>
          <p:cNvCxnSpPr>
            <a:cxnSpLocks/>
          </p:cNvCxnSpPr>
          <p:nvPr/>
        </p:nvCxnSpPr>
        <p:spPr>
          <a:xfrm>
            <a:off x="8882632" y="3904569"/>
            <a:ext cx="0" cy="271615"/>
          </a:xfrm>
          <a:prstGeom prst="line">
            <a:avLst/>
          </a:prstGeom>
          <a:ln w="28575"/>
        </p:spPr>
        <p:style>
          <a:lnRef idx="1">
            <a:schemeClr val="dk1"/>
          </a:lnRef>
          <a:fillRef idx="0">
            <a:schemeClr val="dk1"/>
          </a:fillRef>
          <a:effectRef idx="0">
            <a:schemeClr val="dk1"/>
          </a:effectRef>
          <a:fontRef idx="minor">
            <a:schemeClr val="tx1"/>
          </a:fontRef>
        </p:style>
      </p:cxnSp>
      <p:cxnSp>
        <p:nvCxnSpPr>
          <p:cNvPr id="36" name="Straight Connector 35">
            <a:extLst>
              <a:ext uri="{FF2B5EF4-FFF2-40B4-BE49-F238E27FC236}">
                <a16:creationId xmlns:a16="http://schemas.microsoft.com/office/drawing/2014/main" id="{9272A3B7-4FC8-694A-9480-54D935A273AD}"/>
              </a:ext>
            </a:extLst>
          </p:cNvPr>
          <p:cNvCxnSpPr/>
          <p:nvPr/>
        </p:nvCxnSpPr>
        <p:spPr>
          <a:xfrm flipH="1">
            <a:off x="581891" y="4166150"/>
            <a:ext cx="595823" cy="324830"/>
          </a:xfrm>
          <a:prstGeom prst="line">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id="{0E8A8550-3A13-B24D-AA71-6753493E64FF}"/>
              </a:ext>
            </a:extLst>
          </p:cNvPr>
          <p:cNvSpPr txBox="1"/>
          <p:nvPr/>
        </p:nvSpPr>
        <p:spPr>
          <a:xfrm>
            <a:off x="13613" y="4474355"/>
            <a:ext cx="1072730" cy="584775"/>
          </a:xfrm>
          <a:prstGeom prst="rect">
            <a:avLst/>
          </a:prstGeom>
          <a:noFill/>
          <a:ln>
            <a:solidFill>
              <a:schemeClr val="tx1"/>
            </a:solidFill>
          </a:ln>
        </p:spPr>
        <p:txBody>
          <a:bodyPr wrap="none" rtlCol="0">
            <a:spAutoFit/>
          </a:bodyPr>
          <a:lstStyle/>
          <a:p>
            <a:r>
              <a:rPr lang="en-US" sz="1600" b="1" dirty="0"/>
              <a:t>Instr. 1</a:t>
            </a:r>
          </a:p>
          <a:p>
            <a:r>
              <a:rPr lang="en-US" sz="1600" b="1" dirty="0"/>
              <a:t>#ACLs: 0</a:t>
            </a:r>
          </a:p>
        </p:txBody>
      </p:sp>
      <p:cxnSp>
        <p:nvCxnSpPr>
          <p:cNvPr id="79" name="Straight Connector 78">
            <a:extLst>
              <a:ext uri="{FF2B5EF4-FFF2-40B4-BE49-F238E27FC236}">
                <a16:creationId xmlns:a16="http://schemas.microsoft.com/office/drawing/2014/main" id="{845F4F4C-4480-A54D-BF96-9F9FAA4838DC}"/>
              </a:ext>
            </a:extLst>
          </p:cNvPr>
          <p:cNvCxnSpPr>
            <a:cxnSpLocks/>
          </p:cNvCxnSpPr>
          <p:nvPr/>
        </p:nvCxnSpPr>
        <p:spPr>
          <a:xfrm flipH="1">
            <a:off x="4334933" y="4117351"/>
            <a:ext cx="270185" cy="357004"/>
          </a:xfrm>
          <a:prstGeom prst="line">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81" name="TextBox 80">
            <a:extLst>
              <a:ext uri="{FF2B5EF4-FFF2-40B4-BE49-F238E27FC236}">
                <a16:creationId xmlns:a16="http://schemas.microsoft.com/office/drawing/2014/main" id="{FEBC20C6-3C5A-944E-BCF8-D660F02E59F6}"/>
              </a:ext>
            </a:extLst>
          </p:cNvPr>
          <p:cNvSpPr txBox="1"/>
          <p:nvPr/>
        </p:nvSpPr>
        <p:spPr>
          <a:xfrm>
            <a:off x="3556921" y="4475857"/>
            <a:ext cx="1072730" cy="584775"/>
          </a:xfrm>
          <a:prstGeom prst="rect">
            <a:avLst/>
          </a:prstGeom>
          <a:noFill/>
          <a:ln>
            <a:solidFill>
              <a:schemeClr val="tx1"/>
            </a:solidFill>
          </a:ln>
        </p:spPr>
        <p:txBody>
          <a:bodyPr wrap="none" rtlCol="0">
            <a:spAutoFit/>
          </a:bodyPr>
          <a:lstStyle/>
          <a:p>
            <a:r>
              <a:rPr lang="en-US" sz="1600" b="1" dirty="0"/>
              <a:t>Instr.</a:t>
            </a:r>
            <a:r>
              <a:rPr lang="en-US" sz="1600" b="1" i="1" dirty="0"/>
              <a:t> k</a:t>
            </a:r>
          </a:p>
          <a:p>
            <a:r>
              <a:rPr lang="en-US" sz="1600" b="1" dirty="0"/>
              <a:t>#ACLs: 3</a:t>
            </a:r>
          </a:p>
        </p:txBody>
      </p:sp>
      <p:cxnSp>
        <p:nvCxnSpPr>
          <p:cNvPr id="83" name="Straight Connector 82">
            <a:extLst>
              <a:ext uri="{FF2B5EF4-FFF2-40B4-BE49-F238E27FC236}">
                <a16:creationId xmlns:a16="http://schemas.microsoft.com/office/drawing/2014/main" id="{A3644D10-78EA-5F46-8B73-160675417868}"/>
              </a:ext>
            </a:extLst>
          </p:cNvPr>
          <p:cNvCxnSpPr>
            <a:cxnSpLocks/>
          </p:cNvCxnSpPr>
          <p:nvPr/>
        </p:nvCxnSpPr>
        <p:spPr>
          <a:xfrm flipH="1">
            <a:off x="7048755" y="4135824"/>
            <a:ext cx="270185" cy="357004"/>
          </a:xfrm>
          <a:prstGeom prst="line">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84" name="TextBox 83">
            <a:extLst>
              <a:ext uri="{FF2B5EF4-FFF2-40B4-BE49-F238E27FC236}">
                <a16:creationId xmlns:a16="http://schemas.microsoft.com/office/drawing/2014/main" id="{1E66A7F8-FDCF-1542-B4FB-EF1B7673246A}"/>
              </a:ext>
            </a:extLst>
          </p:cNvPr>
          <p:cNvSpPr txBox="1"/>
          <p:nvPr/>
        </p:nvSpPr>
        <p:spPr>
          <a:xfrm>
            <a:off x="6337243" y="4477705"/>
            <a:ext cx="1072730" cy="584775"/>
          </a:xfrm>
          <a:prstGeom prst="rect">
            <a:avLst/>
          </a:prstGeom>
          <a:noFill/>
          <a:ln>
            <a:solidFill>
              <a:schemeClr val="tx1"/>
            </a:solidFill>
          </a:ln>
        </p:spPr>
        <p:txBody>
          <a:bodyPr wrap="none" rtlCol="0">
            <a:spAutoFit/>
          </a:bodyPr>
          <a:lstStyle/>
          <a:p>
            <a:r>
              <a:rPr lang="en-US" sz="1600" b="1" dirty="0"/>
              <a:t>Instr.</a:t>
            </a:r>
            <a:r>
              <a:rPr lang="en-US" sz="1600" b="1" i="1" dirty="0"/>
              <a:t> n</a:t>
            </a:r>
          </a:p>
          <a:p>
            <a:r>
              <a:rPr lang="en-US" sz="1600" b="1" dirty="0"/>
              <a:t>#ACLs: 2</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500"/>
                                        <p:tgtEl>
                                          <p:spTgt spid="11"/>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fade">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500"/>
                                        <p:tgtEl>
                                          <p:spTgt spid="12"/>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500"/>
                                        <p:tgtEl>
                                          <p:spTgt spid="8"/>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fade">
                                      <p:cBhvr>
                                        <p:cTn id="39" dur="500"/>
                                        <p:tgtEl>
                                          <p:spTgt spid="5"/>
                                        </p:tgtEl>
                                      </p:cBhvr>
                                    </p:animEffect>
                                  </p:childTnLst>
                                </p:cTn>
                              </p:par>
                              <p:par>
                                <p:cTn id="40" presetID="10" presetClass="entr" presetSubtype="0" fill="hold" nodeType="withEffect">
                                  <p:stCondLst>
                                    <p:cond delay="0"/>
                                  </p:stCondLst>
                                  <p:childTnLst>
                                    <p:set>
                                      <p:cBhvr>
                                        <p:cTn id="41" dur="1" fill="hold">
                                          <p:stCondLst>
                                            <p:cond delay="0"/>
                                          </p:stCondLst>
                                        </p:cTn>
                                        <p:tgtEl>
                                          <p:spTgt spid="33"/>
                                        </p:tgtEl>
                                        <p:attrNameLst>
                                          <p:attrName>style.visibility</p:attrName>
                                        </p:attrNameLst>
                                      </p:cBhvr>
                                      <p:to>
                                        <p:strVal val="visible"/>
                                      </p:to>
                                    </p:set>
                                    <p:animEffect transition="in" filter="fade">
                                      <p:cBhvr>
                                        <p:cTn id="42" dur="500"/>
                                        <p:tgtEl>
                                          <p:spTgt spid="33"/>
                                        </p:tgtEl>
                                      </p:cBhvr>
                                    </p:animEffect>
                                  </p:childTnLst>
                                </p:cTn>
                              </p:par>
                              <p:par>
                                <p:cTn id="43" presetID="10" presetClass="entr" presetSubtype="0" fill="hold" nodeType="withEffect">
                                  <p:stCondLst>
                                    <p:cond delay="0"/>
                                  </p:stCondLst>
                                  <p:childTnLst>
                                    <p:set>
                                      <p:cBhvr>
                                        <p:cTn id="44" dur="1" fill="hold">
                                          <p:stCondLst>
                                            <p:cond delay="0"/>
                                          </p:stCondLst>
                                        </p:cTn>
                                        <p:tgtEl>
                                          <p:spTgt spid="37"/>
                                        </p:tgtEl>
                                        <p:attrNameLst>
                                          <p:attrName>style.visibility</p:attrName>
                                        </p:attrNameLst>
                                      </p:cBhvr>
                                      <p:to>
                                        <p:strVal val="visible"/>
                                      </p:to>
                                    </p:set>
                                    <p:animEffect transition="in" filter="fade">
                                      <p:cBhvr>
                                        <p:cTn id="45" dur="500"/>
                                        <p:tgtEl>
                                          <p:spTgt spid="37"/>
                                        </p:tgtEl>
                                      </p:cBhvr>
                                    </p:animEffect>
                                  </p:childTnLst>
                                </p:cTn>
                              </p:par>
                              <p:par>
                                <p:cTn id="46" presetID="10" presetClass="entr" presetSubtype="0" fill="hold" nodeType="withEffect">
                                  <p:stCondLst>
                                    <p:cond delay="0"/>
                                  </p:stCondLst>
                                  <p:childTnLst>
                                    <p:set>
                                      <p:cBhvr>
                                        <p:cTn id="47" dur="1" fill="hold">
                                          <p:stCondLst>
                                            <p:cond delay="0"/>
                                          </p:stCondLst>
                                        </p:cTn>
                                        <p:tgtEl>
                                          <p:spTgt spid="38"/>
                                        </p:tgtEl>
                                        <p:attrNameLst>
                                          <p:attrName>style.visibility</p:attrName>
                                        </p:attrNameLst>
                                      </p:cBhvr>
                                      <p:to>
                                        <p:strVal val="visible"/>
                                      </p:to>
                                    </p:set>
                                    <p:animEffect transition="in" filter="fade">
                                      <p:cBhvr>
                                        <p:cTn id="48" dur="500"/>
                                        <p:tgtEl>
                                          <p:spTgt spid="38"/>
                                        </p:tgtEl>
                                      </p:cBhvr>
                                    </p:animEffect>
                                  </p:childTnLst>
                                </p:cTn>
                              </p:par>
                              <p:par>
                                <p:cTn id="49" presetID="10" presetClass="entr" presetSubtype="0" fill="hold" nodeType="withEffect">
                                  <p:stCondLst>
                                    <p:cond delay="0"/>
                                  </p:stCondLst>
                                  <p:childTnLst>
                                    <p:set>
                                      <p:cBhvr>
                                        <p:cTn id="50" dur="1" fill="hold">
                                          <p:stCondLst>
                                            <p:cond delay="0"/>
                                          </p:stCondLst>
                                        </p:cTn>
                                        <p:tgtEl>
                                          <p:spTgt spid="39"/>
                                        </p:tgtEl>
                                        <p:attrNameLst>
                                          <p:attrName>style.visibility</p:attrName>
                                        </p:attrNameLst>
                                      </p:cBhvr>
                                      <p:to>
                                        <p:strVal val="visible"/>
                                      </p:to>
                                    </p:set>
                                    <p:animEffect transition="in" filter="fade">
                                      <p:cBhvr>
                                        <p:cTn id="51" dur="500"/>
                                        <p:tgtEl>
                                          <p:spTgt spid="39"/>
                                        </p:tgtEl>
                                      </p:cBhvr>
                                    </p:animEffect>
                                  </p:childTnLst>
                                </p:cTn>
                              </p:par>
                              <p:par>
                                <p:cTn id="52" presetID="10" presetClass="entr" presetSubtype="0" fill="hold" nodeType="withEffect">
                                  <p:stCondLst>
                                    <p:cond delay="0"/>
                                  </p:stCondLst>
                                  <p:childTnLst>
                                    <p:set>
                                      <p:cBhvr>
                                        <p:cTn id="53" dur="1" fill="hold">
                                          <p:stCondLst>
                                            <p:cond delay="0"/>
                                          </p:stCondLst>
                                        </p:cTn>
                                        <p:tgtEl>
                                          <p:spTgt spid="40"/>
                                        </p:tgtEl>
                                        <p:attrNameLst>
                                          <p:attrName>style.visibility</p:attrName>
                                        </p:attrNameLst>
                                      </p:cBhvr>
                                      <p:to>
                                        <p:strVal val="visible"/>
                                      </p:to>
                                    </p:set>
                                    <p:animEffect transition="in" filter="fade">
                                      <p:cBhvr>
                                        <p:cTn id="54" dur="500"/>
                                        <p:tgtEl>
                                          <p:spTgt spid="40"/>
                                        </p:tgtEl>
                                      </p:cBhvr>
                                    </p:animEffect>
                                  </p:childTnLst>
                                </p:cTn>
                              </p:par>
                              <p:par>
                                <p:cTn id="55" presetID="10" presetClass="entr" presetSubtype="0" fill="hold" nodeType="withEffect">
                                  <p:stCondLst>
                                    <p:cond delay="0"/>
                                  </p:stCondLst>
                                  <p:childTnLst>
                                    <p:set>
                                      <p:cBhvr>
                                        <p:cTn id="56" dur="1" fill="hold">
                                          <p:stCondLst>
                                            <p:cond delay="0"/>
                                          </p:stCondLst>
                                        </p:cTn>
                                        <p:tgtEl>
                                          <p:spTgt spid="41"/>
                                        </p:tgtEl>
                                        <p:attrNameLst>
                                          <p:attrName>style.visibility</p:attrName>
                                        </p:attrNameLst>
                                      </p:cBhvr>
                                      <p:to>
                                        <p:strVal val="visible"/>
                                      </p:to>
                                    </p:set>
                                    <p:animEffect transition="in" filter="fade">
                                      <p:cBhvr>
                                        <p:cTn id="57" dur="500"/>
                                        <p:tgtEl>
                                          <p:spTgt spid="41"/>
                                        </p:tgtEl>
                                      </p:cBhvr>
                                    </p:animEffect>
                                  </p:childTnLst>
                                </p:cTn>
                              </p:par>
                              <p:par>
                                <p:cTn id="58" presetID="10" presetClass="entr" presetSubtype="0" fill="hold" nodeType="withEffect">
                                  <p:stCondLst>
                                    <p:cond delay="0"/>
                                  </p:stCondLst>
                                  <p:childTnLst>
                                    <p:set>
                                      <p:cBhvr>
                                        <p:cTn id="59" dur="1" fill="hold">
                                          <p:stCondLst>
                                            <p:cond delay="0"/>
                                          </p:stCondLst>
                                        </p:cTn>
                                        <p:tgtEl>
                                          <p:spTgt spid="42"/>
                                        </p:tgtEl>
                                        <p:attrNameLst>
                                          <p:attrName>style.visibility</p:attrName>
                                        </p:attrNameLst>
                                      </p:cBhvr>
                                      <p:to>
                                        <p:strVal val="visible"/>
                                      </p:to>
                                    </p:set>
                                    <p:animEffect transition="in" filter="fade">
                                      <p:cBhvr>
                                        <p:cTn id="60" dur="500"/>
                                        <p:tgtEl>
                                          <p:spTgt spid="42"/>
                                        </p:tgtEl>
                                      </p:cBhvr>
                                    </p:animEffect>
                                  </p:childTnLst>
                                </p:cTn>
                              </p:par>
                              <p:par>
                                <p:cTn id="61" presetID="10" presetClass="entr" presetSubtype="0" fill="hold" nodeType="withEffect">
                                  <p:stCondLst>
                                    <p:cond delay="0"/>
                                  </p:stCondLst>
                                  <p:childTnLst>
                                    <p:set>
                                      <p:cBhvr>
                                        <p:cTn id="62" dur="1" fill="hold">
                                          <p:stCondLst>
                                            <p:cond delay="0"/>
                                          </p:stCondLst>
                                        </p:cTn>
                                        <p:tgtEl>
                                          <p:spTgt spid="43"/>
                                        </p:tgtEl>
                                        <p:attrNameLst>
                                          <p:attrName>style.visibility</p:attrName>
                                        </p:attrNameLst>
                                      </p:cBhvr>
                                      <p:to>
                                        <p:strVal val="visible"/>
                                      </p:to>
                                    </p:set>
                                    <p:animEffect transition="in" filter="fade">
                                      <p:cBhvr>
                                        <p:cTn id="63" dur="500"/>
                                        <p:tgtEl>
                                          <p:spTgt spid="43"/>
                                        </p:tgtEl>
                                      </p:cBhvr>
                                    </p:animEffect>
                                  </p:childTnLst>
                                </p:cTn>
                              </p:par>
                              <p:par>
                                <p:cTn id="64" presetID="10" presetClass="entr" presetSubtype="0" fill="hold" nodeType="withEffect">
                                  <p:stCondLst>
                                    <p:cond delay="0"/>
                                  </p:stCondLst>
                                  <p:childTnLst>
                                    <p:set>
                                      <p:cBhvr>
                                        <p:cTn id="65" dur="1" fill="hold">
                                          <p:stCondLst>
                                            <p:cond delay="0"/>
                                          </p:stCondLst>
                                        </p:cTn>
                                        <p:tgtEl>
                                          <p:spTgt spid="44"/>
                                        </p:tgtEl>
                                        <p:attrNameLst>
                                          <p:attrName>style.visibility</p:attrName>
                                        </p:attrNameLst>
                                      </p:cBhvr>
                                      <p:to>
                                        <p:strVal val="visible"/>
                                      </p:to>
                                    </p:set>
                                    <p:animEffect transition="in" filter="fade">
                                      <p:cBhvr>
                                        <p:cTn id="66" dur="500"/>
                                        <p:tgtEl>
                                          <p:spTgt spid="44"/>
                                        </p:tgtEl>
                                      </p:cBhvr>
                                    </p:animEffect>
                                  </p:childTnLst>
                                </p:cTn>
                              </p:par>
                              <p:par>
                                <p:cTn id="67" presetID="10" presetClass="entr" presetSubtype="0" fill="hold" nodeType="withEffect">
                                  <p:stCondLst>
                                    <p:cond delay="0"/>
                                  </p:stCondLst>
                                  <p:childTnLst>
                                    <p:set>
                                      <p:cBhvr>
                                        <p:cTn id="68" dur="1" fill="hold">
                                          <p:stCondLst>
                                            <p:cond delay="0"/>
                                          </p:stCondLst>
                                        </p:cTn>
                                        <p:tgtEl>
                                          <p:spTgt spid="45"/>
                                        </p:tgtEl>
                                        <p:attrNameLst>
                                          <p:attrName>style.visibility</p:attrName>
                                        </p:attrNameLst>
                                      </p:cBhvr>
                                      <p:to>
                                        <p:strVal val="visible"/>
                                      </p:to>
                                    </p:set>
                                    <p:animEffect transition="in" filter="fade">
                                      <p:cBhvr>
                                        <p:cTn id="69" dur="500"/>
                                        <p:tgtEl>
                                          <p:spTgt spid="45"/>
                                        </p:tgtEl>
                                      </p:cBhvr>
                                    </p:animEffect>
                                  </p:childTnLst>
                                </p:cTn>
                              </p:par>
                              <p:par>
                                <p:cTn id="70" presetID="10" presetClass="entr" presetSubtype="0" fill="hold" nodeType="withEffect">
                                  <p:stCondLst>
                                    <p:cond delay="0"/>
                                  </p:stCondLst>
                                  <p:childTnLst>
                                    <p:set>
                                      <p:cBhvr>
                                        <p:cTn id="71" dur="1" fill="hold">
                                          <p:stCondLst>
                                            <p:cond delay="0"/>
                                          </p:stCondLst>
                                        </p:cTn>
                                        <p:tgtEl>
                                          <p:spTgt spid="46"/>
                                        </p:tgtEl>
                                        <p:attrNameLst>
                                          <p:attrName>style.visibility</p:attrName>
                                        </p:attrNameLst>
                                      </p:cBhvr>
                                      <p:to>
                                        <p:strVal val="visible"/>
                                      </p:to>
                                    </p:set>
                                    <p:animEffect transition="in" filter="fade">
                                      <p:cBhvr>
                                        <p:cTn id="72" dur="500"/>
                                        <p:tgtEl>
                                          <p:spTgt spid="46"/>
                                        </p:tgtEl>
                                      </p:cBhvr>
                                    </p:animEffect>
                                  </p:childTnLst>
                                </p:cTn>
                              </p:par>
                              <p:par>
                                <p:cTn id="73" presetID="10" presetClass="entr" presetSubtype="0" fill="hold" nodeType="withEffect">
                                  <p:stCondLst>
                                    <p:cond delay="0"/>
                                  </p:stCondLst>
                                  <p:childTnLst>
                                    <p:set>
                                      <p:cBhvr>
                                        <p:cTn id="74" dur="1" fill="hold">
                                          <p:stCondLst>
                                            <p:cond delay="0"/>
                                          </p:stCondLst>
                                        </p:cTn>
                                        <p:tgtEl>
                                          <p:spTgt spid="47"/>
                                        </p:tgtEl>
                                        <p:attrNameLst>
                                          <p:attrName>style.visibility</p:attrName>
                                        </p:attrNameLst>
                                      </p:cBhvr>
                                      <p:to>
                                        <p:strVal val="visible"/>
                                      </p:to>
                                    </p:set>
                                    <p:animEffect transition="in" filter="fade">
                                      <p:cBhvr>
                                        <p:cTn id="75" dur="500"/>
                                        <p:tgtEl>
                                          <p:spTgt spid="47"/>
                                        </p:tgtEl>
                                      </p:cBhvr>
                                    </p:animEffect>
                                  </p:childTnLst>
                                </p:cTn>
                              </p:par>
                              <p:par>
                                <p:cTn id="76" presetID="10" presetClass="entr" presetSubtype="0" fill="hold" nodeType="withEffect">
                                  <p:stCondLst>
                                    <p:cond delay="0"/>
                                  </p:stCondLst>
                                  <p:childTnLst>
                                    <p:set>
                                      <p:cBhvr>
                                        <p:cTn id="77" dur="1" fill="hold">
                                          <p:stCondLst>
                                            <p:cond delay="0"/>
                                          </p:stCondLst>
                                        </p:cTn>
                                        <p:tgtEl>
                                          <p:spTgt spid="48"/>
                                        </p:tgtEl>
                                        <p:attrNameLst>
                                          <p:attrName>style.visibility</p:attrName>
                                        </p:attrNameLst>
                                      </p:cBhvr>
                                      <p:to>
                                        <p:strVal val="visible"/>
                                      </p:to>
                                    </p:set>
                                    <p:animEffect transition="in" filter="fade">
                                      <p:cBhvr>
                                        <p:cTn id="78" dur="500"/>
                                        <p:tgtEl>
                                          <p:spTgt spid="48"/>
                                        </p:tgtEl>
                                      </p:cBhvr>
                                    </p:animEffect>
                                  </p:childTnLst>
                                </p:cTn>
                              </p:par>
                              <p:par>
                                <p:cTn id="79" presetID="10" presetClass="entr" presetSubtype="0" fill="hold" nodeType="withEffect">
                                  <p:stCondLst>
                                    <p:cond delay="0"/>
                                  </p:stCondLst>
                                  <p:childTnLst>
                                    <p:set>
                                      <p:cBhvr>
                                        <p:cTn id="80" dur="1" fill="hold">
                                          <p:stCondLst>
                                            <p:cond delay="0"/>
                                          </p:stCondLst>
                                        </p:cTn>
                                        <p:tgtEl>
                                          <p:spTgt spid="49"/>
                                        </p:tgtEl>
                                        <p:attrNameLst>
                                          <p:attrName>style.visibility</p:attrName>
                                        </p:attrNameLst>
                                      </p:cBhvr>
                                      <p:to>
                                        <p:strVal val="visible"/>
                                      </p:to>
                                    </p:set>
                                    <p:animEffect transition="in" filter="fade">
                                      <p:cBhvr>
                                        <p:cTn id="81" dur="500"/>
                                        <p:tgtEl>
                                          <p:spTgt spid="49"/>
                                        </p:tgtEl>
                                      </p:cBhvr>
                                    </p:animEffect>
                                  </p:childTnLst>
                                </p:cTn>
                              </p:par>
                              <p:par>
                                <p:cTn id="82" presetID="10" presetClass="entr" presetSubtype="0" fill="hold" nodeType="withEffect">
                                  <p:stCondLst>
                                    <p:cond delay="0"/>
                                  </p:stCondLst>
                                  <p:childTnLst>
                                    <p:set>
                                      <p:cBhvr>
                                        <p:cTn id="83" dur="1" fill="hold">
                                          <p:stCondLst>
                                            <p:cond delay="0"/>
                                          </p:stCondLst>
                                        </p:cTn>
                                        <p:tgtEl>
                                          <p:spTgt spid="50"/>
                                        </p:tgtEl>
                                        <p:attrNameLst>
                                          <p:attrName>style.visibility</p:attrName>
                                        </p:attrNameLst>
                                      </p:cBhvr>
                                      <p:to>
                                        <p:strVal val="visible"/>
                                      </p:to>
                                    </p:set>
                                    <p:animEffect transition="in" filter="fade">
                                      <p:cBhvr>
                                        <p:cTn id="84" dur="500"/>
                                        <p:tgtEl>
                                          <p:spTgt spid="50"/>
                                        </p:tgtEl>
                                      </p:cBhvr>
                                    </p:animEffect>
                                  </p:childTnLst>
                                </p:cTn>
                              </p:par>
                              <p:par>
                                <p:cTn id="85" presetID="10" presetClass="entr" presetSubtype="0" fill="hold" nodeType="withEffect">
                                  <p:stCondLst>
                                    <p:cond delay="0"/>
                                  </p:stCondLst>
                                  <p:childTnLst>
                                    <p:set>
                                      <p:cBhvr>
                                        <p:cTn id="86" dur="1" fill="hold">
                                          <p:stCondLst>
                                            <p:cond delay="0"/>
                                          </p:stCondLst>
                                        </p:cTn>
                                        <p:tgtEl>
                                          <p:spTgt spid="51"/>
                                        </p:tgtEl>
                                        <p:attrNameLst>
                                          <p:attrName>style.visibility</p:attrName>
                                        </p:attrNameLst>
                                      </p:cBhvr>
                                      <p:to>
                                        <p:strVal val="visible"/>
                                      </p:to>
                                    </p:set>
                                    <p:animEffect transition="in" filter="fade">
                                      <p:cBhvr>
                                        <p:cTn id="87" dur="500"/>
                                        <p:tgtEl>
                                          <p:spTgt spid="51"/>
                                        </p:tgtEl>
                                      </p:cBhvr>
                                    </p:animEffect>
                                  </p:childTnLst>
                                </p:cTn>
                              </p:par>
                              <p:par>
                                <p:cTn id="88" presetID="10" presetClass="entr" presetSubtype="0" fill="hold" nodeType="withEffect">
                                  <p:stCondLst>
                                    <p:cond delay="0"/>
                                  </p:stCondLst>
                                  <p:childTnLst>
                                    <p:set>
                                      <p:cBhvr>
                                        <p:cTn id="89" dur="1" fill="hold">
                                          <p:stCondLst>
                                            <p:cond delay="0"/>
                                          </p:stCondLst>
                                        </p:cTn>
                                        <p:tgtEl>
                                          <p:spTgt spid="52"/>
                                        </p:tgtEl>
                                        <p:attrNameLst>
                                          <p:attrName>style.visibility</p:attrName>
                                        </p:attrNameLst>
                                      </p:cBhvr>
                                      <p:to>
                                        <p:strVal val="visible"/>
                                      </p:to>
                                    </p:set>
                                    <p:animEffect transition="in" filter="fade">
                                      <p:cBhvr>
                                        <p:cTn id="90" dur="500"/>
                                        <p:tgtEl>
                                          <p:spTgt spid="52"/>
                                        </p:tgtEl>
                                      </p:cBhvr>
                                    </p:animEffect>
                                  </p:childTnLst>
                                </p:cTn>
                              </p:par>
                              <p:par>
                                <p:cTn id="91" presetID="10" presetClass="entr" presetSubtype="0" fill="hold" nodeType="withEffect">
                                  <p:stCondLst>
                                    <p:cond delay="0"/>
                                  </p:stCondLst>
                                  <p:childTnLst>
                                    <p:set>
                                      <p:cBhvr>
                                        <p:cTn id="92" dur="1" fill="hold">
                                          <p:stCondLst>
                                            <p:cond delay="0"/>
                                          </p:stCondLst>
                                        </p:cTn>
                                        <p:tgtEl>
                                          <p:spTgt spid="53"/>
                                        </p:tgtEl>
                                        <p:attrNameLst>
                                          <p:attrName>style.visibility</p:attrName>
                                        </p:attrNameLst>
                                      </p:cBhvr>
                                      <p:to>
                                        <p:strVal val="visible"/>
                                      </p:to>
                                    </p:set>
                                    <p:animEffect transition="in" filter="fade">
                                      <p:cBhvr>
                                        <p:cTn id="93" dur="500"/>
                                        <p:tgtEl>
                                          <p:spTgt spid="53"/>
                                        </p:tgtEl>
                                      </p:cBhvr>
                                    </p:animEffect>
                                  </p:childTnLst>
                                </p:cTn>
                              </p:par>
                              <p:par>
                                <p:cTn id="94" presetID="10" presetClass="entr" presetSubtype="0" fill="hold" nodeType="withEffect">
                                  <p:stCondLst>
                                    <p:cond delay="0"/>
                                  </p:stCondLst>
                                  <p:childTnLst>
                                    <p:set>
                                      <p:cBhvr>
                                        <p:cTn id="95" dur="1" fill="hold">
                                          <p:stCondLst>
                                            <p:cond delay="0"/>
                                          </p:stCondLst>
                                        </p:cTn>
                                        <p:tgtEl>
                                          <p:spTgt spid="54"/>
                                        </p:tgtEl>
                                        <p:attrNameLst>
                                          <p:attrName>style.visibility</p:attrName>
                                        </p:attrNameLst>
                                      </p:cBhvr>
                                      <p:to>
                                        <p:strVal val="visible"/>
                                      </p:to>
                                    </p:set>
                                    <p:animEffect transition="in" filter="fade">
                                      <p:cBhvr>
                                        <p:cTn id="96" dur="500"/>
                                        <p:tgtEl>
                                          <p:spTgt spid="54"/>
                                        </p:tgtEl>
                                      </p:cBhvr>
                                    </p:animEffect>
                                  </p:childTnLst>
                                </p:cTn>
                              </p:par>
                              <p:par>
                                <p:cTn id="97" presetID="10" presetClass="entr" presetSubtype="0" fill="hold" nodeType="withEffect">
                                  <p:stCondLst>
                                    <p:cond delay="0"/>
                                  </p:stCondLst>
                                  <p:childTnLst>
                                    <p:set>
                                      <p:cBhvr>
                                        <p:cTn id="98" dur="1" fill="hold">
                                          <p:stCondLst>
                                            <p:cond delay="0"/>
                                          </p:stCondLst>
                                        </p:cTn>
                                        <p:tgtEl>
                                          <p:spTgt spid="55"/>
                                        </p:tgtEl>
                                        <p:attrNameLst>
                                          <p:attrName>style.visibility</p:attrName>
                                        </p:attrNameLst>
                                      </p:cBhvr>
                                      <p:to>
                                        <p:strVal val="visible"/>
                                      </p:to>
                                    </p:set>
                                    <p:animEffect transition="in" filter="fade">
                                      <p:cBhvr>
                                        <p:cTn id="99" dur="500"/>
                                        <p:tgtEl>
                                          <p:spTgt spid="55"/>
                                        </p:tgtEl>
                                      </p:cBhvr>
                                    </p:animEffect>
                                  </p:childTnLst>
                                </p:cTn>
                              </p:par>
                              <p:par>
                                <p:cTn id="100" presetID="10" presetClass="entr" presetSubtype="0" fill="hold" nodeType="withEffect">
                                  <p:stCondLst>
                                    <p:cond delay="0"/>
                                  </p:stCondLst>
                                  <p:childTnLst>
                                    <p:set>
                                      <p:cBhvr>
                                        <p:cTn id="101" dur="1" fill="hold">
                                          <p:stCondLst>
                                            <p:cond delay="0"/>
                                          </p:stCondLst>
                                        </p:cTn>
                                        <p:tgtEl>
                                          <p:spTgt spid="56"/>
                                        </p:tgtEl>
                                        <p:attrNameLst>
                                          <p:attrName>style.visibility</p:attrName>
                                        </p:attrNameLst>
                                      </p:cBhvr>
                                      <p:to>
                                        <p:strVal val="visible"/>
                                      </p:to>
                                    </p:set>
                                    <p:animEffect transition="in" filter="fade">
                                      <p:cBhvr>
                                        <p:cTn id="102" dur="500"/>
                                        <p:tgtEl>
                                          <p:spTgt spid="56"/>
                                        </p:tgtEl>
                                      </p:cBhvr>
                                    </p:animEffect>
                                  </p:childTnLst>
                                </p:cTn>
                              </p:par>
                              <p:par>
                                <p:cTn id="103" presetID="10" presetClass="entr" presetSubtype="0" fill="hold" nodeType="withEffect">
                                  <p:stCondLst>
                                    <p:cond delay="0"/>
                                  </p:stCondLst>
                                  <p:childTnLst>
                                    <p:set>
                                      <p:cBhvr>
                                        <p:cTn id="104" dur="1" fill="hold">
                                          <p:stCondLst>
                                            <p:cond delay="0"/>
                                          </p:stCondLst>
                                        </p:cTn>
                                        <p:tgtEl>
                                          <p:spTgt spid="57"/>
                                        </p:tgtEl>
                                        <p:attrNameLst>
                                          <p:attrName>style.visibility</p:attrName>
                                        </p:attrNameLst>
                                      </p:cBhvr>
                                      <p:to>
                                        <p:strVal val="visible"/>
                                      </p:to>
                                    </p:set>
                                    <p:animEffect transition="in" filter="fade">
                                      <p:cBhvr>
                                        <p:cTn id="105" dur="500"/>
                                        <p:tgtEl>
                                          <p:spTgt spid="57"/>
                                        </p:tgtEl>
                                      </p:cBhvr>
                                    </p:animEffect>
                                  </p:childTnLst>
                                </p:cTn>
                              </p:par>
                              <p:par>
                                <p:cTn id="106" presetID="10" presetClass="entr" presetSubtype="0" fill="hold" nodeType="withEffect">
                                  <p:stCondLst>
                                    <p:cond delay="0"/>
                                  </p:stCondLst>
                                  <p:childTnLst>
                                    <p:set>
                                      <p:cBhvr>
                                        <p:cTn id="107" dur="1" fill="hold">
                                          <p:stCondLst>
                                            <p:cond delay="0"/>
                                          </p:stCondLst>
                                        </p:cTn>
                                        <p:tgtEl>
                                          <p:spTgt spid="58"/>
                                        </p:tgtEl>
                                        <p:attrNameLst>
                                          <p:attrName>style.visibility</p:attrName>
                                        </p:attrNameLst>
                                      </p:cBhvr>
                                      <p:to>
                                        <p:strVal val="visible"/>
                                      </p:to>
                                    </p:set>
                                    <p:animEffect transition="in" filter="fade">
                                      <p:cBhvr>
                                        <p:cTn id="108" dur="500"/>
                                        <p:tgtEl>
                                          <p:spTgt spid="58"/>
                                        </p:tgtEl>
                                      </p:cBhvr>
                                    </p:animEffect>
                                  </p:childTnLst>
                                </p:cTn>
                              </p:par>
                              <p:par>
                                <p:cTn id="109" presetID="10" presetClass="entr" presetSubtype="0" fill="hold" nodeType="withEffect">
                                  <p:stCondLst>
                                    <p:cond delay="0"/>
                                  </p:stCondLst>
                                  <p:childTnLst>
                                    <p:set>
                                      <p:cBhvr>
                                        <p:cTn id="110" dur="1" fill="hold">
                                          <p:stCondLst>
                                            <p:cond delay="0"/>
                                          </p:stCondLst>
                                        </p:cTn>
                                        <p:tgtEl>
                                          <p:spTgt spid="59"/>
                                        </p:tgtEl>
                                        <p:attrNameLst>
                                          <p:attrName>style.visibility</p:attrName>
                                        </p:attrNameLst>
                                      </p:cBhvr>
                                      <p:to>
                                        <p:strVal val="visible"/>
                                      </p:to>
                                    </p:set>
                                    <p:animEffect transition="in" filter="fade">
                                      <p:cBhvr>
                                        <p:cTn id="111" dur="500"/>
                                        <p:tgtEl>
                                          <p:spTgt spid="59"/>
                                        </p:tgtEl>
                                      </p:cBhvr>
                                    </p:animEffect>
                                  </p:childTnLst>
                                </p:cTn>
                              </p:par>
                              <p:par>
                                <p:cTn id="112" presetID="10" presetClass="entr" presetSubtype="0" fill="hold" nodeType="withEffect">
                                  <p:stCondLst>
                                    <p:cond delay="0"/>
                                  </p:stCondLst>
                                  <p:childTnLst>
                                    <p:set>
                                      <p:cBhvr>
                                        <p:cTn id="113" dur="1" fill="hold">
                                          <p:stCondLst>
                                            <p:cond delay="0"/>
                                          </p:stCondLst>
                                        </p:cTn>
                                        <p:tgtEl>
                                          <p:spTgt spid="60"/>
                                        </p:tgtEl>
                                        <p:attrNameLst>
                                          <p:attrName>style.visibility</p:attrName>
                                        </p:attrNameLst>
                                      </p:cBhvr>
                                      <p:to>
                                        <p:strVal val="visible"/>
                                      </p:to>
                                    </p:set>
                                    <p:animEffect transition="in" filter="fade">
                                      <p:cBhvr>
                                        <p:cTn id="114" dur="500"/>
                                        <p:tgtEl>
                                          <p:spTgt spid="60"/>
                                        </p:tgtEl>
                                      </p:cBhvr>
                                    </p:animEffect>
                                  </p:childTnLst>
                                </p:cTn>
                              </p:par>
                              <p:par>
                                <p:cTn id="115" presetID="10" presetClass="entr" presetSubtype="0" fill="hold" nodeType="withEffect">
                                  <p:stCondLst>
                                    <p:cond delay="0"/>
                                  </p:stCondLst>
                                  <p:childTnLst>
                                    <p:set>
                                      <p:cBhvr>
                                        <p:cTn id="116" dur="1" fill="hold">
                                          <p:stCondLst>
                                            <p:cond delay="0"/>
                                          </p:stCondLst>
                                        </p:cTn>
                                        <p:tgtEl>
                                          <p:spTgt spid="61"/>
                                        </p:tgtEl>
                                        <p:attrNameLst>
                                          <p:attrName>style.visibility</p:attrName>
                                        </p:attrNameLst>
                                      </p:cBhvr>
                                      <p:to>
                                        <p:strVal val="visible"/>
                                      </p:to>
                                    </p:set>
                                    <p:animEffect transition="in" filter="fade">
                                      <p:cBhvr>
                                        <p:cTn id="117" dur="500"/>
                                        <p:tgtEl>
                                          <p:spTgt spid="61"/>
                                        </p:tgtEl>
                                      </p:cBhvr>
                                    </p:animEffect>
                                  </p:childTnLst>
                                </p:cTn>
                              </p:par>
                              <p:par>
                                <p:cTn id="118" presetID="10" presetClass="entr" presetSubtype="0" fill="hold" nodeType="withEffect">
                                  <p:stCondLst>
                                    <p:cond delay="0"/>
                                  </p:stCondLst>
                                  <p:childTnLst>
                                    <p:set>
                                      <p:cBhvr>
                                        <p:cTn id="119" dur="1" fill="hold">
                                          <p:stCondLst>
                                            <p:cond delay="0"/>
                                          </p:stCondLst>
                                        </p:cTn>
                                        <p:tgtEl>
                                          <p:spTgt spid="62"/>
                                        </p:tgtEl>
                                        <p:attrNameLst>
                                          <p:attrName>style.visibility</p:attrName>
                                        </p:attrNameLst>
                                      </p:cBhvr>
                                      <p:to>
                                        <p:strVal val="visible"/>
                                      </p:to>
                                    </p:set>
                                    <p:animEffect transition="in" filter="fade">
                                      <p:cBhvr>
                                        <p:cTn id="120" dur="500"/>
                                        <p:tgtEl>
                                          <p:spTgt spid="62"/>
                                        </p:tgtEl>
                                      </p:cBhvr>
                                    </p:animEffect>
                                  </p:childTnLst>
                                </p:cTn>
                              </p:par>
                              <p:par>
                                <p:cTn id="121" presetID="10" presetClass="entr" presetSubtype="0" fill="hold" nodeType="withEffect">
                                  <p:stCondLst>
                                    <p:cond delay="0"/>
                                  </p:stCondLst>
                                  <p:childTnLst>
                                    <p:set>
                                      <p:cBhvr>
                                        <p:cTn id="122" dur="1" fill="hold">
                                          <p:stCondLst>
                                            <p:cond delay="0"/>
                                          </p:stCondLst>
                                        </p:cTn>
                                        <p:tgtEl>
                                          <p:spTgt spid="63"/>
                                        </p:tgtEl>
                                        <p:attrNameLst>
                                          <p:attrName>style.visibility</p:attrName>
                                        </p:attrNameLst>
                                      </p:cBhvr>
                                      <p:to>
                                        <p:strVal val="visible"/>
                                      </p:to>
                                    </p:set>
                                    <p:animEffect transition="in" filter="fade">
                                      <p:cBhvr>
                                        <p:cTn id="123" dur="500"/>
                                        <p:tgtEl>
                                          <p:spTgt spid="63"/>
                                        </p:tgtEl>
                                      </p:cBhvr>
                                    </p:animEffect>
                                  </p:childTnLst>
                                </p:cTn>
                              </p:par>
                              <p:par>
                                <p:cTn id="124" presetID="10" presetClass="entr" presetSubtype="0" fill="hold" nodeType="withEffect">
                                  <p:stCondLst>
                                    <p:cond delay="0"/>
                                  </p:stCondLst>
                                  <p:childTnLst>
                                    <p:set>
                                      <p:cBhvr>
                                        <p:cTn id="125" dur="1" fill="hold">
                                          <p:stCondLst>
                                            <p:cond delay="0"/>
                                          </p:stCondLst>
                                        </p:cTn>
                                        <p:tgtEl>
                                          <p:spTgt spid="64"/>
                                        </p:tgtEl>
                                        <p:attrNameLst>
                                          <p:attrName>style.visibility</p:attrName>
                                        </p:attrNameLst>
                                      </p:cBhvr>
                                      <p:to>
                                        <p:strVal val="visible"/>
                                      </p:to>
                                    </p:set>
                                    <p:animEffect transition="in" filter="fade">
                                      <p:cBhvr>
                                        <p:cTn id="126" dur="500"/>
                                        <p:tgtEl>
                                          <p:spTgt spid="64"/>
                                        </p:tgtEl>
                                      </p:cBhvr>
                                    </p:animEffect>
                                  </p:childTnLst>
                                </p:cTn>
                              </p:par>
                              <p:par>
                                <p:cTn id="127" presetID="10" presetClass="entr" presetSubtype="0" fill="hold" nodeType="withEffect">
                                  <p:stCondLst>
                                    <p:cond delay="0"/>
                                  </p:stCondLst>
                                  <p:childTnLst>
                                    <p:set>
                                      <p:cBhvr>
                                        <p:cTn id="128" dur="1" fill="hold">
                                          <p:stCondLst>
                                            <p:cond delay="0"/>
                                          </p:stCondLst>
                                        </p:cTn>
                                        <p:tgtEl>
                                          <p:spTgt spid="65"/>
                                        </p:tgtEl>
                                        <p:attrNameLst>
                                          <p:attrName>style.visibility</p:attrName>
                                        </p:attrNameLst>
                                      </p:cBhvr>
                                      <p:to>
                                        <p:strVal val="visible"/>
                                      </p:to>
                                    </p:set>
                                    <p:animEffect transition="in" filter="fade">
                                      <p:cBhvr>
                                        <p:cTn id="129" dur="500"/>
                                        <p:tgtEl>
                                          <p:spTgt spid="65"/>
                                        </p:tgtEl>
                                      </p:cBhvr>
                                    </p:animEffect>
                                  </p:childTnLst>
                                </p:cTn>
                              </p:par>
                              <p:par>
                                <p:cTn id="130" presetID="10" presetClass="entr" presetSubtype="0" fill="hold" nodeType="withEffect">
                                  <p:stCondLst>
                                    <p:cond delay="0"/>
                                  </p:stCondLst>
                                  <p:childTnLst>
                                    <p:set>
                                      <p:cBhvr>
                                        <p:cTn id="131" dur="1" fill="hold">
                                          <p:stCondLst>
                                            <p:cond delay="0"/>
                                          </p:stCondLst>
                                        </p:cTn>
                                        <p:tgtEl>
                                          <p:spTgt spid="66"/>
                                        </p:tgtEl>
                                        <p:attrNameLst>
                                          <p:attrName>style.visibility</p:attrName>
                                        </p:attrNameLst>
                                      </p:cBhvr>
                                      <p:to>
                                        <p:strVal val="visible"/>
                                      </p:to>
                                    </p:set>
                                    <p:animEffect transition="in" filter="fade">
                                      <p:cBhvr>
                                        <p:cTn id="132" dur="500"/>
                                        <p:tgtEl>
                                          <p:spTgt spid="66"/>
                                        </p:tgtEl>
                                      </p:cBhvr>
                                    </p:animEffect>
                                  </p:childTnLst>
                                </p:cTn>
                              </p:par>
                              <p:par>
                                <p:cTn id="133" presetID="10" presetClass="entr" presetSubtype="0" fill="hold" nodeType="withEffect">
                                  <p:stCondLst>
                                    <p:cond delay="0"/>
                                  </p:stCondLst>
                                  <p:childTnLst>
                                    <p:set>
                                      <p:cBhvr>
                                        <p:cTn id="134" dur="1" fill="hold">
                                          <p:stCondLst>
                                            <p:cond delay="0"/>
                                          </p:stCondLst>
                                        </p:cTn>
                                        <p:tgtEl>
                                          <p:spTgt spid="67"/>
                                        </p:tgtEl>
                                        <p:attrNameLst>
                                          <p:attrName>style.visibility</p:attrName>
                                        </p:attrNameLst>
                                      </p:cBhvr>
                                      <p:to>
                                        <p:strVal val="visible"/>
                                      </p:to>
                                    </p:set>
                                    <p:animEffect transition="in" filter="fade">
                                      <p:cBhvr>
                                        <p:cTn id="135" dur="500"/>
                                        <p:tgtEl>
                                          <p:spTgt spid="67"/>
                                        </p:tgtEl>
                                      </p:cBhvr>
                                    </p:animEffect>
                                  </p:childTnLst>
                                </p:cTn>
                              </p:par>
                              <p:par>
                                <p:cTn id="136" presetID="10" presetClass="entr" presetSubtype="0" fill="hold" nodeType="withEffect">
                                  <p:stCondLst>
                                    <p:cond delay="0"/>
                                  </p:stCondLst>
                                  <p:childTnLst>
                                    <p:set>
                                      <p:cBhvr>
                                        <p:cTn id="137" dur="1" fill="hold">
                                          <p:stCondLst>
                                            <p:cond delay="0"/>
                                          </p:stCondLst>
                                        </p:cTn>
                                        <p:tgtEl>
                                          <p:spTgt spid="68"/>
                                        </p:tgtEl>
                                        <p:attrNameLst>
                                          <p:attrName>style.visibility</p:attrName>
                                        </p:attrNameLst>
                                      </p:cBhvr>
                                      <p:to>
                                        <p:strVal val="visible"/>
                                      </p:to>
                                    </p:set>
                                    <p:animEffect transition="in" filter="fade">
                                      <p:cBhvr>
                                        <p:cTn id="138" dur="500"/>
                                        <p:tgtEl>
                                          <p:spTgt spid="68"/>
                                        </p:tgtEl>
                                      </p:cBhvr>
                                    </p:animEffect>
                                  </p:childTnLst>
                                </p:cTn>
                              </p:par>
                              <p:par>
                                <p:cTn id="139" presetID="10" presetClass="entr" presetSubtype="0" fill="hold" nodeType="withEffect">
                                  <p:stCondLst>
                                    <p:cond delay="0"/>
                                  </p:stCondLst>
                                  <p:childTnLst>
                                    <p:set>
                                      <p:cBhvr>
                                        <p:cTn id="140" dur="1" fill="hold">
                                          <p:stCondLst>
                                            <p:cond delay="0"/>
                                          </p:stCondLst>
                                        </p:cTn>
                                        <p:tgtEl>
                                          <p:spTgt spid="69"/>
                                        </p:tgtEl>
                                        <p:attrNameLst>
                                          <p:attrName>style.visibility</p:attrName>
                                        </p:attrNameLst>
                                      </p:cBhvr>
                                      <p:to>
                                        <p:strVal val="visible"/>
                                      </p:to>
                                    </p:set>
                                    <p:animEffect transition="in" filter="fade">
                                      <p:cBhvr>
                                        <p:cTn id="141" dur="500"/>
                                        <p:tgtEl>
                                          <p:spTgt spid="69"/>
                                        </p:tgtEl>
                                      </p:cBhvr>
                                    </p:animEffect>
                                  </p:childTnLst>
                                </p:cTn>
                              </p:par>
                              <p:par>
                                <p:cTn id="142" presetID="10" presetClass="entr" presetSubtype="0" fill="hold" nodeType="withEffect">
                                  <p:stCondLst>
                                    <p:cond delay="0"/>
                                  </p:stCondLst>
                                  <p:childTnLst>
                                    <p:set>
                                      <p:cBhvr>
                                        <p:cTn id="143" dur="1" fill="hold">
                                          <p:stCondLst>
                                            <p:cond delay="0"/>
                                          </p:stCondLst>
                                        </p:cTn>
                                        <p:tgtEl>
                                          <p:spTgt spid="70"/>
                                        </p:tgtEl>
                                        <p:attrNameLst>
                                          <p:attrName>style.visibility</p:attrName>
                                        </p:attrNameLst>
                                      </p:cBhvr>
                                      <p:to>
                                        <p:strVal val="visible"/>
                                      </p:to>
                                    </p:set>
                                    <p:animEffect transition="in" filter="fade">
                                      <p:cBhvr>
                                        <p:cTn id="144" dur="500"/>
                                        <p:tgtEl>
                                          <p:spTgt spid="70"/>
                                        </p:tgtEl>
                                      </p:cBhvr>
                                    </p:animEffect>
                                  </p:childTnLst>
                                </p:cTn>
                              </p:par>
                              <p:par>
                                <p:cTn id="145" presetID="10" presetClass="entr" presetSubtype="0" fill="hold" nodeType="withEffect">
                                  <p:stCondLst>
                                    <p:cond delay="0"/>
                                  </p:stCondLst>
                                  <p:childTnLst>
                                    <p:set>
                                      <p:cBhvr>
                                        <p:cTn id="146" dur="1" fill="hold">
                                          <p:stCondLst>
                                            <p:cond delay="0"/>
                                          </p:stCondLst>
                                        </p:cTn>
                                        <p:tgtEl>
                                          <p:spTgt spid="71"/>
                                        </p:tgtEl>
                                        <p:attrNameLst>
                                          <p:attrName>style.visibility</p:attrName>
                                        </p:attrNameLst>
                                      </p:cBhvr>
                                      <p:to>
                                        <p:strVal val="visible"/>
                                      </p:to>
                                    </p:set>
                                    <p:animEffect transition="in" filter="fade">
                                      <p:cBhvr>
                                        <p:cTn id="147" dur="500"/>
                                        <p:tgtEl>
                                          <p:spTgt spid="71"/>
                                        </p:tgtEl>
                                      </p:cBhvr>
                                    </p:animEffect>
                                  </p:childTnLst>
                                </p:cTn>
                              </p:par>
                              <p:par>
                                <p:cTn id="148" presetID="10" presetClass="entr" presetSubtype="0" fill="hold" nodeType="withEffect">
                                  <p:stCondLst>
                                    <p:cond delay="0"/>
                                  </p:stCondLst>
                                  <p:childTnLst>
                                    <p:set>
                                      <p:cBhvr>
                                        <p:cTn id="149" dur="1" fill="hold">
                                          <p:stCondLst>
                                            <p:cond delay="0"/>
                                          </p:stCondLst>
                                        </p:cTn>
                                        <p:tgtEl>
                                          <p:spTgt spid="72"/>
                                        </p:tgtEl>
                                        <p:attrNameLst>
                                          <p:attrName>style.visibility</p:attrName>
                                        </p:attrNameLst>
                                      </p:cBhvr>
                                      <p:to>
                                        <p:strVal val="visible"/>
                                      </p:to>
                                    </p:set>
                                    <p:animEffect transition="in" filter="fade">
                                      <p:cBhvr>
                                        <p:cTn id="150" dur="500"/>
                                        <p:tgtEl>
                                          <p:spTgt spid="72"/>
                                        </p:tgtEl>
                                      </p:cBhvr>
                                    </p:animEffect>
                                  </p:childTnLst>
                                </p:cTn>
                              </p:par>
                              <p:par>
                                <p:cTn id="151" presetID="10" presetClass="entr" presetSubtype="0" fill="hold" nodeType="withEffect">
                                  <p:stCondLst>
                                    <p:cond delay="0"/>
                                  </p:stCondLst>
                                  <p:childTnLst>
                                    <p:set>
                                      <p:cBhvr>
                                        <p:cTn id="152" dur="1" fill="hold">
                                          <p:stCondLst>
                                            <p:cond delay="0"/>
                                          </p:stCondLst>
                                        </p:cTn>
                                        <p:tgtEl>
                                          <p:spTgt spid="73"/>
                                        </p:tgtEl>
                                        <p:attrNameLst>
                                          <p:attrName>style.visibility</p:attrName>
                                        </p:attrNameLst>
                                      </p:cBhvr>
                                      <p:to>
                                        <p:strVal val="visible"/>
                                      </p:to>
                                    </p:set>
                                    <p:animEffect transition="in" filter="fade">
                                      <p:cBhvr>
                                        <p:cTn id="153" dur="500"/>
                                        <p:tgtEl>
                                          <p:spTgt spid="73"/>
                                        </p:tgtEl>
                                      </p:cBhvr>
                                    </p:animEffect>
                                  </p:childTnLst>
                                </p:cTn>
                              </p:par>
                              <p:par>
                                <p:cTn id="154" presetID="10" presetClass="entr" presetSubtype="0" fill="hold" nodeType="withEffect">
                                  <p:stCondLst>
                                    <p:cond delay="0"/>
                                  </p:stCondLst>
                                  <p:childTnLst>
                                    <p:set>
                                      <p:cBhvr>
                                        <p:cTn id="155" dur="1" fill="hold">
                                          <p:stCondLst>
                                            <p:cond delay="0"/>
                                          </p:stCondLst>
                                        </p:cTn>
                                        <p:tgtEl>
                                          <p:spTgt spid="74"/>
                                        </p:tgtEl>
                                        <p:attrNameLst>
                                          <p:attrName>style.visibility</p:attrName>
                                        </p:attrNameLst>
                                      </p:cBhvr>
                                      <p:to>
                                        <p:strVal val="visible"/>
                                      </p:to>
                                    </p:set>
                                    <p:animEffect transition="in" filter="fade">
                                      <p:cBhvr>
                                        <p:cTn id="156" dur="500"/>
                                        <p:tgtEl>
                                          <p:spTgt spid="74"/>
                                        </p:tgtEl>
                                      </p:cBhvr>
                                    </p:animEffect>
                                  </p:childTnLst>
                                </p:cTn>
                              </p:par>
                              <p:par>
                                <p:cTn id="157" presetID="10" presetClass="entr" presetSubtype="0" fill="hold" nodeType="withEffect">
                                  <p:stCondLst>
                                    <p:cond delay="0"/>
                                  </p:stCondLst>
                                  <p:childTnLst>
                                    <p:set>
                                      <p:cBhvr>
                                        <p:cTn id="158" dur="1" fill="hold">
                                          <p:stCondLst>
                                            <p:cond delay="0"/>
                                          </p:stCondLst>
                                        </p:cTn>
                                        <p:tgtEl>
                                          <p:spTgt spid="75"/>
                                        </p:tgtEl>
                                        <p:attrNameLst>
                                          <p:attrName>style.visibility</p:attrName>
                                        </p:attrNameLst>
                                      </p:cBhvr>
                                      <p:to>
                                        <p:strVal val="visible"/>
                                      </p:to>
                                    </p:set>
                                    <p:animEffect transition="in" filter="fade">
                                      <p:cBhvr>
                                        <p:cTn id="159" dur="500"/>
                                        <p:tgtEl>
                                          <p:spTgt spid="75"/>
                                        </p:tgtEl>
                                      </p:cBhvr>
                                    </p:animEffect>
                                  </p:childTnLst>
                                </p:cTn>
                              </p:par>
                              <p:par>
                                <p:cTn id="160" presetID="10" presetClass="entr" presetSubtype="0" fill="hold" grpId="0" nodeType="withEffect">
                                  <p:stCondLst>
                                    <p:cond delay="0"/>
                                  </p:stCondLst>
                                  <p:childTnLst>
                                    <p:set>
                                      <p:cBhvr>
                                        <p:cTn id="161" dur="1" fill="hold">
                                          <p:stCondLst>
                                            <p:cond delay="0"/>
                                          </p:stCondLst>
                                        </p:cTn>
                                        <p:tgtEl>
                                          <p:spTgt spid="18"/>
                                        </p:tgtEl>
                                        <p:attrNameLst>
                                          <p:attrName>style.visibility</p:attrName>
                                        </p:attrNameLst>
                                      </p:cBhvr>
                                      <p:to>
                                        <p:strVal val="visible"/>
                                      </p:to>
                                    </p:set>
                                    <p:animEffect transition="in" filter="fade">
                                      <p:cBhvr>
                                        <p:cTn id="162" dur="500"/>
                                        <p:tgtEl>
                                          <p:spTgt spid="18"/>
                                        </p:tgtEl>
                                      </p:cBhvr>
                                    </p:animEffect>
                                  </p:childTnLst>
                                </p:cTn>
                              </p:par>
                            </p:childTnLst>
                          </p:cTn>
                        </p:par>
                      </p:childTnLst>
                    </p:cTn>
                  </p:par>
                  <p:par>
                    <p:cTn id="163" fill="hold">
                      <p:stCondLst>
                        <p:cond delay="indefinite"/>
                      </p:stCondLst>
                      <p:childTnLst>
                        <p:par>
                          <p:cTn id="164" fill="hold">
                            <p:stCondLst>
                              <p:cond delay="0"/>
                            </p:stCondLst>
                            <p:childTnLst>
                              <p:par>
                                <p:cTn id="165" presetID="2" presetClass="entr" presetSubtype="4" fill="hold" grpId="0" nodeType="clickEffect">
                                  <p:stCondLst>
                                    <p:cond delay="0"/>
                                  </p:stCondLst>
                                  <p:childTnLst>
                                    <p:set>
                                      <p:cBhvr>
                                        <p:cTn id="166" dur="1" fill="hold">
                                          <p:stCondLst>
                                            <p:cond delay="0"/>
                                          </p:stCondLst>
                                        </p:cTn>
                                        <p:tgtEl>
                                          <p:spTgt spid="76"/>
                                        </p:tgtEl>
                                        <p:attrNameLst>
                                          <p:attrName>style.visibility</p:attrName>
                                        </p:attrNameLst>
                                      </p:cBhvr>
                                      <p:to>
                                        <p:strVal val="visible"/>
                                      </p:to>
                                    </p:set>
                                    <p:anim calcmode="lin" valueType="num">
                                      <p:cBhvr additive="base">
                                        <p:cTn id="167" dur="500" fill="hold"/>
                                        <p:tgtEl>
                                          <p:spTgt spid="76"/>
                                        </p:tgtEl>
                                        <p:attrNameLst>
                                          <p:attrName>ppt_x</p:attrName>
                                        </p:attrNameLst>
                                      </p:cBhvr>
                                      <p:tavLst>
                                        <p:tav tm="0">
                                          <p:val>
                                            <p:strVal val="#ppt_x"/>
                                          </p:val>
                                        </p:tav>
                                        <p:tav tm="100000">
                                          <p:val>
                                            <p:strVal val="#ppt_x"/>
                                          </p:val>
                                        </p:tav>
                                      </p:tavLst>
                                    </p:anim>
                                    <p:anim calcmode="lin" valueType="num">
                                      <p:cBhvr additive="base">
                                        <p:cTn id="168" dur="500" fill="hold"/>
                                        <p:tgtEl>
                                          <p:spTgt spid="76"/>
                                        </p:tgtEl>
                                        <p:attrNameLst>
                                          <p:attrName>ppt_y</p:attrName>
                                        </p:attrNameLst>
                                      </p:cBhvr>
                                      <p:tavLst>
                                        <p:tav tm="0">
                                          <p:val>
                                            <p:strVal val="1+#ppt_h/2"/>
                                          </p:val>
                                        </p:tav>
                                        <p:tav tm="100000">
                                          <p:val>
                                            <p:strVal val="#ppt_y"/>
                                          </p:val>
                                        </p:tav>
                                      </p:tavLst>
                                    </p:anim>
                                  </p:childTnLst>
                                </p:cTn>
                              </p:par>
                              <p:par>
                                <p:cTn id="169" presetID="2" presetClass="entr" presetSubtype="4" fill="hold" nodeType="withEffect">
                                  <p:stCondLst>
                                    <p:cond delay="0"/>
                                  </p:stCondLst>
                                  <p:childTnLst>
                                    <p:set>
                                      <p:cBhvr>
                                        <p:cTn id="170" dur="1" fill="hold">
                                          <p:stCondLst>
                                            <p:cond delay="0"/>
                                          </p:stCondLst>
                                        </p:cTn>
                                        <p:tgtEl>
                                          <p:spTgt spid="36"/>
                                        </p:tgtEl>
                                        <p:attrNameLst>
                                          <p:attrName>style.visibility</p:attrName>
                                        </p:attrNameLst>
                                      </p:cBhvr>
                                      <p:to>
                                        <p:strVal val="visible"/>
                                      </p:to>
                                    </p:set>
                                    <p:anim calcmode="lin" valueType="num">
                                      <p:cBhvr additive="base">
                                        <p:cTn id="171" dur="500" fill="hold"/>
                                        <p:tgtEl>
                                          <p:spTgt spid="36"/>
                                        </p:tgtEl>
                                        <p:attrNameLst>
                                          <p:attrName>ppt_x</p:attrName>
                                        </p:attrNameLst>
                                      </p:cBhvr>
                                      <p:tavLst>
                                        <p:tav tm="0">
                                          <p:val>
                                            <p:strVal val="#ppt_x"/>
                                          </p:val>
                                        </p:tav>
                                        <p:tav tm="100000">
                                          <p:val>
                                            <p:strVal val="#ppt_x"/>
                                          </p:val>
                                        </p:tav>
                                      </p:tavLst>
                                    </p:anim>
                                    <p:anim calcmode="lin" valueType="num">
                                      <p:cBhvr additive="base">
                                        <p:cTn id="172"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173" fill="hold">
                      <p:stCondLst>
                        <p:cond delay="indefinite"/>
                      </p:stCondLst>
                      <p:childTnLst>
                        <p:par>
                          <p:cTn id="174" fill="hold">
                            <p:stCondLst>
                              <p:cond delay="0"/>
                            </p:stCondLst>
                            <p:childTnLst>
                              <p:par>
                                <p:cTn id="175" presetID="2" presetClass="entr" presetSubtype="4" fill="hold" nodeType="clickEffect">
                                  <p:stCondLst>
                                    <p:cond delay="0"/>
                                  </p:stCondLst>
                                  <p:childTnLst>
                                    <p:set>
                                      <p:cBhvr>
                                        <p:cTn id="176" dur="1" fill="hold">
                                          <p:stCondLst>
                                            <p:cond delay="0"/>
                                          </p:stCondLst>
                                        </p:cTn>
                                        <p:tgtEl>
                                          <p:spTgt spid="79"/>
                                        </p:tgtEl>
                                        <p:attrNameLst>
                                          <p:attrName>style.visibility</p:attrName>
                                        </p:attrNameLst>
                                      </p:cBhvr>
                                      <p:to>
                                        <p:strVal val="visible"/>
                                      </p:to>
                                    </p:set>
                                    <p:anim calcmode="lin" valueType="num">
                                      <p:cBhvr additive="base">
                                        <p:cTn id="177" dur="500" fill="hold"/>
                                        <p:tgtEl>
                                          <p:spTgt spid="79"/>
                                        </p:tgtEl>
                                        <p:attrNameLst>
                                          <p:attrName>ppt_x</p:attrName>
                                        </p:attrNameLst>
                                      </p:cBhvr>
                                      <p:tavLst>
                                        <p:tav tm="0">
                                          <p:val>
                                            <p:strVal val="#ppt_x"/>
                                          </p:val>
                                        </p:tav>
                                        <p:tav tm="100000">
                                          <p:val>
                                            <p:strVal val="#ppt_x"/>
                                          </p:val>
                                        </p:tav>
                                      </p:tavLst>
                                    </p:anim>
                                    <p:anim calcmode="lin" valueType="num">
                                      <p:cBhvr additive="base">
                                        <p:cTn id="178" dur="500" fill="hold"/>
                                        <p:tgtEl>
                                          <p:spTgt spid="79"/>
                                        </p:tgtEl>
                                        <p:attrNameLst>
                                          <p:attrName>ppt_y</p:attrName>
                                        </p:attrNameLst>
                                      </p:cBhvr>
                                      <p:tavLst>
                                        <p:tav tm="0">
                                          <p:val>
                                            <p:strVal val="1+#ppt_h/2"/>
                                          </p:val>
                                        </p:tav>
                                        <p:tav tm="100000">
                                          <p:val>
                                            <p:strVal val="#ppt_y"/>
                                          </p:val>
                                        </p:tav>
                                      </p:tavLst>
                                    </p:anim>
                                  </p:childTnLst>
                                </p:cTn>
                              </p:par>
                              <p:par>
                                <p:cTn id="179" presetID="2" presetClass="entr" presetSubtype="4" fill="hold" grpId="0" nodeType="withEffect">
                                  <p:stCondLst>
                                    <p:cond delay="0"/>
                                  </p:stCondLst>
                                  <p:childTnLst>
                                    <p:set>
                                      <p:cBhvr>
                                        <p:cTn id="180" dur="1" fill="hold">
                                          <p:stCondLst>
                                            <p:cond delay="0"/>
                                          </p:stCondLst>
                                        </p:cTn>
                                        <p:tgtEl>
                                          <p:spTgt spid="81"/>
                                        </p:tgtEl>
                                        <p:attrNameLst>
                                          <p:attrName>style.visibility</p:attrName>
                                        </p:attrNameLst>
                                      </p:cBhvr>
                                      <p:to>
                                        <p:strVal val="visible"/>
                                      </p:to>
                                    </p:set>
                                    <p:anim calcmode="lin" valueType="num">
                                      <p:cBhvr additive="base">
                                        <p:cTn id="181" dur="500" fill="hold"/>
                                        <p:tgtEl>
                                          <p:spTgt spid="81"/>
                                        </p:tgtEl>
                                        <p:attrNameLst>
                                          <p:attrName>ppt_x</p:attrName>
                                        </p:attrNameLst>
                                      </p:cBhvr>
                                      <p:tavLst>
                                        <p:tav tm="0">
                                          <p:val>
                                            <p:strVal val="#ppt_x"/>
                                          </p:val>
                                        </p:tav>
                                        <p:tav tm="100000">
                                          <p:val>
                                            <p:strVal val="#ppt_x"/>
                                          </p:val>
                                        </p:tav>
                                      </p:tavLst>
                                    </p:anim>
                                    <p:anim calcmode="lin" valueType="num">
                                      <p:cBhvr additive="base">
                                        <p:cTn id="182" dur="500" fill="hold"/>
                                        <p:tgtEl>
                                          <p:spTgt spid="81"/>
                                        </p:tgtEl>
                                        <p:attrNameLst>
                                          <p:attrName>ppt_y</p:attrName>
                                        </p:attrNameLst>
                                      </p:cBhvr>
                                      <p:tavLst>
                                        <p:tav tm="0">
                                          <p:val>
                                            <p:strVal val="1+#ppt_h/2"/>
                                          </p:val>
                                        </p:tav>
                                        <p:tav tm="100000">
                                          <p:val>
                                            <p:strVal val="#ppt_y"/>
                                          </p:val>
                                        </p:tav>
                                      </p:tavLst>
                                    </p:anim>
                                  </p:childTnLst>
                                </p:cTn>
                              </p:par>
                            </p:childTnLst>
                          </p:cTn>
                        </p:par>
                      </p:childTnLst>
                    </p:cTn>
                  </p:par>
                  <p:par>
                    <p:cTn id="183" fill="hold">
                      <p:stCondLst>
                        <p:cond delay="indefinite"/>
                      </p:stCondLst>
                      <p:childTnLst>
                        <p:par>
                          <p:cTn id="184" fill="hold">
                            <p:stCondLst>
                              <p:cond delay="0"/>
                            </p:stCondLst>
                            <p:childTnLst>
                              <p:par>
                                <p:cTn id="185" presetID="2" presetClass="entr" presetSubtype="4" fill="hold" nodeType="clickEffect">
                                  <p:stCondLst>
                                    <p:cond delay="0"/>
                                  </p:stCondLst>
                                  <p:childTnLst>
                                    <p:set>
                                      <p:cBhvr>
                                        <p:cTn id="186" dur="1" fill="hold">
                                          <p:stCondLst>
                                            <p:cond delay="0"/>
                                          </p:stCondLst>
                                        </p:cTn>
                                        <p:tgtEl>
                                          <p:spTgt spid="83"/>
                                        </p:tgtEl>
                                        <p:attrNameLst>
                                          <p:attrName>style.visibility</p:attrName>
                                        </p:attrNameLst>
                                      </p:cBhvr>
                                      <p:to>
                                        <p:strVal val="visible"/>
                                      </p:to>
                                    </p:set>
                                    <p:anim calcmode="lin" valueType="num">
                                      <p:cBhvr additive="base">
                                        <p:cTn id="187" dur="500" fill="hold"/>
                                        <p:tgtEl>
                                          <p:spTgt spid="83"/>
                                        </p:tgtEl>
                                        <p:attrNameLst>
                                          <p:attrName>ppt_x</p:attrName>
                                        </p:attrNameLst>
                                      </p:cBhvr>
                                      <p:tavLst>
                                        <p:tav tm="0">
                                          <p:val>
                                            <p:strVal val="#ppt_x"/>
                                          </p:val>
                                        </p:tav>
                                        <p:tav tm="100000">
                                          <p:val>
                                            <p:strVal val="#ppt_x"/>
                                          </p:val>
                                        </p:tav>
                                      </p:tavLst>
                                    </p:anim>
                                    <p:anim calcmode="lin" valueType="num">
                                      <p:cBhvr additive="base">
                                        <p:cTn id="188" dur="500" fill="hold"/>
                                        <p:tgtEl>
                                          <p:spTgt spid="83"/>
                                        </p:tgtEl>
                                        <p:attrNameLst>
                                          <p:attrName>ppt_y</p:attrName>
                                        </p:attrNameLst>
                                      </p:cBhvr>
                                      <p:tavLst>
                                        <p:tav tm="0">
                                          <p:val>
                                            <p:strVal val="1+#ppt_h/2"/>
                                          </p:val>
                                        </p:tav>
                                        <p:tav tm="100000">
                                          <p:val>
                                            <p:strVal val="#ppt_y"/>
                                          </p:val>
                                        </p:tav>
                                      </p:tavLst>
                                    </p:anim>
                                  </p:childTnLst>
                                </p:cTn>
                              </p:par>
                              <p:par>
                                <p:cTn id="189" presetID="2" presetClass="entr" presetSubtype="4" fill="hold" grpId="0" nodeType="withEffect">
                                  <p:stCondLst>
                                    <p:cond delay="0"/>
                                  </p:stCondLst>
                                  <p:childTnLst>
                                    <p:set>
                                      <p:cBhvr>
                                        <p:cTn id="190" dur="1" fill="hold">
                                          <p:stCondLst>
                                            <p:cond delay="0"/>
                                          </p:stCondLst>
                                        </p:cTn>
                                        <p:tgtEl>
                                          <p:spTgt spid="84"/>
                                        </p:tgtEl>
                                        <p:attrNameLst>
                                          <p:attrName>style.visibility</p:attrName>
                                        </p:attrNameLst>
                                      </p:cBhvr>
                                      <p:to>
                                        <p:strVal val="visible"/>
                                      </p:to>
                                    </p:set>
                                    <p:anim calcmode="lin" valueType="num">
                                      <p:cBhvr additive="base">
                                        <p:cTn id="191" dur="500" fill="hold"/>
                                        <p:tgtEl>
                                          <p:spTgt spid="84"/>
                                        </p:tgtEl>
                                        <p:attrNameLst>
                                          <p:attrName>ppt_x</p:attrName>
                                        </p:attrNameLst>
                                      </p:cBhvr>
                                      <p:tavLst>
                                        <p:tav tm="0">
                                          <p:val>
                                            <p:strVal val="#ppt_x"/>
                                          </p:val>
                                        </p:tav>
                                        <p:tav tm="100000">
                                          <p:val>
                                            <p:strVal val="#ppt_x"/>
                                          </p:val>
                                        </p:tav>
                                      </p:tavLst>
                                    </p:anim>
                                    <p:anim calcmode="lin" valueType="num">
                                      <p:cBhvr additive="base">
                                        <p:cTn id="192" dur="500" fill="hold"/>
                                        <p:tgtEl>
                                          <p:spTgt spid="8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animBg="1"/>
      <p:bldP spid="8" grpId="0" animBg="1"/>
      <p:bldP spid="3" grpId="0"/>
      <p:bldP spid="10" grpId="0"/>
      <p:bldP spid="11" grpId="0"/>
      <p:bldP spid="12" grpId="0"/>
      <p:bldP spid="18" grpId="0" animBg="1"/>
      <p:bldP spid="76" grpId="0" animBg="1"/>
      <p:bldP spid="81" grpId="0" animBg="1"/>
      <p:bldP spid="8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9BF5B-81B1-F442-90C1-A236DE4BA37C}"/>
              </a:ext>
            </a:extLst>
          </p:cNvPr>
          <p:cNvSpPr>
            <a:spLocks noGrp="1"/>
          </p:cNvSpPr>
          <p:nvPr>
            <p:ph type="title"/>
          </p:nvPr>
        </p:nvSpPr>
        <p:spPr>
          <a:xfrm>
            <a:off x="386387" y="198641"/>
            <a:ext cx="8520599" cy="572699"/>
          </a:xfrm>
        </p:spPr>
        <p:txBody>
          <a:bodyPr/>
          <a:lstStyle/>
          <a:p>
            <a:r>
              <a:rPr lang="en-US" altLang="en-US" sz="3200" dirty="0"/>
              <a:t>Alive Corrupted Locations</a:t>
            </a:r>
            <a:endParaRPr lang="en-US" sz="3200" dirty="0"/>
          </a:p>
        </p:txBody>
      </p:sp>
      <p:sp>
        <p:nvSpPr>
          <p:cNvPr id="3" name="Text Placeholder 2">
            <a:extLst>
              <a:ext uri="{FF2B5EF4-FFF2-40B4-BE49-F238E27FC236}">
                <a16:creationId xmlns:a16="http://schemas.microsoft.com/office/drawing/2014/main" id="{04BC027F-1C84-EF4C-BD06-6263E6C7594A}"/>
              </a:ext>
            </a:extLst>
          </p:cNvPr>
          <p:cNvSpPr>
            <a:spLocks noGrp="1"/>
          </p:cNvSpPr>
          <p:nvPr>
            <p:ph type="body" idx="1"/>
          </p:nvPr>
        </p:nvSpPr>
        <p:spPr>
          <a:xfrm>
            <a:off x="386388" y="927887"/>
            <a:ext cx="8520599" cy="3416400"/>
          </a:xfrm>
        </p:spPr>
        <p:txBody>
          <a:bodyPr/>
          <a:lstStyle/>
          <a:p>
            <a:r>
              <a:rPr lang="en-US" altLang="en-US" sz="2000" dirty="0">
                <a:solidFill>
                  <a:schemeClr val="tx1"/>
                </a:solidFill>
              </a:rPr>
              <a:t>Location A</a:t>
            </a:r>
            <a:endParaRPr lang="en-US" sz="2000" dirty="0">
              <a:solidFill>
                <a:schemeClr val="tx1"/>
              </a:solidFill>
            </a:endParaRPr>
          </a:p>
        </p:txBody>
      </p:sp>
      <p:sp>
        <p:nvSpPr>
          <p:cNvPr id="6" name="Rectangle 5">
            <a:extLst>
              <a:ext uri="{FF2B5EF4-FFF2-40B4-BE49-F238E27FC236}">
                <a16:creationId xmlns:a16="http://schemas.microsoft.com/office/drawing/2014/main" id="{CD1912F5-FC79-7447-A726-0E7F72BF6D8D}"/>
              </a:ext>
            </a:extLst>
          </p:cNvPr>
          <p:cNvSpPr/>
          <p:nvPr/>
        </p:nvSpPr>
        <p:spPr>
          <a:xfrm>
            <a:off x="5768257" y="2138784"/>
            <a:ext cx="336884" cy="352926"/>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A</a:t>
            </a:r>
          </a:p>
        </p:txBody>
      </p:sp>
      <p:sp>
        <p:nvSpPr>
          <p:cNvPr id="7" name="Rectangle 6">
            <a:extLst>
              <a:ext uri="{FF2B5EF4-FFF2-40B4-BE49-F238E27FC236}">
                <a16:creationId xmlns:a16="http://schemas.microsoft.com/office/drawing/2014/main" id="{8892DEA9-ED78-3C46-8D3D-8A6DEC69B4C4}"/>
              </a:ext>
            </a:extLst>
          </p:cNvPr>
          <p:cNvSpPr/>
          <p:nvPr/>
        </p:nvSpPr>
        <p:spPr>
          <a:xfrm>
            <a:off x="2398295" y="2138784"/>
            <a:ext cx="336884" cy="352926"/>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A</a:t>
            </a:r>
          </a:p>
        </p:txBody>
      </p:sp>
      <p:sp>
        <p:nvSpPr>
          <p:cNvPr id="8" name="Rectangle 7">
            <a:extLst>
              <a:ext uri="{FF2B5EF4-FFF2-40B4-BE49-F238E27FC236}">
                <a16:creationId xmlns:a16="http://schemas.microsoft.com/office/drawing/2014/main" id="{A4E5D172-ADCC-2C42-A179-805DD9FFC968}"/>
              </a:ext>
            </a:extLst>
          </p:cNvPr>
          <p:cNvSpPr/>
          <p:nvPr/>
        </p:nvSpPr>
        <p:spPr>
          <a:xfrm>
            <a:off x="3520119" y="2138784"/>
            <a:ext cx="336884" cy="352926"/>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A</a:t>
            </a:r>
          </a:p>
        </p:txBody>
      </p:sp>
      <p:sp>
        <p:nvSpPr>
          <p:cNvPr id="9" name="Rectangle 8">
            <a:extLst>
              <a:ext uri="{FF2B5EF4-FFF2-40B4-BE49-F238E27FC236}">
                <a16:creationId xmlns:a16="http://schemas.microsoft.com/office/drawing/2014/main" id="{BF108417-DC35-0C40-8248-5940F4C4393E}"/>
              </a:ext>
            </a:extLst>
          </p:cNvPr>
          <p:cNvSpPr/>
          <p:nvPr/>
        </p:nvSpPr>
        <p:spPr>
          <a:xfrm>
            <a:off x="1318904" y="2138784"/>
            <a:ext cx="336884" cy="35292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A</a:t>
            </a:r>
          </a:p>
        </p:txBody>
      </p:sp>
      <p:sp>
        <p:nvSpPr>
          <p:cNvPr id="10" name="Rectangle 9">
            <a:extLst>
              <a:ext uri="{FF2B5EF4-FFF2-40B4-BE49-F238E27FC236}">
                <a16:creationId xmlns:a16="http://schemas.microsoft.com/office/drawing/2014/main" id="{7ABB28B6-E057-9640-BEDC-BAEFA0CF1665}"/>
              </a:ext>
            </a:extLst>
          </p:cNvPr>
          <p:cNvSpPr/>
          <p:nvPr/>
        </p:nvSpPr>
        <p:spPr>
          <a:xfrm>
            <a:off x="6898103" y="2138784"/>
            <a:ext cx="336884" cy="35292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A</a:t>
            </a:r>
          </a:p>
        </p:txBody>
      </p:sp>
      <p:cxnSp>
        <p:nvCxnSpPr>
          <p:cNvPr id="12" name="Straight Arrow Connector 11">
            <a:extLst>
              <a:ext uri="{FF2B5EF4-FFF2-40B4-BE49-F238E27FC236}">
                <a16:creationId xmlns:a16="http://schemas.microsoft.com/office/drawing/2014/main" id="{2DD85421-1CF3-0D46-A825-29A45962A5BA}"/>
              </a:ext>
            </a:extLst>
          </p:cNvPr>
          <p:cNvCxnSpPr>
            <a:stCxn id="9" idx="3"/>
            <a:endCxn id="7" idx="1"/>
          </p:cNvCxnSpPr>
          <p:nvPr/>
        </p:nvCxnSpPr>
        <p:spPr>
          <a:xfrm>
            <a:off x="1655788" y="2315247"/>
            <a:ext cx="742507"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 name="Straight Arrow Connector 12">
            <a:extLst>
              <a:ext uri="{FF2B5EF4-FFF2-40B4-BE49-F238E27FC236}">
                <a16:creationId xmlns:a16="http://schemas.microsoft.com/office/drawing/2014/main" id="{57C1FAF7-CE4D-5346-AA8E-9D9F27A4DF9C}"/>
              </a:ext>
            </a:extLst>
          </p:cNvPr>
          <p:cNvCxnSpPr>
            <a:cxnSpLocks/>
            <a:endCxn id="8" idx="1"/>
          </p:cNvCxnSpPr>
          <p:nvPr/>
        </p:nvCxnSpPr>
        <p:spPr>
          <a:xfrm>
            <a:off x="2735179" y="2315247"/>
            <a:ext cx="78494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 name="Straight Arrow Connector 16">
            <a:extLst>
              <a:ext uri="{FF2B5EF4-FFF2-40B4-BE49-F238E27FC236}">
                <a16:creationId xmlns:a16="http://schemas.microsoft.com/office/drawing/2014/main" id="{D527EF1E-1C04-424A-93C0-959CF9DD93F4}"/>
              </a:ext>
            </a:extLst>
          </p:cNvPr>
          <p:cNvCxnSpPr>
            <a:cxnSpLocks/>
            <a:stCxn id="8" idx="3"/>
            <a:endCxn id="6" idx="1"/>
          </p:cNvCxnSpPr>
          <p:nvPr/>
        </p:nvCxnSpPr>
        <p:spPr>
          <a:xfrm>
            <a:off x="3857003" y="2315247"/>
            <a:ext cx="1911254" cy="0"/>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20" name="Straight Arrow Connector 19">
            <a:extLst>
              <a:ext uri="{FF2B5EF4-FFF2-40B4-BE49-F238E27FC236}">
                <a16:creationId xmlns:a16="http://schemas.microsoft.com/office/drawing/2014/main" id="{A0F92A35-37C9-8046-9CAE-E78DCDE144C2}"/>
              </a:ext>
            </a:extLst>
          </p:cNvPr>
          <p:cNvCxnSpPr>
            <a:cxnSpLocks/>
            <a:stCxn id="6" idx="3"/>
            <a:endCxn id="10" idx="1"/>
          </p:cNvCxnSpPr>
          <p:nvPr/>
        </p:nvCxnSpPr>
        <p:spPr>
          <a:xfrm>
            <a:off x="6105141" y="2315247"/>
            <a:ext cx="7929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3" name="TextBox 22">
            <a:extLst>
              <a:ext uri="{FF2B5EF4-FFF2-40B4-BE49-F238E27FC236}">
                <a16:creationId xmlns:a16="http://schemas.microsoft.com/office/drawing/2014/main" id="{4BFABDF2-CEC9-C54B-BFDA-47AD1F127340}"/>
              </a:ext>
            </a:extLst>
          </p:cNvPr>
          <p:cNvSpPr txBox="1"/>
          <p:nvPr/>
        </p:nvSpPr>
        <p:spPr>
          <a:xfrm>
            <a:off x="1146547" y="1686822"/>
            <a:ext cx="756938" cy="338554"/>
          </a:xfrm>
          <a:prstGeom prst="rect">
            <a:avLst/>
          </a:prstGeom>
          <a:noFill/>
        </p:spPr>
        <p:txBody>
          <a:bodyPr wrap="none" rtlCol="0">
            <a:spAutoFit/>
          </a:bodyPr>
          <a:lstStyle/>
          <a:p>
            <a:r>
              <a:rPr lang="en-US" sz="1600" dirty="0" err="1">
                <a:solidFill>
                  <a:schemeClr val="tx1"/>
                </a:solidFill>
              </a:rPr>
              <a:t>Instr</a:t>
            </a:r>
            <a:r>
              <a:rPr lang="en-US" sz="1600" dirty="0">
                <a:solidFill>
                  <a:schemeClr val="tx1"/>
                </a:solidFill>
              </a:rPr>
              <a:t> 1</a:t>
            </a:r>
          </a:p>
        </p:txBody>
      </p:sp>
      <p:sp>
        <p:nvSpPr>
          <p:cNvPr id="24" name="TextBox 23">
            <a:extLst>
              <a:ext uri="{FF2B5EF4-FFF2-40B4-BE49-F238E27FC236}">
                <a16:creationId xmlns:a16="http://schemas.microsoft.com/office/drawing/2014/main" id="{FB22405E-8885-104E-A950-DD8A8EF16FB5}"/>
              </a:ext>
            </a:extLst>
          </p:cNvPr>
          <p:cNvSpPr txBox="1"/>
          <p:nvPr/>
        </p:nvSpPr>
        <p:spPr>
          <a:xfrm>
            <a:off x="2225938" y="1675768"/>
            <a:ext cx="756938" cy="338554"/>
          </a:xfrm>
          <a:prstGeom prst="rect">
            <a:avLst/>
          </a:prstGeom>
          <a:noFill/>
        </p:spPr>
        <p:txBody>
          <a:bodyPr wrap="none" rtlCol="0">
            <a:spAutoFit/>
          </a:bodyPr>
          <a:lstStyle/>
          <a:p>
            <a:r>
              <a:rPr lang="en-US" sz="1600" dirty="0" err="1">
                <a:solidFill>
                  <a:schemeClr val="tx1"/>
                </a:solidFill>
              </a:rPr>
              <a:t>Instr</a:t>
            </a:r>
            <a:r>
              <a:rPr lang="en-US" sz="1600" dirty="0">
                <a:solidFill>
                  <a:schemeClr val="tx1"/>
                </a:solidFill>
              </a:rPr>
              <a:t> 2</a:t>
            </a:r>
          </a:p>
        </p:txBody>
      </p:sp>
      <p:sp>
        <p:nvSpPr>
          <p:cNvPr id="25" name="TextBox 24">
            <a:extLst>
              <a:ext uri="{FF2B5EF4-FFF2-40B4-BE49-F238E27FC236}">
                <a16:creationId xmlns:a16="http://schemas.microsoft.com/office/drawing/2014/main" id="{3EFB1B36-AB70-E24E-9087-08BE0001F53B}"/>
              </a:ext>
            </a:extLst>
          </p:cNvPr>
          <p:cNvSpPr txBox="1"/>
          <p:nvPr/>
        </p:nvSpPr>
        <p:spPr>
          <a:xfrm>
            <a:off x="3347762" y="1675960"/>
            <a:ext cx="756938" cy="338554"/>
          </a:xfrm>
          <a:prstGeom prst="rect">
            <a:avLst/>
          </a:prstGeom>
          <a:noFill/>
        </p:spPr>
        <p:txBody>
          <a:bodyPr wrap="none" rtlCol="0">
            <a:spAutoFit/>
          </a:bodyPr>
          <a:lstStyle/>
          <a:p>
            <a:r>
              <a:rPr lang="en-US" sz="1600" dirty="0" err="1">
                <a:solidFill>
                  <a:schemeClr val="tx1"/>
                </a:solidFill>
              </a:rPr>
              <a:t>Instr</a:t>
            </a:r>
            <a:r>
              <a:rPr lang="en-US" sz="1600" dirty="0">
                <a:solidFill>
                  <a:schemeClr val="tx1"/>
                </a:solidFill>
              </a:rPr>
              <a:t> 3</a:t>
            </a:r>
          </a:p>
        </p:txBody>
      </p:sp>
      <p:sp>
        <p:nvSpPr>
          <p:cNvPr id="26" name="TextBox 25">
            <a:extLst>
              <a:ext uri="{FF2B5EF4-FFF2-40B4-BE49-F238E27FC236}">
                <a16:creationId xmlns:a16="http://schemas.microsoft.com/office/drawing/2014/main" id="{F39768E1-0C43-6E4E-9AE6-C4A7B3EC779A}"/>
              </a:ext>
            </a:extLst>
          </p:cNvPr>
          <p:cNvSpPr txBox="1"/>
          <p:nvPr/>
        </p:nvSpPr>
        <p:spPr>
          <a:xfrm>
            <a:off x="5595900" y="1679806"/>
            <a:ext cx="745717" cy="338554"/>
          </a:xfrm>
          <a:prstGeom prst="rect">
            <a:avLst/>
          </a:prstGeom>
          <a:noFill/>
        </p:spPr>
        <p:txBody>
          <a:bodyPr wrap="none" rtlCol="0">
            <a:spAutoFit/>
          </a:bodyPr>
          <a:lstStyle/>
          <a:p>
            <a:r>
              <a:rPr lang="en-US" sz="1600" dirty="0" err="1">
                <a:solidFill>
                  <a:schemeClr val="tx1"/>
                </a:solidFill>
              </a:rPr>
              <a:t>Instr</a:t>
            </a:r>
            <a:r>
              <a:rPr lang="en-US" sz="1600" dirty="0">
                <a:solidFill>
                  <a:schemeClr val="tx1"/>
                </a:solidFill>
              </a:rPr>
              <a:t> k</a:t>
            </a:r>
          </a:p>
        </p:txBody>
      </p:sp>
      <p:sp>
        <p:nvSpPr>
          <p:cNvPr id="27" name="TextBox 26">
            <a:extLst>
              <a:ext uri="{FF2B5EF4-FFF2-40B4-BE49-F238E27FC236}">
                <a16:creationId xmlns:a16="http://schemas.microsoft.com/office/drawing/2014/main" id="{FFE40443-85C4-B74D-BD81-6F9D5EAF8394}"/>
              </a:ext>
            </a:extLst>
          </p:cNvPr>
          <p:cNvSpPr txBox="1"/>
          <p:nvPr/>
        </p:nvSpPr>
        <p:spPr>
          <a:xfrm>
            <a:off x="6655329" y="1679806"/>
            <a:ext cx="979755" cy="338554"/>
          </a:xfrm>
          <a:prstGeom prst="rect">
            <a:avLst/>
          </a:prstGeom>
          <a:noFill/>
        </p:spPr>
        <p:txBody>
          <a:bodyPr wrap="none" rtlCol="0">
            <a:spAutoFit/>
          </a:bodyPr>
          <a:lstStyle/>
          <a:p>
            <a:r>
              <a:rPr lang="en-US" sz="1600" dirty="0" err="1">
                <a:solidFill>
                  <a:schemeClr val="tx1"/>
                </a:solidFill>
              </a:rPr>
              <a:t>Instr</a:t>
            </a:r>
            <a:r>
              <a:rPr lang="en-US" sz="1600" dirty="0">
                <a:solidFill>
                  <a:schemeClr val="tx1"/>
                </a:solidFill>
              </a:rPr>
              <a:t> k+1</a:t>
            </a:r>
          </a:p>
        </p:txBody>
      </p:sp>
      <p:sp>
        <p:nvSpPr>
          <p:cNvPr id="28" name="TextBox 27">
            <a:extLst>
              <a:ext uri="{FF2B5EF4-FFF2-40B4-BE49-F238E27FC236}">
                <a16:creationId xmlns:a16="http://schemas.microsoft.com/office/drawing/2014/main" id="{18B6272A-7AF4-A74E-9592-649182E63F99}"/>
              </a:ext>
            </a:extLst>
          </p:cNvPr>
          <p:cNvSpPr txBox="1"/>
          <p:nvPr/>
        </p:nvSpPr>
        <p:spPr>
          <a:xfrm>
            <a:off x="224590" y="3144258"/>
            <a:ext cx="718466" cy="338554"/>
          </a:xfrm>
          <a:prstGeom prst="rect">
            <a:avLst/>
          </a:prstGeom>
          <a:noFill/>
          <a:ln>
            <a:solidFill>
              <a:schemeClr val="tx1"/>
            </a:solidFill>
          </a:ln>
        </p:spPr>
        <p:txBody>
          <a:bodyPr wrap="none" rtlCol="0">
            <a:spAutoFit/>
          </a:bodyPr>
          <a:lstStyle/>
          <a:p>
            <a:r>
              <a:rPr lang="en-US" sz="1600" dirty="0">
                <a:solidFill>
                  <a:srgbClr val="00B050"/>
                </a:solidFill>
              </a:rPr>
              <a:t>Clean</a:t>
            </a:r>
          </a:p>
        </p:txBody>
      </p:sp>
      <p:cxnSp>
        <p:nvCxnSpPr>
          <p:cNvPr id="30" name="Straight Arrow Connector 29">
            <a:extLst>
              <a:ext uri="{FF2B5EF4-FFF2-40B4-BE49-F238E27FC236}">
                <a16:creationId xmlns:a16="http://schemas.microsoft.com/office/drawing/2014/main" id="{CB25F042-4AC6-4D4D-B32E-E6D021CAB09C}"/>
              </a:ext>
            </a:extLst>
          </p:cNvPr>
          <p:cNvCxnSpPr>
            <a:stCxn id="9" idx="2"/>
            <a:endCxn id="28" idx="0"/>
          </p:cNvCxnSpPr>
          <p:nvPr/>
        </p:nvCxnSpPr>
        <p:spPr>
          <a:xfrm flipH="1">
            <a:off x="583823" y="2491710"/>
            <a:ext cx="903523" cy="652548"/>
          </a:xfrm>
          <a:prstGeom prst="straightConnector1">
            <a:avLst/>
          </a:prstGeom>
          <a:ln>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32" name="TextBox 31">
            <a:extLst>
              <a:ext uri="{FF2B5EF4-FFF2-40B4-BE49-F238E27FC236}">
                <a16:creationId xmlns:a16="http://schemas.microsoft.com/office/drawing/2014/main" id="{A73A0144-87D7-6F42-981B-55A7825BAD2F}"/>
              </a:ext>
            </a:extLst>
          </p:cNvPr>
          <p:cNvSpPr txBox="1"/>
          <p:nvPr/>
        </p:nvSpPr>
        <p:spPr>
          <a:xfrm>
            <a:off x="1098420" y="3138494"/>
            <a:ext cx="1798157" cy="830997"/>
          </a:xfrm>
          <a:prstGeom prst="rect">
            <a:avLst/>
          </a:prstGeom>
          <a:noFill/>
          <a:ln>
            <a:solidFill>
              <a:schemeClr val="tx1"/>
            </a:solidFill>
          </a:ln>
        </p:spPr>
        <p:txBody>
          <a:bodyPr wrap="square" rtlCol="0">
            <a:spAutoFit/>
          </a:bodyPr>
          <a:lstStyle/>
          <a:p>
            <a:r>
              <a:rPr lang="en-US" sz="1600" dirty="0">
                <a:solidFill>
                  <a:srgbClr val="00B050"/>
                </a:solidFill>
              </a:rPr>
              <a:t>Alive Corrupted:</a:t>
            </a:r>
          </a:p>
          <a:p>
            <a:r>
              <a:rPr lang="en-US" sz="1600" dirty="0"/>
              <a:t>A starts being affected by errors </a:t>
            </a:r>
          </a:p>
        </p:txBody>
      </p:sp>
      <p:cxnSp>
        <p:nvCxnSpPr>
          <p:cNvPr id="33" name="Straight Arrow Connector 32">
            <a:extLst>
              <a:ext uri="{FF2B5EF4-FFF2-40B4-BE49-F238E27FC236}">
                <a16:creationId xmlns:a16="http://schemas.microsoft.com/office/drawing/2014/main" id="{7EC9CD04-43FD-AE44-8495-8D2BC57DB9ED}"/>
              </a:ext>
            </a:extLst>
          </p:cNvPr>
          <p:cNvCxnSpPr>
            <a:cxnSpLocks/>
            <a:stCxn id="7" idx="2"/>
            <a:endCxn id="32" idx="0"/>
          </p:cNvCxnSpPr>
          <p:nvPr/>
        </p:nvCxnSpPr>
        <p:spPr>
          <a:xfrm flipH="1">
            <a:off x="1997499" y="2491710"/>
            <a:ext cx="569238" cy="646784"/>
          </a:xfrm>
          <a:prstGeom prst="straightConnector1">
            <a:avLst/>
          </a:prstGeom>
          <a:ln>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39" name="TextBox 38">
            <a:extLst>
              <a:ext uri="{FF2B5EF4-FFF2-40B4-BE49-F238E27FC236}">
                <a16:creationId xmlns:a16="http://schemas.microsoft.com/office/drawing/2014/main" id="{32EE6D53-A4EE-E84F-941A-ED2040F2A8F5}"/>
              </a:ext>
            </a:extLst>
          </p:cNvPr>
          <p:cNvSpPr txBox="1"/>
          <p:nvPr/>
        </p:nvSpPr>
        <p:spPr>
          <a:xfrm>
            <a:off x="3063397" y="3141200"/>
            <a:ext cx="1931939" cy="830997"/>
          </a:xfrm>
          <a:prstGeom prst="rect">
            <a:avLst/>
          </a:prstGeom>
          <a:noFill/>
          <a:ln>
            <a:solidFill>
              <a:schemeClr val="tx1"/>
            </a:solidFill>
          </a:ln>
        </p:spPr>
        <p:txBody>
          <a:bodyPr wrap="none" rtlCol="0">
            <a:spAutoFit/>
          </a:bodyPr>
          <a:lstStyle/>
          <a:p>
            <a:r>
              <a:rPr lang="en-US" sz="1600" dirty="0">
                <a:solidFill>
                  <a:srgbClr val="00B050"/>
                </a:solidFill>
              </a:rPr>
              <a:t>Alive Corrupted:</a:t>
            </a:r>
          </a:p>
          <a:p>
            <a:r>
              <a:rPr lang="en-US" sz="1600" dirty="0"/>
              <a:t>A is used in this </a:t>
            </a:r>
            <a:br>
              <a:rPr lang="en-US" sz="1600" dirty="0"/>
            </a:br>
            <a:r>
              <a:rPr lang="en-US" sz="1600" dirty="0"/>
              <a:t>or later instructions</a:t>
            </a:r>
          </a:p>
        </p:txBody>
      </p:sp>
      <p:cxnSp>
        <p:nvCxnSpPr>
          <p:cNvPr id="41" name="Straight Arrow Connector 40">
            <a:extLst>
              <a:ext uri="{FF2B5EF4-FFF2-40B4-BE49-F238E27FC236}">
                <a16:creationId xmlns:a16="http://schemas.microsoft.com/office/drawing/2014/main" id="{46418AFA-0860-BC4F-BCE8-79F72888B36B}"/>
              </a:ext>
            </a:extLst>
          </p:cNvPr>
          <p:cNvCxnSpPr>
            <a:cxnSpLocks/>
            <a:stCxn id="8" idx="2"/>
            <a:endCxn id="39" idx="0"/>
          </p:cNvCxnSpPr>
          <p:nvPr/>
        </p:nvCxnSpPr>
        <p:spPr>
          <a:xfrm>
            <a:off x="3688561" y="2491710"/>
            <a:ext cx="340806" cy="649490"/>
          </a:xfrm>
          <a:prstGeom prst="straightConnector1">
            <a:avLst/>
          </a:prstGeom>
          <a:ln>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44" name="TextBox 43">
            <a:extLst>
              <a:ext uri="{FF2B5EF4-FFF2-40B4-BE49-F238E27FC236}">
                <a16:creationId xmlns:a16="http://schemas.microsoft.com/office/drawing/2014/main" id="{C095F61B-A2B0-F444-A6A6-DD6D2E997248}"/>
              </a:ext>
            </a:extLst>
          </p:cNvPr>
          <p:cNvSpPr txBox="1"/>
          <p:nvPr/>
        </p:nvSpPr>
        <p:spPr>
          <a:xfrm>
            <a:off x="5121358" y="3161622"/>
            <a:ext cx="1816523" cy="830997"/>
          </a:xfrm>
          <a:prstGeom prst="rect">
            <a:avLst/>
          </a:prstGeom>
          <a:noFill/>
          <a:ln>
            <a:solidFill>
              <a:schemeClr val="tx1"/>
            </a:solidFill>
          </a:ln>
        </p:spPr>
        <p:txBody>
          <a:bodyPr wrap="none" rtlCol="0">
            <a:spAutoFit/>
          </a:bodyPr>
          <a:lstStyle/>
          <a:p>
            <a:r>
              <a:rPr lang="en-US" sz="1600" dirty="0">
                <a:solidFill>
                  <a:srgbClr val="00B050"/>
                </a:solidFill>
              </a:rPr>
              <a:t>Alive Corrupted:</a:t>
            </a:r>
          </a:p>
          <a:p>
            <a:r>
              <a:rPr lang="en-US" sz="1600" dirty="0"/>
              <a:t>A is used in this</a:t>
            </a:r>
            <a:br>
              <a:rPr lang="en-US" sz="1600" dirty="0"/>
            </a:br>
            <a:r>
              <a:rPr lang="en-US" sz="1600" dirty="0"/>
              <a:t>or later instruction</a:t>
            </a:r>
          </a:p>
        </p:txBody>
      </p:sp>
      <p:sp>
        <p:nvSpPr>
          <p:cNvPr id="45" name="TextBox 44">
            <a:extLst>
              <a:ext uri="{FF2B5EF4-FFF2-40B4-BE49-F238E27FC236}">
                <a16:creationId xmlns:a16="http://schemas.microsoft.com/office/drawing/2014/main" id="{B946AE7B-AB3C-F94F-9348-87FCA65EF955}"/>
              </a:ext>
            </a:extLst>
          </p:cNvPr>
          <p:cNvSpPr txBox="1"/>
          <p:nvPr/>
        </p:nvSpPr>
        <p:spPr>
          <a:xfrm>
            <a:off x="7119221" y="3138494"/>
            <a:ext cx="1519968" cy="1323439"/>
          </a:xfrm>
          <a:prstGeom prst="rect">
            <a:avLst/>
          </a:prstGeom>
          <a:noFill/>
          <a:ln>
            <a:solidFill>
              <a:schemeClr val="tx1"/>
            </a:solidFill>
          </a:ln>
        </p:spPr>
        <p:txBody>
          <a:bodyPr wrap="none" rtlCol="0">
            <a:spAutoFit/>
          </a:bodyPr>
          <a:lstStyle/>
          <a:p>
            <a:r>
              <a:rPr lang="en-US" sz="1600" dirty="0">
                <a:solidFill>
                  <a:srgbClr val="00B050"/>
                </a:solidFill>
              </a:rPr>
              <a:t>Clean:</a:t>
            </a:r>
          </a:p>
          <a:p>
            <a:r>
              <a:rPr lang="en-US" sz="1600" dirty="0"/>
              <a:t>A is not used </a:t>
            </a:r>
          </a:p>
          <a:p>
            <a:r>
              <a:rPr lang="en-US" sz="1600" dirty="0"/>
              <a:t>anymore. Or </a:t>
            </a:r>
          </a:p>
          <a:p>
            <a:r>
              <a:rPr lang="en-US" sz="1600" dirty="0"/>
              <a:t>A is written by </a:t>
            </a:r>
            <a:br>
              <a:rPr lang="en-US" sz="1600" dirty="0"/>
            </a:br>
            <a:r>
              <a:rPr lang="en-US" sz="1600" dirty="0"/>
              <a:t>a clean value.</a:t>
            </a:r>
          </a:p>
        </p:txBody>
      </p:sp>
      <p:cxnSp>
        <p:nvCxnSpPr>
          <p:cNvPr id="46" name="Straight Arrow Connector 45">
            <a:extLst>
              <a:ext uri="{FF2B5EF4-FFF2-40B4-BE49-F238E27FC236}">
                <a16:creationId xmlns:a16="http://schemas.microsoft.com/office/drawing/2014/main" id="{14E38D8C-FDEE-D440-AF9E-9E8A9EE40886}"/>
              </a:ext>
            </a:extLst>
          </p:cNvPr>
          <p:cNvCxnSpPr>
            <a:cxnSpLocks/>
            <a:stCxn id="6" idx="2"/>
            <a:endCxn id="44" idx="0"/>
          </p:cNvCxnSpPr>
          <p:nvPr/>
        </p:nvCxnSpPr>
        <p:spPr>
          <a:xfrm>
            <a:off x="5936699" y="2491710"/>
            <a:ext cx="92921" cy="669912"/>
          </a:xfrm>
          <a:prstGeom prst="straightConnector1">
            <a:avLst/>
          </a:prstGeom>
          <a:ln>
            <a:solidFill>
              <a:schemeClr val="tx1"/>
            </a:solidFill>
            <a:tailEnd type="triangle"/>
          </a:ln>
        </p:spPr>
        <p:style>
          <a:lnRef idx="1">
            <a:schemeClr val="dk1"/>
          </a:lnRef>
          <a:fillRef idx="0">
            <a:schemeClr val="dk1"/>
          </a:fillRef>
          <a:effectRef idx="0">
            <a:schemeClr val="dk1"/>
          </a:effectRef>
          <a:fontRef idx="minor">
            <a:schemeClr val="tx1"/>
          </a:fontRef>
        </p:style>
      </p:cxnSp>
      <p:cxnSp>
        <p:nvCxnSpPr>
          <p:cNvPr id="49" name="Straight Arrow Connector 48">
            <a:extLst>
              <a:ext uri="{FF2B5EF4-FFF2-40B4-BE49-F238E27FC236}">
                <a16:creationId xmlns:a16="http://schemas.microsoft.com/office/drawing/2014/main" id="{6B872946-3B76-E942-9803-1A83EC05C59B}"/>
              </a:ext>
            </a:extLst>
          </p:cNvPr>
          <p:cNvCxnSpPr>
            <a:cxnSpLocks/>
            <a:stCxn id="10" idx="2"/>
            <a:endCxn id="45" idx="0"/>
          </p:cNvCxnSpPr>
          <p:nvPr/>
        </p:nvCxnSpPr>
        <p:spPr>
          <a:xfrm>
            <a:off x="7066545" y="2491710"/>
            <a:ext cx="812660" cy="646784"/>
          </a:xfrm>
          <a:prstGeom prst="straightConnector1">
            <a:avLst/>
          </a:prstGeom>
          <a:ln>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5" name="Rounded Rectangle 4">
            <a:extLst>
              <a:ext uri="{FF2B5EF4-FFF2-40B4-BE49-F238E27FC236}">
                <a16:creationId xmlns:a16="http://schemas.microsoft.com/office/drawing/2014/main" id="{DEAABF4D-9B74-F544-9969-230FBDEEE73F}"/>
              </a:ext>
            </a:extLst>
          </p:cNvPr>
          <p:cNvSpPr/>
          <p:nvPr/>
        </p:nvSpPr>
        <p:spPr>
          <a:xfrm>
            <a:off x="1903485" y="1594586"/>
            <a:ext cx="4751844" cy="1169112"/>
          </a:xfrm>
          <a:prstGeom prst="roundRect">
            <a:avLst/>
          </a:prstGeom>
          <a:solidFill>
            <a:srgbClr val="00B050">
              <a:alpha val="1300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 name="Straight Connector 13">
            <a:extLst>
              <a:ext uri="{FF2B5EF4-FFF2-40B4-BE49-F238E27FC236}">
                <a16:creationId xmlns:a16="http://schemas.microsoft.com/office/drawing/2014/main" id="{60B2CA05-1F5E-DD4B-AEBE-902807416757}"/>
              </a:ext>
            </a:extLst>
          </p:cNvPr>
          <p:cNvCxnSpPr>
            <a:stCxn id="5" idx="0"/>
          </p:cNvCxnSpPr>
          <p:nvPr/>
        </p:nvCxnSpPr>
        <p:spPr>
          <a:xfrm flipV="1">
            <a:off x="4279407" y="1147156"/>
            <a:ext cx="841951" cy="44743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C9292E28-D613-2B4D-B295-C0C6706E669A}"/>
              </a:ext>
            </a:extLst>
          </p:cNvPr>
          <p:cNvSpPr txBox="1"/>
          <p:nvPr/>
        </p:nvSpPr>
        <p:spPr>
          <a:xfrm>
            <a:off x="5121358" y="781381"/>
            <a:ext cx="3429679" cy="646331"/>
          </a:xfrm>
          <a:prstGeom prst="rect">
            <a:avLst/>
          </a:prstGeom>
          <a:noFill/>
        </p:spPr>
        <p:txBody>
          <a:bodyPr wrap="square" rtlCol="0">
            <a:spAutoFit/>
          </a:bodyPr>
          <a:lstStyle/>
          <a:p>
            <a:r>
              <a:rPr lang="en-US" sz="1800" b="1" dirty="0">
                <a:solidFill>
                  <a:srgbClr val="00B050"/>
                </a:solidFill>
              </a:rPr>
              <a:t>The period of alive corrupted Location A</a:t>
            </a:r>
          </a:p>
        </p:txBody>
      </p:sp>
      <p:sp>
        <p:nvSpPr>
          <p:cNvPr id="35" name="Shape 96">
            <a:extLst>
              <a:ext uri="{FF2B5EF4-FFF2-40B4-BE49-F238E27FC236}">
                <a16:creationId xmlns:a16="http://schemas.microsoft.com/office/drawing/2014/main" id="{753FEF3A-36A8-6443-A3B4-4E3438A8F6A5}"/>
              </a:ext>
            </a:extLst>
          </p:cNvPr>
          <p:cNvSpPr txBox="1">
            <a:spLocks noGrp="1"/>
          </p:cNvSpPr>
          <p:nvPr>
            <p:ph type="sldNum" idx="12"/>
          </p:nvPr>
        </p:nvSpPr>
        <p:spPr>
          <a:xfrm>
            <a:off x="8472459" y="4663216"/>
            <a:ext cx="548699" cy="393600"/>
          </a:xfrm>
          <a:prstGeom prst="rect">
            <a:avLst/>
          </a:prstGeom>
        </p:spPr>
        <p:txBody>
          <a:bodyPr lIns="91425" tIns="91425" rIns="91425" bIns="91425" anchor="ctr" anchorCtr="0">
            <a:noAutofit/>
          </a:bodyPr>
          <a:lstStyle/>
          <a:p>
            <a:r>
              <a:rPr lang="en" dirty="0">
                <a:latin typeface="Arial" panose="020B0604020202020204" pitchFamily="34" charset="0"/>
                <a:cs typeface="Arial" panose="020B0604020202020204" pitchFamily="34" charset="0"/>
              </a:rPr>
              <a:t>14</a:t>
            </a:r>
          </a:p>
        </p:txBody>
      </p:sp>
    </p:spTree>
    <p:extLst>
      <p:ext uri="{BB962C8B-B14F-4D97-AF65-F5344CB8AC3E}">
        <p14:creationId xmlns:p14="http://schemas.microsoft.com/office/powerpoint/2010/main" val="3479142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fade">
                                      <p:cBhvr>
                                        <p:cTn id="10" dur="500"/>
                                        <p:tgtEl>
                                          <p:spTgt spid="24"/>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par>
                                <p:cTn id="14" presetID="10" presetClass="entr" presetSubtype="0" fill="hold" nodeType="withEffect">
                                  <p:stCondLst>
                                    <p:cond delay="0"/>
                                  </p:stCondLst>
                                  <p:childTnLst>
                                    <p:set>
                                      <p:cBhvr>
                                        <p:cTn id="15" dur="1" fill="hold">
                                          <p:stCondLst>
                                            <p:cond delay="0"/>
                                          </p:stCondLst>
                                        </p:cTn>
                                        <p:tgtEl>
                                          <p:spTgt spid="33"/>
                                        </p:tgtEl>
                                        <p:attrNameLst>
                                          <p:attrName>style.visibility</p:attrName>
                                        </p:attrNameLst>
                                      </p:cBhvr>
                                      <p:to>
                                        <p:strVal val="visible"/>
                                      </p:to>
                                    </p:set>
                                    <p:animEffect transition="in" filter="fade">
                                      <p:cBhvr>
                                        <p:cTn id="16" dur="500"/>
                                        <p:tgtEl>
                                          <p:spTgt spid="33"/>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animEffect transition="in" filter="fade">
                                      <p:cBhvr>
                                        <p:cTn id="19" dur="500"/>
                                        <p:tgtEl>
                                          <p:spTgt spid="32"/>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fade">
                                      <p:cBhvr>
                                        <p:cTn id="24" dur="500"/>
                                        <p:tgtEl>
                                          <p:spTgt spid="13"/>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fade">
                                      <p:cBhvr>
                                        <p:cTn id="27" dur="500"/>
                                        <p:tgtEl>
                                          <p:spTgt spid="2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500"/>
                                        <p:tgtEl>
                                          <p:spTgt spid="8"/>
                                        </p:tgtEl>
                                      </p:cBhvr>
                                    </p:animEffect>
                                  </p:childTnLst>
                                </p:cTn>
                              </p:par>
                              <p:par>
                                <p:cTn id="31" presetID="10" presetClass="entr" presetSubtype="0" fill="hold" nodeType="withEffect">
                                  <p:stCondLst>
                                    <p:cond delay="0"/>
                                  </p:stCondLst>
                                  <p:childTnLst>
                                    <p:set>
                                      <p:cBhvr>
                                        <p:cTn id="32" dur="1" fill="hold">
                                          <p:stCondLst>
                                            <p:cond delay="0"/>
                                          </p:stCondLst>
                                        </p:cTn>
                                        <p:tgtEl>
                                          <p:spTgt spid="41"/>
                                        </p:tgtEl>
                                        <p:attrNameLst>
                                          <p:attrName>style.visibility</p:attrName>
                                        </p:attrNameLst>
                                      </p:cBhvr>
                                      <p:to>
                                        <p:strVal val="visible"/>
                                      </p:to>
                                    </p:set>
                                    <p:animEffect transition="in" filter="fade">
                                      <p:cBhvr>
                                        <p:cTn id="33" dur="500"/>
                                        <p:tgtEl>
                                          <p:spTgt spid="41"/>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9"/>
                                        </p:tgtEl>
                                        <p:attrNameLst>
                                          <p:attrName>style.visibility</p:attrName>
                                        </p:attrNameLst>
                                      </p:cBhvr>
                                      <p:to>
                                        <p:strVal val="visible"/>
                                      </p:to>
                                    </p:set>
                                    <p:animEffect transition="in" filter="fade">
                                      <p:cBhvr>
                                        <p:cTn id="36" dur="500"/>
                                        <p:tgtEl>
                                          <p:spTgt spid="39"/>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fade">
                                      <p:cBhvr>
                                        <p:cTn id="41" dur="500"/>
                                        <p:tgtEl>
                                          <p:spTgt spid="17"/>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26"/>
                                        </p:tgtEl>
                                        <p:attrNameLst>
                                          <p:attrName>style.visibility</p:attrName>
                                        </p:attrNameLst>
                                      </p:cBhvr>
                                      <p:to>
                                        <p:strVal val="visible"/>
                                      </p:to>
                                    </p:set>
                                    <p:animEffect transition="in" filter="fade">
                                      <p:cBhvr>
                                        <p:cTn id="44" dur="500"/>
                                        <p:tgtEl>
                                          <p:spTgt spid="26"/>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fade">
                                      <p:cBhvr>
                                        <p:cTn id="47" dur="500"/>
                                        <p:tgtEl>
                                          <p:spTgt spid="6"/>
                                        </p:tgtEl>
                                      </p:cBhvr>
                                    </p:animEffect>
                                  </p:childTnLst>
                                </p:cTn>
                              </p:par>
                              <p:par>
                                <p:cTn id="48" presetID="10" presetClass="entr" presetSubtype="0" fill="hold" nodeType="withEffect">
                                  <p:stCondLst>
                                    <p:cond delay="0"/>
                                  </p:stCondLst>
                                  <p:childTnLst>
                                    <p:set>
                                      <p:cBhvr>
                                        <p:cTn id="49" dur="1" fill="hold">
                                          <p:stCondLst>
                                            <p:cond delay="0"/>
                                          </p:stCondLst>
                                        </p:cTn>
                                        <p:tgtEl>
                                          <p:spTgt spid="46"/>
                                        </p:tgtEl>
                                        <p:attrNameLst>
                                          <p:attrName>style.visibility</p:attrName>
                                        </p:attrNameLst>
                                      </p:cBhvr>
                                      <p:to>
                                        <p:strVal val="visible"/>
                                      </p:to>
                                    </p:set>
                                    <p:animEffect transition="in" filter="fade">
                                      <p:cBhvr>
                                        <p:cTn id="50" dur="500"/>
                                        <p:tgtEl>
                                          <p:spTgt spid="46"/>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44"/>
                                        </p:tgtEl>
                                        <p:attrNameLst>
                                          <p:attrName>style.visibility</p:attrName>
                                        </p:attrNameLst>
                                      </p:cBhvr>
                                      <p:to>
                                        <p:strVal val="visible"/>
                                      </p:to>
                                    </p:set>
                                    <p:animEffect transition="in" filter="fade">
                                      <p:cBhvr>
                                        <p:cTn id="53" dur="500"/>
                                        <p:tgtEl>
                                          <p:spTgt spid="44"/>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20"/>
                                        </p:tgtEl>
                                        <p:attrNameLst>
                                          <p:attrName>style.visibility</p:attrName>
                                        </p:attrNameLst>
                                      </p:cBhvr>
                                      <p:to>
                                        <p:strVal val="visible"/>
                                      </p:to>
                                    </p:set>
                                    <p:animEffect transition="in" filter="fade">
                                      <p:cBhvr>
                                        <p:cTn id="58" dur="500"/>
                                        <p:tgtEl>
                                          <p:spTgt spid="20"/>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27"/>
                                        </p:tgtEl>
                                        <p:attrNameLst>
                                          <p:attrName>style.visibility</p:attrName>
                                        </p:attrNameLst>
                                      </p:cBhvr>
                                      <p:to>
                                        <p:strVal val="visible"/>
                                      </p:to>
                                    </p:set>
                                    <p:animEffect transition="in" filter="fade">
                                      <p:cBhvr>
                                        <p:cTn id="61" dur="500"/>
                                        <p:tgtEl>
                                          <p:spTgt spid="27"/>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10"/>
                                        </p:tgtEl>
                                        <p:attrNameLst>
                                          <p:attrName>style.visibility</p:attrName>
                                        </p:attrNameLst>
                                      </p:cBhvr>
                                      <p:to>
                                        <p:strVal val="visible"/>
                                      </p:to>
                                    </p:set>
                                    <p:animEffect transition="in" filter="fade">
                                      <p:cBhvr>
                                        <p:cTn id="64" dur="500"/>
                                        <p:tgtEl>
                                          <p:spTgt spid="10"/>
                                        </p:tgtEl>
                                      </p:cBhvr>
                                    </p:animEffect>
                                  </p:childTnLst>
                                </p:cTn>
                              </p:par>
                              <p:par>
                                <p:cTn id="65" presetID="10" presetClass="entr" presetSubtype="0" fill="hold" nodeType="withEffect">
                                  <p:stCondLst>
                                    <p:cond delay="0"/>
                                  </p:stCondLst>
                                  <p:childTnLst>
                                    <p:set>
                                      <p:cBhvr>
                                        <p:cTn id="66" dur="1" fill="hold">
                                          <p:stCondLst>
                                            <p:cond delay="0"/>
                                          </p:stCondLst>
                                        </p:cTn>
                                        <p:tgtEl>
                                          <p:spTgt spid="49"/>
                                        </p:tgtEl>
                                        <p:attrNameLst>
                                          <p:attrName>style.visibility</p:attrName>
                                        </p:attrNameLst>
                                      </p:cBhvr>
                                      <p:to>
                                        <p:strVal val="visible"/>
                                      </p:to>
                                    </p:set>
                                    <p:animEffect transition="in" filter="fade">
                                      <p:cBhvr>
                                        <p:cTn id="67" dur="500"/>
                                        <p:tgtEl>
                                          <p:spTgt spid="49"/>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45"/>
                                        </p:tgtEl>
                                        <p:attrNameLst>
                                          <p:attrName>style.visibility</p:attrName>
                                        </p:attrNameLst>
                                      </p:cBhvr>
                                      <p:to>
                                        <p:strVal val="visible"/>
                                      </p:to>
                                    </p:set>
                                    <p:animEffect transition="in" filter="fade">
                                      <p:cBhvr>
                                        <p:cTn id="70" dur="500"/>
                                        <p:tgtEl>
                                          <p:spTgt spid="45"/>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15"/>
                                        </p:tgtEl>
                                        <p:attrNameLst>
                                          <p:attrName>style.visibility</p:attrName>
                                        </p:attrNameLst>
                                      </p:cBhvr>
                                      <p:to>
                                        <p:strVal val="visible"/>
                                      </p:to>
                                    </p:set>
                                    <p:animEffect transition="in" filter="fade">
                                      <p:cBhvr>
                                        <p:cTn id="75" dur="500"/>
                                        <p:tgtEl>
                                          <p:spTgt spid="15"/>
                                        </p:tgtEl>
                                      </p:cBhvr>
                                    </p:animEffect>
                                  </p:childTnLst>
                                </p:cTn>
                              </p:par>
                              <p:par>
                                <p:cTn id="76" presetID="10" presetClass="entr" presetSubtype="0" fill="hold" nodeType="withEffect">
                                  <p:stCondLst>
                                    <p:cond delay="0"/>
                                  </p:stCondLst>
                                  <p:childTnLst>
                                    <p:set>
                                      <p:cBhvr>
                                        <p:cTn id="77" dur="1" fill="hold">
                                          <p:stCondLst>
                                            <p:cond delay="0"/>
                                          </p:stCondLst>
                                        </p:cTn>
                                        <p:tgtEl>
                                          <p:spTgt spid="14"/>
                                        </p:tgtEl>
                                        <p:attrNameLst>
                                          <p:attrName>style.visibility</p:attrName>
                                        </p:attrNameLst>
                                      </p:cBhvr>
                                      <p:to>
                                        <p:strVal val="visible"/>
                                      </p:to>
                                    </p:set>
                                    <p:animEffect transition="in" filter="fade">
                                      <p:cBhvr>
                                        <p:cTn id="78" dur="500"/>
                                        <p:tgtEl>
                                          <p:spTgt spid="14"/>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5"/>
                                        </p:tgtEl>
                                        <p:attrNameLst>
                                          <p:attrName>style.visibility</p:attrName>
                                        </p:attrNameLst>
                                      </p:cBhvr>
                                      <p:to>
                                        <p:strVal val="visible"/>
                                      </p:to>
                                    </p:set>
                                    <p:animEffect transition="in" filter="fade">
                                      <p:cBhvr>
                                        <p:cTn id="8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0" grpId="0" animBg="1"/>
      <p:bldP spid="24" grpId="0"/>
      <p:bldP spid="25" grpId="0"/>
      <p:bldP spid="26" grpId="0"/>
      <p:bldP spid="27" grpId="0"/>
      <p:bldP spid="32" grpId="0" animBg="1"/>
      <p:bldP spid="39" grpId="0" animBg="1"/>
      <p:bldP spid="44" grpId="0" animBg="1"/>
      <p:bldP spid="45" grpId="0" animBg="1"/>
      <p:bldP spid="5" grpId="0" animBg="1"/>
      <p:bldP spid="1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85DCAD9-BB5E-2749-BF4D-89643A574AB9}"/>
              </a:ext>
            </a:extLst>
          </p:cNvPr>
          <p:cNvSpPr>
            <a:spLocks noGrp="1"/>
          </p:cNvSpPr>
          <p:nvPr>
            <p:ph type="sldNum" idx="12"/>
          </p:nvPr>
        </p:nvSpPr>
        <p:spPr/>
        <p:txBody>
          <a:bodyPr/>
          <a:lstStyle/>
          <a:p>
            <a:r>
              <a:rPr lang="en" dirty="0"/>
              <a:t>15</a:t>
            </a:r>
          </a:p>
        </p:txBody>
      </p:sp>
      <p:pic>
        <p:nvPicPr>
          <p:cNvPr id="5" name="Picture 4">
            <a:extLst>
              <a:ext uri="{FF2B5EF4-FFF2-40B4-BE49-F238E27FC236}">
                <a16:creationId xmlns:a16="http://schemas.microsoft.com/office/drawing/2014/main" id="{3C5F18DF-1E3D-1B46-9119-FE0B89E5EE01}"/>
              </a:ext>
            </a:extLst>
          </p:cNvPr>
          <p:cNvPicPr>
            <a:picLocks noChangeAspect="1"/>
          </p:cNvPicPr>
          <p:nvPr/>
        </p:nvPicPr>
        <p:blipFill rotWithShape="1">
          <a:blip r:embed="rId3">
            <a:extLst>
              <a:ext uri="{28A0092B-C50C-407E-A947-70E740481C1C}">
                <a14:useLocalDpi xmlns:a14="http://schemas.microsoft.com/office/drawing/2010/main" val="0"/>
              </a:ext>
            </a:extLst>
          </a:blip>
          <a:srcRect l="13580" t="5512" r="13955" b="7087"/>
          <a:stretch/>
        </p:blipFill>
        <p:spPr>
          <a:xfrm rot="5400000">
            <a:off x="1730096" y="-810814"/>
            <a:ext cx="4014005" cy="6540416"/>
          </a:xfrm>
          <a:prstGeom prst="rect">
            <a:avLst/>
          </a:prstGeom>
        </p:spPr>
      </p:pic>
      <p:sp>
        <p:nvSpPr>
          <p:cNvPr id="6" name="Rectangle 5">
            <a:extLst>
              <a:ext uri="{FF2B5EF4-FFF2-40B4-BE49-F238E27FC236}">
                <a16:creationId xmlns:a16="http://schemas.microsoft.com/office/drawing/2014/main" id="{B4FF2911-B513-674D-AF4B-2A0778D25BA4}"/>
              </a:ext>
            </a:extLst>
          </p:cNvPr>
          <p:cNvSpPr/>
          <p:nvPr/>
        </p:nvSpPr>
        <p:spPr>
          <a:xfrm>
            <a:off x="1080670" y="774062"/>
            <a:ext cx="486114" cy="3345870"/>
          </a:xfrm>
          <a:prstGeom prst="rect">
            <a:avLst/>
          </a:prstGeom>
          <a:noFill/>
          <a:ln w="38100">
            <a:solidFill>
              <a:srgbClr val="00B05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noFill/>
            </a:endParaRPr>
          </a:p>
        </p:txBody>
      </p:sp>
      <p:sp>
        <p:nvSpPr>
          <p:cNvPr id="7" name="Rectangle 6">
            <a:extLst>
              <a:ext uri="{FF2B5EF4-FFF2-40B4-BE49-F238E27FC236}">
                <a16:creationId xmlns:a16="http://schemas.microsoft.com/office/drawing/2014/main" id="{F8099D48-99B5-5640-83A3-474C92D5E830}"/>
              </a:ext>
            </a:extLst>
          </p:cNvPr>
          <p:cNvSpPr/>
          <p:nvPr/>
        </p:nvSpPr>
        <p:spPr>
          <a:xfrm>
            <a:off x="2953100" y="631098"/>
            <a:ext cx="567951" cy="1826366"/>
          </a:xfrm>
          <a:prstGeom prst="rect">
            <a:avLst/>
          </a:prstGeom>
          <a:noFill/>
          <a:ln w="38100">
            <a:solidFill>
              <a:srgbClr val="00B05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8" name="Rectangle 7">
            <a:extLst>
              <a:ext uri="{FF2B5EF4-FFF2-40B4-BE49-F238E27FC236}">
                <a16:creationId xmlns:a16="http://schemas.microsoft.com/office/drawing/2014/main" id="{93F437CB-704D-5241-8466-45489DC89414}"/>
              </a:ext>
            </a:extLst>
          </p:cNvPr>
          <p:cNvSpPr/>
          <p:nvPr/>
        </p:nvSpPr>
        <p:spPr>
          <a:xfrm>
            <a:off x="4984525" y="1515945"/>
            <a:ext cx="343715" cy="2531380"/>
          </a:xfrm>
          <a:prstGeom prst="rect">
            <a:avLst/>
          </a:prstGeom>
          <a:noFill/>
          <a:ln w="38100">
            <a:solidFill>
              <a:srgbClr val="00B05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9" name="Rectangle 8">
            <a:extLst>
              <a:ext uri="{FF2B5EF4-FFF2-40B4-BE49-F238E27FC236}">
                <a16:creationId xmlns:a16="http://schemas.microsoft.com/office/drawing/2014/main" id="{4921CEB2-6F7E-9E4B-B6A1-24D6A53CAB47}"/>
              </a:ext>
            </a:extLst>
          </p:cNvPr>
          <p:cNvSpPr/>
          <p:nvPr/>
        </p:nvSpPr>
        <p:spPr>
          <a:xfrm>
            <a:off x="1636344" y="673989"/>
            <a:ext cx="1247196" cy="253759"/>
          </a:xfrm>
          <a:prstGeom prst="rect">
            <a:avLst/>
          </a:prstGeom>
          <a:noFill/>
          <a:ln w="38100">
            <a:solidFill>
              <a:srgbClr val="00B0F0"/>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000"/>
          </a:p>
        </p:txBody>
      </p:sp>
      <p:sp>
        <p:nvSpPr>
          <p:cNvPr id="10" name="Rectangle 9">
            <a:extLst>
              <a:ext uri="{FF2B5EF4-FFF2-40B4-BE49-F238E27FC236}">
                <a16:creationId xmlns:a16="http://schemas.microsoft.com/office/drawing/2014/main" id="{FE385219-4165-F34F-9BD7-28CF788D213F}"/>
              </a:ext>
            </a:extLst>
          </p:cNvPr>
          <p:cNvSpPr/>
          <p:nvPr/>
        </p:nvSpPr>
        <p:spPr>
          <a:xfrm>
            <a:off x="3604526" y="1557303"/>
            <a:ext cx="1302842" cy="360985"/>
          </a:xfrm>
          <a:prstGeom prst="rect">
            <a:avLst/>
          </a:prstGeom>
          <a:noFill/>
          <a:ln w="38100">
            <a:solidFill>
              <a:srgbClr val="00B0F0"/>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000"/>
          </a:p>
        </p:txBody>
      </p:sp>
      <p:sp>
        <p:nvSpPr>
          <p:cNvPr id="11" name="Rectangle 10">
            <a:extLst>
              <a:ext uri="{FF2B5EF4-FFF2-40B4-BE49-F238E27FC236}">
                <a16:creationId xmlns:a16="http://schemas.microsoft.com/office/drawing/2014/main" id="{551B87A3-FCFF-5742-96D8-8ADF0FA0AF88}"/>
              </a:ext>
            </a:extLst>
          </p:cNvPr>
          <p:cNvSpPr/>
          <p:nvPr/>
        </p:nvSpPr>
        <p:spPr>
          <a:xfrm>
            <a:off x="5372598" y="2171280"/>
            <a:ext cx="1327001" cy="1853555"/>
          </a:xfrm>
          <a:prstGeom prst="rect">
            <a:avLst/>
          </a:prstGeom>
          <a:noFill/>
          <a:ln w="38100">
            <a:solidFill>
              <a:srgbClr val="00B0F0"/>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000"/>
          </a:p>
        </p:txBody>
      </p:sp>
      <p:cxnSp>
        <p:nvCxnSpPr>
          <p:cNvPr id="12" name="Straight Arrow Connector 11">
            <a:extLst>
              <a:ext uri="{FF2B5EF4-FFF2-40B4-BE49-F238E27FC236}">
                <a16:creationId xmlns:a16="http://schemas.microsoft.com/office/drawing/2014/main" id="{677E3986-509E-1E43-9A18-4DCA22A2AB0E}"/>
              </a:ext>
            </a:extLst>
          </p:cNvPr>
          <p:cNvCxnSpPr/>
          <p:nvPr/>
        </p:nvCxnSpPr>
        <p:spPr>
          <a:xfrm>
            <a:off x="1278833" y="4272466"/>
            <a:ext cx="1634122" cy="0"/>
          </a:xfrm>
          <a:prstGeom prst="straightConnector1">
            <a:avLst/>
          </a:prstGeom>
          <a:ln w="19050">
            <a:solidFill>
              <a:schemeClr val="tx1"/>
            </a:solidFill>
            <a:headEnd type="triangle" w="lg" len="med"/>
            <a:tailEnd type="triangle" w="lg" len="med"/>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BABB7778-625E-1C40-84F1-BA7F95AFF9C8}"/>
              </a:ext>
            </a:extLst>
          </p:cNvPr>
          <p:cNvSpPr txBox="1"/>
          <p:nvPr/>
        </p:nvSpPr>
        <p:spPr>
          <a:xfrm rot="16200000">
            <a:off x="-1509296" y="2327372"/>
            <a:ext cx="3445174" cy="338554"/>
          </a:xfrm>
          <a:prstGeom prst="rect">
            <a:avLst/>
          </a:prstGeom>
          <a:noFill/>
        </p:spPr>
        <p:txBody>
          <a:bodyPr wrap="none" rtlCol="0">
            <a:spAutoFit/>
          </a:bodyPr>
          <a:lstStyle/>
          <a:p>
            <a:r>
              <a:rPr lang="en-US" sz="1600" dirty="0"/>
              <a:t>Number of Alive Corrupted Location</a:t>
            </a:r>
          </a:p>
        </p:txBody>
      </p:sp>
      <p:sp>
        <p:nvSpPr>
          <p:cNvPr id="14" name="Rectangle 13">
            <a:extLst>
              <a:ext uri="{FF2B5EF4-FFF2-40B4-BE49-F238E27FC236}">
                <a16:creationId xmlns:a16="http://schemas.microsoft.com/office/drawing/2014/main" id="{9A6B0927-3E70-1644-8C23-9A443AAE06D9}"/>
              </a:ext>
            </a:extLst>
          </p:cNvPr>
          <p:cNvSpPr/>
          <p:nvPr/>
        </p:nvSpPr>
        <p:spPr>
          <a:xfrm>
            <a:off x="6650498" y="5000903"/>
            <a:ext cx="376451" cy="1785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5" name="Rectangle 14">
            <a:extLst>
              <a:ext uri="{FF2B5EF4-FFF2-40B4-BE49-F238E27FC236}">
                <a16:creationId xmlns:a16="http://schemas.microsoft.com/office/drawing/2014/main" id="{DCFB0E64-2657-1940-A10F-6B76E1C47BD2}"/>
              </a:ext>
            </a:extLst>
          </p:cNvPr>
          <p:cNvSpPr/>
          <p:nvPr/>
        </p:nvSpPr>
        <p:spPr>
          <a:xfrm>
            <a:off x="6581755" y="5039302"/>
            <a:ext cx="117845" cy="1540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B8EB4B97-4EAC-9B4E-A8B8-93A5BEFB9EEC}"/>
                  </a:ext>
                </a:extLst>
              </p:cNvPr>
              <p:cNvSpPr txBox="1"/>
              <p:nvPr/>
            </p:nvSpPr>
            <p:spPr>
              <a:xfrm>
                <a:off x="2344857" y="4730923"/>
                <a:ext cx="3404009" cy="338554"/>
              </a:xfrm>
              <a:prstGeom prst="rect">
                <a:avLst/>
              </a:prstGeom>
              <a:noFill/>
            </p:spPr>
            <p:txBody>
              <a:bodyPr wrap="none" rtlCol="0">
                <a:spAutoFit/>
              </a:bodyPr>
              <a:lstStyle/>
              <a:p>
                <a:r>
                  <a:rPr lang="en-US" sz="1600" dirty="0"/>
                  <a:t>Dynamic Instruction number (</a:t>
                </a:r>
                <a14:m>
                  <m:oMath xmlns:m="http://schemas.openxmlformats.org/officeDocument/2006/math">
                    <m:sSup>
                      <m:sSupPr>
                        <m:ctrlPr>
                          <a:rPr lang="en-US" sz="1600" i="1" smtClean="0">
                            <a:latin typeface="Cambria Math" panose="02040503050406030204" pitchFamily="18" charset="0"/>
                          </a:rPr>
                        </m:ctrlPr>
                      </m:sSupPr>
                      <m:e>
                        <m:r>
                          <a:rPr lang="en-US" sz="1600" b="0" i="1" smtClean="0">
                            <a:latin typeface="Cambria Math" charset="0"/>
                          </a:rPr>
                          <m:t>×10</m:t>
                        </m:r>
                      </m:e>
                      <m:sup>
                        <m:r>
                          <a:rPr lang="en-US" sz="1600" b="0" i="1" smtClean="0">
                            <a:latin typeface="Cambria Math" charset="0"/>
                          </a:rPr>
                          <m:t>7</m:t>
                        </m:r>
                      </m:sup>
                    </m:sSup>
                  </m:oMath>
                </a14:m>
                <a:r>
                  <a:rPr lang="en-US" sz="1600" dirty="0"/>
                  <a:t>)</a:t>
                </a:r>
              </a:p>
            </p:txBody>
          </p:sp>
        </mc:Choice>
        <mc:Fallback xmlns="">
          <p:sp>
            <p:nvSpPr>
              <p:cNvPr id="16" name="TextBox 15">
                <a:extLst>
                  <a:ext uri="{FF2B5EF4-FFF2-40B4-BE49-F238E27FC236}">
                    <a16:creationId xmlns:a16="http://schemas.microsoft.com/office/drawing/2014/main" id="{B8EB4B97-4EAC-9B4E-A8B8-93A5BEFB9EEC}"/>
                  </a:ext>
                </a:extLst>
              </p:cNvPr>
              <p:cNvSpPr txBox="1">
                <a:spLocks noRot="1" noChangeAspect="1" noMove="1" noResize="1" noEditPoints="1" noAdjustHandles="1" noChangeArrowheads="1" noChangeShapeType="1" noTextEdit="1"/>
              </p:cNvSpPr>
              <p:nvPr/>
            </p:nvSpPr>
            <p:spPr>
              <a:xfrm>
                <a:off x="2344857" y="4730923"/>
                <a:ext cx="3404009" cy="338554"/>
              </a:xfrm>
              <a:prstGeom prst="rect">
                <a:avLst/>
              </a:prstGeom>
              <a:blipFill>
                <a:blip r:embed="rId4"/>
                <a:stretch>
                  <a:fillRect l="-1115" t="-3704" b="-25926"/>
                </a:stretch>
              </a:blipFill>
            </p:spPr>
            <p:txBody>
              <a:bodyPr/>
              <a:lstStyle/>
              <a:p>
                <a:r>
                  <a:rPr lang="en-US">
                    <a:noFill/>
                  </a:rPr>
                  <a:t> </a:t>
                </a:r>
              </a:p>
            </p:txBody>
          </p:sp>
        </mc:Fallback>
      </mc:AlternateContent>
      <p:sp>
        <p:nvSpPr>
          <p:cNvPr id="19" name="TextBox 18">
            <a:extLst>
              <a:ext uri="{FF2B5EF4-FFF2-40B4-BE49-F238E27FC236}">
                <a16:creationId xmlns:a16="http://schemas.microsoft.com/office/drawing/2014/main" id="{E0F9DE6F-ECA2-D54C-9B4E-B0F69833714A}"/>
              </a:ext>
            </a:extLst>
          </p:cNvPr>
          <p:cNvSpPr txBox="1"/>
          <p:nvPr/>
        </p:nvSpPr>
        <p:spPr>
          <a:xfrm>
            <a:off x="870223" y="4429297"/>
            <a:ext cx="6274572" cy="315272"/>
          </a:xfrm>
          <a:prstGeom prst="rect">
            <a:avLst/>
          </a:prstGeom>
          <a:noFill/>
        </p:spPr>
        <p:txBody>
          <a:bodyPr wrap="square" rtlCol="0">
            <a:spAutoFit/>
          </a:bodyPr>
          <a:lstStyle/>
          <a:p>
            <a:r>
              <a:rPr lang="en-US" dirty="0"/>
              <a:t>0          1.00         1.02       1.04        1.06          1.08         1.10      1.12      1.14</a:t>
            </a:r>
          </a:p>
        </p:txBody>
      </p:sp>
      <p:sp>
        <p:nvSpPr>
          <p:cNvPr id="20" name="Lightning Bolt 19">
            <a:extLst>
              <a:ext uri="{FF2B5EF4-FFF2-40B4-BE49-F238E27FC236}">
                <a16:creationId xmlns:a16="http://schemas.microsoft.com/office/drawing/2014/main" id="{96E7C95E-8252-4947-8ECD-BC229C8F3E46}"/>
              </a:ext>
            </a:extLst>
          </p:cNvPr>
          <p:cNvSpPr/>
          <p:nvPr/>
        </p:nvSpPr>
        <p:spPr>
          <a:xfrm>
            <a:off x="899824" y="4141029"/>
            <a:ext cx="243218" cy="329442"/>
          </a:xfrm>
          <a:prstGeom prst="lightningBolt">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cxnSp>
        <p:nvCxnSpPr>
          <p:cNvPr id="21" name="Straight Arrow Connector 20">
            <a:extLst>
              <a:ext uri="{FF2B5EF4-FFF2-40B4-BE49-F238E27FC236}">
                <a16:creationId xmlns:a16="http://schemas.microsoft.com/office/drawing/2014/main" id="{E3FA7644-8ADF-7C4A-8C0C-09A455DEC165}"/>
              </a:ext>
            </a:extLst>
          </p:cNvPr>
          <p:cNvCxnSpPr/>
          <p:nvPr/>
        </p:nvCxnSpPr>
        <p:spPr>
          <a:xfrm>
            <a:off x="3105157" y="4272466"/>
            <a:ext cx="1634122" cy="0"/>
          </a:xfrm>
          <a:prstGeom prst="straightConnector1">
            <a:avLst/>
          </a:prstGeom>
          <a:ln w="19050">
            <a:solidFill>
              <a:schemeClr val="tx1"/>
            </a:solidFill>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6D01CBA3-C56F-2C43-9B32-D362B5056F58}"/>
              </a:ext>
            </a:extLst>
          </p:cNvPr>
          <p:cNvCxnSpPr/>
          <p:nvPr/>
        </p:nvCxnSpPr>
        <p:spPr>
          <a:xfrm>
            <a:off x="4924897" y="4272466"/>
            <a:ext cx="1634122" cy="0"/>
          </a:xfrm>
          <a:prstGeom prst="straightConnector1">
            <a:avLst/>
          </a:prstGeom>
          <a:ln w="19050">
            <a:solidFill>
              <a:schemeClr val="tx1"/>
            </a:solidFill>
            <a:headEnd type="triangle" w="lg" len="med"/>
            <a:tailEnd type="triangle" w="lg" len="med"/>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32919D8F-F354-1849-817F-EA526BFDB5B5}"/>
              </a:ext>
            </a:extLst>
          </p:cNvPr>
          <p:cNvSpPr txBox="1"/>
          <p:nvPr/>
        </p:nvSpPr>
        <p:spPr>
          <a:xfrm>
            <a:off x="2398345" y="3341185"/>
            <a:ext cx="1721946" cy="338554"/>
          </a:xfrm>
          <a:prstGeom prst="rect">
            <a:avLst/>
          </a:prstGeom>
          <a:noFill/>
        </p:spPr>
        <p:txBody>
          <a:bodyPr wrap="none" rtlCol="0">
            <a:spAutoFit/>
          </a:bodyPr>
          <a:lstStyle/>
          <a:p>
            <a:r>
              <a:rPr lang="en-US" sz="1600" dirty="0" err="1"/>
              <a:t>LagrangeNodal</a:t>
            </a:r>
            <a:r>
              <a:rPr lang="en-US" sz="1600" dirty="0"/>
              <a:t>()</a:t>
            </a:r>
          </a:p>
        </p:txBody>
      </p:sp>
      <p:sp>
        <p:nvSpPr>
          <p:cNvPr id="24" name="TextBox 23">
            <a:extLst>
              <a:ext uri="{FF2B5EF4-FFF2-40B4-BE49-F238E27FC236}">
                <a16:creationId xmlns:a16="http://schemas.microsoft.com/office/drawing/2014/main" id="{453C09C1-45D2-4944-B75B-64019392D3FA}"/>
              </a:ext>
            </a:extLst>
          </p:cNvPr>
          <p:cNvSpPr txBox="1"/>
          <p:nvPr/>
        </p:nvSpPr>
        <p:spPr>
          <a:xfrm>
            <a:off x="1687547" y="4008875"/>
            <a:ext cx="771915" cy="315272"/>
          </a:xfrm>
          <a:prstGeom prst="rect">
            <a:avLst/>
          </a:prstGeom>
          <a:noFill/>
        </p:spPr>
        <p:txBody>
          <a:bodyPr wrap="none" rtlCol="0">
            <a:spAutoFit/>
          </a:bodyPr>
          <a:lstStyle/>
          <a:p>
            <a:r>
              <a:rPr lang="en-US" i="1" dirty="0">
                <a:latin typeface="Times New Roman" charset="0"/>
                <a:ea typeface="Times New Roman" charset="0"/>
                <a:cs typeface="Times New Roman" charset="0"/>
              </a:rPr>
              <a:t>Iteration</a:t>
            </a:r>
          </a:p>
        </p:txBody>
      </p:sp>
      <p:sp>
        <p:nvSpPr>
          <p:cNvPr id="25" name="TextBox 24">
            <a:extLst>
              <a:ext uri="{FF2B5EF4-FFF2-40B4-BE49-F238E27FC236}">
                <a16:creationId xmlns:a16="http://schemas.microsoft.com/office/drawing/2014/main" id="{81FCBD8C-81ED-4D49-84A6-503E3BAC3F2F}"/>
              </a:ext>
            </a:extLst>
          </p:cNvPr>
          <p:cNvSpPr txBox="1"/>
          <p:nvPr/>
        </p:nvSpPr>
        <p:spPr>
          <a:xfrm>
            <a:off x="5381091" y="4008875"/>
            <a:ext cx="771915" cy="315272"/>
          </a:xfrm>
          <a:prstGeom prst="rect">
            <a:avLst/>
          </a:prstGeom>
          <a:noFill/>
        </p:spPr>
        <p:txBody>
          <a:bodyPr wrap="none" rtlCol="0">
            <a:spAutoFit/>
          </a:bodyPr>
          <a:lstStyle/>
          <a:p>
            <a:r>
              <a:rPr lang="en-US" i="1" dirty="0">
                <a:latin typeface="Times New Roman" charset="0"/>
                <a:ea typeface="Times New Roman" charset="0"/>
                <a:cs typeface="Times New Roman" charset="0"/>
              </a:rPr>
              <a:t>Iteration</a:t>
            </a:r>
          </a:p>
        </p:txBody>
      </p:sp>
      <p:sp>
        <p:nvSpPr>
          <p:cNvPr id="26" name="TextBox 25">
            <a:extLst>
              <a:ext uri="{FF2B5EF4-FFF2-40B4-BE49-F238E27FC236}">
                <a16:creationId xmlns:a16="http://schemas.microsoft.com/office/drawing/2014/main" id="{43FFDB01-7612-4149-A7F8-7CA72E14945B}"/>
              </a:ext>
            </a:extLst>
          </p:cNvPr>
          <p:cNvSpPr txBox="1"/>
          <p:nvPr/>
        </p:nvSpPr>
        <p:spPr>
          <a:xfrm>
            <a:off x="3572520" y="4008875"/>
            <a:ext cx="771915" cy="315272"/>
          </a:xfrm>
          <a:prstGeom prst="rect">
            <a:avLst/>
          </a:prstGeom>
          <a:noFill/>
        </p:spPr>
        <p:txBody>
          <a:bodyPr wrap="none" rtlCol="0">
            <a:spAutoFit/>
          </a:bodyPr>
          <a:lstStyle/>
          <a:p>
            <a:r>
              <a:rPr lang="en-US" i="1" dirty="0">
                <a:latin typeface="Times New Roman" charset="0"/>
                <a:ea typeface="Times New Roman" charset="0"/>
                <a:cs typeface="Times New Roman" charset="0"/>
              </a:rPr>
              <a:t>Iteration</a:t>
            </a:r>
          </a:p>
        </p:txBody>
      </p:sp>
      <p:sp>
        <p:nvSpPr>
          <p:cNvPr id="27" name="TextBox 26">
            <a:extLst>
              <a:ext uri="{FF2B5EF4-FFF2-40B4-BE49-F238E27FC236}">
                <a16:creationId xmlns:a16="http://schemas.microsoft.com/office/drawing/2014/main" id="{C7D78E94-C054-E343-AF7E-EF59BA418F25}"/>
              </a:ext>
            </a:extLst>
          </p:cNvPr>
          <p:cNvSpPr txBox="1"/>
          <p:nvPr/>
        </p:nvSpPr>
        <p:spPr>
          <a:xfrm>
            <a:off x="3141516" y="129602"/>
            <a:ext cx="2042547" cy="338554"/>
          </a:xfrm>
          <a:prstGeom prst="rect">
            <a:avLst/>
          </a:prstGeom>
          <a:solidFill>
            <a:schemeClr val="bg1"/>
          </a:solidFill>
        </p:spPr>
        <p:txBody>
          <a:bodyPr wrap="none" rtlCol="0">
            <a:spAutoFit/>
          </a:bodyPr>
          <a:lstStyle/>
          <a:p>
            <a:r>
              <a:rPr lang="en-US" sz="1600" dirty="0" err="1"/>
              <a:t>LagrangeElements</a:t>
            </a:r>
            <a:r>
              <a:rPr lang="en-US" sz="1600" dirty="0"/>
              <a:t>()</a:t>
            </a:r>
          </a:p>
        </p:txBody>
      </p:sp>
      <p:sp>
        <p:nvSpPr>
          <p:cNvPr id="28" name="Rectangle 27">
            <a:extLst>
              <a:ext uri="{FF2B5EF4-FFF2-40B4-BE49-F238E27FC236}">
                <a16:creationId xmlns:a16="http://schemas.microsoft.com/office/drawing/2014/main" id="{FB0EDC62-F4C3-FB41-BD9C-CC2EF966CA5B}"/>
              </a:ext>
            </a:extLst>
          </p:cNvPr>
          <p:cNvSpPr/>
          <p:nvPr/>
        </p:nvSpPr>
        <p:spPr>
          <a:xfrm>
            <a:off x="4102400" y="606627"/>
            <a:ext cx="2736323" cy="2394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cxnSp>
        <p:nvCxnSpPr>
          <p:cNvPr id="29" name="Straight Connector 28">
            <a:extLst>
              <a:ext uri="{FF2B5EF4-FFF2-40B4-BE49-F238E27FC236}">
                <a16:creationId xmlns:a16="http://schemas.microsoft.com/office/drawing/2014/main" id="{DA3035EF-1C79-ED41-96BD-1929597924BA}"/>
              </a:ext>
            </a:extLst>
          </p:cNvPr>
          <p:cNvCxnSpPr>
            <a:stCxn id="23" idx="0"/>
          </p:cNvCxnSpPr>
          <p:nvPr/>
        </p:nvCxnSpPr>
        <p:spPr>
          <a:xfrm flipH="1" flipV="1">
            <a:off x="1566787" y="2589905"/>
            <a:ext cx="1692531" cy="751280"/>
          </a:xfrm>
          <a:prstGeom prst="line">
            <a:avLst/>
          </a:prstGeom>
          <a:ln w="254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957AFC2-F689-D040-B57A-B6EB74A5418A}"/>
              </a:ext>
            </a:extLst>
          </p:cNvPr>
          <p:cNvCxnSpPr>
            <a:stCxn id="23" idx="0"/>
          </p:cNvCxnSpPr>
          <p:nvPr/>
        </p:nvCxnSpPr>
        <p:spPr>
          <a:xfrm flipH="1" flipV="1">
            <a:off x="3210075" y="2521964"/>
            <a:ext cx="49243" cy="819221"/>
          </a:xfrm>
          <a:prstGeom prst="line">
            <a:avLst/>
          </a:prstGeom>
          <a:ln w="254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E62AEB64-9F97-4C45-87CC-D8FE9B8EE480}"/>
              </a:ext>
            </a:extLst>
          </p:cNvPr>
          <p:cNvCxnSpPr>
            <a:stCxn id="23" idx="0"/>
          </p:cNvCxnSpPr>
          <p:nvPr/>
        </p:nvCxnSpPr>
        <p:spPr>
          <a:xfrm flipV="1">
            <a:off x="3259318" y="2909994"/>
            <a:ext cx="1648050" cy="431191"/>
          </a:xfrm>
          <a:prstGeom prst="line">
            <a:avLst/>
          </a:prstGeom>
          <a:ln w="254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80C2F8AB-6E75-994A-B0E0-B0421D0490E9}"/>
              </a:ext>
            </a:extLst>
          </p:cNvPr>
          <p:cNvCxnSpPr/>
          <p:nvPr/>
        </p:nvCxnSpPr>
        <p:spPr>
          <a:xfrm flipV="1">
            <a:off x="2669497" y="494576"/>
            <a:ext cx="1234011" cy="136522"/>
          </a:xfrm>
          <a:prstGeom prst="line">
            <a:avLst/>
          </a:prstGeom>
          <a:ln w="254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4E0BB147-EBA7-5B46-AAA9-4884A1F678A9}"/>
              </a:ext>
            </a:extLst>
          </p:cNvPr>
          <p:cNvCxnSpPr/>
          <p:nvPr/>
        </p:nvCxnSpPr>
        <p:spPr>
          <a:xfrm flipH="1" flipV="1">
            <a:off x="3903508" y="492847"/>
            <a:ext cx="263309" cy="1051433"/>
          </a:xfrm>
          <a:prstGeom prst="line">
            <a:avLst/>
          </a:prstGeom>
          <a:ln w="254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009052F6-26EC-574B-8E60-545B31675AE3}"/>
              </a:ext>
            </a:extLst>
          </p:cNvPr>
          <p:cNvCxnSpPr/>
          <p:nvPr/>
        </p:nvCxnSpPr>
        <p:spPr>
          <a:xfrm flipH="1" flipV="1">
            <a:off x="3946874" y="494576"/>
            <a:ext cx="2089225" cy="1635785"/>
          </a:xfrm>
          <a:prstGeom prst="line">
            <a:avLst/>
          </a:prstGeom>
          <a:ln w="254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D7DC1E7B-01CE-4D4F-8873-4C9A65008177}"/>
              </a:ext>
            </a:extLst>
          </p:cNvPr>
          <p:cNvSpPr txBox="1"/>
          <p:nvPr/>
        </p:nvSpPr>
        <p:spPr>
          <a:xfrm>
            <a:off x="662797" y="4293163"/>
            <a:ext cx="269683" cy="315272"/>
          </a:xfrm>
          <a:prstGeom prst="rect">
            <a:avLst/>
          </a:prstGeom>
          <a:solidFill>
            <a:schemeClr val="bg1"/>
          </a:solidFill>
        </p:spPr>
        <p:txBody>
          <a:bodyPr wrap="none" rtlCol="0">
            <a:spAutoFit/>
          </a:bodyPr>
          <a:lstStyle/>
          <a:p>
            <a:r>
              <a:rPr lang="en-US"/>
              <a:t>0</a:t>
            </a:r>
          </a:p>
        </p:txBody>
      </p:sp>
      <p:sp>
        <p:nvSpPr>
          <p:cNvPr id="38" name="Rectangle 37">
            <a:extLst>
              <a:ext uri="{FF2B5EF4-FFF2-40B4-BE49-F238E27FC236}">
                <a16:creationId xmlns:a16="http://schemas.microsoft.com/office/drawing/2014/main" id="{F91F472C-965E-1548-8076-3BD48D505ADF}"/>
              </a:ext>
            </a:extLst>
          </p:cNvPr>
          <p:cNvSpPr/>
          <p:nvPr/>
        </p:nvSpPr>
        <p:spPr>
          <a:xfrm>
            <a:off x="7066193" y="1022919"/>
            <a:ext cx="2071695" cy="2862322"/>
          </a:xfrm>
          <a:prstGeom prst="rect">
            <a:avLst/>
          </a:prstGeom>
        </p:spPr>
        <p:txBody>
          <a:bodyPr wrap="square">
            <a:spAutoFit/>
          </a:bodyPr>
          <a:lstStyle/>
          <a:p>
            <a:r>
              <a:rPr lang="en-US" sz="1800" dirty="0"/>
              <a:t>A real example</a:t>
            </a:r>
          </a:p>
          <a:p>
            <a:r>
              <a:rPr lang="en-US" sz="1800" dirty="0"/>
              <a:t> of the ACL table. </a:t>
            </a:r>
          </a:p>
          <a:p>
            <a:r>
              <a:rPr lang="en-US" sz="1800" dirty="0"/>
              <a:t>We map and visualize the ACL table in this figure. </a:t>
            </a:r>
          </a:p>
          <a:p>
            <a:r>
              <a:rPr lang="en-US" sz="1800" dirty="0"/>
              <a:t>It shows the number of ACL-s in LULESH after an error is injected.</a:t>
            </a:r>
          </a:p>
        </p:txBody>
      </p:sp>
      <p:cxnSp>
        <p:nvCxnSpPr>
          <p:cNvPr id="40" name="Straight Connector 39">
            <a:extLst>
              <a:ext uri="{FF2B5EF4-FFF2-40B4-BE49-F238E27FC236}">
                <a16:creationId xmlns:a16="http://schemas.microsoft.com/office/drawing/2014/main" id="{6B37759A-12A1-364C-A3F5-43F696532D75}"/>
              </a:ext>
            </a:extLst>
          </p:cNvPr>
          <p:cNvCxnSpPr/>
          <p:nvPr/>
        </p:nvCxnSpPr>
        <p:spPr>
          <a:xfrm>
            <a:off x="915855" y="4272466"/>
            <a:ext cx="0" cy="193930"/>
          </a:xfrm>
          <a:prstGeom prst="line">
            <a:avLst/>
          </a:prstGeom>
        </p:spPr>
        <p:style>
          <a:lnRef idx="1">
            <a:schemeClr val="dk1"/>
          </a:lnRef>
          <a:fillRef idx="0">
            <a:schemeClr val="dk1"/>
          </a:fillRef>
          <a:effectRef idx="0">
            <a:schemeClr val="dk1"/>
          </a:effectRef>
          <a:fontRef idx="minor">
            <a:schemeClr val="tx1"/>
          </a:fontRef>
        </p:style>
      </p:cxnSp>
      <p:cxnSp>
        <p:nvCxnSpPr>
          <p:cNvPr id="42" name="Straight Arrow Connector 41">
            <a:extLst>
              <a:ext uri="{FF2B5EF4-FFF2-40B4-BE49-F238E27FC236}">
                <a16:creationId xmlns:a16="http://schemas.microsoft.com/office/drawing/2014/main" id="{9729F9F9-CB60-9340-8946-B037ECBFD2B8}"/>
              </a:ext>
            </a:extLst>
          </p:cNvPr>
          <p:cNvCxnSpPr/>
          <p:nvPr/>
        </p:nvCxnSpPr>
        <p:spPr>
          <a:xfrm>
            <a:off x="3105157" y="927748"/>
            <a:ext cx="0" cy="120261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286D31F7-B418-8C49-B487-60A867047C2C}"/>
              </a:ext>
            </a:extLst>
          </p:cNvPr>
          <p:cNvCxnSpPr/>
          <p:nvPr/>
        </p:nvCxnSpPr>
        <p:spPr>
          <a:xfrm>
            <a:off x="5184063" y="2308687"/>
            <a:ext cx="0" cy="120261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FB87FD0A-C18C-1B4D-A877-CF498413D200}"/>
              </a:ext>
            </a:extLst>
          </p:cNvPr>
          <p:cNvCxnSpPr>
            <a:cxnSpLocks/>
          </p:cNvCxnSpPr>
          <p:nvPr/>
        </p:nvCxnSpPr>
        <p:spPr>
          <a:xfrm>
            <a:off x="5602778" y="2589905"/>
            <a:ext cx="122247" cy="127902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4F9A4DE6-7FA0-C44E-996A-647A539E9C09}"/>
              </a:ext>
            </a:extLst>
          </p:cNvPr>
          <p:cNvCxnSpPr>
            <a:cxnSpLocks/>
          </p:cNvCxnSpPr>
          <p:nvPr/>
        </p:nvCxnSpPr>
        <p:spPr>
          <a:xfrm>
            <a:off x="6650498" y="2963898"/>
            <a:ext cx="49101" cy="130856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0" name="Title 49">
            <a:extLst>
              <a:ext uri="{FF2B5EF4-FFF2-40B4-BE49-F238E27FC236}">
                <a16:creationId xmlns:a16="http://schemas.microsoft.com/office/drawing/2014/main" id="{EA5AA203-89CF-EA4C-8F0A-F274750EF5D1}"/>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2145829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fade">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fade">
                                      <p:cBhvr>
                                        <p:cTn id="22" dur="500"/>
                                        <p:tgtEl>
                                          <p:spTgt spid="24"/>
                                        </p:tgtEl>
                                      </p:cBhvr>
                                    </p:animEffect>
                                  </p:childTnLst>
                                </p:cTn>
                              </p:par>
                              <p:par>
                                <p:cTn id="23" presetID="10" presetClass="entr" presetSubtype="0"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500"/>
                                        <p:tgtEl>
                                          <p:spTgt spid="12"/>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6"/>
                                        </p:tgtEl>
                                        <p:attrNameLst>
                                          <p:attrName>style.visibility</p:attrName>
                                        </p:attrNameLst>
                                      </p:cBhvr>
                                      <p:to>
                                        <p:strVal val="visible"/>
                                      </p:to>
                                    </p:set>
                                    <p:animEffect transition="in" filter="fade">
                                      <p:cBhvr>
                                        <p:cTn id="28" dur="500"/>
                                        <p:tgtEl>
                                          <p:spTgt spid="26"/>
                                        </p:tgtEl>
                                      </p:cBhvr>
                                    </p:animEffect>
                                  </p:childTnLst>
                                </p:cTn>
                              </p:par>
                              <p:par>
                                <p:cTn id="29" presetID="10" presetClass="entr" presetSubtype="0" fill="hold" nodeType="with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fade">
                                      <p:cBhvr>
                                        <p:cTn id="31" dur="500"/>
                                        <p:tgtEl>
                                          <p:spTgt spid="21"/>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5"/>
                                        </p:tgtEl>
                                        <p:attrNameLst>
                                          <p:attrName>style.visibility</p:attrName>
                                        </p:attrNameLst>
                                      </p:cBhvr>
                                      <p:to>
                                        <p:strVal val="visible"/>
                                      </p:to>
                                    </p:set>
                                    <p:animEffect transition="in" filter="fade">
                                      <p:cBhvr>
                                        <p:cTn id="34" dur="500"/>
                                        <p:tgtEl>
                                          <p:spTgt spid="25"/>
                                        </p:tgtEl>
                                      </p:cBhvr>
                                    </p:animEffect>
                                  </p:childTnLst>
                                </p:cTn>
                              </p:par>
                              <p:par>
                                <p:cTn id="35" presetID="10" presetClass="entr" presetSubtype="0" fill="hold" nodeType="with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fade">
                                      <p:cBhvr>
                                        <p:cTn id="37" dur="500"/>
                                        <p:tgtEl>
                                          <p:spTgt spid="2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fade">
                                      <p:cBhvr>
                                        <p:cTn id="42" dur="500"/>
                                        <p:tgtEl>
                                          <p:spTgt spid="6"/>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fade">
                                      <p:cBhvr>
                                        <p:cTn id="45" dur="500"/>
                                        <p:tgtEl>
                                          <p:spTgt spid="7"/>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8"/>
                                        </p:tgtEl>
                                        <p:attrNameLst>
                                          <p:attrName>style.visibility</p:attrName>
                                        </p:attrNameLst>
                                      </p:cBhvr>
                                      <p:to>
                                        <p:strVal val="visible"/>
                                      </p:to>
                                    </p:set>
                                    <p:animEffect transition="in" filter="fade">
                                      <p:cBhvr>
                                        <p:cTn id="48" dur="500"/>
                                        <p:tgtEl>
                                          <p:spTgt spid="8"/>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29"/>
                                        </p:tgtEl>
                                        <p:attrNameLst>
                                          <p:attrName>style.visibility</p:attrName>
                                        </p:attrNameLst>
                                      </p:cBhvr>
                                      <p:to>
                                        <p:strVal val="visible"/>
                                      </p:to>
                                    </p:set>
                                    <p:animEffect transition="in" filter="fade">
                                      <p:cBhvr>
                                        <p:cTn id="53" dur="500"/>
                                        <p:tgtEl>
                                          <p:spTgt spid="29"/>
                                        </p:tgtEl>
                                      </p:cBhvr>
                                    </p:animEffect>
                                  </p:childTnLst>
                                </p:cTn>
                              </p:par>
                              <p:par>
                                <p:cTn id="54" presetID="10" presetClass="entr" presetSubtype="0" fill="hold" nodeType="withEffect">
                                  <p:stCondLst>
                                    <p:cond delay="0"/>
                                  </p:stCondLst>
                                  <p:childTnLst>
                                    <p:set>
                                      <p:cBhvr>
                                        <p:cTn id="55" dur="1" fill="hold">
                                          <p:stCondLst>
                                            <p:cond delay="0"/>
                                          </p:stCondLst>
                                        </p:cTn>
                                        <p:tgtEl>
                                          <p:spTgt spid="30"/>
                                        </p:tgtEl>
                                        <p:attrNameLst>
                                          <p:attrName>style.visibility</p:attrName>
                                        </p:attrNameLst>
                                      </p:cBhvr>
                                      <p:to>
                                        <p:strVal val="visible"/>
                                      </p:to>
                                    </p:set>
                                    <p:animEffect transition="in" filter="fade">
                                      <p:cBhvr>
                                        <p:cTn id="56" dur="500"/>
                                        <p:tgtEl>
                                          <p:spTgt spid="30"/>
                                        </p:tgtEl>
                                      </p:cBhvr>
                                    </p:animEffect>
                                  </p:childTnLst>
                                </p:cTn>
                              </p:par>
                              <p:par>
                                <p:cTn id="57" presetID="10" presetClass="entr" presetSubtype="0" fill="hold" nodeType="withEffect">
                                  <p:stCondLst>
                                    <p:cond delay="0"/>
                                  </p:stCondLst>
                                  <p:childTnLst>
                                    <p:set>
                                      <p:cBhvr>
                                        <p:cTn id="58" dur="1" fill="hold">
                                          <p:stCondLst>
                                            <p:cond delay="0"/>
                                          </p:stCondLst>
                                        </p:cTn>
                                        <p:tgtEl>
                                          <p:spTgt spid="31"/>
                                        </p:tgtEl>
                                        <p:attrNameLst>
                                          <p:attrName>style.visibility</p:attrName>
                                        </p:attrNameLst>
                                      </p:cBhvr>
                                      <p:to>
                                        <p:strVal val="visible"/>
                                      </p:to>
                                    </p:set>
                                    <p:animEffect transition="in" filter="fade">
                                      <p:cBhvr>
                                        <p:cTn id="59" dur="500"/>
                                        <p:tgtEl>
                                          <p:spTgt spid="31"/>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23"/>
                                        </p:tgtEl>
                                        <p:attrNameLst>
                                          <p:attrName>style.visibility</p:attrName>
                                        </p:attrNameLst>
                                      </p:cBhvr>
                                      <p:to>
                                        <p:strVal val="visible"/>
                                      </p:to>
                                    </p:set>
                                    <p:animEffect transition="in" filter="fade">
                                      <p:cBhvr>
                                        <p:cTn id="62" dur="500"/>
                                        <p:tgtEl>
                                          <p:spTgt spid="23"/>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0"/>
                                        </p:tgtEl>
                                        <p:attrNameLst>
                                          <p:attrName>style.visibility</p:attrName>
                                        </p:attrNameLst>
                                      </p:cBhvr>
                                      <p:to>
                                        <p:strVal val="visible"/>
                                      </p:to>
                                    </p:set>
                                    <p:animEffect transition="in" filter="fade">
                                      <p:cBhvr>
                                        <p:cTn id="67" dur="500"/>
                                        <p:tgtEl>
                                          <p:spTgt spid="10"/>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9"/>
                                        </p:tgtEl>
                                        <p:attrNameLst>
                                          <p:attrName>style.visibility</p:attrName>
                                        </p:attrNameLst>
                                      </p:cBhvr>
                                      <p:to>
                                        <p:strVal val="visible"/>
                                      </p:to>
                                    </p:set>
                                    <p:animEffect transition="in" filter="fade">
                                      <p:cBhvr>
                                        <p:cTn id="70" dur="500"/>
                                        <p:tgtEl>
                                          <p:spTgt spid="9"/>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11"/>
                                        </p:tgtEl>
                                        <p:attrNameLst>
                                          <p:attrName>style.visibility</p:attrName>
                                        </p:attrNameLst>
                                      </p:cBhvr>
                                      <p:to>
                                        <p:strVal val="visible"/>
                                      </p:to>
                                    </p:set>
                                    <p:animEffect transition="in" filter="fade">
                                      <p:cBhvr>
                                        <p:cTn id="73" dur="500"/>
                                        <p:tgtEl>
                                          <p:spTgt spid="11"/>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nodeType="clickEffect">
                                  <p:stCondLst>
                                    <p:cond delay="0"/>
                                  </p:stCondLst>
                                  <p:childTnLst>
                                    <p:set>
                                      <p:cBhvr>
                                        <p:cTn id="77" dur="1" fill="hold">
                                          <p:stCondLst>
                                            <p:cond delay="0"/>
                                          </p:stCondLst>
                                        </p:cTn>
                                        <p:tgtEl>
                                          <p:spTgt spid="32"/>
                                        </p:tgtEl>
                                        <p:attrNameLst>
                                          <p:attrName>style.visibility</p:attrName>
                                        </p:attrNameLst>
                                      </p:cBhvr>
                                      <p:to>
                                        <p:strVal val="visible"/>
                                      </p:to>
                                    </p:set>
                                    <p:animEffect transition="in" filter="fade">
                                      <p:cBhvr>
                                        <p:cTn id="78" dur="500"/>
                                        <p:tgtEl>
                                          <p:spTgt spid="32"/>
                                        </p:tgtEl>
                                      </p:cBhvr>
                                    </p:animEffect>
                                  </p:childTnLst>
                                </p:cTn>
                              </p:par>
                              <p:par>
                                <p:cTn id="79" presetID="10" presetClass="entr" presetSubtype="0" fill="hold" nodeType="withEffect">
                                  <p:stCondLst>
                                    <p:cond delay="0"/>
                                  </p:stCondLst>
                                  <p:childTnLst>
                                    <p:set>
                                      <p:cBhvr>
                                        <p:cTn id="80" dur="1" fill="hold">
                                          <p:stCondLst>
                                            <p:cond delay="0"/>
                                          </p:stCondLst>
                                        </p:cTn>
                                        <p:tgtEl>
                                          <p:spTgt spid="33"/>
                                        </p:tgtEl>
                                        <p:attrNameLst>
                                          <p:attrName>style.visibility</p:attrName>
                                        </p:attrNameLst>
                                      </p:cBhvr>
                                      <p:to>
                                        <p:strVal val="visible"/>
                                      </p:to>
                                    </p:set>
                                    <p:animEffect transition="in" filter="fade">
                                      <p:cBhvr>
                                        <p:cTn id="81" dur="500"/>
                                        <p:tgtEl>
                                          <p:spTgt spid="33"/>
                                        </p:tgtEl>
                                      </p:cBhvr>
                                    </p:animEffect>
                                  </p:childTnLst>
                                </p:cTn>
                              </p:par>
                              <p:par>
                                <p:cTn id="82" presetID="10" presetClass="entr" presetSubtype="0" fill="hold" nodeType="withEffect">
                                  <p:stCondLst>
                                    <p:cond delay="0"/>
                                  </p:stCondLst>
                                  <p:childTnLst>
                                    <p:set>
                                      <p:cBhvr>
                                        <p:cTn id="83" dur="1" fill="hold">
                                          <p:stCondLst>
                                            <p:cond delay="0"/>
                                          </p:stCondLst>
                                        </p:cTn>
                                        <p:tgtEl>
                                          <p:spTgt spid="34"/>
                                        </p:tgtEl>
                                        <p:attrNameLst>
                                          <p:attrName>style.visibility</p:attrName>
                                        </p:attrNameLst>
                                      </p:cBhvr>
                                      <p:to>
                                        <p:strVal val="visible"/>
                                      </p:to>
                                    </p:set>
                                    <p:animEffect transition="in" filter="fade">
                                      <p:cBhvr>
                                        <p:cTn id="84" dur="500"/>
                                        <p:tgtEl>
                                          <p:spTgt spid="34"/>
                                        </p:tgtEl>
                                      </p:cBhvr>
                                    </p:animEffect>
                                  </p:childTnLst>
                                </p:cTn>
                              </p:par>
                              <p:par>
                                <p:cTn id="85" presetID="10" presetClass="entr" presetSubtype="0" fill="hold" grpId="0" nodeType="withEffect">
                                  <p:stCondLst>
                                    <p:cond delay="0"/>
                                  </p:stCondLst>
                                  <p:childTnLst>
                                    <p:set>
                                      <p:cBhvr>
                                        <p:cTn id="86" dur="1" fill="hold">
                                          <p:stCondLst>
                                            <p:cond delay="0"/>
                                          </p:stCondLst>
                                        </p:cTn>
                                        <p:tgtEl>
                                          <p:spTgt spid="27"/>
                                        </p:tgtEl>
                                        <p:attrNameLst>
                                          <p:attrName>style.visibility</p:attrName>
                                        </p:attrNameLst>
                                      </p:cBhvr>
                                      <p:to>
                                        <p:strVal val="visible"/>
                                      </p:to>
                                    </p:set>
                                    <p:animEffect transition="in" filter="fade">
                                      <p:cBhvr>
                                        <p:cTn id="87" dur="500"/>
                                        <p:tgtEl>
                                          <p:spTgt spid="27"/>
                                        </p:tgtEl>
                                      </p:cBhvr>
                                    </p:animEffect>
                                  </p:childTnLst>
                                </p:cTn>
                              </p:par>
                            </p:childTnLst>
                          </p:cTn>
                        </p:par>
                      </p:childTnLst>
                    </p:cTn>
                  </p:par>
                  <p:par>
                    <p:cTn id="88" fill="hold">
                      <p:stCondLst>
                        <p:cond delay="indefinite"/>
                      </p:stCondLst>
                      <p:childTnLst>
                        <p:par>
                          <p:cTn id="89" fill="hold">
                            <p:stCondLst>
                              <p:cond delay="0"/>
                            </p:stCondLst>
                            <p:childTnLst>
                              <p:par>
                                <p:cTn id="90" presetID="1" presetClass="exit" presetSubtype="0" fill="hold" grpId="1" nodeType="clickEffect">
                                  <p:stCondLst>
                                    <p:cond delay="0"/>
                                  </p:stCondLst>
                                  <p:childTnLst>
                                    <p:set>
                                      <p:cBhvr>
                                        <p:cTn id="91" dur="1" fill="hold">
                                          <p:stCondLst>
                                            <p:cond delay="0"/>
                                          </p:stCondLst>
                                        </p:cTn>
                                        <p:tgtEl>
                                          <p:spTgt spid="6"/>
                                        </p:tgtEl>
                                        <p:attrNameLst>
                                          <p:attrName>style.visibility</p:attrName>
                                        </p:attrNameLst>
                                      </p:cBhvr>
                                      <p:to>
                                        <p:strVal val="hidden"/>
                                      </p:to>
                                    </p:set>
                                  </p:childTnLst>
                                </p:cTn>
                              </p:par>
                              <p:par>
                                <p:cTn id="92" presetID="1" presetClass="exit" presetSubtype="0" fill="hold" grpId="1" nodeType="withEffect">
                                  <p:stCondLst>
                                    <p:cond delay="0"/>
                                  </p:stCondLst>
                                  <p:childTnLst>
                                    <p:set>
                                      <p:cBhvr>
                                        <p:cTn id="93" dur="1" fill="hold">
                                          <p:stCondLst>
                                            <p:cond delay="0"/>
                                          </p:stCondLst>
                                        </p:cTn>
                                        <p:tgtEl>
                                          <p:spTgt spid="9"/>
                                        </p:tgtEl>
                                        <p:attrNameLst>
                                          <p:attrName>style.visibility</p:attrName>
                                        </p:attrNameLst>
                                      </p:cBhvr>
                                      <p:to>
                                        <p:strVal val="hidden"/>
                                      </p:to>
                                    </p:set>
                                  </p:childTnLst>
                                </p:cTn>
                              </p:par>
                              <p:par>
                                <p:cTn id="94" presetID="1" presetClass="exit" presetSubtype="0" fill="hold" grpId="1" nodeType="withEffect">
                                  <p:stCondLst>
                                    <p:cond delay="0"/>
                                  </p:stCondLst>
                                  <p:childTnLst>
                                    <p:set>
                                      <p:cBhvr>
                                        <p:cTn id="95" dur="1" fill="hold">
                                          <p:stCondLst>
                                            <p:cond delay="0"/>
                                          </p:stCondLst>
                                        </p:cTn>
                                        <p:tgtEl>
                                          <p:spTgt spid="7"/>
                                        </p:tgtEl>
                                        <p:attrNameLst>
                                          <p:attrName>style.visibility</p:attrName>
                                        </p:attrNameLst>
                                      </p:cBhvr>
                                      <p:to>
                                        <p:strVal val="hidden"/>
                                      </p:to>
                                    </p:set>
                                  </p:childTnLst>
                                </p:cTn>
                              </p:par>
                              <p:par>
                                <p:cTn id="96" presetID="1" presetClass="exit" presetSubtype="0" fill="hold" grpId="1" nodeType="withEffect">
                                  <p:stCondLst>
                                    <p:cond delay="0"/>
                                  </p:stCondLst>
                                  <p:childTnLst>
                                    <p:set>
                                      <p:cBhvr>
                                        <p:cTn id="97" dur="1" fill="hold">
                                          <p:stCondLst>
                                            <p:cond delay="0"/>
                                          </p:stCondLst>
                                        </p:cTn>
                                        <p:tgtEl>
                                          <p:spTgt spid="10"/>
                                        </p:tgtEl>
                                        <p:attrNameLst>
                                          <p:attrName>style.visibility</p:attrName>
                                        </p:attrNameLst>
                                      </p:cBhvr>
                                      <p:to>
                                        <p:strVal val="hidden"/>
                                      </p:to>
                                    </p:set>
                                  </p:childTnLst>
                                </p:cTn>
                              </p:par>
                              <p:par>
                                <p:cTn id="98" presetID="1" presetClass="exit" presetSubtype="0" fill="hold" grpId="1" nodeType="withEffect">
                                  <p:stCondLst>
                                    <p:cond delay="0"/>
                                  </p:stCondLst>
                                  <p:childTnLst>
                                    <p:set>
                                      <p:cBhvr>
                                        <p:cTn id="99" dur="1" fill="hold">
                                          <p:stCondLst>
                                            <p:cond delay="0"/>
                                          </p:stCondLst>
                                        </p:cTn>
                                        <p:tgtEl>
                                          <p:spTgt spid="8"/>
                                        </p:tgtEl>
                                        <p:attrNameLst>
                                          <p:attrName>style.visibility</p:attrName>
                                        </p:attrNameLst>
                                      </p:cBhvr>
                                      <p:to>
                                        <p:strVal val="hidden"/>
                                      </p:to>
                                    </p:set>
                                  </p:childTnLst>
                                </p:cTn>
                              </p:par>
                              <p:par>
                                <p:cTn id="100" presetID="1" presetClass="exit" presetSubtype="0" fill="hold" grpId="1" nodeType="withEffect">
                                  <p:stCondLst>
                                    <p:cond delay="0"/>
                                  </p:stCondLst>
                                  <p:childTnLst>
                                    <p:set>
                                      <p:cBhvr>
                                        <p:cTn id="101" dur="1" fill="hold">
                                          <p:stCondLst>
                                            <p:cond delay="0"/>
                                          </p:stCondLst>
                                        </p:cTn>
                                        <p:tgtEl>
                                          <p:spTgt spid="11"/>
                                        </p:tgtEl>
                                        <p:attrNameLst>
                                          <p:attrName>style.visibility</p:attrName>
                                        </p:attrNameLst>
                                      </p:cBhvr>
                                      <p:to>
                                        <p:strVal val="hidden"/>
                                      </p:to>
                                    </p:set>
                                  </p:childTnLst>
                                </p:cTn>
                              </p:par>
                              <p:par>
                                <p:cTn id="102" presetID="1" presetClass="exit" presetSubtype="0" fill="hold" nodeType="withEffect">
                                  <p:stCondLst>
                                    <p:cond delay="0"/>
                                  </p:stCondLst>
                                  <p:childTnLst>
                                    <p:set>
                                      <p:cBhvr>
                                        <p:cTn id="103" dur="1" fill="hold">
                                          <p:stCondLst>
                                            <p:cond delay="0"/>
                                          </p:stCondLst>
                                        </p:cTn>
                                        <p:tgtEl>
                                          <p:spTgt spid="33"/>
                                        </p:tgtEl>
                                        <p:attrNameLst>
                                          <p:attrName>style.visibility</p:attrName>
                                        </p:attrNameLst>
                                      </p:cBhvr>
                                      <p:to>
                                        <p:strVal val="hidden"/>
                                      </p:to>
                                    </p:set>
                                  </p:childTnLst>
                                </p:cTn>
                              </p:par>
                              <p:par>
                                <p:cTn id="104" presetID="1" presetClass="exit" presetSubtype="0" fill="hold" nodeType="withEffect">
                                  <p:stCondLst>
                                    <p:cond delay="0"/>
                                  </p:stCondLst>
                                  <p:childTnLst>
                                    <p:set>
                                      <p:cBhvr>
                                        <p:cTn id="105" dur="1" fill="hold">
                                          <p:stCondLst>
                                            <p:cond delay="0"/>
                                          </p:stCondLst>
                                        </p:cTn>
                                        <p:tgtEl>
                                          <p:spTgt spid="34"/>
                                        </p:tgtEl>
                                        <p:attrNameLst>
                                          <p:attrName>style.visibility</p:attrName>
                                        </p:attrNameLst>
                                      </p:cBhvr>
                                      <p:to>
                                        <p:strVal val="hidden"/>
                                      </p:to>
                                    </p:set>
                                  </p:childTnLst>
                                </p:cTn>
                              </p:par>
                              <p:par>
                                <p:cTn id="106" presetID="1" presetClass="exit" presetSubtype="0" fill="hold" nodeType="withEffect">
                                  <p:stCondLst>
                                    <p:cond delay="0"/>
                                  </p:stCondLst>
                                  <p:childTnLst>
                                    <p:set>
                                      <p:cBhvr>
                                        <p:cTn id="107" dur="1" fill="hold">
                                          <p:stCondLst>
                                            <p:cond delay="0"/>
                                          </p:stCondLst>
                                        </p:cTn>
                                        <p:tgtEl>
                                          <p:spTgt spid="32"/>
                                        </p:tgtEl>
                                        <p:attrNameLst>
                                          <p:attrName>style.visibility</p:attrName>
                                        </p:attrNameLst>
                                      </p:cBhvr>
                                      <p:to>
                                        <p:strVal val="hidden"/>
                                      </p:to>
                                    </p:set>
                                  </p:childTnLst>
                                </p:cTn>
                              </p:par>
                              <p:par>
                                <p:cTn id="108" presetID="1" presetClass="exit" presetSubtype="0" fill="hold" nodeType="withEffect">
                                  <p:stCondLst>
                                    <p:cond delay="0"/>
                                  </p:stCondLst>
                                  <p:childTnLst>
                                    <p:set>
                                      <p:cBhvr>
                                        <p:cTn id="109" dur="1" fill="hold">
                                          <p:stCondLst>
                                            <p:cond delay="0"/>
                                          </p:stCondLst>
                                        </p:cTn>
                                        <p:tgtEl>
                                          <p:spTgt spid="29"/>
                                        </p:tgtEl>
                                        <p:attrNameLst>
                                          <p:attrName>style.visibility</p:attrName>
                                        </p:attrNameLst>
                                      </p:cBhvr>
                                      <p:to>
                                        <p:strVal val="hidden"/>
                                      </p:to>
                                    </p:set>
                                  </p:childTnLst>
                                </p:cTn>
                              </p:par>
                              <p:par>
                                <p:cTn id="110" presetID="1" presetClass="exit" presetSubtype="0" fill="hold" nodeType="withEffect">
                                  <p:stCondLst>
                                    <p:cond delay="0"/>
                                  </p:stCondLst>
                                  <p:childTnLst>
                                    <p:set>
                                      <p:cBhvr>
                                        <p:cTn id="111" dur="1" fill="hold">
                                          <p:stCondLst>
                                            <p:cond delay="0"/>
                                          </p:stCondLst>
                                        </p:cTn>
                                        <p:tgtEl>
                                          <p:spTgt spid="30"/>
                                        </p:tgtEl>
                                        <p:attrNameLst>
                                          <p:attrName>style.visibility</p:attrName>
                                        </p:attrNameLst>
                                      </p:cBhvr>
                                      <p:to>
                                        <p:strVal val="hidden"/>
                                      </p:to>
                                    </p:set>
                                  </p:childTnLst>
                                </p:cTn>
                              </p:par>
                              <p:par>
                                <p:cTn id="112" presetID="1" presetClass="exit" presetSubtype="0" fill="hold" nodeType="withEffect">
                                  <p:stCondLst>
                                    <p:cond delay="0"/>
                                  </p:stCondLst>
                                  <p:childTnLst>
                                    <p:set>
                                      <p:cBhvr>
                                        <p:cTn id="113" dur="1" fill="hold">
                                          <p:stCondLst>
                                            <p:cond delay="0"/>
                                          </p:stCondLst>
                                        </p:cTn>
                                        <p:tgtEl>
                                          <p:spTgt spid="31"/>
                                        </p:tgtEl>
                                        <p:attrNameLst>
                                          <p:attrName>style.visibility</p:attrName>
                                        </p:attrNameLst>
                                      </p:cBhvr>
                                      <p:to>
                                        <p:strVal val="hidden"/>
                                      </p:to>
                                    </p:set>
                                  </p:childTnLst>
                                </p:cTn>
                              </p:par>
                              <p:par>
                                <p:cTn id="114" presetID="1" presetClass="exit" presetSubtype="0" fill="hold" grpId="1" nodeType="withEffect">
                                  <p:stCondLst>
                                    <p:cond delay="0"/>
                                  </p:stCondLst>
                                  <p:childTnLst>
                                    <p:set>
                                      <p:cBhvr>
                                        <p:cTn id="115" dur="1" fill="hold">
                                          <p:stCondLst>
                                            <p:cond delay="0"/>
                                          </p:stCondLst>
                                        </p:cTn>
                                        <p:tgtEl>
                                          <p:spTgt spid="23"/>
                                        </p:tgtEl>
                                        <p:attrNameLst>
                                          <p:attrName>style.visibility</p:attrName>
                                        </p:attrNameLst>
                                      </p:cBhvr>
                                      <p:to>
                                        <p:strVal val="hidden"/>
                                      </p:to>
                                    </p:set>
                                  </p:childTnLst>
                                </p:cTn>
                              </p:par>
                              <p:par>
                                <p:cTn id="116" presetID="1" presetClass="exit" presetSubtype="0" fill="hold" grpId="1" nodeType="withEffect">
                                  <p:stCondLst>
                                    <p:cond delay="0"/>
                                  </p:stCondLst>
                                  <p:childTnLst>
                                    <p:set>
                                      <p:cBhvr>
                                        <p:cTn id="117" dur="1" fill="hold">
                                          <p:stCondLst>
                                            <p:cond delay="0"/>
                                          </p:stCondLst>
                                        </p:cTn>
                                        <p:tgtEl>
                                          <p:spTgt spid="27"/>
                                        </p:tgtEl>
                                        <p:attrNameLst>
                                          <p:attrName>style.visibility</p:attrName>
                                        </p:attrNameLst>
                                      </p:cBhvr>
                                      <p:to>
                                        <p:strVal val="hidden"/>
                                      </p:to>
                                    </p:set>
                                  </p:childTnLst>
                                </p:cTn>
                              </p:par>
                            </p:childTnLst>
                          </p:cTn>
                        </p:par>
                      </p:childTnLst>
                    </p:cTn>
                  </p:par>
                  <p:par>
                    <p:cTn id="118" fill="hold">
                      <p:stCondLst>
                        <p:cond delay="indefinite"/>
                      </p:stCondLst>
                      <p:childTnLst>
                        <p:par>
                          <p:cTn id="119" fill="hold">
                            <p:stCondLst>
                              <p:cond delay="0"/>
                            </p:stCondLst>
                            <p:childTnLst>
                              <p:par>
                                <p:cTn id="120" presetID="2" presetClass="entr" presetSubtype="4" fill="hold" nodeType="clickEffect">
                                  <p:stCondLst>
                                    <p:cond delay="0"/>
                                  </p:stCondLst>
                                  <p:childTnLst>
                                    <p:set>
                                      <p:cBhvr>
                                        <p:cTn id="121" dur="1" fill="hold">
                                          <p:stCondLst>
                                            <p:cond delay="0"/>
                                          </p:stCondLst>
                                        </p:cTn>
                                        <p:tgtEl>
                                          <p:spTgt spid="42"/>
                                        </p:tgtEl>
                                        <p:attrNameLst>
                                          <p:attrName>style.visibility</p:attrName>
                                        </p:attrNameLst>
                                      </p:cBhvr>
                                      <p:to>
                                        <p:strVal val="visible"/>
                                      </p:to>
                                    </p:set>
                                    <p:anim calcmode="lin" valueType="num">
                                      <p:cBhvr additive="base">
                                        <p:cTn id="122" dur="500" fill="hold"/>
                                        <p:tgtEl>
                                          <p:spTgt spid="42"/>
                                        </p:tgtEl>
                                        <p:attrNameLst>
                                          <p:attrName>ppt_x</p:attrName>
                                        </p:attrNameLst>
                                      </p:cBhvr>
                                      <p:tavLst>
                                        <p:tav tm="0">
                                          <p:val>
                                            <p:strVal val="#ppt_x"/>
                                          </p:val>
                                        </p:tav>
                                        <p:tav tm="100000">
                                          <p:val>
                                            <p:strVal val="#ppt_x"/>
                                          </p:val>
                                        </p:tav>
                                      </p:tavLst>
                                    </p:anim>
                                    <p:anim calcmode="lin" valueType="num">
                                      <p:cBhvr additive="base">
                                        <p:cTn id="123" dur="500" fill="hold"/>
                                        <p:tgtEl>
                                          <p:spTgt spid="42"/>
                                        </p:tgtEl>
                                        <p:attrNameLst>
                                          <p:attrName>ppt_y</p:attrName>
                                        </p:attrNameLst>
                                      </p:cBhvr>
                                      <p:tavLst>
                                        <p:tav tm="0">
                                          <p:val>
                                            <p:strVal val="1+#ppt_h/2"/>
                                          </p:val>
                                        </p:tav>
                                        <p:tav tm="100000">
                                          <p:val>
                                            <p:strVal val="#ppt_y"/>
                                          </p:val>
                                        </p:tav>
                                      </p:tavLst>
                                    </p:anim>
                                  </p:childTnLst>
                                </p:cTn>
                              </p:par>
                              <p:par>
                                <p:cTn id="124" presetID="2" presetClass="entr" presetSubtype="4" fill="hold" nodeType="withEffect">
                                  <p:stCondLst>
                                    <p:cond delay="0"/>
                                  </p:stCondLst>
                                  <p:childTnLst>
                                    <p:set>
                                      <p:cBhvr>
                                        <p:cTn id="125" dur="1" fill="hold">
                                          <p:stCondLst>
                                            <p:cond delay="0"/>
                                          </p:stCondLst>
                                        </p:cTn>
                                        <p:tgtEl>
                                          <p:spTgt spid="43"/>
                                        </p:tgtEl>
                                        <p:attrNameLst>
                                          <p:attrName>style.visibility</p:attrName>
                                        </p:attrNameLst>
                                      </p:cBhvr>
                                      <p:to>
                                        <p:strVal val="visible"/>
                                      </p:to>
                                    </p:set>
                                    <p:anim calcmode="lin" valueType="num">
                                      <p:cBhvr additive="base">
                                        <p:cTn id="126" dur="500" fill="hold"/>
                                        <p:tgtEl>
                                          <p:spTgt spid="43"/>
                                        </p:tgtEl>
                                        <p:attrNameLst>
                                          <p:attrName>ppt_x</p:attrName>
                                        </p:attrNameLst>
                                      </p:cBhvr>
                                      <p:tavLst>
                                        <p:tav tm="0">
                                          <p:val>
                                            <p:strVal val="#ppt_x"/>
                                          </p:val>
                                        </p:tav>
                                        <p:tav tm="100000">
                                          <p:val>
                                            <p:strVal val="#ppt_x"/>
                                          </p:val>
                                        </p:tav>
                                      </p:tavLst>
                                    </p:anim>
                                    <p:anim calcmode="lin" valueType="num">
                                      <p:cBhvr additive="base">
                                        <p:cTn id="127" dur="500" fill="hold"/>
                                        <p:tgtEl>
                                          <p:spTgt spid="43"/>
                                        </p:tgtEl>
                                        <p:attrNameLst>
                                          <p:attrName>ppt_y</p:attrName>
                                        </p:attrNameLst>
                                      </p:cBhvr>
                                      <p:tavLst>
                                        <p:tav tm="0">
                                          <p:val>
                                            <p:strVal val="1+#ppt_h/2"/>
                                          </p:val>
                                        </p:tav>
                                        <p:tav tm="100000">
                                          <p:val>
                                            <p:strVal val="#ppt_y"/>
                                          </p:val>
                                        </p:tav>
                                      </p:tavLst>
                                    </p:anim>
                                  </p:childTnLst>
                                </p:cTn>
                              </p:par>
                              <p:par>
                                <p:cTn id="128" presetID="2" presetClass="entr" presetSubtype="4" fill="hold" nodeType="withEffect">
                                  <p:stCondLst>
                                    <p:cond delay="0"/>
                                  </p:stCondLst>
                                  <p:childTnLst>
                                    <p:set>
                                      <p:cBhvr>
                                        <p:cTn id="129" dur="1" fill="hold">
                                          <p:stCondLst>
                                            <p:cond delay="0"/>
                                          </p:stCondLst>
                                        </p:cTn>
                                        <p:tgtEl>
                                          <p:spTgt spid="44"/>
                                        </p:tgtEl>
                                        <p:attrNameLst>
                                          <p:attrName>style.visibility</p:attrName>
                                        </p:attrNameLst>
                                      </p:cBhvr>
                                      <p:to>
                                        <p:strVal val="visible"/>
                                      </p:to>
                                    </p:set>
                                    <p:anim calcmode="lin" valueType="num">
                                      <p:cBhvr additive="base">
                                        <p:cTn id="130" dur="500" fill="hold"/>
                                        <p:tgtEl>
                                          <p:spTgt spid="44"/>
                                        </p:tgtEl>
                                        <p:attrNameLst>
                                          <p:attrName>ppt_x</p:attrName>
                                        </p:attrNameLst>
                                      </p:cBhvr>
                                      <p:tavLst>
                                        <p:tav tm="0">
                                          <p:val>
                                            <p:strVal val="#ppt_x"/>
                                          </p:val>
                                        </p:tav>
                                        <p:tav tm="100000">
                                          <p:val>
                                            <p:strVal val="#ppt_x"/>
                                          </p:val>
                                        </p:tav>
                                      </p:tavLst>
                                    </p:anim>
                                    <p:anim calcmode="lin" valueType="num">
                                      <p:cBhvr additive="base">
                                        <p:cTn id="131" dur="500" fill="hold"/>
                                        <p:tgtEl>
                                          <p:spTgt spid="44"/>
                                        </p:tgtEl>
                                        <p:attrNameLst>
                                          <p:attrName>ppt_y</p:attrName>
                                        </p:attrNameLst>
                                      </p:cBhvr>
                                      <p:tavLst>
                                        <p:tav tm="0">
                                          <p:val>
                                            <p:strVal val="1+#ppt_h/2"/>
                                          </p:val>
                                        </p:tav>
                                        <p:tav tm="100000">
                                          <p:val>
                                            <p:strVal val="#ppt_y"/>
                                          </p:val>
                                        </p:tav>
                                      </p:tavLst>
                                    </p:anim>
                                  </p:childTnLst>
                                </p:cTn>
                              </p:par>
                              <p:par>
                                <p:cTn id="132" presetID="2" presetClass="entr" presetSubtype="4" fill="hold" nodeType="withEffect">
                                  <p:stCondLst>
                                    <p:cond delay="0"/>
                                  </p:stCondLst>
                                  <p:childTnLst>
                                    <p:set>
                                      <p:cBhvr>
                                        <p:cTn id="133" dur="1" fill="hold">
                                          <p:stCondLst>
                                            <p:cond delay="0"/>
                                          </p:stCondLst>
                                        </p:cTn>
                                        <p:tgtEl>
                                          <p:spTgt spid="45"/>
                                        </p:tgtEl>
                                        <p:attrNameLst>
                                          <p:attrName>style.visibility</p:attrName>
                                        </p:attrNameLst>
                                      </p:cBhvr>
                                      <p:to>
                                        <p:strVal val="visible"/>
                                      </p:to>
                                    </p:set>
                                    <p:anim calcmode="lin" valueType="num">
                                      <p:cBhvr additive="base">
                                        <p:cTn id="134" dur="500" fill="hold"/>
                                        <p:tgtEl>
                                          <p:spTgt spid="45"/>
                                        </p:tgtEl>
                                        <p:attrNameLst>
                                          <p:attrName>ppt_x</p:attrName>
                                        </p:attrNameLst>
                                      </p:cBhvr>
                                      <p:tavLst>
                                        <p:tav tm="0">
                                          <p:val>
                                            <p:strVal val="#ppt_x"/>
                                          </p:val>
                                        </p:tav>
                                        <p:tav tm="100000">
                                          <p:val>
                                            <p:strVal val="#ppt_x"/>
                                          </p:val>
                                        </p:tav>
                                      </p:tavLst>
                                    </p:anim>
                                    <p:anim calcmode="lin" valueType="num">
                                      <p:cBhvr additive="base">
                                        <p:cTn id="135"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3" grpId="0"/>
      <p:bldP spid="16" grpId="0"/>
      <p:bldP spid="20" grpId="0" animBg="1"/>
      <p:bldP spid="23" grpId="0"/>
      <p:bldP spid="23" grpId="1"/>
      <p:bldP spid="24" grpId="0"/>
      <p:bldP spid="25" grpId="0"/>
      <p:bldP spid="26" grpId="0"/>
      <p:bldP spid="27" grpId="0" animBg="1"/>
      <p:bldP spid="27"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Shape 266"/>
          <p:cNvSpPr txBox="1">
            <a:spLocks noGrp="1"/>
          </p:cNvSpPr>
          <p:nvPr>
            <p:ph type="title"/>
          </p:nvPr>
        </p:nvSpPr>
        <p:spPr>
          <a:xfrm>
            <a:off x="315150" y="157325"/>
            <a:ext cx="8520599" cy="572699"/>
          </a:xfrm>
          <a:prstGeom prst="rect">
            <a:avLst/>
          </a:prstGeom>
        </p:spPr>
        <p:txBody>
          <a:bodyPr lIns="91425" tIns="91425" rIns="91425" bIns="91425" anchor="t" anchorCtr="0">
            <a:noAutofit/>
          </a:bodyPr>
          <a:lstStyle/>
          <a:p>
            <a:r>
              <a:rPr lang="en-US" altLang="en-US" sz="3200" dirty="0"/>
              <a:t>Resilience computation pattern</a:t>
            </a:r>
            <a:endParaRPr lang="en" sz="3200" dirty="0"/>
          </a:p>
        </p:txBody>
      </p:sp>
      <p:sp>
        <p:nvSpPr>
          <p:cNvPr id="267" name="Shape 267"/>
          <p:cNvSpPr txBox="1">
            <a:spLocks noGrp="1"/>
          </p:cNvSpPr>
          <p:nvPr>
            <p:ph type="body" idx="1"/>
          </p:nvPr>
        </p:nvSpPr>
        <p:spPr>
          <a:xfrm>
            <a:off x="456080" y="1208770"/>
            <a:ext cx="8238741" cy="2496955"/>
          </a:xfrm>
          <a:prstGeom prst="rect">
            <a:avLst/>
          </a:prstGeom>
        </p:spPr>
        <p:txBody>
          <a:bodyPr lIns="91425" tIns="91425" rIns="91425" bIns="91425" anchor="t" anchorCtr="0">
            <a:noAutofit/>
          </a:bodyPr>
          <a:lstStyle/>
          <a:p>
            <a:pPr marL="342900" lvl="1" indent="-342900">
              <a:buSzPct val="100000"/>
              <a:buFont typeface="Wingdings" pitchFamily="2" charset="2"/>
              <a:buChar char="Ø"/>
            </a:pPr>
            <a:r>
              <a:rPr lang="en-US" altLang="en-US" sz="2000" dirty="0">
                <a:solidFill>
                  <a:schemeClr val="tx1"/>
                </a:solidFill>
              </a:rPr>
              <a:t>We define a resilience computation pattern as a combination of series of computations (or instructions) that contribute to error masking events</a:t>
            </a:r>
          </a:p>
          <a:p>
            <a:pPr marL="342900" lvl="1" indent="-342900">
              <a:buSzPct val="100000"/>
              <a:buFont typeface="Wingdings" pitchFamily="2" charset="2"/>
              <a:buChar char="Ø"/>
            </a:pPr>
            <a:r>
              <a:rPr lang="en-US" altLang="en-US" sz="2000" dirty="0">
                <a:solidFill>
                  <a:schemeClr val="tx1"/>
                </a:solidFill>
              </a:rPr>
              <a:t>We find six resilience computation patterns after examining the error masking events from 10 representative applications</a:t>
            </a:r>
          </a:p>
          <a:p>
            <a:pPr marL="342900" lvl="1" indent="-342900">
              <a:buSzPct val="100000"/>
              <a:buFont typeface="Courier New" panose="02070309020205020404" pitchFamily="49" charset="0"/>
              <a:buChar char="o"/>
            </a:pPr>
            <a:endParaRPr lang="en-US" altLang="en-US" sz="2000" dirty="0">
              <a:solidFill>
                <a:schemeClr val="tx1"/>
              </a:solidFill>
            </a:endParaRPr>
          </a:p>
        </p:txBody>
      </p:sp>
      <p:sp>
        <p:nvSpPr>
          <p:cNvPr id="268" name="Shape 268"/>
          <p:cNvSpPr txBox="1">
            <a:spLocks noGrp="1"/>
          </p:cNvSpPr>
          <p:nvPr>
            <p:ph type="sldNum" idx="12"/>
          </p:nvPr>
        </p:nvSpPr>
        <p:spPr>
          <a:xfrm>
            <a:off x="8472459" y="4663216"/>
            <a:ext cx="548699" cy="393600"/>
          </a:xfrm>
          <a:prstGeom prst="rect">
            <a:avLst/>
          </a:prstGeom>
        </p:spPr>
        <p:txBody>
          <a:bodyPr lIns="91425" tIns="91425" rIns="91425" bIns="91425" anchor="ctr" anchorCtr="0">
            <a:noAutofit/>
          </a:bodyPr>
          <a:lstStyle/>
          <a:p>
            <a:r>
              <a:rPr lang="en" dirty="0"/>
              <a:t>16</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7">
                                            <p:txEl>
                                              <p:pRg st="1" end="1"/>
                                            </p:txEl>
                                          </p:spTgt>
                                        </p:tgtEl>
                                        <p:attrNameLst>
                                          <p:attrName>style.visibility</p:attrName>
                                        </p:attrNameLst>
                                      </p:cBhvr>
                                      <p:to>
                                        <p:strVal val="visible"/>
                                      </p:to>
                                    </p:set>
                                    <p:animEffect transition="in" filter="fade">
                                      <p:cBhvr>
                                        <p:cTn id="7" dur="500"/>
                                        <p:tgtEl>
                                          <p:spTgt spid="26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Shape 282"/>
          <p:cNvSpPr txBox="1">
            <a:spLocks noGrp="1"/>
          </p:cNvSpPr>
          <p:nvPr>
            <p:ph type="title"/>
          </p:nvPr>
        </p:nvSpPr>
        <p:spPr>
          <a:xfrm>
            <a:off x="311701" y="173817"/>
            <a:ext cx="8832299" cy="572699"/>
          </a:xfrm>
          <a:prstGeom prst="rect">
            <a:avLst/>
          </a:prstGeom>
        </p:spPr>
        <p:txBody>
          <a:bodyPr lIns="91425" tIns="91425" rIns="91425" bIns="91425" anchor="t" anchorCtr="0">
            <a:noAutofit/>
          </a:bodyPr>
          <a:lstStyle/>
          <a:p>
            <a:r>
              <a:rPr lang="en-US" altLang="en-US" sz="3200" dirty="0">
                <a:latin typeface="Arial" panose="020B0604020202020204" pitchFamily="34" charset="0"/>
                <a:cs typeface="Arial" panose="020B0604020202020204" pitchFamily="34" charset="0"/>
              </a:rPr>
              <a:t>Resilience pattern---Dead Corrupted Locations</a:t>
            </a:r>
            <a:endParaRPr lang="en" sz="3200" dirty="0">
              <a:latin typeface="Arial" panose="020B0604020202020204" pitchFamily="34" charset="0"/>
              <a:cs typeface="Arial" panose="020B0604020202020204" pitchFamily="34" charset="0"/>
            </a:endParaRPr>
          </a:p>
        </p:txBody>
      </p:sp>
      <p:sp>
        <p:nvSpPr>
          <p:cNvPr id="16" name="Shape 267">
            <a:extLst>
              <a:ext uri="{FF2B5EF4-FFF2-40B4-BE49-F238E27FC236}">
                <a16:creationId xmlns:a16="http://schemas.microsoft.com/office/drawing/2014/main" id="{881F5B64-44A0-B64C-BBAE-5FBCD7EF9F1F}"/>
              </a:ext>
            </a:extLst>
          </p:cNvPr>
          <p:cNvSpPr txBox="1">
            <a:spLocks noGrp="1"/>
          </p:cNvSpPr>
          <p:nvPr>
            <p:ph type="body" idx="1"/>
          </p:nvPr>
        </p:nvSpPr>
        <p:spPr>
          <a:xfrm>
            <a:off x="452630" y="1144602"/>
            <a:ext cx="8238741" cy="2448830"/>
          </a:xfrm>
          <a:prstGeom prst="rect">
            <a:avLst/>
          </a:prstGeom>
        </p:spPr>
        <p:txBody>
          <a:bodyPr lIns="91425" tIns="91425" rIns="91425" bIns="91425" anchor="t" anchorCtr="0">
            <a:noAutofit/>
          </a:bodyPr>
          <a:lstStyle/>
          <a:p>
            <a:pPr marL="342900" lvl="1" indent="-342900">
              <a:buSzPct val="100000"/>
              <a:buFont typeface="Courier New" panose="02070309020205020404" pitchFamily="49" charset="0"/>
              <a:buChar char="o"/>
            </a:pPr>
            <a:r>
              <a:rPr lang="en-US" altLang="en-US" sz="2000" dirty="0">
                <a:solidFill>
                  <a:srgbClr val="00B050"/>
                </a:solidFill>
                <a:latin typeface="Arial" panose="020B0604020202020204" pitchFamily="34" charset="0"/>
                <a:cs typeface="Arial" panose="020B0604020202020204" pitchFamily="34" charset="0"/>
              </a:rPr>
              <a:t>Pattern 1: </a:t>
            </a:r>
            <a:r>
              <a:rPr lang="en-US" altLang="en-US" sz="2000" dirty="0">
                <a:solidFill>
                  <a:schemeClr val="tx1"/>
                </a:solidFill>
                <a:latin typeface="Arial" panose="020B0604020202020204" pitchFamily="34" charset="0"/>
                <a:cs typeface="Arial" panose="020B0604020202020204" pitchFamily="34" charset="0"/>
              </a:rPr>
              <a:t>Dead Corrupted Locations (DCL)</a:t>
            </a:r>
          </a:p>
          <a:p>
            <a:pPr lvl="1">
              <a:buSzPct val="100000"/>
            </a:pPr>
            <a:r>
              <a:rPr lang="en-US" altLang="en-US" sz="2000" dirty="0">
                <a:solidFill>
                  <a:schemeClr val="tx1"/>
                </a:solidFill>
                <a:latin typeface="Arial" panose="020B0604020202020204" pitchFamily="34" charset="0"/>
                <a:cs typeface="Arial" panose="020B0604020202020204" pitchFamily="34" charset="0"/>
              </a:rPr>
              <a:t>       - In this pattern, corrupted locations are not used anymore </a:t>
            </a:r>
          </a:p>
          <a:p>
            <a:pPr marL="342900" lvl="1" indent="-342900">
              <a:buSzPct val="100000"/>
              <a:buFont typeface="Courier New" panose="02070309020205020404" pitchFamily="49" charset="0"/>
              <a:buChar char="o"/>
            </a:pPr>
            <a:endParaRPr lang="en-US" altLang="en-US" sz="2000" dirty="0">
              <a:solidFill>
                <a:schemeClr val="tx1"/>
              </a:solidFill>
              <a:latin typeface="Arial" panose="020B0604020202020204" pitchFamily="34" charset="0"/>
              <a:cs typeface="Arial" panose="020B0604020202020204" pitchFamily="34" charset="0"/>
            </a:endParaRPr>
          </a:p>
          <a:p>
            <a:pPr marL="342900" lvl="1" indent="-342900">
              <a:buSzPct val="100000"/>
              <a:buFont typeface="Courier New" panose="02070309020205020404" pitchFamily="49" charset="0"/>
              <a:buChar char="o"/>
            </a:pPr>
            <a:endParaRPr lang="en-US" altLang="en-US" sz="2000" dirty="0">
              <a:solidFill>
                <a:schemeClr val="tx1"/>
              </a:solidFill>
              <a:latin typeface="Arial" panose="020B0604020202020204" pitchFamily="34" charset="0"/>
              <a:cs typeface="Arial" panose="020B0604020202020204" pitchFamily="34" charset="0"/>
            </a:endParaRPr>
          </a:p>
        </p:txBody>
      </p:sp>
      <p:sp>
        <p:nvSpPr>
          <p:cNvPr id="17" name="TextBox 9">
            <a:extLst>
              <a:ext uri="{FF2B5EF4-FFF2-40B4-BE49-F238E27FC236}">
                <a16:creationId xmlns:a16="http://schemas.microsoft.com/office/drawing/2014/main" id="{AA3805E6-F02E-FC49-A4FD-523997733CA4}"/>
              </a:ext>
            </a:extLst>
          </p:cNvPr>
          <p:cNvSpPr txBox="1">
            <a:spLocks noChangeArrowheads="1"/>
          </p:cNvSpPr>
          <p:nvPr/>
        </p:nvSpPr>
        <p:spPr bwMode="auto">
          <a:xfrm>
            <a:off x="311702" y="4774168"/>
            <a:ext cx="568617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bg1"/>
                </a:solidFill>
                <a:latin typeface="CosmosBQ-Light"/>
              </a:defRPr>
            </a:lvl1pPr>
            <a:lvl2pPr marL="742950" indent="-285750">
              <a:spcBef>
                <a:spcPct val="20000"/>
              </a:spcBef>
              <a:buChar char="–"/>
              <a:defRPr sz="2800">
                <a:solidFill>
                  <a:schemeClr val="bg1"/>
                </a:solidFill>
                <a:latin typeface="CosmosBQ-Light"/>
              </a:defRPr>
            </a:lvl2pPr>
            <a:lvl3pPr marL="1143000" indent="-228600">
              <a:spcBef>
                <a:spcPct val="20000"/>
              </a:spcBef>
              <a:buChar char="•"/>
              <a:defRPr sz="2400">
                <a:solidFill>
                  <a:schemeClr val="bg1"/>
                </a:solidFill>
                <a:latin typeface="CosmosBQ-Light"/>
              </a:defRPr>
            </a:lvl3pPr>
            <a:lvl4pPr marL="1600200" indent="-228600">
              <a:spcBef>
                <a:spcPct val="20000"/>
              </a:spcBef>
              <a:buChar char="–"/>
              <a:defRPr sz="2000">
                <a:solidFill>
                  <a:schemeClr val="bg1"/>
                </a:solidFill>
                <a:latin typeface="CosmosBQ-Light"/>
              </a:defRPr>
            </a:lvl4pPr>
            <a:lvl5pPr marL="2057400" indent="-228600">
              <a:spcBef>
                <a:spcPct val="20000"/>
              </a:spcBef>
              <a:buChar char="»"/>
              <a:defRPr sz="2000">
                <a:solidFill>
                  <a:schemeClr val="bg1"/>
                </a:solidFill>
                <a:latin typeface="CosmosBQ-Light"/>
              </a:defRPr>
            </a:lvl5pPr>
            <a:lvl6pPr marL="2514600" indent="-228600" eaLnBrk="0" fontAlgn="base" hangingPunct="0">
              <a:spcBef>
                <a:spcPct val="20000"/>
              </a:spcBef>
              <a:spcAft>
                <a:spcPct val="0"/>
              </a:spcAft>
              <a:buChar char="»"/>
              <a:defRPr sz="2000">
                <a:solidFill>
                  <a:schemeClr val="bg1"/>
                </a:solidFill>
                <a:latin typeface="CosmosBQ-Light"/>
              </a:defRPr>
            </a:lvl6pPr>
            <a:lvl7pPr marL="2971800" indent="-228600" eaLnBrk="0" fontAlgn="base" hangingPunct="0">
              <a:spcBef>
                <a:spcPct val="20000"/>
              </a:spcBef>
              <a:spcAft>
                <a:spcPct val="0"/>
              </a:spcAft>
              <a:buChar char="»"/>
              <a:defRPr sz="2000">
                <a:solidFill>
                  <a:schemeClr val="bg1"/>
                </a:solidFill>
                <a:latin typeface="CosmosBQ-Light"/>
              </a:defRPr>
            </a:lvl7pPr>
            <a:lvl8pPr marL="3429000" indent="-228600" eaLnBrk="0" fontAlgn="base" hangingPunct="0">
              <a:spcBef>
                <a:spcPct val="20000"/>
              </a:spcBef>
              <a:spcAft>
                <a:spcPct val="0"/>
              </a:spcAft>
              <a:buChar char="»"/>
              <a:defRPr sz="2000">
                <a:solidFill>
                  <a:schemeClr val="bg1"/>
                </a:solidFill>
                <a:latin typeface="CosmosBQ-Light"/>
              </a:defRPr>
            </a:lvl8pPr>
            <a:lvl9pPr marL="3886200" indent="-228600" eaLnBrk="0" fontAlgn="base" hangingPunct="0">
              <a:spcBef>
                <a:spcPct val="20000"/>
              </a:spcBef>
              <a:spcAft>
                <a:spcPct val="0"/>
              </a:spcAft>
              <a:buChar char="»"/>
              <a:defRPr sz="2000">
                <a:solidFill>
                  <a:schemeClr val="bg1"/>
                </a:solidFill>
                <a:latin typeface="CosmosBQ-Light"/>
              </a:defRPr>
            </a:lvl9pPr>
          </a:lstStyle>
          <a:p>
            <a:pPr>
              <a:spcBef>
                <a:spcPct val="0"/>
              </a:spcBef>
              <a:buFontTx/>
              <a:buNone/>
            </a:pPr>
            <a:r>
              <a:rPr lang="en-US" altLang="en-US" sz="1800" dirty="0">
                <a:solidFill>
                  <a:schemeClr val="tx1"/>
                </a:solidFill>
                <a:latin typeface="Arial" panose="020B0604020202020204" pitchFamily="34" charset="0"/>
                <a:cs typeface="Arial" panose="020B0604020202020204" pitchFamily="34" charset="0"/>
              </a:rPr>
              <a:t>Example of the Dead Corrupted Locations in LULESH</a:t>
            </a:r>
          </a:p>
        </p:txBody>
      </p:sp>
      <p:pic>
        <p:nvPicPr>
          <p:cNvPr id="18" name="Picture 11">
            <a:extLst>
              <a:ext uri="{FF2B5EF4-FFF2-40B4-BE49-F238E27FC236}">
                <a16:creationId xmlns:a16="http://schemas.microsoft.com/office/drawing/2014/main" id="{3BD093FF-CC62-3E4C-97B6-7FD1BF073F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4733"/>
          <a:stretch>
            <a:fillRect/>
          </a:stretch>
        </p:blipFill>
        <p:spPr bwMode="auto">
          <a:xfrm>
            <a:off x="455063" y="2399268"/>
            <a:ext cx="4597400" cy="237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ectangle 10">
            <a:extLst>
              <a:ext uri="{FF2B5EF4-FFF2-40B4-BE49-F238E27FC236}">
                <a16:creationId xmlns:a16="http://schemas.microsoft.com/office/drawing/2014/main" id="{18836DA5-EC04-364F-B28C-D40BF1F0AEDA}"/>
              </a:ext>
            </a:extLst>
          </p:cNvPr>
          <p:cNvSpPr>
            <a:spLocks noChangeArrowheads="1"/>
          </p:cNvSpPr>
          <p:nvPr/>
        </p:nvSpPr>
        <p:spPr bwMode="auto">
          <a:xfrm>
            <a:off x="6317701" y="2673905"/>
            <a:ext cx="2665878"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bg1"/>
                </a:solidFill>
                <a:latin typeface="CosmosBQ-Light"/>
              </a:defRPr>
            </a:lvl1pPr>
            <a:lvl2pPr marL="742950" indent="-285750">
              <a:spcBef>
                <a:spcPct val="20000"/>
              </a:spcBef>
              <a:buChar char="–"/>
              <a:defRPr sz="2800">
                <a:solidFill>
                  <a:schemeClr val="bg1"/>
                </a:solidFill>
                <a:latin typeface="CosmosBQ-Light"/>
              </a:defRPr>
            </a:lvl2pPr>
            <a:lvl3pPr marL="1143000" indent="-228600">
              <a:spcBef>
                <a:spcPct val="20000"/>
              </a:spcBef>
              <a:buChar char="•"/>
              <a:defRPr sz="2400">
                <a:solidFill>
                  <a:schemeClr val="bg1"/>
                </a:solidFill>
                <a:latin typeface="CosmosBQ-Light"/>
              </a:defRPr>
            </a:lvl3pPr>
            <a:lvl4pPr marL="1600200" indent="-228600">
              <a:spcBef>
                <a:spcPct val="20000"/>
              </a:spcBef>
              <a:buChar char="–"/>
              <a:defRPr sz="2000">
                <a:solidFill>
                  <a:schemeClr val="bg1"/>
                </a:solidFill>
                <a:latin typeface="CosmosBQ-Light"/>
              </a:defRPr>
            </a:lvl4pPr>
            <a:lvl5pPr marL="2057400" indent="-228600">
              <a:spcBef>
                <a:spcPct val="20000"/>
              </a:spcBef>
              <a:buChar char="»"/>
              <a:defRPr sz="2000">
                <a:solidFill>
                  <a:schemeClr val="bg1"/>
                </a:solidFill>
                <a:latin typeface="CosmosBQ-Light"/>
              </a:defRPr>
            </a:lvl5pPr>
            <a:lvl6pPr marL="2514600" indent="-228600" eaLnBrk="0" fontAlgn="base" hangingPunct="0">
              <a:spcBef>
                <a:spcPct val="20000"/>
              </a:spcBef>
              <a:spcAft>
                <a:spcPct val="0"/>
              </a:spcAft>
              <a:buChar char="»"/>
              <a:defRPr sz="2000">
                <a:solidFill>
                  <a:schemeClr val="bg1"/>
                </a:solidFill>
                <a:latin typeface="CosmosBQ-Light"/>
              </a:defRPr>
            </a:lvl6pPr>
            <a:lvl7pPr marL="2971800" indent="-228600" eaLnBrk="0" fontAlgn="base" hangingPunct="0">
              <a:spcBef>
                <a:spcPct val="20000"/>
              </a:spcBef>
              <a:spcAft>
                <a:spcPct val="0"/>
              </a:spcAft>
              <a:buChar char="»"/>
              <a:defRPr sz="2000">
                <a:solidFill>
                  <a:schemeClr val="bg1"/>
                </a:solidFill>
                <a:latin typeface="CosmosBQ-Light"/>
              </a:defRPr>
            </a:lvl7pPr>
            <a:lvl8pPr marL="3429000" indent="-228600" eaLnBrk="0" fontAlgn="base" hangingPunct="0">
              <a:spcBef>
                <a:spcPct val="20000"/>
              </a:spcBef>
              <a:spcAft>
                <a:spcPct val="0"/>
              </a:spcAft>
              <a:buChar char="»"/>
              <a:defRPr sz="2000">
                <a:solidFill>
                  <a:schemeClr val="bg1"/>
                </a:solidFill>
                <a:latin typeface="CosmosBQ-Light"/>
              </a:defRPr>
            </a:lvl8pPr>
            <a:lvl9pPr marL="3886200" indent="-228600" eaLnBrk="0" fontAlgn="base" hangingPunct="0">
              <a:spcBef>
                <a:spcPct val="20000"/>
              </a:spcBef>
              <a:spcAft>
                <a:spcPct val="0"/>
              </a:spcAft>
              <a:buChar char="»"/>
              <a:defRPr sz="2000">
                <a:solidFill>
                  <a:schemeClr val="bg1"/>
                </a:solidFill>
                <a:latin typeface="CosmosBQ-Light"/>
              </a:defRPr>
            </a:lvl9pPr>
          </a:lstStyle>
          <a:p>
            <a:pPr>
              <a:spcBef>
                <a:spcPct val="0"/>
              </a:spcBef>
              <a:buFontTx/>
              <a:buNone/>
            </a:pPr>
            <a:r>
              <a:rPr lang="en-US" altLang="en-US" sz="1800" dirty="0">
                <a:solidFill>
                  <a:schemeClr val="tx1"/>
                </a:solidFill>
                <a:latin typeface="Arial" panose="020B0604020202020204" pitchFamily="34" charset="0"/>
                <a:cs typeface="Arial" panose="020B0604020202020204" pitchFamily="34" charset="0"/>
              </a:rPr>
              <a:t>The array </a:t>
            </a:r>
            <a:r>
              <a:rPr lang="en-US" altLang="en-US" sz="1800" dirty="0" err="1">
                <a:solidFill>
                  <a:schemeClr val="tx1"/>
                </a:solidFill>
                <a:latin typeface="Arial" panose="020B0604020202020204" pitchFamily="34" charset="0"/>
                <a:cs typeface="Arial" panose="020B0604020202020204" pitchFamily="34" charset="0"/>
              </a:rPr>
              <a:t>hourgram</a:t>
            </a:r>
            <a:r>
              <a:rPr lang="en-US" altLang="en-US" sz="1800" dirty="0">
                <a:solidFill>
                  <a:schemeClr val="tx1"/>
                </a:solidFill>
                <a:latin typeface="Arial" panose="020B0604020202020204" pitchFamily="34" charset="0"/>
                <a:cs typeface="Arial" panose="020B0604020202020204" pitchFamily="34" charset="0"/>
              </a:rPr>
              <a:t>[][] is a temporal corrupted array that is dead after the current code snippet.</a:t>
            </a:r>
          </a:p>
        </p:txBody>
      </p:sp>
      <p:cxnSp>
        <p:nvCxnSpPr>
          <p:cNvPr id="20" name="Straight Connector 19">
            <a:extLst>
              <a:ext uri="{FF2B5EF4-FFF2-40B4-BE49-F238E27FC236}">
                <a16:creationId xmlns:a16="http://schemas.microsoft.com/office/drawing/2014/main" id="{CFD9B900-D016-354E-ADB1-225BB88B511E}"/>
              </a:ext>
            </a:extLst>
          </p:cNvPr>
          <p:cNvCxnSpPr>
            <a:cxnSpLocks/>
            <a:stCxn id="19" idx="1"/>
          </p:cNvCxnSpPr>
          <p:nvPr/>
        </p:nvCxnSpPr>
        <p:spPr>
          <a:xfrm flipH="1" flipV="1">
            <a:off x="2283863" y="3288269"/>
            <a:ext cx="4033838" cy="124300"/>
          </a:xfrm>
          <a:prstGeom prst="line">
            <a:avLst/>
          </a:prstGeom>
          <a:ln w="19050">
            <a:solidFill>
              <a:srgbClr val="00B05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8C1CCDCE-1B20-9746-A8C0-AC2AD5C9DB9B}"/>
              </a:ext>
            </a:extLst>
          </p:cNvPr>
          <p:cNvSpPr/>
          <p:nvPr/>
        </p:nvSpPr>
        <p:spPr>
          <a:xfrm>
            <a:off x="1521863" y="2607230"/>
            <a:ext cx="1066800" cy="681038"/>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06A2EA49-B061-7C41-811F-ADD3AC1C3236}"/>
              </a:ext>
            </a:extLst>
          </p:cNvPr>
          <p:cNvSpPr/>
          <p:nvPr/>
        </p:nvSpPr>
        <p:spPr>
          <a:xfrm>
            <a:off x="3122063" y="2607230"/>
            <a:ext cx="1066800" cy="681038"/>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00B050"/>
              </a:solidFill>
              <a:latin typeface="Arial" panose="020B060402020202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5665AAAD-BCD8-A74A-BDAA-7824959138E2}"/>
              </a:ext>
            </a:extLst>
          </p:cNvPr>
          <p:cNvSpPr/>
          <p:nvPr/>
        </p:nvSpPr>
        <p:spPr>
          <a:xfrm>
            <a:off x="3663401" y="3816905"/>
            <a:ext cx="1066800" cy="588963"/>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latin typeface="Arial" panose="020B0604020202020204" pitchFamily="34" charset="0"/>
              <a:cs typeface="Arial" panose="020B0604020202020204" pitchFamily="34" charset="0"/>
            </a:endParaRPr>
          </a:p>
        </p:txBody>
      </p:sp>
      <p:sp>
        <p:nvSpPr>
          <p:cNvPr id="12" name="Shape 268">
            <a:extLst>
              <a:ext uri="{FF2B5EF4-FFF2-40B4-BE49-F238E27FC236}">
                <a16:creationId xmlns:a16="http://schemas.microsoft.com/office/drawing/2014/main" id="{0CC777A5-CE76-3944-8C7F-8B02C0F1412C}"/>
              </a:ext>
            </a:extLst>
          </p:cNvPr>
          <p:cNvSpPr txBox="1">
            <a:spLocks noGrp="1"/>
          </p:cNvSpPr>
          <p:nvPr>
            <p:ph type="sldNum" idx="12"/>
          </p:nvPr>
        </p:nvSpPr>
        <p:spPr>
          <a:xfrm>
            <a:off x="8472459" y="4663216"/>
            <a:ext cx="548699" cy="393600"/>
          </a:xfrm>
          <a:prstGeom prst="rect">
            <a:avLst/>
          </a:prstGeom>
        </p:spPr>
        <p:txBody>
          <a:bodyPr lIns="91425" tIns="91425" rIns="91425" bIns="91425" anchor="ctr" anchorCtr="0">
            <a:noAutofit/>
          </a:bodyPr>
          <a:lstStyle/>
          <a:p>
            <a:r>
              <a:rPr lang="en" dirty="0"/>
              <a:t>17</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fade">
                                      <p:cBhvr>
                                        <p:cTn id="13" dur="500"/>
                                        <p:tgtEl>
                                          <p:spTgt spid="21"/>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2"/>
                                        </p:tgtEl>
                                        <p:attrNameLst>
                                          <p:attrName>style.visibility</p:attrName>
                                        </p:attrNameLst>
                                      </p:cBhvr>
                                      <p:to>
                                        <p:strVal val="visible"/>
                                      </p:to>
                                    </p:set>
                                    <p:animEffect transition="in" filter="fade">
                                      <p:cBhvr>
                                        <p:cTn id="16" dur="500"/>
                                        <p:tgtEl>
                                          <p:spTgt spid="22"/>
                                        </p:tgtEl>
                                      </p:cBhvr>
                                    </p:animEffect>
                                  </p:childTnLst>
                                </p:cTn>
                              </p:par>
                              <p:par>
                                <p:cTn id="17" presetID="10" presetClass="entr" presetSubtype="0" fill="hold" nodeType="with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fade">
                                      <p:cBhvr>
                                        <p:cTn id="19" dur="500"/>
                                        <p:tgtEl>
                                          <p:spTgt spid="20"/>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fade">
                                      <p:cBhvr>
                                        <p:cTn id="22" dur="500"/>
                                        <p:tgtEl>
                                          <p:spTgt spid="2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fade">
                                      <p:cBhvr>
                                        <p:cTn id="2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9" grpId="0"/>
      <p:bldP spid="21" grpId="0" animBg="1"/>
      <p:bldP spid="22" grpId="0" animBg="1"/>
      <p:bldP spid="2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Shape 300"/>
          <p:cNvSpPr txBox="1">
            <a:spLocks noGrp="1"/>
          </p:cNvSpPr>
          <p:nvPr>
            <p:ph type="sldNum" idx="12"/>
          </p:nvPr>
        </p:nvSpPr>
        <p:spPr>
          <a:xfrm>
            <a:off x="8472459" y="4663216"/>
            <a:ext cx="548699" cy="393600"/>
          </a:xfrm>
          <a:prstGeom prst="rect">
            <a:avLst/>
          </a:prstGeom>
        </p:spPr>
        <p:txBody>
          <a:bodyPr lIns="91425" tIns="91425" rIns="91425" bIns="91425" anchor="ctr" anchorCtr="0">
            <a:noAutofit/>
          </a:bodyPr>
          <a:lstStyle/>
          <a:p>
            <a:r>
              <a:rPr lang="en" dirty="0">
                <a:latin typeface="Arial" panose="020B0604020202020204" pitchFamily="34" charset="0"/>
                <a:cs typeface="Arial" panose="020B0604020202020204" pitchFamily="34" charset="0"/>
              </a:rPr>
              <a:t>18</a:t>
            </a:r>
          </a:p>
        </p:txBody>
      </p:sp>
      <p:sp>
        <p:nvSpPr>
          <p:cNvPr id="13" name="Shape 282">
            <a:extLst>
              <a:ext uri="{FF2B5EF4-FFF2-40B4-BE49-F238E27FC236}">
                <a16:creationId xmlns:a16="http://schemas.microsoft.com/office/drawing/2014/main" id="{335352F8-1182-2D43-8C2B-A43F9F2329A4}"/>
              </a:ext>
            </a:extLst>
          </p:cNvPr>
          <p:cNvSpPr txBox="1">
            <a:spLocks noGrp="1"/>
          </p:cNvSpPr>
          <p:nvPr>
            <p:ph type="title"/>
          </p:nvPr>
        </p:nvSpPr>
        <p:spPr>
          <a:xfrm>
            <a:off x="226209" y="188353"/>
            <a:ext cx="8520599" cy="572699"/>
          </a:xfrm>
          <a:prstGeom prst="rect">
            <a:avLst/>
          </a:prstGeom>
        </p:spPr>
        <p:txBody>
          <a:bodyPr lIns="91425" tIns="91425" rIns="91425" bIns="91425" anchor="t" anchorCtr="0">
            <a:noAutofit/>
          </a:bodyPr>
          <a:lstStyle/>
          <a:p>
            <a:r>
              <a:rPr lang="en-US" altLang="en-US" sz="3200" dirty="0">
                <a:latin typeface="Arial" panose="020B0604020202020204" pitchFamily="34" charset="0"/>
                <a:cs typeface="Arial" panose="020B0604020202020204" pitchFamily="34" charset="0"/>
              </a:rPr>
              <a:t>Resilience pattern---Repeated Addition</a:t>
            </a:r>
            <a:endParaRPr lang="en" sz="3200" dirty="0">
              <a:latin typeface="Arial" panose="020B0604020202020204" pitchFamily="34" charset="0"/>
              <a:cs typeface="Arial" panose="020B0604020202020204" pitchFamily="34" charset="0"/>
            </a:endParaRPr>
          </a:p>
        </p:txBody>
      </p:sp>
      <p:sp>
        <p:nvSpPr>
          <p:cNvPr id="14" name="Shape 267">
            <a:extLst>
              <a:ext uri="{FF2B5EF4-FFF2-40B4-BE49-F238E27FC236}">
                <a16:creationId xmlns:a16="http://schemas.microsoft.com/office/drawing/2014/main" id="{BF6E64A3-3072-BA46-AAC3-7BF518051175}"/>
              </a:ext>
            </a:extLst>
          </p:cNvPr>
          <p:cNvSpPr txBox="1">
            <a:spLocks noGrp="1"/>
          </p:cNvSpPr>
          <p:nvPr>
            <p:ph type="body" idx="1"/>
          </p:nvPr>
        </p:nvSpPr>
        <p:spPr>
          <a:xfrm>
            <a:off x="452630" y="1144602"/>
            <a:ext cx="8019829" cy="2448830"/>
          </a:xfrm>
          <a:prstGeom prst="rect">
            <a:avLst/>
          </a:prstGeom>
        </p:spPr>
        <p:txBody>
          <a:bodyPr lIns="91425" tIns="91425" rIns="91425" bIns="91425" anchor="t" anchorCtr="0">
            <a:noAutofit/>
          </a:bodyPr>
          <a:lstStyle/>
          <a:p>
            <a:pPr marL="342900" lvl="1" indent="-342900">
              <a:buSzPct val="100000"/>
              <a:buFont typeface="Wingdings" pitchFamily="2" charset="2"/>
              <a:buChar char="Ø"/>
            </a:pPr>
            <a:r>
              <a:rPr lang="en-US" altLang="en-US" sz="2000" dirty="0">
                <a:solidFill>
                  <a:srgbClr val="00B050"/>
                </a:solidFill>
                <a:latin typeface="Arial" panose="020B0604020202020204" pitchFamily="34" charset="0"/>
                <a:cs typeface="Arial" panose="020B0604020202020204" pitchFamily="34" charset="0"/>
              </a:rPr>
              <a:t>Pattern 2: </a:t>
            </a:r>
            <a:r>
              <a:rPr lang="en-US" altLang="en-US" sz="2000" dirty="0">
                <a:solidFill>
                  <a:schemeClr val="tx1"/>
                </a:solidFill>
                <a:latin typeface="Arial" panose="020B0604020202020204" pitchFamily="34" charset="0"/>
                <a:cs typeface="Arial" panose="020B0604020202020204" pitchFamily="34" charset="0"/>
              </a:rPr>
              <a:t>Repeated Additions (RA)</a:t>
            </a:r>
          </a:p>
          <a:p>
            <a:pPr marL="800100" lvl="2" indent="-342900">
              <a:buSzPct val="100000"/>
              <a:buFont typeface="Courier New" panose="02070309020205020404" pitchFamily="49" charset="0"/>
              <a:buChar char="o"/>
            </a:pPr>
            <a:r>
              <a:rPr lang="en-US" altLang="en-US" sz="2000" dirty="0">
                <a:solidFill>
                  <a:schemeClr val="tx1"/>
                </a:solidFill>
                <a:latin typeface="Arial" panose="020B0604020202020204" pitchFamily="34" charset="0"/>
                <a:cs typeface="Arial" panose="020B0604020202020204" pitchFamily="34" charset="0"/>
              </a:rPr>
              <a:t>In this pattern, the value of a corrupted location is repeatedly added by other correct values</a:t>
            </a:r>
          </a:p>
          <a:p>
            <a:pPr marL="342900" lvl="1" indent="-342900">
              <a:buSzPct val="100000"/>
              <a:buFont typeface="Courier New" panose="02070309020205020404" pitchFamily="49" charset="0"/>
              <a:buChar char="o"/>
            </a:pPr>
            <a:endParaRPr lang="en-US" altLang="en-US" sz="2000" dirty="0">
              <a:solidFill>
                <a:srgbClr val="FF0000"/>
              </a:solidFill>
              <a:latin typeface="Arial" panose="020B0604020202020204" pitchFamily="34" charset="0"/>
              <a:cs typeface="Arial" panose="020B0604020202020204" pitchFamily="34" charset="0"/>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4BF36-EF8C-C444-BB45-355AC82AF825}"/>
              </a:ext>
            </a:extLst>
          </p:cNvPr>
          <p:cNvSpPr>
            <a:spLocks noGrp="1"/>
          </p:cNvSpPr>
          <p:nvPr>
            <p:ph type="title"/>
          </p:nvPr>
        </p:nvSpPr>
        <p:spPr>
          <a:xfrm>
            <a:off x="311702" y="-9364"/>
            <a:ext cx="8520599" cy="572699"/>
          </a:xfrm>
        </p:spPr>
        <p:txBody>
          <a:bodyPr/>
          <a:lstStyle/>
          <a:p>
            <a:r>
              <a:rPr lang="en-US" sz="3200" dirty="0">
                <a:latin typeface="Arial" panose="020B0604020202020204" pitchFamily="34" charset="0"/>
                <a:cs typeface="Arial" panose="020B0604020202020204" pitchFamily="34" charset="0"/>
              </a:rPr>
              <a:t>Soft errors</a:t>
            </a:r>
          </a:p>
        </p:txBody>
      </p:sp>
      <p:sp>
        <p:nvSpPr>
          <p:cNvPr id="3" name="Text Placeholder 2">
            <a:extLst>
              <a:ext uri="{FF2B5EF4-FFF2-40B4-BE49-F238E27FC236}">
                <a16:creationId xmlns:a16="http://schemas.microsoft.com/office/drawing/2014/main" id="{6FAC0351-C7A6-AE4A-B9C0-E586CE7621DF}"/>
              </a:ext>
            </a:extLst>
          </p:cNvPr>
          <p:cNvSpPr>
            <a:spLocks noGrp="1"/>
          </p:cNvSpPr>
          <p:nvPr>
            <p:ph type="body" idx="1"/>
          </p:nvPr>
        </p:nvSpPr>
        <p:spPr>
          <a:xfrm>
            <a:off x="311702" y="642130"/>
            <a:ext cx="8520599" cy="1033905"/>
          </a:xfrm>
        </p:spPr>
        <p:txBody>
          <a:bodyPr/>
          <a:lstStyle/>
          <a:p>
            <a:pPr marL="342900" indent="-342900">
              <a:lnSpc>
                <a:spcPct val="100000"/>
              </a:lnSpc>
              <a:spcAft>
                <a:spcPts val="500"/>
              </a:spcAft>
              <a:buFont typeface="Wingdings" pitchFamily="2" charset="2"/>
              <a:buChar char="Ø"/>
            </a:pPr>
            <a:r>
              <a:rPr lang="en-US" sz="2000" dirty="0">
                <a:solidFill>
                  <a:schemeClr val="tx1"/>
                </a:solidFill>
              </a:rPr>
              <a:t>The danger of soft errors grows dramatically as HPC systems scale</a:t>
            </a:r>
          </a:p>
          <a:p>
            <a:pPr marL="342900" indent="-342900">
              <a:lnSpc>
                <a:spcPct val="100000"/>
              </a:lnSpc>
              <a:spcAft>
                <a:spcPts val="500"/>
              </a:spcAft>
              <a:buFont typeface="Wingdings" pitchFamily="2" charset="2"/>
              <a:buChar char="Ø"/>
            </a:pPr>
            <a:r>
              <a:rPr lang="en-US" sz="2000" dirty="0">
                <a:solidFill>
                  <a:schemeClr val="tx1"/>
                </a:solidFill>
              </a:rPr>
              <a:t>Soft errors are transient and difficult to handle</a:t>
            </a:r>
          </a:p>
          <a:p>
            <a:pPr marL="342900" indent="-342900">
              <a:lnSpc>
                <a:spcPct val="100000"/>
              </a:lnSpc>
              <a:spcAft>
                <a:spcPts val="500"/>
              </a:spcAft>
              <a:buFont typeface="Wingdings" pitchFamily="2" charset="2"/>
              <a:buChar char="Ø"/>
            </a:pPr>
            <a:r>
              <a:rPr lang="en-US" altLang="en-US" sz="2000" dirty="0">
                <a:solidFill>
                  <a:schemeClr val="tx1"/>
                </a:solidFill>
              </a:rPr>
              <a:t>We cannot tell when and where the next soft error will occur</a:t>
            </a:r>
          </a:p>
        </p:txBody>
      </p:sp>
      <p:graphicFrame>
        <p:nvGraphicFramePr>
          <p:cNvPr id="5" name="Table 4">
            <a:extLst>
              <a:ext uri="{FF2B5EF4-FFF2-40B4-BE49-F238E27FC236}">
                <a16:creationId xmlns:a16="http://schemas.microsoft.com/office/drawing/2014/main" id="{7167BDD4-5879-2F4C-93CD-D7C962689522}"/>
              </a:ext>
            </a:extLst>
          </p:cNvPr>
          <p:cNvGraphicFramePr>
            <a:graphicFrameLocks noGrp="1"/>
          </p:cNvGraphicFramePr>
          <p:nvPr>
            <p:extLst>
              <p:ext uri="{D42A27DB-BD31-4B8C-83A1-F6EECF244321}">
                <p14:modId xmlns:p14="http://schemas.microsoft.com/office/powerpoint/2010/main" val="1029307469"/>
              </p:ext>
            </p:extLst>
          </p:nvPr>
        </p:nvGraphicFramePr>
        <p:xfrm>
          <a:off x="6265322" y="2390196"/>
          <a:ext cx="1828799" cy="1828799"/>
        </p:xfrm>
        <a:graphic>
          <a:graphicData uri="http://schemas.openxmlformats.org/drawingml/2006/table">
            <a:tbl>
              <a:tblPr firstRow="1" bandRow="1">
                <a:tableStyleId>{5C22544A-7EE6-4342-B048-85BDC9FD1C3A}</a:tableStyleId>
              </a:tblPr>
              <a:tblGrid>
                <a:gridCol w="261257">
                  <a:extLst>
                    <a:ext uri="{9D8B030D-6E8A-4147-A177-3AD203B41FA5}">
                      <a16:colId xmlns:a16="http://schemas.microsoft.com/office/drawing/2014/main" val="2793952668"/>
                    </a:ext>
                  </a:extLst>
                </a:gridCol>
                <a:gridCol w="261257">
                  <a:extLst>
                    <a:ext uri="{9D8B030D-6E8A-4147-A177-3AD203B41FA5}">
                      <a16:colId xmlns:a16="http://schemas.microsoft.com/office/drawing/2014/main" val="1793275620"/>
                    </a:ext>
                  </a:extLst>
                </a:gridCol>
                <a:gridCol w="261257">
                  <a:extLst>
                    <a:ext uri="{9D8B030D-6E8A-4147-A177-3AD203B41FA5}">
                      <a16:colId xmlns:a16="http://schemas.microsoft.com/office/drawing/2014/main" val="3772493300"/>
                    </a:ext>
                  </a:extLst>
                </a:gridCol>
                <a:gridCol w="261257">
                  <a:extLst>
                    <a:ext uri="{9D8B030D-6E8A-4147-A177-3AD203B41FA5}">
                      <a16:colId xmlns:a16="http://schemas.microsoft.com/office/drawing/2014/main" val="3056664476"/>
                    </a:ext>
                  </a:extLst>
                </a:gridCol>
                <a:gridCol w="261257">
                  <a:extLst>
                    <a:ext uri="{9D8B030D-6E8A-4147-A177-3AD203B41FA5}">
                      <a16:colId xmlns:a16="http://schemas.microsoft.com/office/drawing/2014/main" val="1788379489"/>
                    </a:ext>
                  </a:extLst>
                </a:gridCol>
                <a:gridCol w="261257">
                  <a:extLst>
                    <a:ext uri="{9D8B030D-6E8A-4147-A177-3AD203B41FA5}">
                      <a16:colId xmlns:a16="http://schemas.microsoft.com/office/drawing/2014/main" val="2389713472"/>
                    </a:ext>
                  </a:extLst>
                </a:gridCol>
                <a:gridCol w="261257">
                  <a:extLst>
                    <a:ext uri="{9D8B030D-6E8A-4147-A177-3AD203B41FA5}">
                      <a16:colId xmlns:a16="http://schemas.microsoft.com/office/drawing/2014/main" val="1808582339"/>
                    </a:ext>
                  </a:extLst>
                </a:gridCol>
              </a:tblGrid>
              <a:tr h="261257">
                <a:tc>
                  <a:txBody>
                    <a:bodyPr/>
                    <a:lstStyle/>
                    <a:p>
                      <a:endParaRPr lang="en-US" sz="1000" dirty="0"/>
                    </a:p>
                  </a:txBody>
                  <a:tcPr marL="65312" marR="65312" marT="32656" marB="32656">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dirty="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dirty="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dirty="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dirty="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dirty="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dirty="0"/>
                    </a:p>
                  </a:txBody>
                  <a:tcPr marL="65312" marR="65312" marT="32656" marB="32656">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32378956"/>
                  </a:ext>
                </a:extLst>
              </a:tr>
              <a:tr h="261257">
                <a:tc>
                  <a:txBody>
                    <a:bodyPr/>
                    <a:lstStyle/>
                    <a:p>
                      <a:endParaRPr lang="en-US" sz="1000" dirty="0"/>
                    </a:p>
                  </a:txBody>
                  <a:tcPr marL="65312" marR="65312" marT="32656" marB="32656">
                    <a:lnL w="28575"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dirty="0"/>
                    </a:p>
                  </a:txBody>
                  <a:tcPr marL="65312" marR="65312" marT="32656" marB="32656">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28575"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dirty="0"/>
                    </a:p>
                  </a:txBody>
                  <a:tcPr marL="65312" marR="65312" marT="32656" marB="32656">
                    <a:lnL w="28575"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dirty="0"/>
                    </a:p>
                  </a:txBody>
                  <a:tcPr marL="65312" marR="65312" marT="32656" marB="32656">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sz="1000" dirty="0"/>
                    </a:p>
                  </a:txBody>
                  <a:tcPr marL="65312" marR="65312" marT="32656" marB="32656">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30212569"/>
                  </a:ext>
                </a:extLst>
              </a:tr>
              <a:tr h="261257">
                <a:tc>
                  <a:txBody>
                    <a:bodyPr/>
                    <a:lstStyle/>
                    <a:p>
                      <a:endParaRPr lang="en-US" sz="1000" dirty="0"/>
                    </a:p>
                  </a:txBody>
                  <a:tcPr marL="65312" marR="65312" marT="32656" marB="32656">
                    <a:lnL w="1270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dirty="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a:p>
                  </a:txBody>
                  <a:tcPr marL="65312" marR="65312" marT="32656" marB="32656">
                    <a:lnL w="28575"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11863811"/>
                  </a:ext>
                </a:extLst>
              </a:tr>
              <a:tr h="261257">
                <a:tc>
                  <a:txBody>
                    <a:bodyPr/>
                    <a:lstStyle/>
                    <a:p>
                      <a:endParaRPr lang="en-US" sz="1000" dirty="0"/>
                    </a:p>
                  </a:txBody>
                  <a:tcPr marL="65312" marR="65312" marT="32656" marB="32656">
                    <a:lnL w="1270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dirty="0"/>
                    </a:p>
                  </a:txBody>
                  <a:tcPr marL="65312" marR="65312" marT="32656" marB="32656">
                    <a:lnL w="28575" cap="flat" cmpd="sng" algn="ctr">
                      <a:noFill/>
                      <a:prstDash val="solid"/>
                      <a:round/>
                      <a:headEnd type="none" w="med" len="med"/>
                      <a:tailEnd type="none" w="med" len="med"/>
                    </a:lnL>
                    <a:lnR w="5715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dirty="0"/>
                    </a:p>
                  </a:txBody>
                  <a:tcPr marL="65312" marR="65312" marT="32656" marB="32656">
                    <a:lnL w="57150" cap="flat" cmpd="sng" algn="ctr">
                      <a:noFill/>
                      <a:prstDash val="solid"/>
                      <a:round/>
                      <a:headEnd type="none" w="med" len="med"/>
                      <a:tailEnd type="none" w="med" len="med"/>
                    </a:lnL>
                    <a:lnR w="57150" cap="flat" cmpd="sng" algn="ctr">
                      <a:noFill/>
                      <a:prstDash val="solid"/>
                      <a:round/>
                      <a:headEnd type="none" w="med" len="med"/>
                      <a:tailEnd type="none" w="med" len="med"/>
                    </a:lnR>
                    <a:lnT w="5715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dirty="0"/>
                    </a:p>
                  </a:txBody>
                  <a:tcPr marL="65312" marR="65312" marT="32656" marB="32656">
                    <a:lnL w="5715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dirty="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dirty="0"/>
                    </a:p>
                  </a:txBody>
                  <a:tcPr marL="65312" marR="65312" marT="32656" marB="32656">
                    <a:lnL w="28575"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11055704"/>
                  </a:ext>
                </a:extLst>
              </a:tr>
              <a:tr h="261257">
                <a:tc>
                  <a:txBody>
                    <a:bodyPr/>
                    <a:lstStyle/>
                    <a:p>
                      <a:endParaRPr lang="en-US" sz="1000" dirty="0"/>
                    </a:p>
                  </a:txBody>
                  <a:tcPr marL="65312" marR="65312" marT="32656" marB="32656">
                    <a:lnL w="1270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dirty="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5715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dirty="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7723069"/>
                  </a:ext>
                </a:extLst>
              </a:tr>
              <a:tr h="261257">
                <a:tc>
                  <a:txBody>
                    <a:bodyPr/>
                    <a:lstStyle/>
                    <a:p>
                      <a:endParaRPr lang="en-US" sz="1000" dirty="0"/>
                    </a:p>
                  </a:txBody>
                  <a:tcPr marL="65312" marR="65312" marT="32656" marB="32656">
                    <a:lnL w="1270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a:p>
                  </a:txBody>
                  <a:tcPr marL="65312" marR="65312" marT="32656" marB="32656">
                    <a:lnL w="28575"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04683427"/>
                  </a:ext>
                </a:extLst>
              </a:tr>
              <a:tr h="261257">
                <a:tc>
                  <a:txBody>
                    <a:bodyPr/>
                    <a:lstStyle/>
                    <a:p>
                      <a:endParaRPr lang="en-US" sz="1000"/>
                    </a:p>
                  </a:txBody>
                  <a:tcPr marL="65312" marR="65312" marT="32656" marB="32656">
                    <a:lnL w="1270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dirty="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dirty="0"/>
                    </a:p>
                  </a:txBody>
                  <a:tcPr marL="65312" marR="65312" marT="32656" marB="32656">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dirty="0"/>
                    </a:p>
                  </a:txBody>
                  <a:tcPr marL="65312" marR="65312" marT="32656" marB="32656">
                    <a:lnL w="28575"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39856252"/>
                  </a:ext>
                </a:extLst>
              </a:tr>
            </a:tbl>
          </a:graphicData>
        </a:graphic>
      </p:graphicFrame>
      <p:graphicFrame>
        <p:nvGraphicFramePr>
          <p:cNvPr id="6" name="Table 5">
            <a:extLst>
              <a:ext uri="{FF2B5EF4-FFF2-40B4-BE49-F238E27FC236}">
                <a16:creationId xmlns:a16="http://schemas.microsoft.com/office/drawing/2014/main" id="{8FC6C99D-997C-1F43-B7EB-4A7F03C915EC}"/>
              </a:ext>
            </a:extLst>
          </p:cNvPr>
          <p:cNvGraphicFramePr>
            <a:graphicFrameLocks noGrp="1"/>
          </p:cNvGraphicFramePr>
          <p:nvPr>
            <p:extLst>
              <p:ext uri="{D42A27DB-BD31-4B8C-83A1-F6EECF244321}">
                <p14:modId xmlns:p14="http://schemas.microsoft.com/office/powerpoint/2010/main" val="8412662"/>
              </p:ext>
            </p:extLst>
          </p:nvPr>
        </p:nvGraphicFramePr>
        <p:xfrm>
          <a:off x="3268578" y="2634641"/>
          <a:ext cx="1828799" cy="1828799"/>
        </p:xfrm>
        <a:graphic>
          <a:graphicData uri="http://schemas.openxmlformats.org/drawingml/2006/table">
            <a:tbl>
              <a:tblPr firstRow="1" bandRow="1">
                <a:tableStyleId>{5C22544A-7EE6-4342-B048-85BDC9FD1C3A}</a:tableStyleId>
              </a:tblPr>
              <a:tblGrid>
                <a:gridCol w="261257">
                  <a:extLst>
                    <a:ext uri="{9D8B030D-6E8A-4147-A177-3AD203B41FA5}">
                      <a16:colId xmlns:a16="http://schemas.microsoft.com/office/drawing/2014/main" val="2793952668"/>
                    </a:ext>
                  </a:extLst>
                </a:gridCol>
                <a:gridCol w="261257">
                  <a:extLst>
                    <a:ext uri="{9D8B030D-6E8A-4147-A177-3AD203B41FA5}">
                      <a16:colId xmlns:a16="http://schemas.microsoft.com/office/drawing/2014/main" val="1793275620"/>
                    </a:ext>
                  </a:extLst>
                </a:gridCol>
                <a:gridCol w="261257">
                  <a:extLst>
                    <a:ext uri="{9D8B030D-6E8A-4147-A177-3AD203B41FA5}">
                      <a16:colId xmlns:a16="http://schemas.microsoft.com/office/drawing/2014/main" val="3772493300"/>
                    </a:ext>
                  </a:extLst>
                </a:gridCol>
                <a:gridCol w="261257">
                  <a:extLst>
                    <a:ext uri="{9D8B030D-6E8A-4147-A177-3AD203B41FA5}">
                      <a16:colId xmlns:a16="http://schemas.microsoft.com/office/drawing/2014/main" val="3056664476"/>
                    </a:ext>
                  </a:extLst>
                </a:gridCol>
                <a:gridCol w="261257">
                  <a:extLst>
                    <a:ext uri="{9D8B030D-6E8A-4147-A177-3AD203B41FA5}">
                      <a16:colId xmlns:a16="http://schemas.microsoft.com/office/drawing/2014/main" val="1788379489"/>
                    </a:ext>
                  </a:extLst>
                </a:gridCol>
                <a:gridCol w="261257">
                  <a:extLst>
                    <a:ext uri="{9D8B030D-6E8A-4147-A177-3AD203B41FA5}">
                      <a16:colId xmlns:a16="http://schemas.microsoft.com/office/drawing/2014/main" val="2389713472"/>
                    </a:ext>
                  </a:extLst>
                </a:gridCol>
                <a:gridCol w="261257">
                  <a:extLst>
                    <a:ext uri="{9D8B030D-6E8A-4147-A177-3AD203B41FA5}">
                      <a16:colId xmlns:a16="http://schemas.microsoft.com/office/drawing/2014/main" val="1808582339"/>
                    </a:ext>
                  </a:extLst>
                </a:gridCol>
              </a:tblGrid>
              <a:tr h="261257">
                <a:tc>
                  <a:txBody>
                    <a:bodyPr/>
                    <a:lstStyle/>
                    <a:p>
                      <a:endParaRPr lang="en-US" sz="1000" dirty="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dirty="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dirty="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dirty="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dirty="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dirty="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extLst>
                  <a:ext uri="{0D108BD9-81ED-4DB2-BD59-A6C34878D82A}">
                    <a16:rowId xmlns:a16="http://schemas.microsoft.com/office/drawing/2014/main" val="3032378956"/>
                  </a:ext>
                </a:extLst>
              </a:tr>
              <a:tr h="261257">
                <a:tc>
                  <a:txBody>
                    <a:bodyPr/>
                    <a:lstStyle/>
                    <a:p>
                      <a:endParaRPr lang="en-US" sz="1000" dirty="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extLst>
                  <a:ext uri="{0D108BD9-81ED-4DB2-BD59-A6C34878D82A}">
                    <a16:rowId xmlns:a16="http://schemas.microsoft.com/office/drawing/2014/main" val="1930212569"/>
                  </a:ext>
                </a:extLst>
              </a:tr>
              <a:tr h="261257">
                <a:tc>
                  <a:txBody>
                    <a:bodyPr/>
                    <a:lstStyle/>
                    <a:p>
                      <a:endParaRPr lang="en-US" sz="1000" dirty="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dirty="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dirty="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dirty="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dirty="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extLst>
                  <a:ext uri="{0D108BD9-81ED-4DB2-BD59-A6C34878D82A}">
                    <a16:rowId xmlns:a16="http://schemas.microsoft.com/office/drawing/2014/main" val="1811863811"/>
                  </a:ext>
                </a:extLst>
              </a:tr>
              <a:tr h="261257">
                <a:tc>
                  <a:txBody>
                    <a:bodyPr/>
                    <a:lstStyle/>
                    <a:p>
                      <a:endParaRPr lang="en-US" sz="1000" dirty="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dirty="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dirty="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sz="1000" dirty="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dirty="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extLst>
                  <a:ext uri="{0D108BD9-81ED-4DB2-BD59-A6C34878D82A}">
                    <a16:rowId xmlns:a16="http://schemas.microsoft.com/office/drawing/2014/main" val="4211055704"/>
                  </a:ext>
                </a:extLst>
              </a:tr>
              <a:tr h="261257">
                <a:tc>
                  <a:txBody>
                    <a:bodyPr/>
                    <a:lstStyle/>
                    <a:p>
                      <a:endParaRPr lang="en-US" sz="1000" dirty="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dirty="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dirty="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extLst>
                  <a:ext uri="{0D108BD9-81ED-4DB2-BD59-A6C34878D82A}">
                    <a16:rowId xmlns:a16="http://schemas.microsoft.com/office/drawing/2014/main" val="3257723069"/>
                  </a:ext>
                </a:extLst>
              </a:tr>
              <a:tr h="261257">
                <a:tc>
                  <a:txBody>
                    <a:bodyPr/>
                    <a:lstStyle/>
                    <a:p>
                      <a:endParaRPr lang="en-US" sz="1000" dirty="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extLst>
                  <a:ext uri="{0D108BD9-81ED-4DB2-BD59-A6C34878D82A}">
                    <a16:rowId xmlns:a16="http://schemas.microsoft.com/office/drawing/2014/main" val="3304683427"/>
                  </a:ext>
                </a:extLst>
              </a:tr>
              <a:tr h="261257">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sz="1000" dirty="0"/>
                    </a:p>
                  </a:txBody>
                  <a:tcPr marL="65312" marR="65312" marT="32656" marB="326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extLst>
                  <a:ext uri="{0D108BD9-81ED-4DB2-BD59-A6C34878D82A}">
                    <a16:rowId xmlns:a16="http://schemas.microsoft.com/office/drawing/2014/main" val="3639856252"/>
                  </a:ext>
                </a:extLst>
              </a:tr>
            </a:tbl>
          </a:graphicData>
        </a:graphic>
      </p:graphicFrame>
      <p:sp>
        <p:nvSpPr>
          <p:cNvPr id="7" name="Lightning Bolt 6">
            <a:extLst>
              <a:ext uri="{FF2B5EF4-FFF2-40B4-BE49-F238E27FC236}">
                <a16:creationId xmlns:a16="http://schemas.microsoft.com/office/drawing/2014/main" id="{EDB629ED-1A54-0C4D-B72E-2B9AD7EFFB16}"/>
              </a:ext>
            </a:extLst>
          </p:cNvPr>
          <p:cNvSpPr/>
          <p:nvPr/>
        </p:nvSpPr>
        <p:spPr>
          <a:xfrm rot="20876600">
            <a:off x="2595478" y="2277454"/>
            <a:ext cx="1065213" cy="1243012"/>
          </a:xfrm>
          <a:prstGeom prst="lightningBolt">
            <a:avLst/>
          </a:prstGeom>
          <a:solidFill>
            <a:srgbClr val="FFFF0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latin typeface="Arial" panose="020B0604020202020204" pitchFamily="34" charset="0"/>
              <a:cs typeface="Arial" panose="020B0604020202020204" pitchFamily="34" charset="0"/>
            </a:endParaRPr>
          </a:p>
        </p:txBody>
      </p:sp>
      <p:cxnSp>
        <p:nvCxnSpPr>
          <p:cNvPr id="8" name="Straight Connector 7">
            <a:extLst>
              <a:ext uri="{FF2B5EF4-FFF2-40B4-BE49-F238E27FC236}">
                <a16:creationId xmlns:a16="http://schemas.microsoft.com/office/drawing/2014/main" id="{8D37BB63-2B9D-6B46-80D1-3F1E410F275E}"/>
              </a:ext>
            </a:extLst>
          </p:cNvPr>
          <p:cNvCxnSpPr>
            <a:cxnSpLocks/>
            <a:endCxn id="10" idx="1"/>
          </p:cNvCxnSpPr>
          <p:nvPr/>
        </p:nvCxnSpPr>
        <p:spPr>
          <a:xfrm flipV="1">
            <a:off x="4062328" y="2303244"/>
            <a:ext cx="2131923" cy="112753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9" name="Straight Connector 8">
            <a:extLst>
              <a:ext uri="{FF2B5EF4-FFF2-40B4-BE49-F238E27FC236}">
                <a16:creationId xmlns:a16="http://schemas.microsoft.com/office/drawing/2014/main" id="{C93F98A4-0339-4846-A382-CB920102FABE}"/>
              </a:ext>
            </a:extLst>
          </p:cNvPr>
          <p:cNvCxnSpPr>
            <a:cxnSpLocks/>
            <a:endCxn id="10" idx="3"/>
          </p:cNvCxnSpPr>
          <p:nvPr/>
        </p:nvCxnSpPr>
        <p:spPr>
          <a:xfrm>
            <a:off x="4062328" y="3669576"/>
            <a:ext cx="2131923" cy="53636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sp>
        <p:nvSpPr>
          <p:cNvPr id="10" name="Oval 9">
            <a:extLst>
              <a:ext uri="{FF2B5EF4-FFF2-40B4-BE49-F238E27FC236}">
                <a16:creationId xmlns:a16="http://schemas.microsoft.com/office/drawing/2014/main" id="{3FC58BF6-BDBB-544B-90D1-DE29365A8BF7}"/>
              </a:ext>
            </a:extLst>
          </p:cNvPr>
          <p:cNvSpPr/>
          <p:nvPr/>
        </p:nvSpPr>
        <p:spPr>
          <a:xfrm>
            <a:off x="5790659" y="1909184"/>
            <a:ext cx="2755900" cy="269081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latin typeface="Arial" panose="020B0604020202020204" pitchFamily="34" charset="0"/>
              <a:cs typeface="Arial" panose="020B0604020202020204" pitchFamily="34" charset="0"/>
            </a:endParaRPr>
          </a:p>
        </p:txBody>
      </p:sp>
      <p:cxnSp>
        <p:nvCxnSpPr>
          <p:cNvPr id="11" name="Straight Arrow Connector 10">
            <a:extLst>
              <a:ext uri="{FF2B5EF4-FFF2-40B4-BE49-F238E27FC236}">
                <a16:creationId xmlns:a16="http://schemas.microsoft.com/office/drawing/2014/main" id="{D0B31358-44A8-2544-9E64-8E1D88B9FE9D}"/>
              </a:ext>
            </a:extLst>
          </p:cNvPr>
          <p:cNvCxnSpPr/>
          <p:nvPr/>
        </p:nvCxnSpPr>
        <p:spPr>
          <a:xfrm>
            <a:off x="6805072" y="2780721"/>
            <a:ext cx="731837"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12" name="TextBox 31">
            <a:extLst>
              <a:ext uri="{FF2B5EF4-FFF2-40B4-BE49-F238E27FC236}">
                <a16:creationId xmlns:a16="http://schemas.microsoft.com/office/drawing/2014/main" id="{1FD794A2-60EF-8643-A0C3-D37418BAABF3}"/>
              </a:ext>
            </a:extLst>
          </p:cNvPr>
          <p:cNvSpPr txBox="1">
            <a:spLocks noChangeArrowheads="1"/>
          </p:cNvSpPr>
          <p:nvPr/>
        </p:nvSpPr>
        <p:spPr bwMode="auto">
          <a:xfrm>
            <a:off x="6118912" y="3163309"/>
            <a:ext cx="2175596"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bg1"/>
                </a:solidFill>
                <a:latin typeface="CosmosBQ-Light"/>
              </a:defRPr>
            </a:lvl1pPr>
            <a:lvl2pPr marL="742950" indent="-285750">
              <a:spcBef>
                <a:spcPct val="20000"/>
              </a:spcBef>
              <a:buChar char="–"/>
              <a:defRPr sz="2800">
                <a:solidFill>
                  <a:schemeClr val="bg1"/>
                </a:solidFill>
                <a:latin typeface="CosmosBQ-Light"/>
              </a:defRPr>
            </a:lvl2pPr>
            <a:lvl3pPr marL="1143000" indent="-228600">
              <a:spcBef>
                <a:spcPct val="20000"/>
              </a:spcBef>
              <a:buChar char="•"/>
              <a:defRPr sz="2400">
                <a:solidFill>
                  <a:schemeClr val="bg1"/>
                </a:solidFill>
                <a:latin typeface="CosmosBQ-Light"/>
              </a:defRPr>
            </a:lvl3pPr>
            <a:lvl4pPr marL="1600200" indent="-228600">
              <a:spcBef>
                <a:spcPct val="20000"/>
              </a:spcBef>
              <a:buChar char="–"/>
              <a:defRPr sz="2000">
                <a:solidFill>
                  <a:schemeClr val="bg1"/>
                </a:solidFill>
                <a:latin typeface="CosmosBQ-Light"/>
              </a:defRPr>
            </a:lvl4pPr>
            <a:lvl5pPr marL="2057400" indent="-228600">
              <a:spcBef>
                <a:spcPct val="20000"/>
              </a:spcBef>
              <a:buChar char="»"/>
              <a:defRPr sz="2000">
                <a:solidFill>
                  <a:schemeClr val="bg1"/>
                </a:solidFill>
                <a:latin typeface="CosmosBQ-Light"/>
              </a:defRPr>
            </a:lvl5pPr>
            <a:lvl6pPr marL="2514600" indent="-228600" eaLnBrk="0" fontAlgn="base" hangingPunct="0">
              <a:spcBef>
                <a:spcPct val="20000"/>
              </a:spcBef>
              <a:spcAft>
                <a:spcPct val="0"/>
              </a:spcAft>
              <a:buChar char="»"/>
              <a:defRPr sz="2000">
                <a:solidFill>
                  <a:schemeClr val="bg1"/>
                </a:solidFill>
                <a:latin typeface="CosmosBQ-Light"/>
              </a:defRPr>
            </a:lvl6pPr>
            <a:lvl7pPr marL="2971800" indent="-228600" eaLnBrk="0" fontAlgn="base" hangingPunct="0">
              <a:spcBef>
                <a:spcPct val="20000"/>
              </a:spcBef>
              <a:spcAft>
                <a:spcPct val="0"/>
              </a:spcAft>
              <a:buChar char="»"/>
              <a:defRPr sz="2000">
                <a:solidFill>
                  <a:schemeClr val="bg1"/>
                </a:solidFill>
                <a:latin typeface="CosmosBQ-Light"/>
              </a:defRPr>
            </a:lvl7pPr>
            <a:lvl8pPr marL="3429000" indent="-228600" eaLnBrk="0" fontAlgn="base" hangingPunct="0">
              <a:spcBef>
                <a:spcPct val="20000"/>
              </a:spcBef>
              <a:spcAft>
                <a:spcPct val="0"/>
              </a:spcAft>
              <a:buChar char="»"/>
              <a:defRPr sz="2000">
                <a:solidFill>
                  <a:schemeClr val="bg1"/>
                </a:solidFill>
                <a:latin typeface="CosmosBQ-Light"/>
              </a:defRPr>
            </a:lvl8pPr>
            <a:lvl9pPr marL="3886200" indent="-228600" eaLnBrk="0" fontAlgn="base" hangingPunct="0">
              <a:spcBef>
                <a:spcPct val="20000"/>
              </a:spcBef>
              <a:spcAft>
                <a:spcPct val="0"/>
              </a:spcAft>
              <a:buChar char="»"/>
              <a:defRPr sz="2000">
                <a:solidFill>
                  <a:schemeClr val="bg1"/>
                </a:solidFill>
                <a:latin typeface="CosmosBQ-Light"/>
              </a:defRPr>
            </a:lvl9pPr>
          </a:lstStyle>
          <a:p>
            <a:pPr algn="ctr" eaLnBrk="1" hangingPunct="1">
              <a:spcBef>
                <a:spcPct val="0"/>
              </a:spcBef>
              <a:buFontTx/>
              <a:buNone/>
            </a:pPr>
            <a:r>
              <a:rPr lang="en-US" altLang="en-US" sz="2000" dirty="0">
                <a:solidFill>
                  <a:schemeClr val="tx1"/>
                </a:solidFill>
                <a:latin typeface="Arial" panose="020B0604020202020204" pitchFamily="34" charset="0"/>
                <a:cs typeface="Arial" panose="020B0604020202020204" pitchFamily="34" charset="0"/>
              </a:rPr>
              <a:t>Bitflip: from 0 to 1</a:t>
            </a:r>
          </a:p>
          <a:p>
            <a:pPr algn="ctr" eaLnBrk="1" hangingPunct="1">
              <a:spcBef>
                <a:spcPct val="0"/>
              </a:spcBef>
              <a:buFontTx/>
              <a:buNone/>
            </a:pPr>
            <a:r>
              <a:rPr lang="en-US" altLang="en-US" sz="2000" dirty="0">
                <a:solidFill>
                  <a:schemeClr val="tx1"/>
                </a:solidFill>
                <a:latin typeface="Arial" panose="020B0604020202020204" pitchFamily="34" charset="0"/>
                <a:cs typeface="Arial" panose="020B0604020202020204" pitchFamily="34" charset="0"/>
              </a:rPr>
              <a:t>or from 1 to 0.</a:t>
            </a:r>
          </a:p>
        </p:txBody>
      </p:sp>
      <p:sp>
        <p:nvSpPr>
          <p:cNvPr id="13" name="Lightning Bolt 12">
            <a:extLst>
              <a:ext uri="{FF2B5EF4-FFF2-40B4-BE49-F238E27FC236}">
                <a16:creationId xmlns:a16="http://schemas.microsoft.com/office/drawing/2014/main" id="{F9BBA83F-BAD5-FD4F-84CC-EF1E4D20E537}"/>
              </a:ext>
            </a:extLst>
          </p:cNvPr>
          <p:cNvSpPr/>
          <p:nvPr/>
        </p:nvSpPr>
        <p:spPr>
          <a:xfrm rot="20876600">
            <a:off x="6208172" y="2312409"/>
            <a:ext cx="361950" cy="430212"/>
          </a:xfrm>
          <a:prstGeom prst="lightningBolt">
            <a:avLst/>
          </a:prstGeom>
          <a:solidFill>
            <a:srgbClr val="FFFF00"/>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latin typeface="Arial" panose="020B0604020202020204" pitchFamily="34" charset="0"/>
              <a:cs typeface="Arial" panose="020B0604020202020204" pitchFamily="34" charset="0"/>
            </a:endParaRPr>
          </a:p>
        </p:txBody>
      </p:sp>
      <p:sp>
        <p:nvSpPr>
          <p:cNvPr id="14" name="TextBox 33">
            <a:extLst>
              <a:ext uri="{FF2B5EF4-FFF2-40B4-BE49-F238E27FC236}">
                <a16:creationId xmlns:a16="http://schemas.microsoft.com/office/drawing/2014/main" id="{DF626D56-AE22-D743-A4F3-9B8D4885B13A}"/>
              </a:ext>
            </a:extLst>
          </p:cNvPr>
          <p:cNvSpPr txBox="1">
            <a:spLocks noChangeArrowheads="1"/>
          </p:cNvSpPr>
          <p:nvPr/>
        </p:nvSpPr>
        <p:spPr bwMode="auto">
          <a:xfrm>
            <a:off x="6524084" y="4660321"/>
            <a:ext cx="144943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bg1"/>
                </a:solidFill>
                <a:latin typeface="CosmosBQ-Light"/>
              </a:defRPr>
            </a:lvl1pPr>
            <a:lvl2pPr marL="742950" indent="-285750">
              <a:spcBef>
                <a:spcPct val="20000"/>
              </a:spcBef>
              <a:buChar char="–"/>
              <a:defRPr sz="2800">
                <a:solidFill>
                  <a:schemeClr val="bg1"/>
                </a:solidFill>
                <a:latin typeface="CosmosBQ-Light"/>
              </a:defRPr>
            </a:lvl2pPr>
            <a:lvl3pPr marL="1143000" indent="-228600">
              <a:spcBef>
                <a:spcPct val="20000"/>
              </a:spcBef>
              <a:buChar char="•"/>
              <a:defRPr sz="2400">
                <a:solidFill>
                  <a:schemeClr val="bg1"/>
                </a:solidFill>
                <a:latin typeface="CosmosBQ-Light"/>
              </a:defRPr>
            </a:lvl3pPr>
            <a:lvl4pPr marL="1600200" indent="-228600">
              <a:spcBef>
                <a:spcPct val="20000"/>
              </a:spcBef>
              <a:buChar char="–"/>
              <a:defRPr sz="2000">
                <a:solidFill>
                  <a:schemeClr val="bg1"/>
                </a:solidFill>
                <a:latin typeface="CosmosBQ-Light"/>
              </a:defRPr>
            </a:lvl4pPr>
            <a:lvl5pPr marL="2057400" indent="-228600">
              <a:spcBef>
                <a:spcPct val="20000"/>
              </a:spcBef>
              <a:buChar char="»"/>
              <a:defRPr sz="2000">
                <a:solidFill>
                  <a:schemeClr val="bg1"/>
                </a:solidFill>
                <a:latin typeface="CosmosBQ-Light"/>
              </a:defRPr>
            </a:lvl5pPr>
            <a:lvl6pPr marL="2514600" indent="-228600" eaLnBrk="0" fontAlgn="base" hangingPunct="0">
              <a:spcBef>
                <a:spcPct val="20000"/>
              </a:spcBef>
              <a:spcAft>
                <a:spcPct val="0"/>
              </a:spcAft>
              <a:buChar char="»"/>
              <a:defRPr sz="2000">
                <a:solidFill>
                  <a:schemeClr val="bg1"/>
                </a:solidFill>
                <a:latin typeface="CosmosBQ-Light"/>
              </a:defRPr>
            </a:lvl6pPr>
            <a:lvl7pPr marL="2971800" indent="-228600" eaLnBrk="0" fontAlgn="base" hangingPunct="0">
              <a:spcBef>
                <a:spcPct val="20000"/>
              </a:spcBef>
              <a:spcAft>
                <a:spcPct val="0"/>
              </a:spcAft>
              <a:buChar char="»"/>
              <a:defRPr sz="2000">
                <a:solidFill>
                  <a:schemeClr val="bg1"/>
                </a:solidFill>
                <a:latin typeface="CosmosBQ-Light"/>
              </a:defRPr>
            </a:lvl7pPr>
            <a:lvl8pPr marL="3429000" indent="-228600" eaLnBrk="0" fontAlgn="base" hangingPunct="0">
              <a:spcBef>
                <a:spcPct val="20000"/>
              </a:spcBef>
              <a:spcAft>
                <a:spcPct val="0"/>
              </a:spcAft>
              <a:buChar char="»"/>
              <a:defRPr sz="2000">
                <a:solidFill>
                  <a:schemeClr val="bg1"/>
                </a:solidFill>
                <a:latin typeface="CosmosBQ-Light"/>
              </a:defRPr>
            </a:lvl8pPr>
            <a:lvl9pPr marL="3886200" indent="-228600" eaLnBrk="0" fontAlgn="base" hangingPunct="0">
              <a:spcBef>
                <a:spcPct val="20000"/>
              </a:spcBef>
              <a:spcAft>
                <a:spcPct val="0"/>
              </a:spcAft>
              <a:buChar char="»"/>
              <a:defRPr sz="2000">
                <a:solidFill>
                  <a:schemeClr val="bg1"/>
                </a:solidFill>
                <a:latin typeface="CosmosBQ-Light"/>
              </a:defRPr>
            </a:lvl9pPr>
          </a:lstStyle>
          <a:p>
            <a:pPr eaLnBrk="1" hangingPunct="1">
              <a:spcBef>
                <a:spcPct val="0"/>
              </a:spcBef>
              <a:buFontTx/>
              <a:buNone/>
            </a:pPr>
            <a:r>
              <a:rPr lang="en-US" altLang="en-US" sz="20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 soft error</a:t>
            </a:r>
          </a:p>
        </p:txBody>
      </p:sp>
      <p:sp>
        <p:nvSpPr>
          <p:cNvPr id="15" name="TextBox 34">
            <a:extLst>
              <a:ext uri="{FF2B5EF4-FFF2-40B4-BE49-F238E27FC236}">
                <a16:creationId xmlns:a16="http://schemas.microsoft.com/office/drawing/2014/main" id="{23566729-BD8B-3E4B-8823-7A7206689D6F}"/>
              </a:ext>
            </a:extLst>
          </p:cNvPr>
          <p:cNvSpPr txBox="1">
            <a:spLocks noChangeArrowheads="1"/>
          </p:cNvSpPr>
          <p:nvPr/>
        </p:nvSpPr>
        <p:spPr bwMode="auto">
          <a:xfrm>
            <a:off x="626978" y="3006116"/>
            <a:ext cx="2347913"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bg1"/>
                </a:solidFill>
                <a:latin typeface="CosmosBQ-Light"/>
              </a:defRPr>
            </a:lvl1pPr>
            <a:lvl2pPr marL="742950" indent="-285750">
              <a:spcBef>
                <a:spcPct val="20000"/>
              </a:spcBef>
              <a:buChar char="–"/>
              <a:defRPr sz="2800">
                <a:solidFill>
                  <a:schemeClr val="bg1"/>
                </a:solidFill>
                <a:latin typeface="CosmosBQ-Light"/>
              </a:defRPr>
            </a:lvl2pPr>
            <a:lvl3pPr marL="1143000" indent="-228600">
              <a:spcBef>
                <a:spcPct val="20000"/>
              </a:spcBef>
              <a:buChar char="•"/>
              <a:defRPr sz="2400">
                <a:solidFill>
                  <a:schemeClr val="bg1"/>
                </a:solidFill>
                <a:latin typeface="CosmosBQ-Light"/>
              </a:defRPr>
            </a:lvl3pPr>
            <a:lvl4pPr marL="1600200" indent="-228600">
              <a:spcBef>
                <a:spcPct val="20000"/>
              </a:spcBef>
              <a:buChar char="–"/>
              <a:defRPr sz="2000">
                <a:solidFill>
                  <a:schemeClr val="bg1"/>
                </a:solidFill>
                <a:latin typeface="CosmosBQ-Light"/>
              </a:defRPr>
            </a:lvl4pPr>
            <a:lvl5pPr marL="2057400" indent="-228600">
              <a:spcBef>
                <a:spcPct val="20000"/>
              </a:spcBef>
              <a:buChar char="»"/>
              <a:defRPr sz="2000">
                <a:solidFill>
                  <a:schemeClr val="bg1"/>
                </a:solidFill>
                <a:latin typeface="CosmosBQ-Light"/>
              </a:defRPr>
            </a:lvl5pPr>
            <a:lvl6pPr marL="2514600" indent="-228600" eaLnBrk="0" fontAlgn="base" hangingPunct="0">
              <a:spcBef>
                <a:spcPct val="20000"/>
              </a:spcBef>
              <a:spcAft>
                <a:spcPct val="0"/>
              </a:spcAft>
              <a:buChar char="»"/>
              <a:defRPr sz="2000">
                <a:solidFill>
                  <a:schemeClr val="bg1"/>
                </a:solidFill>
                <a:latin typeface="CosmosBQ-Light"/>
              </a:defRPr>
            </a:lvl6pPr>
            <a:lvl7pPr marL="2971800" indent="-228600" eaLnBrk="0" fontAlgn="base" hangingPunct="0">
              <a:spcBef>
                <a:spcPct val="20000"/>
              </a:spcBef>
              <a:spcAft>
                <a:spcPct val="0"/>
              </a:spcAft>
              <a:buChar char="»"/>
              <a:defRPr sz="2000">
                <a:solidFill>
                  <a:schemeClr val="bg1"/>
                </a:solidFill>
                <a:latin typeface="CosmosBQ-Light"/>
              </a:defRPr>
            </a:lvl7pPr>
            <a:lvl8pPr marL="3429000" indent="-228600" eaLnBrk="0" fontAlgn="base" hangingPunct="0">
              <a:spcBef>
                <a:spcPct val="20000"/>
              </a:spcBef>
              <a:spcAft>
                <a:spcPct val="0"/>
              </a:spcAft>
              <a:buChar char="»"/>
              <a:defRPr sz="2000">
                <a:solidFill>
                  <a:schemeClr val="bg1"/>
                </a:solidFill>
                <a:latin typeface="CosmosBQ-Light"/>
              </a:defRPr>
            </a:lvl8pPr>
            <a:lvl9pPr marL="3886200" indent="-228600" eaLnBrk="0" fontAlgn="base" hangingPunct="0">
              <a:spcBef>
                <a:spcPct val="20000"/>
              </a:spcBef>
              <a:spcAft>
                <a:spcPct val="0"/>
              </a:spcAft>
              <a:buChar char="»"/>
              <a:defRPr sz="2000">
                <a:solidFill>
                  <a:schemeClr val="bg1"/>
                </a:solidFill>
                <a:latin typeface="CosmosBQ-Light"/>
              </a:defRPr>
            </a:lvl9pPr>
          </a:lstStyle>
          <a:p>
            <a:pPr eaLnBrk="1" hangingPunct="1">
              <a:spcBef>
                <a:spcPct val="0"/>
              </a:spcBef>
              <a:buFontTx/>
              <a:buNone/>
            </a:pPr>
            <a:r>
              <a:rPr lang="en-US" altLang="en-US" sz="2000" dirty="0">
                <a:solidFill>
                  <a:sysClr val="windowText" lastClr="000000"/>
                </a:solidFill>
                <a:latin typeface="Arial" panose="020B0604020202020204" pitchFamily="34" charset="0"/>
                <a:cs typeface="Arial" panose="020B0604020202020204" pitchFamily="34" charset="0"/>
              </a:rPr>
              <a:t>Electrical noise or external high-energy </a:t>
            </a:r>
          </a:p>
          <a:p>
            <a:pPr eaLnBrk="1" hangingPunct="1">
              <a:spcBef>
                <a:spcPct val="0"/>
              </a:spcBef>
              <a:buFontTx/>
              <a:buNone/>
            </a:pPr>
            <a:r>
              <a:rPr lang="en-US" altLang="en-US" sz="2000" dirty="0">
                <a:solidFill>
                  <a:sysClr val="windowText" lastClr="000000"/>
                </a:solidFill>
                <a:latin typeface="Arial" panose="020B0604020202020204" pitchFamily="34" charset="0"/>
                <a:cs typeface="Arial" panose="020B0604020202020204" pitchFamily="34" charset="0"/>
              </a:rPr>
              <a:t>particle strikes</a:t>
            </a:r>
          </a:p>
        </p:txBody>
      </p:sp>
      <p:cxnSp>
        <p:nvCxnSpPr>
          <p:cNvPr id="16" name="Straight Connector 15">
            <a:extLst>
              <a:ext uri="{FF2B5EF4-FFF2-40B4-BE49-F238E27FC236}">
                <a16:creationId xmlns:a16="http://schemas.microsoft.com/office/drawing/2014/main" id="{39C2AD13-F49D-8F49-AD84-0CCBCEE0EFC3}"/>
              </a:ext>
            </a:extLst>
          </p:cNvPr>
          <p:cNvCxnSpPr>
            <a:cxnSpLocks/>
            <a:stCxn id="15" idx="0"/>
            <a:endCxn id="7" idx="1"/>
          </p:cNvCxnSpPr>
          <p:nvPr/>
        </p:nvCxnSpPr>
        <p:spPr>
          <a:xfrm flipV="1">
            <a:off x="1800935" y="2621333"/>
            <a:ext cx="723231" cy="384783"/>
          </a:xfrm>
          <a:prstGeom prst="line">
            <a:avLst/>
          </a:prstGeom>
          <a:ln/>
        </p:spPr>
        <p:style>
          <a:lnRef idx="1">
            <a:schemeClr val="dk1"/>
          </a:lnRef>
          <a:fillRef idx="0">
            <a:schemeClr val="dk1"/>
          </a:fillRef>
          <a:effectRef idx="0">
            <a:schemeClr val="dk1"/>
          </a:effectRef>
          <a:fontRef idx="minor">
            <a:schemeClr val="tx1"/>
          </a:fontRef>
        </p:style>
      </p:cxnSp>
      <p:sp>
        <p:nvSpPr>
          <p:cNvPr id="17" name="TextBox 36">
            <a:extLst>
              <a:ext uri="{FF2B5EF4-FFF2-40B4-BE49-F238E27FC236}">
                <a16:creationId xmlns:a16="http://schemas.microsoft.com/office/drawing/2014/main" id="{2DD3E764-C22E-F04B-979D-D8F7163569D3}"/>
              </a:ext>
            </a:extLst>
          </p:cNvPr>
          <p:cNvSpPr txBox="1">
            <a:spLocks noChangeArrowheads="1"/>
          </p:cNvSpPr>
          <p:nvPr/>
        </p:nvSpPr>
        <p:spPr bwMode="auto">
          <a:xfrm>
            <a:off x="3379703" y="4460266"/>
            <a:ext cx="166744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bg1"/>
                </a:solidFill>
                <a:latin typeface="CosmosBQ-Light"/>
              </a:defRPr>
            </a:lvl1pPr>
            <a:lvl2pPr marL="742950" indent="-285750">
              <a:spcBef>
                <a:spcPct val="20000"/>
              </a:spcBef>
              <a:buChar char="–"/>
              <a:defRPr sz="2800">
                <a:solidFill>
                  <a:schemeClr val="bg1"/>
                </a:solidFill>
                <a:latin typeface="CosmosBQ-Light"/>
              </a:defRPr>
            </a:lvl2pPr>
            <a:lvl3pPr marL="1143000" indent="-228600">
              <a:spcBef>
                <a:spcPct val="20000"/>
              </a:spcBef>
              <a:buChar char="•"/>
              <a:defRPr sz="2400">
                <a:solidFill>
                  <a:schemeClr val="bg1"/>
                </a:solidFill>
                <a:latin typeface="CosmosBQ-Light"/>
              </a:defRPr>
            </a:lvl3pPr>
            <a:lvl4pPr marL="1600200" indent="-228600">
              <a:spcBef>
                <a:spcPct val="20000"/>
              </a:spcBef>
              <a:buChar char="–"/>
              <a:defRPr sz="2000">
                <a:solidFill>
                  <a:schemeClr val="bg1"/>
                </a:solidFill>
                <a:latin typeface="CosmosBQ-Light"/>
              </a:defRPr>
            </a:lvl4pPr>
            <a:lvl5pPr marL="2057400" indent="-228600">
              <a:spcBef>
                <a:spcPct val="20000"/>
              </a:spcBef>
              <a:buChar char="»"/>
              <a:defRPr sz="2000">
                <a:solidFill>
                  <a:schemeClr val="bg1"/>
                </a:solidFill>
                <a:latin typeface="CosmosBQ-Light"/>
              </a:defRPr>
            </a:lvl5pPr>
            <a:lvl6pPr marL="2514600" indent="-228600" eaLnBrk="0" fontAlgn="base" hangingPunct="0">
              <a:spcBef>
                <a:spcPct val="20000"/>
              </a:spcBef>
              <a:spcAft>
                <a:spcPct val="0"/>
              </a:spcAft>
              <a:buChar char="»"/>
              <a:defRPr sz="2000">
                <a:solidFill>
                  <a:schemeClr val="bg1"/>
                </a:solidFill>
                <a:latin typeface="CosmosBQ-Light"/>
              </a:defRPr>
            </a:lvl6pPr>
            <a:lvl7pPr marL="2971800" indent="-228600" eaLnBrk="0" fontAlgn="base" hangingPunct="0">
              <a:spcBef>
                <a:spcPct val="20000"/>
              </a:spcBef>
              <a:spcAft>
                <a:spcPct val="0"/>
              </a:spcAft>
              <a:buChar char="»"/>
              <a:defRPr sz="2000">
                <a:solidFill>
                  <a:schemeClr val="bg1"/>
                </a:solidFill>
                <a:latin typeface="CosmosBQ-Light"/>
              </a:defRPr>
            </a:lvl7pPr>
            <a:lvl8pPr marL="3429000" indent="-228600" eaLnBrk="0" fontAlgn="base" hangingPunct="0">
              <a:spcBef>
                <a:spcPct val="20000"/>
              </a:spcBef>
              <a:spcAft>
                <a:spcPct val="0"/>
              </a:spcAft>
              <a:buChar char="»"/>
              <a:defRPr sz="2000">
                <a:solidFill>
                  <a:schemeClr val="bg1"/>
                </a:solidFill>
                <a:latin typeface="CosmosBQ-Light"/>
              </a:defRPr>
            </a:lvl8pPr>
            <a:lvl9pPr marL="3886200" indent="-228600" eaLnBrk="0" fontAlgn="base" hangingPunct="0">
              <a:spcBef>
                <a:spcPct val="20000"/>
              </a:spcBef>
              <a:spcAft>
                <a:spcPct val="0"/>
              </a:spcAft>
              <a:buChar char="»"/>
              <a:defRPr sz="2000">
                <a:solidFill>
                  <a:schemeClr val="bg1"/>
                </a:solidFill>
                <a:latin typeface="CosmosBQ-Light"/>
              </a:defRPr>
            </a:lvl9pPr>
          </a:lstStyle>
          <a:p>
            <a:pPr eaLnBrk="1" hangingPunct="1">
              <a:spcBef>
                <a:spcPct val="0"/>
              </a:spcBef>
              <a:buFontTx/>
              <a:buNone/>
            </a:pPr>
            <a:r>
              <a:rPr lang="en-US" altLang="en-US" sz="2000" dirty="0">
                <a:solidFill>
                  <a:schemeClr val="tx1"/>
                </a:solidFill>
                <a:latin typeface="Arial" panose="020B0604020202020204" pitchFamily="34" charset="0"/>
                <a:cs typeface="Arial" panose="020B0604020202020204" pitchFamily="34" charset="0"/>
              </a:rPr>
              <a:t>Storage cells</a:t>
            </a:r>
          </a:p>
        </p:txBody>
      </p:sp>
      <p:sp>
        <p:nvSpPr>
          <p:cNvPr id="4" name="Alternate Process 3">
            <a:extLst>
              <a:ext uri="{FF2B5EF4-FFF2-40B4-BE49-F238E27FC236}">
                <a16:creationId xmlns:a16="http://schemas.microsoft.com/office/drawing/2014/main" id="{7DED5B59-79ED-1848-BFCF-D89D42103711}"/>
              </a:ext>
            </a:extLst>
          </p:cNvPr>
          <p:cNvSpPr/>
          <p:nvPr/>
        </p:nvSpPr>
        <p:spPr>
          <a:xfrm>
            <a:off x="809757" y="2443434"/>
            <a:ext cx="7524487" cy="2147636"/>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800" dirty="0">
                <a:solidFill>
                  <a:schemeClr val="tx1"/>
                </a:solidFill>
              </a:rPr>
              <a:t>Application natural resilience can tolerate soft errors</a:t>
            </a:r>
          </a:p>
        </p:txBody>
      </p:sp>
      <p:sp>
        <p:nvSpPr>
          <p:cNvPr id="18" name="Shape 96">
            <a:extLst>
              <a:ext uri="{FF2B5EF4-FFF2-40B4-BE49-F238E27FC236}">
                <a16:creationId xmlns:a16="http://schemas.microsoft.com/office/drawing/2014/main" id="{7A4F7B41-DA99-324E-8EE6-A42BF0B3D4B7}"/>
              </a:ext>
            </a:extLst>
          </p:cNvPr>
          <p:cNvSpPr txBox="1">
            <a:spLocks noGrp="1"/>
          </p:cNvSpPr>
          <p:nvPr>
            <p:ph type="sldNum" idx="12"/>
          </p:nvPr>
        </p:nvSpPr>
        <p:spPr>
          <a:xfrm>
            <a:off x="8472459" y="4663216"/>
            <a:ext cx="548699" cy="393600"/>
          </a:xfrm>
          <a:prstGeom prst="rect">
            <a:avLst/>
          </a:prstGeom>
        </p:spPr>
        <p:txBody>
          <a:bodyPr lIns="91425" tIns="91425" rIns="91425" bIns="91425" anchor="ctr" anchorCtr="0">
            <a:noAutofit/>
          </a:bodyPr>
          <a:lstStyle/>
          <a:p>
            <a:r>
              <a:rPr lang="en" dirty="0">
                <a:latin typeface="Arial" panose="020B0604020202020204" pitchFamily="34" charset="0"/>
                <a:cs typeface="Arial" panose="020B0604020202020204" pitchFamily="34" charset="0"/>
              </a:rPr>
              <a:t>1</a:t>
            </a:r>
          </a:p>
        </p:txBody>
      </p:sp>
    </p:spTree>
    <p:extLst>
      <p:ext uri="{BB962C8B-B14F-4D97-AF65-F5344CB8AC3E}">
        <p14:creationId xmlns:p14="http://schemas.microsoft.com/office/powerpoint/2010/main" val="3111144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par>
                                <p:cTn id="14" presetID="10" presetClass="entr" presetSubtype="0" fill="hold"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par>
                                <p:cTn id="17" presetID="10"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par>
                                <p:cTn id="23" presetID="10" presetClass="entr" presetSubtype="0"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500"/>
                                        <p:tgtEl>
                                          <p:spTgt spid="11"/>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500"/>
                                        <p:tgtEl>
                                          <p:spTgt spid="12"/>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500"/>
                                        <p:tgtEl>
                                          <p:spTgt spid="13"/>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fade">
                                      <p:cBhvr>
                                        <p:cTn id="34" dur="500"/>
                                        <p:tgtEl>
                                          <p:spTgt spid="14"/>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fade">
                                      <p:cBhvr>
                                        <p:cTn id="37" dur="500"/>
                                        <p:tgtEl>
                                          <p:spTgt spid="15"/>
                                        </p:tgtEl>
                                      </p:cBhvr>
                                    </p:animEffect>
                                  </p:childTnLst>
                                </p:cTn>
                              </p:par>
                              <p:par>
                                <p:cTn id="38" presetID="10" presetClass="entr" presetSubtype="0" fill="hold" nodeType="with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fade">
                                      <p:cBhvr>
                                        <p:cTn id="40" dur="500"/>
                                        <p:tgtEl>
                                          <p:spTgt spid="16"/>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fade">
                                      <p:cBhvr>
                                        <p:cTn id="43" dur="500"/>
                                        <p:tgtEl>
                                          <p:spTgt spid="17"/>
                                        </p:tgtEl>
                                      </p:cBhvr>
                                    </p:animEffect>
                                  </p:childTnLst>
                                </p:cTn>
                              </p:par>
                            </p:childTnLst>
                          </p:cTn>
                        </p:par>
                      </p:childTnLst>
                    </p:cTn>
                  </p:par>
                  <p:par>
                    <p:cTn id="44" fill="hold">
                      <p:stCondLst>
                        <p:cond delay="indefinite"/>
                      </p:stCondLst>
                      <p:childTnLst>
                        <p:par>
                          <p:cTn id="45" fill="hold">
                            <p:stCondLst>
                              <p:cond delay="0"/>
                            </p:stCondLst>
                            <p:childTnLst>
                              <p:par>
                                <p:cTn id="46" presetID="1" presetClass="exit" presetSubtype="0" fill="hold" nodeType="clickEffect">
                                  <p:stCondLst>
                                    <p:cond delay="0"/>
                                  </p:stCondLst>
                                  <p:childTnLst>
                                    <p:set>
                                      <p:cBhvr>
                                        <p:cTn id="47" dur="1" fill="hold">
                                          <p:stCondLst>
                                            <p:cond delay="0"/>
                                          </p:stCondLst>
                                        </p:cTn>
                                        <p:tgtEl>
                                          <p:spTgt spid="5"/>
                                        </p:tgtEl>
                                        <p:attrNameLst>
                                          <p:attrName>style.visibility</p:attrName>
                                        </p:attrNameLst>
                                      </p:cBhvr>
                                      <p:to>
                                        <p:strVal val="hidden"/>
                                      </p:to>
                                    </p:set>
                                  </p:childTnLst>
                                </p:cTn>
                              </p:par>
                              <p:par>
                                <p:cTn id="48" presetID="1" presetClass="exit" presetSubtype="0" fill="hold" nodeType="withEffect">
                                  <p:stCondLst>
                                    <p:cond delay="0"/>
                                  </p:stCondLst>
                                  <p:childTnLst>
                                    <p:set>
                                      <p:cBhvr>
                                        <p:cTn id="49" dur="1" fill="hold">
                                          <p:stCondLst>
                                            <p:cond delay="0"/>
                                          </p:stCondLst>
                                        </p:cTn>
                                        <p:tgtEl>
                                          <p:spTgt spid="6"/>
                                        </p:tgtEl>
                                        <p:attrNameLst>
                                          <p:attrName>style.visibility</p:attrName>
                                        </p:attrNameLst>
                                      </p:cBhvr>
                                      <p:to>
                                        <p:strVal val="hidden"/>
                                      </p:to>
                                    </p:set>
                                  </p:childTnLst>
                                </p:cTn>
                              </p:par>
                              <p:par>
                                <p:cTn id="50" presetID="1" presetClass="exit" presetSubtype="0" fill="hold" grpId="1" nodeType="withEffect">
                                  <p:stCondLst>
                                    <p:cond delay="0"/>
                                  </p:stCondLst>
                                  <p:childTnLst>
                                    <p:set>
                                      <p:cBhvr>
                                        <p:cTn id="51" dur="1" fill="hold">
                                          <p:stCondLst>
                                            <p:cond delay="0"/>
                                          </p:stCondLst>
                                        </p:cTn>
                                        <p:tgtEl>
                                          <p:spTgt spid="7"/>
                                        </p:tgtEl>
                                        <p:attrNameLst>
                                          <p:attrName>style.visibility</p:attrName>
                                        </p:attrNameLst>
                                      </p:cBhvr>
                                      <p:to>
                                        <p:strVal val="hidden"/>
                                      </p:to>
                                    </p:set>
                                  </p:childTnLst>
                                </p:cTn>
                              </p:par>
                              <p:par>
                                <p:cTn id="52" presetID="1" presetClass="exit" presetSubtype="0" fill="hold" nodeType="withEffect">
                                  <p:stCondLst>
                                    <p:cond delay="0"/>
                                  </p:stCondLst>
                                  <p:childTnLst>
                                    <p:set>
                                      <p:cBhvr>
                                        <p:cTn id="53" dur="1" fill="hold">
                                          <p:stCondLst>
                                            <p:cond delay="0"/>
                                          </p:stCondLst>
                                        </p:cTn>
                                        <p:tgtEl>
                                          <p:spTgt spid="8"/>
                                        </p:tgtEl>
                                        <p:attrNameLst>
                                          <p:attrName>style.visibility</p:attrName>
                                        </p:attrNameLst>
                                      </p:cBhvr>
                                      <p:to>
                                        <p:strVal val="hidden"/>
                                      </p:to>
                                    </p:set>
                                  </p:childTnLst>
                                </p:cTn>
                              </p:par>
                              <p:par>
                                <p:cTn id="54" presetID="1" presetClass="exit" presetSubtype="0" fill="hold" nodeType="withEffect">
                                  <p:stCondLst>
                                    <p:cond delay="0"/>
                                  </p:stCondLst>
                                  <p:childTnLst>
                                    <p:set>
                                      <p:cBhvr>
                                        <p:cTn id="55" dur="1" fill="hold">
                                          <p:stCondLst>
                                            <p:cond delay="0"/>
                                          </p:stCondLst>
                                        </p:cTn>
                                        <p:tgtEl>
                                          <p:spTgt spid="9"/>
                                        </p:tgtEl>
                                        <p:attrNameLst>
                                          <p:attrName>style.visibility</p:attrName>
                                        </p:attrNameLst>
                                      </p:cBhvr>
                                      <p:to>
                                        <p:strVal val="hidden"/>
                                      </p:to>
                                    </p:set>
                                  </p:childTnLst>
                                </p:cTn>
                              </p:par>
                              <p:par>
                                <p:cTn id="56" presetID="1" presetClass="exit" presetSubtype="0" fill="hold" grpId="1" nodeType="withEffect">
                                  <p:stCondLst>
                                    <p:cond delay="0"/>
                                  </p:stCondLst>
                                  <p:childTnLst>
                                    <p:set>
                                      <p:cBhvr>
                                        <p:cTn id="57" dur="1" fill="hold">
                                          <p:stCondLst>
                                            <p:cond delay="0"/>
                                          </p:stCondLst>
                                        </p:cTn>
                                        <p:tgtEl>
                                          <p:spTgt spid="10"/>
                                        </p:tgtEl>
                                        <p:attrNameLst>
                                          <p:attrName>style.visibility</p:attrName>
                                        </p:attrNameLst>
                                      </p:cBhvr>
                                      <p:to>
                                        <p:strVal val="hidden"/>
                                      </p:to>
                                    </p:set>
                                  </p:childTnLst>
                                </p:cTn>
                              </p:par>
                              <p:par>
                                <p:cTn id="58" presetID="1" presetClass="exit" presetSubtype="0" fill="hold" nodeType="withEffect">
                                  <p:stCondLst>
                                    <p:cond delay="0"/>
                                  </p:stCondLst>
                                  <p:childTnLst>
                                    <p:set>
                                      <p:cBhvr>
                                        <p:cTn id="59" dur="1" fill="hold">
                                          <p:stCondLst>
                                            <p:cond delay="0"/>
                                          </p:stCondLst>
                                        </p:cTn>
                                        <p:tgtEl>
                                          <p:spTgt spid="11"/>
                                        </p:tgtEl>
                                        <p:attrNameLst>
                                          <p:attrName>style.visibility</p:attrName>
                                        </p:attrNameLst>
                                      </p:cBhvr>
                                      <p:to>
                                        <p:strVal val="hidden"/>
                                      </p:to>
                                    </p:set>
                                  </p:childTnLst>
                                </p:cTn>
                              </p:par>
                              <p:par>
                                <p:cTn id="60" presetID="1" presetClass="exit" presetSubtype="0" fill="hold" grpId="1" nodeType="withEffect">
                                  <p:stCondLst>
                                    <p:cond delay="0"/>
                                  </p:stCondLst>
                                  <p:childTnLst>
                                    <p:set>
                                      <p:cBhvr>
                                        <p:cTn id="61" dur="1" fill="hold">
                                          <p:stCondLst>
                                            <p:cond delay="0"/>
                                          </p:stCondLst>
                                        </p:cTn>
                                        <p:tgtEl>
                                          <p:spTgt spid="12"/>
                                        </p:tgtEl>
                                        <p:attrNameLst>
                                          <p:attrName>style.visibility</p:attrName>
                                        </p:attrNameLst>
                                      </p:cBhvr>
                                      <p:to>
                                        <p:strVal val="hidden"/>
                                      </p:to>
                                    </p:set>
                                  </p:childTnLst>
                                </p:cTn>
                              </p:par>
                              <p:par>
                                <p:cTn id="62" presetID="1" presetClass="exit" presetSubtype="0" fill="hold" grpId="1" nodeType="withEffect">
                                  <p:stCondLst>
                                    <p:cond delay="0"/>
                                  </p:stCondLst>
                                  <p:childTnLst>
                                    <p:set>
                                      <p:cBhvr>
                                        <p:cTn id="63" dur="1" fill="hold">
                                          <p:stCondLst>
                                            <p:cond delay="0"/>
                                          </p:stCondLst>
                                        </p:cTn>
                                        <p:tgtEl>
                                          <p:spTgt spid="13"/>
                                        </p:tgtEl>
                                        <p:attrNameLst>
                                          <p:attrName>style.visibility</p:attrName>
                                        </p:attrNameLst>
                                      </p:cBhvr>
                                      <p:to>
                                        <p:strVal val="hidden"/>
                                      </p:to>
                                    </p:set>
                                  </p:childTnLst>
                                </p:cTn>
                              </p:par>
                              <p:par>
                                <p:cTn id="64" presetID="1" presetClass="exit" presetSubtype="0" fill="hold" grpId="1" nodeType="withEffect">
                                  <p:stCondLst>
                                    <p:cond delay="0"/>
                                  </p:stCondLst>
                                  <p:childTnLst>
                                    <p:set>
                                      <p:cBhvr>
                                        <p:cTn id="65" dur="1" fill="hold">
                                          <p:stCondLst>
                                            <p:cond delay="0"/>
                                          </p:stCondLst>
                                        </p:cTn>
                                        <p:tgtEl>
                                          <p:spTgt spid="14"/>
                                        </p:tgtEl>
                                        <p:attrNameLst>
                                          <p:attrName>style.visibility</p:attrName>
                                        </p:attrNameLst>
                                      </p:cBhvr>
                                      <p:to>
                                        <p:strVal val="hidden"/>
                                      </p:to>
                                    </p:set>
                                  </p:childTnLst>
                                </p:cTn>
                              </p:par>
                              <p:par>
                                <p:cTn id="66" presetID="1" presetClass="exit" presetSubtype="0" fill="hold" grpId="1" nodeType="withEffect">
                                  <p:stCondLst>
                                    <p:cond delay="0"/>
                                  </p:stCondLst>
                                  <p:childTnLst>
                                    <p:set>
                                      <p:cBhvr>
                                        <p:cTn id="67" dur="1" fill="hold">
                                          <p:stCondLst>
                                            <p:cond delay="0"/>
                                          </p:stCondLst>
                                        </p:cTn>
                                        <p:tgtEl>
                                          <p:spTgt spid="15"/>
                                        </p:tgtEl>
                                        <p:attrNameLst>
                                          <p:attrName>style.visibility</p:attrName>
                                        </p:attrNameLst>
                                      </p:cBhvr>
                                      <p:to>
                                        <p:strVal val="hidden"/>
                                      </p:to>
                                    </p:set>
                                  </p:childTnLst>
                                </p:cTn>
                              </p:par>
                              <p:par>
                                <p:cTn id="68" presetID="1" presetClass="exit" presetSubtype="0" fill="hold" nodeType="withEffect">
                                  <p:stCondLst>
                                    <p:cond delay="0"/>
                                  </p:stCondLst>
                                  <p:childTnLst>
                                    <p:set>
                                      <p:cBhvr>
                                        <p:cTn id="69" dur="1" fill="hold">
                                          <p:stCondLst>
                                            <p:cond delay="0"/>
                                          </p:stCondLst>
                                        </p:cTn>
                                        <p:tgtEl>
                                          <p:spTgt spid="16"/>
                                        </p:tgtEl>
                                        <p:attrNameLst>
                                          <p:attrName>style.visibility</p:attrName>
                                        </p:attrNameLst>
                                      </p:cBhvr>
                                      <p:to>
                                        <p:strVal val="hidden"/>
                                      </p:to>
                                    </p:set>
                                  </p:childTnLst>
                                </p:cTn>
                              </p:par>
                              <p:par>
                                <p:cTn id="70" presetID="1" presetClass="exit" presetSubtype="0" fill="hold" grpId="1" nodeType="withEffect">
                                  <p:stCondLst>
                                    <p:cond delay="0"/>
                                  </p:stCondLst>
                                  <p:childTnLst>
                                    <p:set>
                                      <p:cBhvr>
                                        <p:cTn id="71" dur="1" fill="hold">
                                          <p:stCondLst>
                                            <p:cond delay="0"/>
                                          </p:stCondLst>
                                        </p:cTn>
                                        <p:tgtEl>
                                          <p:spTgt spid="17"/>
                                        </p:tgtEl>
                                        <p:attrNameLst>
                                          <p:attrName>style.visibility</p:attrName>
                                        </p:attrNameLst>
                                      </p:cBhvr>
                                      <p:to>
                                        <p:strVal val="hidden"/>
                                      </p:to>
                                    </p:set>
                                  </p:childTnLst>
                                </p:cTn>
                              </p:par>
                            </p:childTnLst>
                          </p:cTn>
                        </p:par>
                      </p:childTnLst>
                    </p:cTn>
                  </p:par>
                  <p:par>
                    <p:cTn id="72" fill="hold">
                      <p:stCondLst>
                        <p:cond delay="indefinite"/>
                      </p:stCondLst>
                      <p:childTnLst>
                        <p:par>
                          <p:cTn id="73" fill="hold">
                            <p:stCondLst>
                              <p:cond delay="0"/>
                            </p:stCondLst>
                            <p:childTnLst>
                              <p:par>
                                <p:cTn id="74" presetID="23" presetClass="entr" presetSubtype="16" fill="hold" grpId="0" nodeType="clickEffect">
                                  <p:stCondLst>
                                    <p:cond delay="0"/>
                                  </p:stCondLst>
                                  <p:childTnLst>
                                    <p:set>
                                      <p:cBhvr>
                                        <p:cTn id="75" dur="1" fill="hold">
                                          <p:stCondLst>
                                            <p:cond delay="0"/>
                                          </p:stCondLst>
                                        </p:cTn>
                                        <p:tgtEl>
                                          <p:spTgt spid="4"/>
                                        </p:tgtEl>
                                        <p:attrNameLst>
                                          <p:attrName>style.visibility</p:attrName>
                                        </p:attrNameLst>
                                      </p:cBhvr>
                                      <p:to>
                                        <p:strVal val="visible"/>
                                      </p:to>
                                    </p:set>
                                    <p:anim calcmode="lin" valueType="num">
                                      <p:cBhvr>
                                        <p:cTn id="76" dur="500" fill="hold"/>
                                        <p:tgtEl>
                                          <p:spTgt spid="4"/>
                                        </p:tgtEl>
                                        <p:attrNameLst>
                                          <p:attrName>ppt_w</p:attrName>
                                        </p:attrNameLst>
                                      </p:cBhvr>
                                      <p:tavLst>
                                        <p:tav tm="0">
                                          <p:val>
                                            <p:fltVal val="0"/>
                                          </p:val>
                                        </p:tav>
                                        <p:tav tm="100000">
                                          <p:val>
                                            <p:strVal val="#ppt_w"/>
                                          </p:val>
                                        </p:tav>
                                      </p:tavLst>
                                    </p:anim>
                                    <p:anim calcmode="lin" valueType="num">
                                      <p:cBhvr>
                                        <p:cTn id="77"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10" grpId="0" animBg="1"/>
      <p:bldP spid="10" grpId="1" animBg="1"/>
      <p:bldP spid="12" grpId="0"/>
      <p:bldP spid="12" grpId="1"/>
      <p:bldP spid="13" grpId="0" animBg="1"/>
      <p:bldP spid="13" grpId="1" animBg="1"/>
      <p:bldP spid="14" grpId="0"/>
      <p:bldP spid="14" grpId="1"/>
      <p:bldP spid="15" grpId="0"/>
      <p:bldP spid="15" grpId="1"/>
      <p:bldP spid="17" grpId="0"/>
      <p:bldP spid="17" grpId="1"/>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13" name="Shape 282">
            <a:extLst>
              <a:ext uri="{FF2B5EF4-FFF2-40B4-BE49-F238E27FC236}">
                <a16:creationId xmlns:a16="http://schemas.microsoft.com/office/drawing/2014/main" id="{335352F8-1182-2D43-8C2B-A43F9F2329A4}"/>
              </a:ext>
            </a:extLst>
          </p:cNvPr>
          <p:cNvSpPr txBox="1">
            <a:spLocks noGrp="1"/>
          </p:cNvSpPr>
          <p:nvPr>
            <p:ph type="title"/>
          </p:nvPr>
        </p:nvSpPr>
        <p:spPr>
          <a:xfrm>
            <a:off x="311702" y="161817"/>
            <a:ext cx="8520599" cy="572699"/>
          </a:xfrm>
          <a:prstGeom prst="rect">
            <a:avLst/>
          </a:prstGeom>
        </p:spPr>
        <p:txBody>
          <a:bodyPr lIns="91425" tIns="91425" rIns="91425" bIns="91425" anchor="t" anchorCtr="0">
            <a:noAutofit/>
          </a:bodyPr>
          <a:lstStyle/>
          <a:p>
            <a:r>
              <a:rPr lang="en-US" altLang="en-US" sz="3200" dirty="0">
                <a:latin typeface="Arial" panose="020B0604020202020204" pitchFamily="34" charset="0"/>
                <a:cs typeface="Arial" panose="020B0604020202020204" pitchFamily="34" charset="0"/>
              </a:rPr>
              <a:t>Resilience pattern---Repeated Addition</a:t>
            </a:r>
            <a:endParaRPr lang="en" sz="3200" dirty="0">
              <a:latin typeface="Arial" panose="020B0604020202020204" pitchFamily="34" charset="0"/>
              <a:cs typeface="Arial" panose="020B0604020202020204" pitchFamily="34" charset="0"/>
            </a:endParaRPr>
          </a:p>
        </p:txBody>
      </p:sp>
      <p:pic>
        <p:nvPicPr>
          <p:cNvPr id="5" name="Picture 8">
            <a:extLst>
              <a:ext uri="{FF2B5EF4-FFF2-40B4-BE49-F238E27FC236}">
                <a16:creationId xmlns:a16="http://schemas.microsoft.com/office/drawing/2014/main" id="{F3E09C85-E266-B44C-89CA-F1F61F6F9B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70698" y="1069003"/>
            <a:ext cx="5027340" cy="1921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0">
            <a:extLst>
              <a:ext uri="{FF2B5EF4-FFF2-40B4-BE49-F238E27FC236}">
                <a16:creationId xmlns:a16="http://schemas.microsoft.com/office/drawing/2014/main" id="{A1B15D69-B3E1-9B49-8630-37CB7E49847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58918" y="3508867"/>
            <a:ext cx="5035807" cy="926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11">
            <a:extLst>
              <a:ext uri="{FF2B5EF4-FFF2-40B4-BE49-F238E27FC236}">
                <a16:creationId xmlns:a16="http://schemas.microsoft.com/office/drawing/2014/main" id="{E856C089-2BFC-4F43-B547-ACBC38E65452}"/>
              </a:ext>
            </a:extLst>
          </p:cNvPr>
          <p:cNvSpPr>
            <a:spLocks noChangeArrowheads="1"/>
          </p:cNvSpPr>
          <p:nvPr/>
        </p:nvSpPr>
        <p:spPr bwMode="auto">
          <a:xfrm>
            <a:off x="1627156" y="4435614"/>
            <a:ext cx="705162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bg1"/>
                </a:solidFill>
                <a:latin typeface="CosmosBQ-Light"/>
              </a:defRPr>
            </a:lvl1pPr>
            <a:lvl2pPr marL="742950" indent="-285750">
              <a:spcBef>
                <a:spcPct val="20000"/>
              </a:spcBef>
              <a:buChar char="–"/>
              <a:defRPr sz="2800">
                <a:solidFill>
                  <a:schemeClr val="bg1"/>
                </a:solidFill>
                <a:latin typeface="CosmosBQ-Light"/>
              </a:defRPr>
            </a:lvl2pPr>
            <a:lvl3pPr marL="1143000" indent="-228600">
              <a:spcBef>
                <a:spcPct val="20000"/>
              </a:spcBef>
              <a:buChar char="•"/>
              <a:defRPr sz="2400">
                <a:solidFill>
                  <a:schemeClr val="bg1"/>
                </a:solidFill>
                <a:latin typeface="CosmosBQ-Light"/>
              </a:defRPr>
            </a:lvl3pPr>
            <a:lvl4pPr marL="1600200" indent="-228600">
              <a:spcBef>
                <a:spcPct val="20000"/>
              </a:spcBef>
              <a:buChar char="–"/>
              <a:defRPr sz="2000">
                <a:solidFill>
                  <a:schemeClr val="bg1"/>
                </a:solidFill>
                <a:latin typeface="CosmosBQ-Light"/>
              </a:defRPr>
            </a:lvl4pPr>
            <a:lvl5pPr marL="2057400" indent="-228600">
              <a:spcBef>
                <a:spcPct val="20000"/>
              </a:spcBef>
              <a:buChar char="»"/>
              <a:defRPr sz="2000">
                <a:solidFill>
                  <a:schemeClr val="bg1"/>
                </a:solidFill>
                <a:latin typeface="CosmosBQ-Light"/>
              </a:defRPr>
            </a:lvl5pPr>
            <a:lvl6pPr marL="2514600" indent="-228600" eaLnBrk="0" fontAlgn="base" hangingPunct="0">
              <a:spcBef>
                <a:spcPct val="20000"/>
              </a:spcBef>
              <a:spcAft>
                <a:spcPct val="0"/>
              </a:spcAft>
              <a:buChar char="»"/>
              <a:defRPr sz="2000">
                <a:solidFill>
                  <a:schemeClr val="bg1"/>
                </a:solidFill>
                <a:latin typeface="CosmosBQ-Light"/>
              </a:defRPr>
            </a:lvl6pPr>
            <a:lvl7pPr marL="2971800" indent="-228600" eaLnBrk="0" fontAlgn="base" hangingPunct="0">
              <a:spcBef>
                <a:spcPct val="20000"/>
              </a:spcBef>
              <a:spcAft>
                <a:spcPct val="0"/>
              </a:spcAft>
              <a:buChar char="»"/>
              <a:defRPr sz="2000">
                <a:solidFill>
                  <a:schemeClr val="bg1"/>
                </a:solidFill>
                <a:latin typeface="CosmosBQ-Light"/>
              </a:defRPr>
            </a:lvl7pPr>
            <a:lvl8pPr marL="3429000" indent="-228600" eaLnBrk="0" fontAlgn="base" hangingPunct="0">
              <a:spcBef>
                <a:spcPct val="20000"/>
              </a:spcBef>
              <a:spcAft>
                <a:spcPct val="0"/>
              </a:spcAft>
              <a:buChar char="»"/>
              <a:defRPr sz="2000">
                <a:solidFill>
                  <a:schemeClr val="bg1"/>
                </a:solidFill>
                <a:latin typeface="CosmosBQ-Light"/>
              </a:defRPr>
            </a:lvl8pPr>
            <a:lvl9pPr marL="3886200" indent="-228600" eaLnBrk="0" fontAlgn="base" hangingPunct="0">
              <a:spcBef>
                <a:spcPct val="20000"/>
              </a:spcBef>
              <a:spcAft>
                <a:spcPct val="0"/>
              </a:spcAft>
              <a:buChar char="»"/>
              <a:defRPr sz="2000">
                <a:solidFill>
                  <a:schemeClr val="bg1"/>
                </a:solidFill>
                <a:latin typeface="CosmosBQ-Light"/>
              </a:defRPr>
            </a:lvl9pPr>
          </a:lstStyle>
          <a:p>
            <a:pPr>
              <a:spcBef>
                <a:spcPct val="0"/>
              </a:spcBef>
              <a:buFontTx/>
              <a:buNone/>
            </a:pPr>
            <a:r>
              <a:rPr lang="en-US" altLang="en-US" sz="2000" dirty="0">
                <a:solidFill>
                  <a:schemeClr val="tx1"/>
                </a:solidFill>
                <a:latin typeface="Arial" panose="020B0604020202020204" pitchFamily="34" charset="0"/>
                <a:cs typeface="Arial" panose="020B0604020202020204" pitchFamily="34" charset="0"/>
              </a:rPr>
              <a:t>We examine the value of the array element (u[10][10][10]). This code region is iteratively called four times.</a:t>
            </a:r>
          </a:p>
        </p:txBody>
      </p:sp>
      <p:sp>
        <p:nvSpPr>
          <p:cNvPr id="8" name="Rectangle 11">
            <a:extLst>
              <a:ext uri="{FF2B5EF4-FFF2-40B4-BE49-F238E27FC236}">
                <a16:creationId xmlns:a16="http://schemas.microsoft.com/office/drawing/2014/main" id="{F2310BBE-C818-0B43-8E90-6C9C4E7CBE43}"/>
              </a:ext>
            </a:extLst>
          </p:cNvPr>
          <p:cNvSpPr>
            <a:spLocks noChangeArrowheads="1"/>
          </p:cNvSpPr>
          <p:nvPr/>
        </p:nvSpPr>
        <p:spPr bwMode="auto">
          <a:xfrm>
            <a:off x="2119162" y="2990673"/>
            <a:ext cx="86868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bg1"/>
                </a:solidFill>
                <a:latin typeface="CosmosBQ-Light"/>
              </a:defRPr>
            </a:lvl1pPr>
            <a:lvl2pPr marL="742950" indent="-285750">
              <a:spcBef>
                <a:spcPct val="20000"/>
              </a:spcBef>
              <a:buChar char="–"/>
              <a:defRPr sz="2800">
                <a:solidFill>
                  <a:schemeClr val="bg1"/>
                </a:solidFill>
                <a:latin typeface="CosmosBQ-Light"/>
              </a:defRPr>
            </a:lvl2pPr>
            <a:lvl3pPr marL="1143000" indent="-228600">
              <a:spcBef>
                <a:spcPct val="20000"/>
              </a:spcBef>
              <a:buChar char="•"/>
              <a:defRPr sz="2400">
                <a:solidFill>
                  <a:schemeClr val="bg1"/>
                </a:solidFill>
                <a:latin typeface="CosmosBQ-Light"/>
              </a:defRPr>
            </a:lvl3pPr>
            <a:lvl4pPr marL="1600200" indent="-228600">
              <a:spcBef>
                <a:spcPct val="20000"/>
              </a:spcBef>
              <a:buChar char="–"/>
              <a:defRPr sz="2000">
                <a:solidFill>
                  <a:schemeClr val="bg1"/>
                </a:solidFill>
                <a:latin typeface="CosmosBQ-Light"/>
              </a:defRPr>
            </a:lvl4pPr>
            <a:lvl5pPr marL="2057400" indent="-228600">
              <a:spcBef>
                <a:spcPct val="20000"/>
              </a:spcBef>
              <a:buChar char="»"/>
              <a:defRPr sz="2000">
                <a:solidFill>
                  <a:schemeClr val="bg1"/>
                </a:solidFill>
                <a:latin typeface="CosmosBQ-Light"/>
              </a:defRPr>
            </a:lvl5pPr>
            <a:lvl6pPr marL="2514600" indent="-228600" eaLnBrk="0" fontAlgn="base" hangingPunct="0">
              <a:spcBef>
                <a:spcPct val="20000"/>
              </a:spcBef>
              <a:spcAft>
                <a:spcPct val="0"/>
              </a:spcAft>
              <a:buChar char="»"/>
              <a:defRPr sz="2000">
                <a:solidFill>
                  <a:schemeClr val="bg1"/>
                </a:solidFill>
                <a:latin typeface="CosmosBQ-Light"/>
              </a:defRPr>
            </a:lvl6pPr>
            <a:lvl7pPr marL="2971800" indent="-228600" eaLnBrk="0" fontAlgn="base" hangingPunct="0">
              <a:spcBef>
                <a:spcPct val="20000"/>
              </a:spcBef>
              <a:spcAft>
                <a:spcPct val="0"/>
              </a:spcAft>
              <a:buChar char="»"/>
              <a:defRPr sz="2000">
                <a:solidFill>
                  <a:schemeClr val="bg1"/>
                </a:solidFill>
                <a:latin typeface="CosmosBQ-Light"/>
              </a:defRPr>
            </a:lvl7pPr>
            <a:lvl8pPr marL="3429000" indent="-228600" eaLnBrk="0" fontAlgn="base" hangingPunct="0">
              <a:spcBef>
                <a:spcPct val="20000"/>
              </a:spcBef>
              <a:spcAft>
                <a:spcPct val="0"/>
              </a:spcAft>
              <a:buChar char="»"/>
              <a:defRPr sz="2000">
                <a:solidFill>
                  <a:schemeClr val="bg1"/>
                </a:solidFill>
                <a:latin typeface="CosmosBQ-Light"/>
              </a:defRPr>
            </a:lvl8pPr>
            <a:lvl9pPr marL="3886200" indent="-228600" eaLnBrk="0" fontAlgn="base" hangingPunct="0">
              <a:spcBef>
                <a:spcPct val="20000"/>
              </a:spcBef>
              <a:spcAft>
                <a:spcPct val="0"/>
              </a:spcAft>
              <a:buChar char="»"/>
              <a:defRPr sz="2000">
                <a:solidFill>
                  <a:schemeClr val="bg1"/>
                </a:solidFill>
                <a:latin typeface="CosmosBQ-Light"/>
              </a:defRPr>
            </a:lvl9pPr>
          </a:lstStyle>
          <a:p>
            <a:pPr>
              <a:spcBef>
                <a:spcPct val="0"/>
              </a:spcBef>
              <a:buFontTx/>
              <a:buNone/>
            </a:pPr>
            <a:r>
              <a:rPr lang="en-US" altLang="en-US" sz="2000" dirty="0">
                <a:solidFill>
                  <a:schemeClr val="tx1"/>
                </a:solidFill>
                <a:latin typeface="Arial" panose="020B0604020202020204" pitchFamily="34" charset="0"/>
                <a:cs typeface="Arial" panose="020B0604020202020204" pitchFamily="34" charset="0"/>
              </a:rPr>
              <a:t>Example of the Repeated Additions pattern in MG. </a:t>
            </a:r>
          </a:p>
        </p:txBody>
      </p:sp>
      <p:sp>
        <p:nvSpPr>
          <p:cNvPr id="2" name="Rounded Rectangle 1">
            <a:extLst>
              <a:ext uri="{FF2B5EF4-FFF2-40B4-BE49-F238E27FC236}">
                <a16:creationId xmlns:a16="http://schemas.microsoft.com/office/drawing/2014/main" id="{4C6E3ED9-0422-3F48-96FB-CA8EA6CB76F7}"/>
              </a:ext>
            </a:extLst>
          </p:cNvPr>
          <p:cNvSpPr/>
          <p:nvPr/>
        </p:nvSpPr>
        <p:spPr>
          <a:xfrm>
            <a:off x="3128211" y="1860884"/>
            <a:ext cx="3753852" cy="882316"/>
          </a:xfrm>
          <a:prstGeom prst="roundRect">
            <a:avLst>
              <a:gd name="adj" fmla="val 2122"/>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cxnSp>
        <p:nvCxnSpPr>
          <p:cNvPr id="4" name="Straight Connector 3">
            <a:extLst>
              <a:ext uri="{FF2B5EF4-FFF2-40B4-BE49-F238E27FC236}">
                <a16:creationId xmlns:a16="http://schemas.microsoft.com/office/drawing/2014/main" id="{51B56FD8-43F8-B34E-8CBA-8DEA09A6D522}"/>
              </a:ext>
            </a:extLst>
          </p:cNvPr>
          <p:cNvCxnSpPr>
            <a:cxnSpLocks/>
          </p:cNvCxnSpPr>
          <p:nvPr/>
        </p:nvCxnSpPr>
        <p:spPr>
          <a:xfrm>
            <a:off x="3144253" y="2029838"/>
            <a:ext cx="1122947"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C537DDF-5199-C54F-B903-CFDD81F272CA}"/>
              </a:ext>
            </a:extLst>
          </p:cNvPr>
          <p:cNvCxnSpPr>
            <a:cxnSpLocks/>
          </p:cNvCxnSpPr>
          <p:nvPr/>
        </p:nvCxnSpPr>
        <p:spPr>
          <a:xfrm>
            <a:off x="4478586" y="2029838"/>
            <a:ext cx="1122947"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
        <p:nvSpPr>
          <p:cNvPr id="10" name="Shape 96">
            <a:extLst>
              <a:ext uri="{FF2B5EF4-FFF2-40B4-BE49-F238E27FC236}">
                <a16:creationId xmlns:a16="http://schemas.microsoft.com/office/drawing/2014/main" id="{6E40FDF9-0CB3-6041-8456-5D0B8F6E42BE}"/>
              </a:ext>
            </a:extLst>
          </p:cNvPr>
          <p:cNvSpPr txBox="1">
            <a:spLocks noGrp="1"/>
          </p:cNvSpPr>
          <p:nvPr>
            <p:ph type="sldNum" idx="12"/>
          </p:nvPr>
        </p:nvSpPr>
        <p:spPr>
          <a:xfrm>
            <a:off x="8472459" y="4663216"/>
            <a:ext cx="548699" cy="393600"/>
          </a:xfrm>
          <a:prstGeom prst="rect">
            <a:avLst/>
          </a:prstGeom>
        </p:spPr>
        <p:txBody>
          <a:bodyPr lIns="91425" tIns="91425" rIns="91425" bIns="91425" anchor="ctr" anchorCtr="0">
            <a:noAutofit/>
          </a:bodyPr>
          <a:lstStyle/>
          <a:p>
            <a:r>
              <a:rPr lang="en" dirty="0">
                <a:latin typeface="Arial" panose="020B0604020202020204" pitchFamily="34" charset="0"/>
                <a:cs typeface="Arial" panose="020B0604020202020204" pitchFamily="34" charset="0"/>
              </a:rPr>
              <a:t>19</a:t>
            </a:r>
          </a:p>
        </p:txBody>
      </p:sp>
    </p:spTree>
    <p:extLst>
      <p:ext uri="{BB962C8B-B14F-4D97-AF65-F5344CB8AC3E}">
        <p14:creationId xmlns:p14="http://schemas.microsoft.com/office/powerpoint/2010/main" val="1153968029"/>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10"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500"/>
                                        <p:tgtEl>
                                          <p:spTgt spid="12"/>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500"/>
                                        <p:tgtEl>
                                          <p:spTgt spid="6"/>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14"/>
        <p:cNvGrpSpPr/>
        <p:nvPr/>
      </p:nvGrpSpPr>
      <p:grpSpPr>
        <a:xfrm>
          <a:off x="0" y="0"/>
          <a:ext cx="0" cy="0"/>
          <a:chOff x="0" y="0"/>
          <a:chExt cx="0" cy="0"/>
        </a:xfrm>
      </p:grpSpPr>
      <p:sp>
        <p:nvSpPr>
          <p:cNvPr id="315" name="Shape 315"/>
          <p:cNvSpPr txBox="1">
            <a:spLocks noGrp="1"/>
          </p:cNvSpPr>
          <p:nvPr>
            <p:ph type="sldNum" idx="12"/>
          </p:nvPr>
        </p:nvSpPr>
        <p:spPr>
          <a:xfrm>
            <a:off x="8472459" y="4663216"/>
            <a:ext cx="548699" cy="393600"/>
          </a:xfrm>
          <a:prstGeom prst="rect">
            <a:avLst/>
          </a:prstGeom>
        </p:spPr>
        <p:txBody>
          <a:bodyPr lIns="91425" tIns="91425" rIns="91425" bIns="91425" anchor="ctr" anchorCtr="0">
            <a:noAutofit/>
          </a:bodyPr>
          <a:lstStyle/>
          <a:p>
            <a:r>
              <a:rPr lang="en" dirty="0">
                <a:latin typeface="Arial" panose="020B0604020202020204" pitchFamily="34" charset="0"/>
                <a:cs typeface="Arial" panose="020B0604020202020204" pitchFamily="34" charset="0"/>
              </a:rPr>
              <a:t>20</a:t>
            </a:r>
          </a:p>
        </p:txBody>
      </p:sp>
      <p:sp>
        <p:nvSpPr>
          <p:cNvPr id="18" name="Shape 282">
            <a:extLst>
              <a:ext uri="{FF2B5EF4-FFF2-40B4-BE49-F238E27FC236}">
                <a16:creationId xmlns:a16="http://schemas.microsoft.com/office/drawing/2014/main" id="{6F8F3270-0CE1-4344-BC60-00E29D30EE09}"/>
              </a:ext>
            </a:extLst>
          </p:cNvPr>
          <p:cNvSpPr txBox="1">
            <a:spLocks noGrp="1"/>
          </p:cNvSpPr>
          <p:nvPr>
            <p:ph type="title"/>
          </p:nvPr>
        </p:nvSpPr>
        <p:spPr>
          <a:xfrm>
            <a:off x="226209" y="0"/>
            <a:ext cx="8520599" cy="572699"/>
          </a:xfrm>
          <a:prstGeom prst="rect">
            <a:avLst/>
          </a:prstGeom>
        </p:spPr>
        <p:txBody>
          <a:bodyPr lIns="91425" tIns="91425" rIns="91425" bIns="91425" anchor="t" anchorCtr="0">
            <a:noAutofit/>
          </a:bodyPr>
          <a:lstStyle/>
          <a:p>
            <a:r>
              <a:rPr lang="en-US" altLang="en-US" sz="3200" dirty="0">
                <a:latin typeface="Arial" panose="020B0604020202020204" pitchFamily="34" charset="0"/>
                <a:cs typeface="Arial" panose="020B0604020202020204" pitchFamily="34" charset="0"/>
              </a:rPr>
              <a:t>Resilience pattern---Conditional Statement, Shifting, Truncation, and Overwriting</a:t>
            </a:r>
            <a:endParaRPr lang="en" sz="3200" dirty="0">
              <a:latin typeface="Arial" panose="020B0604020202020204" pitchFamily="34" charset="0"/>
              <a:cs typeface="Arial" panose="020B0604020202020204" pitchFamily="34" charset="0"/>
            </a:endParaRPr>
          </a:p>
        </p:txBody>
      </p:sp>
      <p:sp>
        <p:nvSpPr>
          <p:cNvPr id="19" name="Content Placeholder 2">
            <a:extLst>
              <a:ext uri="{FF2B5EF4-FFF2-40B4-BE49-F238E27FC236}">
                <a16:creationId xmlns:a16="http://schemas.microsoft.com/office/drawing/2014/main" id="{8EC022A3-72BF-164A-A595-0E4CBD71D529}"/>
              </a:ext>
            </a:extLst>
          </p:cNvPr>
          <p:cNvSpPr txBox="1">
            <a:spLocks noChangeArrowheads="1"/>
          </p:cNvSpPr>
          <p:nvPr/>
        </p:nvSpPr>
        <p:spPr bwMode="auto">
          <a:xfrm>
            <a:off x="431800" y="1341063"/>
            <a:ext cx="7797800" cy="3715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bg1"/>
                </a:solidFill>
                <a:latin typeface="+mn-lt"/>
                <a:ea typeface="+mn-ea"/>
                <a:cs typeface="+mn-cs"/>
              </a:defRPr>
            </a:lvl1pPr>
            <a:lvl2pPr marL="742950" indent="-285750" algn="l" rtl="0" eaLnBrk="0" fontAlgn="base" hangingPunct="0">
              <a:spcBef>
                <a:spcPct val="20000"/>
              </a:spcBef>
              <a:spcAft>
                <a:spcPct val="0"/>
              </a:spcAft>
              <a:buChar char="–"/>
              <a:defRPr sz="2800">
                <a:solidFill>
                  <a:schemeClr val="bg1"/>
                </a:solidFill>
                <a:latin typeface="+mn-lt"/>
              </a:defRPr>
            </a:lvl2pPr>
            <a:lvl3pPr marL="1143000" indent="-228600" algn="l" rtl="0" eaLnBrk="0" fontAlgn="base" hangingPunct="0">
              <a:spcBef>
                <a:spcPct val="20000"/>
              </a:spcBef>
              <a:spcAft>
                <a:spcPct val="0"/>
              </a:spcAft>
              <a:buChar char="•"/>
              <a:defRPr sz="2400">
                <a:solidFill>
                  <a:schemeClr val="bg1"/>
                </a:solidFill>
                <a:latin typeface="+mn-lt"/>
              </a:defRPr>
            </a:lvl3pPr>
            <a:lvl4pPr marL="1600200" indent="-228600" algn="l" rtl="0" eaLnBrk="0" fontAlgn="base" hangingPunct="0">
              <a:spcBef>
                <a:spcPct val="20000"/>
              </a:spcBef>
              <a:spcAft>
                <a:spcPct val="0"/>
              </a:spcAft>
              <a:buChar char="–"/>
              <a:defRPr sz="2000">
                <a:solidFill>
                  <a:schemeClr val="bg1"/>
                </a:solidFill>
                <a:latin typeface="+mn-lt"/>
              </a:defRPr>
            </a:lvl4pPr>
            <a:lvl5pPr marL="2057400" indent="-228600" algn="l" rtl="0" eaLnBrk="0" fontAlgn="base" hangingPunct="0">
              <a:spcBef>
                <a:spcPct val="20000"/>
              </a:spcBef>
              <a:spcAft>
                <a:spcPct val="0"/>
              </a:spcAft>
              <a:buChar char="»"/>
              <a:defRPr sz="2000">
                <a:solidFill>
                  <a:schemeClr val="bg1"/>
                </a:solidFill>
                <a:latin typeface="+mn-lt"/>
              </a:defRPr>
            </a:lvl5pPr>
            <a:lvl6pPr marL="2514600" indent="-228600" algn="l" rtl="0" eaLnBrk="1" fontAlgn="base" hangingPunct="1">
              <a:spcBef>
                <a:spcPct val="20000"/>
              </a:spcBef>
              <a:spcAft>
                <a:spcPct val="0"/>
              </a:spcAft>
              <a:buChar char="»"/>
              <a:defRPr sz="2000">
                <a:solidFill>
                  <a:schemeClr val="bg1"/>
                </a:solidFill>
                <a:latin typeface="+mn-lt"/>
              </a:defRPr>
            </a:lvl6pPr>
            <a:lvl7pPr marL="2971800" indent="-228600" algn="l" rtl="0" eaLnBrk="1" fontAlgn="base" hangingPunct="1">
              <a:spcBef>
                <a:spcPct val="20000"/>
              </a:spcBef>
              <a:spcAft>
                <a:spcPct val="0"/>
              </a:spcAft>
              <a:buChar char="»"/>
              <a:defRPr sz="2000">
                <a:solidFill>
                  <a:schemeClr val="bg1"/>
                </a:solidFill>
                <a:latin typeface="+mn-lt"/>
              </a:defRPr>
            </a:lvl7pPr>
            <a:lvl8pPr marL="3429000" indent="-228600" algn="l" rtl="0" eaLnBrk="1" fontAlgn="base" hangingPunct="1">
              <a:spcBef>
                <a:spcPct val="20000"/>
              </a:spcBef>
              <a:spcAft>
                <a:spcPct val="0"/>
              </a:spcAft>
              <a:buChar char="»"/>
              <a:defRPr sz="2000">
                <a:solidFill>
                  <a:schemeClr val="bg1"/>
                </a:solidFill>
                <a:latin typeface="+mn-lt"/>
              </a:defRPr>
            </a:lvl8pPr>
            <a:lvl9pPr marL="3886200" indent="-228600" algn="l" rtl="0" eaLnBrk="1" fontAlgn="base" hangingPunct="1">
              <a:spcBef>
                <a:spcPct val="20000"/>
              </a:spcBef>
              <a:spcAft>
                <a:spcPct val="0"/>
              </a:spcAft>
              <a:buChar char="»"/>
              <a:defRPr sz="2000">
                <a:solidFill>
                  <a:schemeClr val="bg1"/>
                </a:solidFill>
                <a:latin typeface="+mn-lt"/>
              </a:defRPr>
            </a:lvl9pPr>
          </a:lstStyle>
          <a:p>
            <a:pPr>
              <a:buFont typeface="Wingdings" pitchFamily="2" charset="2"/>
              <a:buChar char="Ø"/>
            </a:pPr>
            <a:r>
              <a:rPr lang="en-US" altLang="en-US" sz="2000" dirty="0">
                <a:solidFill>
                  <a:srgbClr val="00B050"/>
                </a:solidFill>
                <a:latin typeface="Arial" panose="020B0604020202020204" pitchFamily="34" charset="0"/>
                <a:cs typeface="Arial" panose="020B0604020202020204" pitchFamily="34" charset="0"/>
              </a:rPr>
              <a:t>Pattern 3: </a:t>
            </a:r>
            <a:r>
              <a:rPr lang="en-US" altLang="en-US" sz="2000" dirty="0">
                <a:solidFill>
                  <a:schemeClr val="tx1"/>
                </a:solidFill>
                <a:latin typeface="Arial" panose="020B0604020202020204" pitchFamily="34" charset="0"/>
                <a:cs typeface="Arial" panose="020B0604020202020204" pitchFamily="34" charset="0"/>
              </a:rPr>
              <a:t>Conditional Statements</a:t>
            </a:r>
            <a:endParaRPr lang="en-US" altLang="en-US" sz="2000" kern="0" dirty="0">
              <a:solidFill>
                <a:schemeClr val="tx1"/>
              </a:solidFill>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altLang="en-US" sz="2000" dirty="0">
                <a:solidFill>
                  <a:schemeClr val="tx1"/>
                </a:solidFill>
                <a:latin typeface="Arial" panose="020B0604020202020204" pitchFamily="34" charset="0"/>
                <a:cs typeface="Arial" panose="020B0604020202020204" pitchFamily="34" charset="0"/>
              </a:rPr>
              <a:t>A conditional statement helps tolerate errors</a:t>
            </a:r>
          </a:p>
          <a:p>
            <a:pPr lvl="1"/>
            <a:endParaRPr lang="en-US" altLang="en-US" sz="1400" kern="0" dirty="0">
              <a:solidFill>
                <a:schemeClr val="tx1"/>
              </a:solidFill>
              <a:latin typeface="Arial" panose="020B0604020202020204" pitchFamily="34" charset="0"/>
              <a:cs typeface="Arial" panose="020B0604020202020204" pitchFamily="34" charset="0"/>
            </a:endParaRPr>
          </a:p>
          <a:p>
            <a:pPr>
              <a:buFont typeface="Wingdings" pitchFamily="2" charset="2"/>
              <a:buChar char="Ø"/>
            </a:pPr>
            <a:r>
              <a:rPr lang="en-US" altLang="en-US" sz="2000" kern="0" dirty="0">
                <a:solidFill>
                  <a:srgbClr val="00B050"/>
                </a:solidFill>
                <a:latin typeface="Arial" panose="020B0604020202020204" pitchFamily="34" charset="0"/>
                <a:cs typeface="Arial" panose="020B0604020202020204" pitchFamily="34" charset="0"/>
              </a:rPr>
              <a:t>Pattern 4: </a:t>
            </a:r>
            <a:r>
              <a:rPr lang="en-US" altLang="en-US" sz="2000" kern="0" dirty="0">
                <a:solidFill>
                  <a:schemeClr val="tx1"/>
                </a:solidFill>
                <a:latin typeface="Arial" panose="020B0604020202020204" pitchFamily="34" charset="0"/>
                <a:cs typeface="Arial" panose="020B0604020202020204" pitchFamily="34" charset="0"/>
              </a:rPr>
              <a:t>Shifting</a:t>
            </a:r>
          </a:p>
          <a:p>
            <a:pPr lvl="1">
              <a:buFont typeface="Courier New" panose="02070309020205020404" pitchFamily="49" charset="0"/>
              <a:buChar char="o"/>
            </a:pPr>
            <a:r>
              <a:rPr lang="en-US" altLang="en-US" sz="2000" kern="0" dirty="0">
                <a:solidFill>
                  <a:schemeClr val="tx1"/>
                </a:solidFill>
                <a:latin typeface="Arial" panose="020B0604020202020204" pitchFamily="34" charset="0"/>
                <a:cs typeface="Arial" panose="020B0604020202020204" pitchFamily="34" charset="0"/>
              </a:rPr>
              <a:t>Corrupted bits are lost due to shifting operations</a:t>
            </a:r>
          </a:p>
          <a:p>
            <a:pPr lvl="1"/>
            <a:endParaRPr lang="en-US" altLang="en-US" sz="1400" kern="0" dirty="0">
              <a:solidFill>
                <a:schemeClr val="tx1"/>
              </a:solidFill>
              <a:latin typeface="Arial" panose="020B0604020202020204" pitchFamily="34" charset="0"/>
              <a:cs typeface="Arial" panose="020B0604020202020204" pitchFamily="34" charset="0"/>
            </a:endParaRPr>
          </a:p>
          <a:p>
            <a:pPr>
              <a:buFont typeface="Wingdings" pitchFamily="2" charset="2"/>
              <a:buChar char="Ø"/>
            </a:pPr>
            <a:r>
              <a:rPr lang="en-US" altLang="en-US" sz="2000" kern="0" dirty="0">
                <a:solidFill>
                  <a:srgbClr val="00B050"/>
                </a:solidFill>
                <a:latin typeface="Arial" panose="020B0604020202020204" pitchFamily="34" charset="0"/>
                <a:cs typeface="Arial" panose="020B0604020202020204" pitchFamily="34" charset="0"/>
              </a:rPr>
              <a:t>Pattern 5: </a:t>
            </a:r>
            <a:r>
              <a:rPr lang="en-US" altLang="en-US" sz="2000" kern="0" dirty="0">
                <a:solidFill>
                  <a:schemeClr val="tx1"/>
                </a:solidFill>
                <a:latin typeface="Arial" panose="020B0604020202020204" pitchFamily="34" charset="0"/>
                <a:cs typeface="Arial" panose="020B0604020202020204" pitchFamily="34" charset="0"/>
              </a:rPr>
              <a:t>Data Truncation</a:t>
            </a:r>
          </a:p>
          <a:p>
            <a:pPr lvl="1">
              <a:buFont typeface="Courier New" panose="02070309020205020404" pitchFamily="49" charset="0"/>
              <a:buChar char="o"/>
            </a:pPr>
            <a:r>
              <a:rPr lang="en-US" altLang="en-US" sz="2000" kern="0" dirty="0">
                <a:solidFill>
                  <a:schemeClr val="tx1"/>
                </a:solidFill>
                <a:latin typeface="Arial" panose="020B0604020202020204" pitchFamily="34" charset="0"/>
                <a:cs typeface="Arial" panose="020B0604020202020204" pitchFamily="34" charset="0"/>
              </a:rPr>
              <a:t>Corrupted data is truncated or not presented to users</a:t>
            </a:r>
          </a:p>
          <a:p>
            <a:pPr lvl="1"/>
            <a:endParaRPr lang="en-US" altLang="en-US" sz="1400" kern="0" dirty="0">
              <a:solidFill>
                <a:schemeClr val="tx1"/>
              </a:solidFill>
              <a:latin typeface="Arial" panose="020B0604020202020204" pitchFamily="34" charset="0"/>
              <a:cs typeface="Arial" panose="020B0604020202020204" pitchFamily="34" charset="0"/>
            </a:endParaRPr>
          </a:p>
          <a:p>
            <a:pPr>
              <a:buFont typeface="Wingdings" pitchFamily="2" charset="2"/>
              <a:buChar char="Ø"/>
            </a:pPr>
            <a:r>
              <a:rPr lang="en-US" altLang="en-US" sz="2000" kern="0" dirty="0">
                <a:solidFill>
                  <a:srgbClr val="00B050"/>
                </a:solidFill>
                <a:latin typeface="Arial" panose="020B0604020202020204" pitchFamily="34" charset="0"/>
                <a:cs typeface="Arial" panose="020B0604020202020204" pitchFamily="34" charset="0"/>
              </a:rPr>
              <a:t>Pattern 6: </a:t>
            </a:r>
            <a:r>
              <a:rPr lang="en-US" altLang="en-US" sz="2000" kern="0" dirty="0">
                <a:solidFill>
                  <a:schemeClr val="tx1"/>
                </a:solidFill>
                <a:latin typeface="Arial" panose="020B0604020202020204" pitchFamily="34" charset="0"/>
                <a:cs typeface="Arial" panose="020B0604020202020204" pitchFamily="34" charset="0"/>
              </a:rPr>
              <a:t>Data Overwriting</a:t>
            </a:r>
          </a:p>
          <a:p>
            <a:pPr lvl="1">
              <a:buFont typeface="Courier New" panose="02070309020205020404" pitchFamily="49" charset="0"/>
              <a:buChar char="o"/>
            </a:pPr>
            <a:r>
              <a:rPr lang="en-US" altLang="en-US" sz="2000" kern="0" dirty="0">
                <a:solidFill>
                  <a:schemeClr val="tx1"/>
                </a:solidFill>
                <a:latin typeface="Arial" panose="020B0604020202020204" pitchFamily="34" charset="0"/>
                <a:cs typeface="Arial" panose="020B0604020202020204" pitchFamily="34" charset="0"/>
              </a:rPr>
              <a:t>Corrupted data is overwritten by a correct value</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
                                            <p:txEl>
                                              <p:pRg st="3" end="3"/>
                                            </p:txEl>
                                          </p:spTgt>
                                        </p:tgtEl>
                                        <p:attrNameLst>
                                          <p:attrName>style.visibility</p:attrName>
                                        </p:attrNameLst>
                                      </p:cBhvr>
                                      <p:to>
                                        <p:strVal val="visible"/>
                                      </p:to>
                                    </p:set>
                                    <p:animEffect transition="in" filter="fade">
                                      <p:cBhvr>
                                        <p:cTn id="7" dur="500"/>
                                        <p:tgtEl>
                                          <p:spTgt spid="19">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9">
                                            <p:txEl>
                                              <p:pRg st="4" end="4"/>
                                            </p:txEl>
                                          </p:spTgt>
                                        </p:tgtEl>
                                        <p:attrNameLst>
                                          <p:attrName>style.visibility</p:attrName>
                                        </p:attrNameLst>
                                      </p:cBhvr>
                                      <p:to>
                                        <p:strVal val="visible"/>
                                      </p:to>
                                    </p:set>
                                    <p:animEffect transition="in" filter="fade">
                                      <p:cBhvr>
                                        <p:cTn id="10" dur="500"/>
                                        <p:tgtEl>
                                          <p:spTgt spid="19">
                                            <p:txEl>
                                              <p:pRg st="4" end="4"/>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9">
                                            <p:txEl>
                                              <p:pRg st="6" end="6"/>
                                            </p:txEl>
                                          </p:spTgt>
                                        </p:tgtEl>
                                        <p:attrNameLst>
                                          <p:attrName>style.visibility</p:attrName>
                                        </p:attrNameLst>
                                      </p:cBhvr>
                                      <p:to>
                                        <p:strVal val="visible"/>
                                      </p:to>
                                    </p:set>
                                    <p:animEffect transition="in" filter="fade">
                                      <p:cBhvr>
                                        <p:cTn id="15" dur="500"/>
                                        <p:tgtEl>
                                          <p:spTgt spid="19">
                                            <p:txEl>
                                              <p:pRg st="6" end="6"/>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9">
                                            <p:txEl>
                                              <p:pRg st="7" end="7"/>
                                            </p:txEl>
                                          </p:spTgt>
                                        </p:tgtEl>
                                        <p:attrNameLst>
                                          <p:attrName>style.visibility</p:attrName>
                                        </p:attrNameLst>
                                      </p:cBhvr>
                                      <p:to>
                                        <p:strVal val="visible"/>
                                      </p:to>
                                    </p:set>
                                    <p:animEffect transition="in" filter="fade">
                                      <p:cBhvr>
                                        <p:cTn id="18" dur="500"/>
                                        <p:tgtEl>
                                          <p:spTgt spid="19">
                                            <p:txEl>
                                              <p:pRg st="7" end="7"/>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9">
                                            <p:txEl>
                                              <p:pRg st="9" end="9"/>
                                            </p:txEl>
                                          </p:spTgt>
                                        </p:tgtEl>
                                        <p:attrNameLst>
                                          <p:attrName>style.visibility</p:attrName>
                                        </p:attrNameLst>
                                      </p:cBhvr>
                                      <p:to>
                                        <p:strVal val="visible"/>
                                      </p:to>
                                    </p:set>
                                    <p:animEffect transition="in" filter="fade">
                                      <p:cBhvr>
                                        <p:cTn id="23" dur="500"/>
                                        <p:tgtEl>
                                          <p:spTgt spid="19">
                                            <p:txEl>
                                              <p:pRg st="9" end="9"/>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19">
                                            <p:txEl>
                                              <p:pRg st="10" end="10"/>
                                            </p:txEl>
                                          </p:spTgt>
                                        </p:tgtEl>
                                        <p:attrNameLst>
                                          <p:attrName>style.visibility</p:attrName>
                                        </p:attrNameLst>
                                      </p:cBhvr>
                                      <p:to>
                                        <p:strVal val="visible"/>
                                      </p:to>
                                    </p:set>
                                    <p:animEffect transition="in" filter="fade">
                                      <p:cBhvr>
                                        <p:cTn id="26" dur="500"/>
                                        <p:tgtEl>
                                          <p:spTgt spid="1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sp>
        <p:nvSpPr>
          <p:cNvPr id="354" name="Shape 354"/>
          <p:cNvSpPr txBox="1">
            <a:spLocks noGrp="1"/>
          </p:cNvSpPr>
          <p:nvPr>
            <p:ph type="title"/>
          </p:nvPr>
        </p:nvSpPr>
        <p:spPr>
          <a:xfrm>
            <a:off x="142488" y="203622"/>
            <a:ext cx="9324582" cy="572700"/>
          </a:xfrm>
          <a:prstGeom prst="rect">
            <a:avLst/>
          </a:prstGeom>
        </p:spPr>
        <p:txBody>
          <a:bodyPr lIns="91425" tIns="91425" rIns="91425" bIns="91425" anchor="t" anchorCtr="0">
            <a:noAutofit/>
          </a:bodyPr>
          <a:lstStyle/>
          <a:p>
            <a:r>
              <a:rPr lang="en-US" altLang="en-US" sz="3200" dirty="0"/>
              <a:t>Case studies</a:t>
            </a:r>
            <a:endParaRPr lang="en" sz="3200" dirty="0"/>
          </a:p>
        </p:txBody>
      </p:sp>
      <p:sp>
        <p:nvSpPr>
          <p:cNvPr id="355" name="Shape 355"/>
          <p:cNvSpPr txBox="1">
            <a:spLocks noGrp="1"/>
          </p:cNvSpPr>
          <p:nvPr>
            <p:ph type="sldNum" idx="12"/>
          </p:nvPr>
        </p:nvSpPr>
        <p:spPr>
          <a:xfrm>
            <a:off x="8472459" y="4663216"/>
            <a:ext cx="548699" cy="393600"/>
          </a:xfrm>
          <a:prstGeom prst="rect">
            <a:avLst/>
          </a:prstGeom>
        </p:spPr>
        <p:txBody>
          <a:bodyPr lIns="91425" tIns="91425" rIns="91425" bIns="91425" anchor="ctr" anchorCtr="0">
            <a:noAutofit/>
          </a:bodyPr>
          <a:lstStyle/>
          <a:p>
            <a:r>
              <a:rPr lang="en" dirty="0"/>
              <a:t>21</a:t>
            </a:r>
          </a:p>
        </p:txBody>
      </p:sp>
      <p:sp>
        <p:nvSpPr>
          <p:cNvPr id="33" name="Content Placeholder 2">
            <a:extLst>
              <a:ext uri="{FF2B5EF4-FFF2-40B4-BE49-F238E27FC236}">
                <a16:creationId xmlns:a16="http://schemas.microsoft.com/office/drawing/2014/main" id="{98F76471-5072-3945-9726-267EB792AF5B}"/>
              </a:ext>
            </a:extLst>
          </p:cNvPr>
          <p:cNvSpPr txBox="1">
            <a:spLocks noChangeArrowheads="1"/>
          </p:cNvSpPr>
          <p:nvPr/>
        </p:nvSpPr>
        <p:spPr>
          <a:xfrm>
            <a:off x="268597" y="1197034"/>
            <a:ext cx="8543925" cy="3466182"/>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R="0" lvl="0" algn="l" rtl="0">
              <a:lnSpc>
                <a:spcPct val="115000"/>
              </a:lnSpc>
              <a:spcBef>
                <a:spcPts val="0"/>
              </a:spcBef>
              <a:spcAft>
                <a:spcPts val="1600"/>
              </a:spcAft>
              <a:buClr>
                <a:schemeClr val="dk2"/>
              </a:buClr>
              <a:buSzPct val="100000"/>
              <a:buNone/>
              <a:defRPr sz="1800" b="0" i="0" u="none" strike="noStrike" cap="none">
                <a:solidFill>
                  <a:schemeClr val="dk2"/>
                </a:solidFill>
                <a:latin typeface="Arial"/>
                <a:ea typeface="Arial"/>
                <a:cs typeface="Arial"/>
                <a:sym typeface="Arial"/>
              </a:defRPr>
            </a:lvl1pPr>
            <a:lvl2pPr marR="0" lvl="1"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2pPr>
            <a:lvl3pPr marR="0" lvl="2"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3pPr>
            <a:lvl4pPr marR="0" lvl="3"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4pPr>
            <a:lvl5pPr marR="0" lvl="4"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5pPr>
            <a:lvl6pPr marR="0" lvl="5"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6pPr>
            <a:lvl7pPr marR="0" lvl="6"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7pPr>
            <a:lvl8pPr marR="0" lvl="7"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8pPr>
            <a:lvl9pPr marR="0" lvl="8"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9pPr>
          </a:lstStyle>
          <a:p>
            <a:pPr marL="342900" indent="-342900">
              <a:buFont typeface="Wingdings" pitchFamily="2" charset="2"/>
              <a:buChar char="Ø"/>
            </a:pPr>
            <a:r>
              <a:rPr lang="en-US" altLang="en-US" sz="2000" dirty="0">
                <a:solidFill>
                  <a:schemeClr val="tx1"/>
                </a:solidFill>
              </a:rPr>
              <a:t>Use case 1: Resilience-Aware Application Design </a:t>
            </a:r>
          </a:p>
          <a:p>
            <a:pPr marL="342900" indent="-342900">
              <a:buFont typeface="Wingdings" pitchFamily="2" charset="2"/>
              <a:buChar char="Ø"/>
            </a:pPr>
            <a:endParaRPr lang="en-US" altLang="en-US" sz="2000" dirty="0">
              <a:solidFill>
                <a:schemeClr val="tx1"/>
              </a:solidFill>
            </a:endParaRPr>
          </a:p>
          <a:p>
            <a:pPr marL="342900" indent="-342900">
              <a:buFont typeface="Wingdings" pitchFamily="2" charset="2"/>
              <a:buChar char="Ø"/>
            </a:pPr>
            <a:endParaRPr lang="en-US" altLang="en-US" sz="2000" dirty="0">
              <a:solidFill>
                <a:schemeClr val="tx1"/>
              </a:solidFill>
            </a:endParaRPr>
          </a:p>
          <a:p>
            <a:pPr marL="342900" indent="-342900">
              <a:buFont typeface="Wingdings" pitchFamily="2" charset="2"/>
              <a:buChar char="Ø"/>
            </a:pPr>
            <a:r>
              <a:rPr lang="en-US" altLang="en-US" sz="2000" dirty="0">
                <a:solidFill>
                  <a:schemeClr val="tx1"/>
                </a:solidFill>
              </a:rPr>
              <a:t>Use case 2: Predicting Application Resilience</a:t>
            </a:r>
          </a:p>
          <a:p>
            <a:pPr marL="342900" indent="-342900">
              <a:buFont typeface="Wingdings" pitchFamily="2" charset="2"/>
              <a:buChar char="Ø"/>
            </a:pPr>
            <a:endParaRPr lang="en-US" altLang="en-US" sz="2000" dirty="0">
              <a:solidFill>
                <a:schemeClr val="tx1"/>
              </a:solidFill>
            </a:endParaRPr>
          </a:p>
        </p:txBody>
      </p:sp>
      <p:sp>
        <p:nvSpPr>
          <p:cNvPr id="2" name="TextBox 1">
            <a:extLst>
              <a:ext uri="{FF2B5EF4-FFF2-40B4-BE49-F238E27FC236}">
                <a16:creationId xmlns:a16="http://schemas.microsoft.com/office/drawing/2014/main" id="{80FF0190-96AE-8F4C-ABE4-78D050A3C583}"/>
              </a:ext>
            </a:extLst>
          </p:cNvPr>
          <p:cNvSpPr txBox="1"/>
          <p:nvPr/>
        </p:nvSpPr>
        <p:spPr>
          <a:xfrm>
            <a:off x="735156" y="1762873"/>
            <a:ext cx="7737303" cy="707886"/>
          </a:xfrm>
          <a:prstGeom prst="rect">
            <a:avLst/>
          </a:prstGeom>
          <a:noFill/>
        </p:spPr>
        <p:txBody>
          <a:bodyPr wrap="square" rtlCol="0">
            <a:spAutoFit/>
          </a:bodyPr>
          <a:lstStyle/>
          <a:p>
            <a:pPr marL="285750" indent="-285750">
              <a:buFont typeface="Courier New" panose="02070309020205020404" pitchFamily="49" charset="0"/>
              <a:buChar char="o"/>
            </a:pPr>
            <a:r>
              <a:rPr lang="en-US" altLang="en-US" sz="2000" dirty="0">
                <a:solidFill>
                  <a:schemeClr val="tx1"/>
                </a:solidFill>
              </a:rPr>
              <a:t>We apply resilience patterns to the CG benchmark, aiming to improve its resilience</a:t>
            </a:r>
          </a:p>
        </p:txBody>
      </p:sp>
      <p:sp>
        <p:nvSpPr>
          <p:cNvPr id="3" name="TextBox 2">
            <a:extLst>
              <a:ext uri="{FF2B5EF4-FFF2-40B4-BE49-F238E27FC236}">
                <a16:creationId xmlns:a16="http://schemas.microsoft.com/office/drawing/2014/main" id="{39D5FC3B-2F88-F14D-B1C9-4BD4343F10BA}"/>
              </a:ext>
            </a:extLst>
          </p:cNvPr>
          <p:cNvSpPr txBox="1"/>
          <p:nvPr/>
        </p:nvSpPr>
        <p:spPr>
          <a:xfrm>
            <a:off x="751198" y="3413099"/>
            <a:ext cx="7315200" cy="707886"/>
          </a:xfrm>
          <a:prstGeom prst="rect">
            <a:avLst/>
          </a:prstGeom>
          <a:noFill/>
        </p:spPr>
        <p:txBody>
          <a:bodyPr wrap="square" rtlCol="0">
            <a:spAutoFit/>
          </a:bodyPr>
          <a:lstStyle/>
          <a:p>
            <a:pPr marL="342900" indent="-342900">
              <a:buFont typeface="Courier New" panose="02070309020205020404" pitchFamily="49" charset="0"/>
              <a:buChar char="o"/>
            </a:pPr>
            <a:r>
              <a:rPr lang="en-US" altLang="en-US" sz="2000" dirty="0">
                <a:solidFill>
                  <a:schemeClr val="tx1"/>
                </a:solidFill>
              </a:rPr>
              <a:t>We build a regression model to predict the success of the error manifestation using resilience patterns</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AD3C3-3650-2E44-9156-2DEE9CC2F667}"/>
              </a:ext>
            </a:extLst>
          </p:cNvPr>
          <p:cNvSpPr>
            <a:spLocks noGrp="1"/>
          </p:cNvSpPr>
          <p:nvPr>
            <p:ph type="title"/>
          </p:nvPr>
        </p:nvSpPr>
        <p:spPr>
          <a:xfrm>
            <a:off x="311700" y="236478"/>
            <a:ext cx="8520599" cy="572699"/>
          </a:xfrm>
        </p:spPr>
        <p:txBody>
          <a:bodyPr/>
          <a:lstStyle/>
          <a:p>
            <a:r>
              <a:rPr lang="en-US" altLang="en-US" dirty="0">
                <a:latin typeface="Arial" panose="020B0604020202020204" pitchFamily="34" charset="0"/>
                <a:cs typeface="Arial" panose="020B0604020202020204" pitchFamily="34" charset="0"/>
              </a:rPr>
              <a:t>Use case 1: Resilience-Aware Application Design</a:t>
            </a:r>
            <a:endParaRPr lang="en-US" dirty="0"/>
          </a:p>
        </p:txBody>
      </p:sp>
      <p:sp>
        <p:nvSpPr>
          <p:cNvPr id="4" name="Slide Number Placeholder 3">
            <a:extLst>
              <a:ext uri="{FF2B5EF4-FFF2-40B4-BE49-F238E27FC236}">
                <a16:creationId xmlns:a16="http://schemas.microsoft.com/office/drawing/2014/main" id="{E3A56AEC-D8AF-8745-9258-31439E6F5EEC}"/>
              </a:ext>
            </a:extLst>
          </p:cNvPr>
          <p:cNvSpPr>
            <a:spLocks noGrp="1"/>
          </p:cNvSpPr>
          <p:nvPr>
            <p:ph type="sldNum" idx="12"/>
          </p:nvPr>
        </p:nvSpPr>
        <p:spPr/>
        <p:txBody>
          <a:bodyPr/>
          <a:lstStyle/>
          <a:p>
            <a:r>
              <a:rPr lang="en" dirty="0"/>
              <a:t>22</a:t>
            </a:r>
          </a:p>
        </p:txBody>
      </p:sp>
      <p:sp>
        <p:nvSpPr>
          <p:cNvPr id="7" name="Content Placeholder 2">
            <a:extLst>
              <a:ext uri="{FF2B5EF4-FFF2-40B4-BE49-F238E27FC236}">
                <a16:creationId xmlns:a16="http://schemas.microsoft.com/office/drawing/2014/main" id="{11CE8060-6AA5-394A-B5D6-830170E33808}"/>
              </a:ext>
            </a:extLst>
          </p:cNvPr>
          <p:cNvSpPr txBox="1">
            <a:spLocks noChangeArrowheads="1"/>
          </p:cNvSpPr>
          <p:nvPr/>
        </p:nvSpPr>
        <p:spPr>
          <a:xfrm>
            <a:off x="300036" y="1113781"/>
            <a:ext cx="8543925" cy="3549435"/>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R="0" lvl="0" algn="l" rtl="0">
              <a:lnSpc>
                <a:spcPct val="115000"/>
              </a:lnSpc>
              <a:spcBef>
                <a:spcPts val="0"/>
              </a:spcBef>
              <a:spcAft>
                <a:spcPts val="1600"/>
              </a:spcAft>
              <a:buClr>
                <a:schemeClr val="dk2"/>
              </a:buClr>
              <a:buSzPct val="100000"/>
              <a:buNone/>
              <a:defRPr sz="1800" b="0" i="0" u="none" strike="noStrike" cap="none">
                <a:solidFill>
                  <a:schemeClr val="dk2"/>
                </a:solidFill>
                <a:latin typeface="Arial"/>
                <a:ea typeface="Arial"/>
                <a:cs typeface="Arial"/>
                <a:sym typeface="Arial"/>
              </a:defRPr>
            </a:lvl1pPr>
            <a:lvl2pPr marR="0" lvl="1"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2pPr>
            <a:lvl3pPr marR="0" lvl="2"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3pPr>
            <a:lvl4pPr marR="0" lvl="3"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4pPr>
            <a:lvl5pPr marR="0" lvl="4"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5pPr>
            <a:lvl6pPr marR="0" lvl="5"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6pPr>
            <a:lvl7pPr marR="0" lvl="6"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7pPr>
            <a:lvl8pPr marR="0" lvl="7"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8pPr>
            <a:lvl9pPr marR="0" lvl="8"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9pPr>
          </a:lstStyle>
          <a:p>
            <a:pPr marL="342900" indent="-342900">
              <a:buFont typeface="Wingdings" pitchFamily="2" charset="2"/>
              <a:buChar char="Ø"/>
            </a:pPr>
            <a:r>
              <a:rPr lang="en-US" altLang="en-US" sz="2000" dirty="0">
                <a:solidFill>
                  <a:schemeClr val="tx1"/>
                </a:solidFill>
              </a:rPr>
              <a:t>The </a:t>
            </a:r>
            <a:r>
              <a:rPr lang="en-US" altLang="en-US" sz="2000" i="1" dirty="0">
                <a:solidFill>
                  <a:schemeClr val="tx1"/>
                </a:solidFill>
              </a:rPr>
              <a:t>goal</a:t>
            </a:r>
            <a:r>
              <a:rPr lang="en-US" altLang="en-US" sz="2000" dirty="0">
                <a:solidFill>
                  <a:schemeClr val="tx1"/>
                </a:solidFill>
              </a:rPr>
              <a:t> of this use case is to show that resilience computation patterns can guide application designs towards natural resilience</a:t>
            </a:r>
          </a:p>
          <a:p>
            <a:pPr marL="342900" indent="-342900">
              <a:buFont typeface="Wingdings" pitchFamily="2" charset="2"/>
              <a:buChar char="Ø"/>
            </a:pPr>
            <a:r>
              <a:rPr lang="en-US" altLang="en-US" sz="2000" dirty="0">
                <a:solidFill>
                  <a:schemeClr val="tx1"/>
                </a:solidFill>
              </a:rPr>
              <a:t>We successfully apply three patterns, dead corrupted locations (DCL), data overwriting, and truncation, to the CG benchmark</a:t>
            </a:r>
          </a:p>
          <a:p>
            <a:pPr marL="342900" indent="-342900">
              <a:buFont typeface="Wingdings" pitchFamily="2" charset="2"/>
              <a:buChar char="Ø"/>
            </a:pPr>
            <a:endParaRPr lang="en-US" altLang="en-US" sz="2000" dirty="0">
              <a:solidFill>
                <a:schemeClr val="tx1"/>
              </a:solidFill>
            </a:endParaRPr>
          </a:p>
        </p:txBody>
      </p:sp>
    </p:spTree>
    <p:extLst>
      <p:ext uri="{BB962C8B-B14F-4D97-AF65-F5344CB8AC3E}">
        <p14:creationId xmlns:p14="http://schemas.microsoft.com/office/powerpoint/2010/main" val="3561218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9933DDA-A991-4647-AF24-0C2AAE2B1EFE}"/>
              </a:ext>
            </a:extLst>
          </p:cNvPr>
          <p:cNvSpPr txBox="1"/>
          <p:nvPr/>
        </p:nvSpPr>
        <p:spPr>
          <a:xfrm>
            <a:off x="1867102" y="1416745"/>
            <a:ext cx="5769033" cy="3693319"/>
          </a:xfrm>
          <a:prstGeom prst="rect">
            <a:avLst/>
          </a:prstGeom>
          <a:solidFill>
            <a:schemeClr val="bg1"/>
          </a:solidFill>
        </p:spPr>
        <p:txBody>
          <a:bodyPr wrap="square" rtlCol="0">
            <a:spAutoFit/>
          </a:bodyPr>
          <a:lstStyle/>
          <a:p>
            <a:r>
              <a:rPr lang="en-US" sz="1800" dirty="0"/>
              <a:t>void </a:t>
            </a:r>
            <a:r>
              <a:rPr lang="en-US" sz="1800" dirty="0" err="1"/>
              <a:t>sprnvc</a:t>
            </a:r>
            <a:r>
              <a:rPr lang="en-US" sz="1800" dirty="0"/>
              <a:t>(){</a:t>
            </a:r>
          </a:p>
          <a:p>
            <a:r>
              <a:rPr lang="en-US" sz="1800" dirty="0">
                <a:solidFill>
                  <a:schemeClr val="bg1"/>
                </a:solidFill>
              </a:rPr>
              <a:t>     </a:t>
            </a:r>
            <a:endParaRPr lang="en-US" sz="1800" b="1" dirty="0">
              <a:solidFill>
                <a:schemeClr val="bg1"/>
              </a:solidFill>
            </a:endParaRPr>
          </a:p>
          <a:p>
            <a:endParaRPr lang="en-US" sz="1800" dirty="0">
              <a:solidFill>
                <a:schemeClr val="bg1"/>
              </a:solidFill>
            </a:endParaRPr>
          </a:p>
          <a:p>
            <a:endParaRPr lang="en-US" sz="1800" dirty="0">
              <a:solidFill>
                <a:schemeClr val="bg1"/>
              </a:solidFill>
            </a:endParaRPr>
          </a:p>
          <a:p>
            <a:endParaRPr lang="en-US" sz="1800" dirty="0">
              <a:solidFill>
                <a:schemeClr val="bg1"/>
              </a:solidFill>
            </a:endParaRPr>
          </a:p>
          <a:p>
            <a:r>
              <a:rPr lang="en-US" sz="1800" dirty="0"/>
              <a:t>     while (…){</a:t>
            </a:r>
          </a:p>
          <a:p>
            <a:r>
              <a:rPr lang="en-US" sz="1800" dirty="0"/>
              <a:t>          …</a:t>
            </a:r>
          </a:p>
          <a:p>
            <a:r>
              <a:rPr lang="en-US" sz="1800" dirty="0"/>
              <a:t>          v [ </a:t>
            </a:r>
            <a:r>
              <a:rPr lang="en-US" sz="1800" dirty="0" err="1"/>
              <a:t>nzv</a:t>
            </a:r>
            <a:r>
              <a:rPr lang="en-US" sz="1800" dirty="0"/>
              <a:t> ] = </a:t>
            </a:r>
            <a:r>
              <a:rPr lang="en-US" sz="1800" dirty="0" err="1"/>
              <a:t>vecelt</a:t>
            </a:r>
            <a:r>
              <a:rPr lang="en-US" sz="1800" dirty="0"/>
              <a:t>;  </a:t>
            </a:r>
            <a:endParaRPr lang="en-US" sz="1800" b="1" dirty="0">
              <a:solidFill>
                <a:srgbClr val="011893"/>
              </a:solidFill>
            </a:endParaRPr>
          </a:p>
          <a:p>
            <a:r>
              <a:rPr lang="en-US" sz="1800" dirty="0"/>
              <a:t>     }</a:t>
            </a:r>
          </a:p>
          <a:p>
            <a:r>
              <a:rPr lang="en-US" sz="1800" dirty="0"/>
              <a:t>     </a:t>
            </a:r>
            <a:endParaRPr lang="en-US" sz="1800" dirty="0">
              <a:solidFill>
                <a:schemeClr val="bg1"/>
              </a:solidFill>
            </a:endParaRPr>
          </a:p>
          <a:p>
            <a:endParaRPr lang="en-US" sz="1800" dirty="0">
              <a:solidFill>
                <a:schemeClr val="bg1"/>
              </a:solidFill>
            </a:endParaRPr>
          </a:p>
          <a:p>
            <a:r>
              <a:rPr lang="en-US" sz="1800" dirty="0">
                <a:solidFill>
                  <a:schemeClr val="bg1"/>
                </a:solidFill>
              </a:rPr>
              <a:t>}</a:t>
            </a:r>
          </a:p>
          <a:p>
            <a:r>
              <a:rPr lang="en-US" sz="1800" dirty="0"/>
              <a:t>}                      Original Code</a:t>
            </a:r>
          </a:p>
        </p:txBody>
      </p:sp>
      <p:sp>
        <p:nvSpPr>
          <p:cNvPr id="2" name="Title 1">
            <a:extLst>
              <a:ext uri="{FF2B5EF4-FFF2-40B4-BE49-F238E27FC236}">
                <a16:creationId xmlns:a16="http://schemas.microsoft.com/office/drawing/2014/main" id="{51E7188E-7555-2344-A03D-45BB2D7FFFCC}"/>
              </a:ext>
            </a:extLst>
          </p:cNvPr>
          <p:cNvSpPr>
            <a:spLocks noGrp="1"/>
          </p:cNvSpPr>
          <p:nvPr>
            <p:ph type="title"/>
          </p:nvPr>
        </p:nvSpPr>
        <p:spPr>
          <a:xfrm>
            <a:off x="311702" y="246256"/>
            <a:ext cx="8520599" cy="572699"/>
          </a:xfrm>
        </p:spPr>
        <p:txBody>
          <a:bodyPr/>
          <a:lstStyle/>
          <a:p>
            <a:r>
              <a:rPr lang="en-US" altLang="en-US" dirty="0">
                <a:latin typeface="Arial" panose="020B0604020202020204" pitchFamily="34" charset="0"/>
                <a:cs typeface="Arial" panose="020B0604020202020204" pitchFamily="34" charset="0"/>
              </a:rPr>
              <a:t>Use case 1: Applying resilience patterns to CG</a:t>
            </a:r>
            <a:endParaRPr lang="en-US" dirty="0"/>
          </a:p>
        </p:txBody>
      </p:sp>
      <p:sp>
        <p:nvSpPr>
          <p:cNvPr id="3" name="Text Placeholder 2">
            <a:extLst>
              <a:ext uri="{FF2B5EF4-FFF2-40B4-BE49-F238E27FC236}">
                <a16:creationId xmlns:a16="http://schemas.microsoft.com/office/drawing/2014/main" id="{E63ECAF2-063D-5A4C-A71C-D67829F7C0F6}"/>
              </a:ext>
            </a:extLst>
          </p:cNvPr>
          <p:cNvSpPr>
            <a:spLocks noGrp="1"/>
          </p:cNvSpPr>
          <p:nvPr>
            <p:ph type="body" idx="1"/>
          </p:nvPr>
        </p:nvSpPr>
        <p:spPr>
          <a:xfrm>
            <a:off x="311702" y="887564"/>
            <a:ext cx="8520599" cy="3416400"/>
          </a:xfrm>
        </p:spPr>
        <p:txBody>
          <a:bodyPr/>
          <a:lstStyle/>
          <a:p>
            <a:pPr marL="285750" indent="-285750">
              <a:buFont typeface="Wingdings" pitchFamily="2" charset="2"/>
              <a:buChar char="Ø"/>
            </a:pPr>
            <a:r>
              <a:rPr lang="en-US" sz="2000" dirty="0">
                <a:solidFill>
                  <a:schemeClr val="tx1"/>
                </a:solidFill>
              </a:rPr>
              <a:t>Applying dead corrupted locations (DCL) and data overwriting to CG</a:t>
            </a:r>
          </a:p>
        </p:txBody>
      </p:sp>
      <p:sp>
        <p:nvSpPr>
          <p:cNvPr id="5" name="TextBox 4">
            <a:extLst>
              <a:ext uri="{FF2B5EF4-FFF2-40B4-BE49-F238E27FC236}">
                <a16:creationId xmlns:a16="http://schemas.microsoft.com/office/drawing/2014/main" id="{C166BD00-A327-0447-90D0-9F6164E11F16}"/>
              </a:ext>
            </a:extLst>
          </p:cNvPr>
          <p:cNvSpPr txBox="1"/>
          <p:nvPr/>
        </p:nvSpPr>
        <p:spPr>
          <a:xfrm>
            <a:off x="1873379" y="1417779"/>
            <a:ext cx="5769033" cy="3693319"/>
          </a:xfrm>
          <a:prstGeom prst="rect">
            <a:avLst/>
          </a:prstGeom>
          <a:solidFill>
            <a:schemeClr val="bg1"/>
          </a:solidFill>
        </p:spPr>
        <p:txBody>
          <a:bodyPr wrap="square" rtlCol="0">
            <a:spAutoFit/>
          </a:bodyPr>
          <a:lstStyle/>
          <a:p>
            <a:r>
              <a:rPr lang="en-US" sz="1800" dirty="0"/>
              <a:t>void </a:t>
            </a:r>
            <a:r>
              <a:rPr lang="en-US" sz="1800" dirty="0" err="1"/>
              <a:t>sprnvc</a:t>
            </a:r>
            <a:r>
              <a:rPr lang="en-US" sz="1800" dirty="0"/>
              <a:t>(){</a:t>
            </a:r>
          </a:p>
          <a:p>
            <a:r>
              <a:rPr lang="en-US" sz="1800" dirty="0"/>
              <a:t>     double </a:t>
            </a:r>
            <a:r>
              <a:rPr lang="en-US" sz="1800" dirty="0" err="1"/>
              <a:t>v_tmp</a:t>
            </a:r>
            <a:r>
              <a:rPr lang="en-US" sz="1800" dirty="0"/>
              <a:t> [] ;  </a:t>
            </a:r>
            <a:r>
              <a:rPr lang="en-US" sz="1800" b="1" dirty="0">
                <a:solidFill>
                  <a:srgbClr val="011893"/>
                </a:solidFill>
              </a:rPr>
              <a:t>// define a temp array</a:t>
            </a:r>
          </a:p>
          <a:p>
            <a:r>
              <a:rPr lang="en-US" sz="1800" dirty="0"/>
              <a:t>     for (</a:t>
            </a:r>
            <a:r>
              <a:rPr lang="en-US" sz="1800" dirty="0" err="1"/>
              <a:t>i</a:t>
            </a:r>
            <a:r>
              <a:rPr lang="en-US" sz="1800" dirty="0"/>
              <a:t> =0; </a:t>
            </a:r>
            <a:r>
              <a:rPr lang="en-US" sz="1800" dirty="0" err="1"/>
              <a:t>i</a:t>
            </a:r>
            <a:r>
              <a:rPr lang="en-US" sz="1800" dirty="0"/>
              <a:t> &lt;=NONZER; </a:t>
            </a:r>
            <a:r>
              <a:rPr lang="en-US" sz="1800" dirty="0" err="1"/>
              <a:t>i</a:t>
            </a:r>
            <a:r>
              <a:rPr lang="en-US" sz="1800" dirty="0"/>
              <a:t> ++){</a:t>
            </a:r>
          </a:p>
          <a:p>
            <a:r>
              <a:rPr lang="en-US" sz="1800" dirty="0"/>
              <a:t>          </a:t>
            </a:r>
            <a:r>
              <a:rPr lang="en-US" sz="1800" dirty="0" err="1"/>
              <a:t>v_tmp</a:t>
            </a:r>
            <a:r>
              <a:rPr lang="en-US" sz="1800" dirty="0"/>
              <a:t> [ </a:t>
            </a:r>
            <a:r>
              <a:rPr lang="en-US" sz="1800" dirty="0" err="1"/>
              <a:t>i</a:t>
            </a:r>
            <a:r>
              <a:rPr lang="en-US" sz="1800" dirty="0"/>
              <a:t> ] = v [ </a:t>
            </a:r>
            <a:r>
              <a:rPr lang="en-US" sz="1800" dirty="0" err="1"/>
              <a:t>i</a:t>
            </a:r>
            <a:r>
              <a:rPr lang="en-US" sz="1800" dirty="0"/>
              <a:t> ] ;  </a:t>
            </a:r>
            <a:r>
              <a:rPr lang="en-US" sz="1800" b="1" dirty="0">
                <a:solidFill>
                  <a:srgbClr val="011893"/>
                </a:solidFill>
              </a:rPr>
              <a:t>// initialization</a:t>
            </a:r>
          </a:p>
          <a:p>
            <a:r>
              <a:rPr lang="en-US" sz="1800" dirty="0"/>
              <a:t>     }</a:t>
            </a:r>
          </a:p>
          <a:p>
            <a:r>
              <a:rPr lang="en-US" sz="1800" dirty="0"/>
              <a:t>     while (…){</a:t>
            </a:r>
          </a:p>
          <a:p>
            <a:r>
              <a:rPr lang="en-US" sz="1800" dirty="0"/>
              <a:t>          …</a:t>
            </a:r>
          </a:p>
          <a:p>
            <a:r>
              <a:rPr lang="en-US" sz="1800" dirty="0"/>
              <a:t>          </a:t>
            </a:r>
            <a:r>
              <a:rPr lang="en-US" sz="1800" dirty="0" err="1"/>
              <a:t>v_tmp</a:t>
            </a:r>
            <a:r>
              <a:rPr lang="en-US" sz="1800" dirty="0"/>
              <a:t> [ </a:t>
            </a:r>
            <a:r>
              <a:rPr lang="en-US" sz="1800" dirty="0" err="1"/>
              <a:t>nzv</a:t>
            </a:r>
            <a:r>
              <a:rPr lang="en-US" sz="1800" dirty="0"/>
              <a:t> ] = </a:t>
            </a:r>
            <a:r>
              <a:rPr lang="en-US" sz="1800" dirty="0" err="1"/>
              <a:t>vecelt</a:t>
            </a:r>
            <a:r>
              <a:rPr lang="en-US" sz="1800" dirty="0"/>
              <a:t>;  </a:t>
            </a:r>
            <a:r>
              <a:rPr lang="en-US" sz="1800" b="1" dirty="0">
                <a:solidFill>
                  <a:srgbClr val="011893"/>
                </a:solidFill>
              </a:rPr>
              <a:t>// replace v with </a:t>
            </a:r>
            <a:r>
              <a:rPr lang="en-US" sz="1800" b="1" dirty="0" err="1">
                <a:solidFill>
                  <a:srgbClr val="011893"/>
                </a:solidFill>
              </a:rPr>
              <a:t>v_tmp</a:t>
            </a:r>
            <a:endParaRPr lang="en-US" sz="1800" b="1" dirty="0">
              <a:solidFill>
                <a:srgbClr val="011893"/>
              </a:solidFill>
            </a:endParaRPr>
          </a:p>
          <a:p>
            <a:r>
              <a:rPr lang="en-US" sz="1800" dirty="0"/>
              <a:t>     }</a:t>
            </a:r>
          </a:p>
          <a:p>
            <a:r>
              <a:rPr lang="en-US" sz="1800" dirty="0"/>
              <a:t>     for (</a:t>
            </a:r>
            <a:r>
              <a:rPr lang="en-US" sz="1800" dirty="0" err="1"/>
              <a:t>i</a:t>
            </a:r>
            <a:r>
              <a:rPr lang="en-US" sz="1800" dirty="0"/>
              <a:t> =0; </a:t>
            </a:r>
            <a:r>
              <a:rPr lang="en-US" sz="1800" dirty="0" err="1"/>
              <a:t>i</a:t>
            </a:r>
            <a:r>
              <a:rPr lang="en-US" sz="1800" dirty="0"/>
              <a:t> &lt;=NONZER; </a:t>
            </a:r>
            <a:r>
              <a:rPr lang="en-US" sz="1800" dirty="0" err="1"/>
              <a:t>i</a:t>
            </a:r>
            <a:r>
              <a:rPr lang="en-US" sz="1800" dirty="0"/>
              <a:t> ++) {</a:t>
            </a:r>
          </a:p>
          <a:p>
            <a:r>
              <a:rPr lang="en-US" sz="1800" dirty="0"/>
              <a:t>          v[ </a:t>
            </a:r>
            <a:r>
              <a:rPr lang="en-US" sz="1800" dirty="0" err="1"/>
              <a:t>i</a:t>
            </a:r>
            <a:r>
              <a:rPr lang="en-US" sz="1800" dirty="0"/>
              <a:t> ] = </a:t>
            </a:r>
            <a:r>
              <a:rPr lang="en-US" sz="1800" dirty="0" err="1"/>
              <a:t>v_tmp</a:t>
            </a:r>
            <a:r>
              <a:rPr lang="en-US" sz="1800" dirty="0"/>
              <a:t> [ </a:t>
            </a:r>
            <a:r>
              <a:rPr lang="en-US" sz="1800" dirty="0" err="1"/>
              <a:t>i</a:t>
            </a:r>
            <a:r>
              <a:rPr lang="en-US" sz="1800" dirty="0"/>
              <a:t> ] ;   </a:t>
            </a:r>
            <a:r>
              <a:rPr lang="en-US" sz="1800" b="1" dirty="0">
                <a:solidFill>
                  <a:srgbClr val="011893"/>
                </a:solidFill>
              </a:rPr>
              <a:t>// copy back</a:t>
            </a:r>
          </a:p>
          <a:p>
            <a:r>
              <a:rPr lang="en-US" sz="1800" dirty="0"/>
              <a:t>     }</a:t>
            </a:r>
          </a:p>
          <a:p>
            <a:r>
              <a:rPr lang="en-US" sz="1800" dirty="0"/>
              <a:t>}                 Applying DCL and overwriting</a:t>
            </a:r>
          </a:p>
        </p:txBody>
      </p:sp>
      <p:sp>
        <p:nvSpPr>
          <p:cNvPr id="7" name="Text Placeholder 2">
            <a:extLst>
              <a:ext uri="{FF2B5EF4-FFF2-40B4-BE49-F238E27FC236}">
                <a16:creationId xmlns:a16="http://schemas.microsoft.com/office/drawing/2014/main" id="{3B0D80B0-961D-1C4D-9069-91E8AD9227B6}"/>
              </a:ext>
            </a:extLst>
          </p:cNvPr>
          <p:cNvSpPr txBox="1">
            <a:spLocks/>
          </p:cNvSpPr>
          <p:nvPr/>
        </p:nvSpPr>
        <p:spPr>
          <a:xfrm>
            <a:off x="365308" y="767065"/>
            <a:ext cx="8778692" cy="4382705"/>
          </a:xfrm>
          <a:prstGeom prst="rect">
            <a:avLst/>
          </a:prstGeom>
          <a:solidFill>
            <a:schemeClr val="bg1"/>
          </a:solidFill>
          <a:ln>
            <a:noFill/>
          </a:ln>
        </p:spPr>
        <p:txBody>
          <a:bodyPr lIns="91425" tIns="91425" rIns="91425" bIns="91425" anchor="t" anchorCtr="0"/>
          <a:lstStyle>
            <a:defPPr marR="0" lvl="0" algn="l" rtl="0">
              <a:lnSpc>
                <a:spcPct val="100000"/>
              </a:lnSpc>
              <a:spcBef>
                <a:spcPts val="0"/>
              </a:spcBef>
              <a:spcAft>
                <a:spcPts val="0"/>
              </a:spcAft>
            </a:defPPr>
            <a:lvl1pPr marR="0" lvl="0" algn="l" rtl="0">
              <a:lnSpc>
                <a:spcPct val="115000"/>
              </a:lnSpc>
              <a:spcBef>
                <a:spcPts val="0"/>
              </a:spcBef>
              <a:spcAft>
                <a:spcPts val="1600"/>
              </a:spcAft>
              <a:buClr>
                <a:schemeClr val="dk2"/>
              </a:buClr>
              <a:buSzPct val="100000"/>
              <a:buNone/>
              <a:defRPr sz="1800" b="0" i="0" u="none" strike="noStrike" cap="none">
                <a:solidFill>
                  <a:schemeClr val="dk2"/>
                </a:solidFill>
                <a:latin typeface="Arial"/>
                <a:ea typeface="Arial"/>
                <a:cs typeface="Arial"/>
                <a:sym typeface="Arial"/>
              </a:defRPr>
            </a:lvl1pPr>
            <a:lvl2pPr marR="0" lvl="1"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2pPr>
            <a:lvl3pPr marR="0" lvl="2"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3pPr>
            <a:lvl4pPr marR="0" lvl="3"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4pPr>
            <a:lvl5pPr marR="0" lvl="4"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5pPr>
            <a:lvl6pPr marR="0" lvl="5"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6pPr>
            <a:lvl7pPr marR="0" lvl="6"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7pPr>
            <a:lvl8pPr marR="0" lvl="7"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8pPr>
            <a:lvl9pPr marR="0" lvl="8"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9pPr>
          </a:lstStyle>
          <a:p>
            <a:pPr marL="285750" indent="-285750">
              <a:buFont typeface="Wingdings" pitchFamily="2" charset="2"/>
              <a:buChar char="Ø"/>
            </a:pPr>
            <a:r>
              <a:rPr lang="en-US" sz="2000" dirty="0">
                <a:solidFill>
                  <a:schemeClr val="tx1"/>
                </a:solidFill>
              </a:rPr>
              <a:t>Applying truncation to CG</a:t>
            </a:r>
          </a:p>
        </p:txBody>
      </p:sp>
      <p:sp>
        <p:nvSpPr>
          <p:cNvPr id="9" name="TextBox 8">
            <a:extLst>
              <a:ext uri="{FF2B5EF4-FFF2-40B4-BE49-F238E27FC236}">
                <a16:creationId xmlns:a16="http://schemas.microsoft.com/office/drawing/2014/main" id="{D45994D9-B725-FA46-9667-C7D2229EDF5E}"/>
              </a:ext>
            </a:extLst>
          </p:cNvPr>
          <p:cNvSpPr txBox="1"/>
          <p:nvPr/>
        </p:nvSpPr>
        <p:spPr>
          <a:xfrm>
            <a:off x="491998" y="1147542"/>
            <a:ext cx="6191435" cy="3970318"/>
          </a:xfrm>
          <a:prstGeom prst="rect">
            <a:avLst/>
          </a:prstGeom>
          <a:solidFill>
            <a:schemeClr val="bg1"/>
          </a:solidFill>
        </p:spPr>
        <p:txBody>
          <a:bodyPr wrap="square" rtlCol="0">
            <a:spAutoFit/>
          </a:bodyPr>
          <a:lstStyle/>
          <a:p>
            <a:r>
              <a:rPr lang="en-US" sz="1800" dirty="0"/>
              <a:t>static void </a:t>
            </a:r>
            <a:r>
              <a:rPr lang="en-US" sz="1800" dirty="0" err="1"/>
              <a:t>conj_grad</a:t>
            </a:r>
            <a:r>
              <a:rPr lang="en-US" sz="1800" dirty="0"/>
              <a:t> (</a:t>
            </a:r>
            <a:r>
              <a:rPr lang="en-US" sz="1800" dirty="0" err="1"/>
              <a:t>int</a:t>
            </a:r>
            <a:r>
              <a:rPr lang="en-US" sz="1800" dirty="0"/>
              <a:t> </a:t>
            </a:r>
            <a:r>
              <a:rPr lang="en-US" sz="1800" dirty="0" err="1"/>
              <a:t>colidx</a:t>
            </a:r>
            <a:r>
              <a:rPr lang="en-US" sz="1800" dirty="0"/>
              <a:t>[], ..., </a:t>
            </a:r>
            <a:r>
              <a:rPr lang="en-US" sz="1800" i="1" dirty="0"/>
              <a:t>double</a:t>
            </a:r>
            <a:r>
              <a:rPr lang="en-US" sz="1800" dirty="0"/>
              <a:t> p[], </a:t>
            </a:r>
            <a:r>
              <a:rPr lang="en-US" sz="1800" i="1" dirty="0"/>
              <a:t>double</a:t>
            </a:r>
            <a:r>
              <a:rPr lang="en-US" sz="1800" dirty="0"/>
              <a:t> q[])</a:t>
            </a:r>
          </a:p>
          <a:p>
            <a:r>
              <a:rPr lang="en-US" sz="1800" dirty="0"/>
              <a:t>{    ...</a:t>
            </a:r>
          </a:p>
          <a:p>
            <a:r>
              <a:rPr lang="en-US" sz="1800" dirty="0"/>
              <a:t>     d = 0.0;</a:t>
            </a:r>
          </a:p>
          <a:p>
            <a:r>
              <a:rPr lang="en-US" sz="1800" dirty="0"/>
              <a:t>     for (j = 0; j &lt; </a:t>
            </a:r>
            <a:r>
              <a:rPr lang="en-US" sz="1800" dirty="0" err="1"/>
              <a:t>lastcol</a:t>
            </a:r>
            <a:r>
              <a:rPr lang="en-US" sz="1800" dirty="0"/>
              <a:t> - </a:t>
            </a:r>
            <a:r>
              <a:rPr lang="en-US" sz="1800" dirty="0" err="1"/>
              <a:t>firstcol</a:t>
            </a:r>
            <a:r>
              <a:rPr lang="en-US" sz="1800" dirty="0"/>
              <a:t> + 1; </a:t>
            </a:r>
            <a:r>
              <a:rPr lang="en-US" sz="1800" dirty="0" err="1"/>
              <a:t>j++</a:t>
            </a:r>
            <a:r>
              <a:rPr lang="en-US" sz="1800" dirty="0"/>
              <a:t>) {</a:t>
            </a:r>
          </a:p>
          <a:p>
            <a:r>
              <a:rPr lang="en-US" sz="1800" dirty="0"/>
              <a:t>         </a:t>
            </a:r>
          </a:p>
          <a:p>
            <a:r>
              <a:rPr lang="en-US" sz="1800" dirty="0"/>
              <a:t>             </a:t>
            </a:r>
            <a:endParaRPr lang="en-US" sz="1800" b="1" dirty="0">
              <a:solidFill>
                <a:srgbClr val="011893"/>
              </a:solidFill>
            </a:endParaRPr>
          </a:p>
          <a:p>
            <a:r>
              <a:rPr lang="en-US" sz="1800" dirty="0"/>
              <a:t>             </a:t>
            </a:r>
            <a:endParaRPr lang="en-US" sz="1800" b="1" dirty="0">
              <a:solidFill>
                <a:srgbClr val="011893"/>
              </a:solidFill>
            </a:endParaRPr>
          </a:p>
          <a:p>
            <a:r>
              <a:rPr lang="en-US" sz="1800" dirty="0"/>
              <a:t>             </a:t>
            </a:r>
          </a:p>
          <a:p>
            <a:r>
              <a:rPr lang="en-US" sz="1800" dirty="0"/>
              <a:t>         </a:t>
            </a:r>
          </a:p>
          <a:p>
            <a:r>
              <a:rPr lang="en-US" sz="1800" dirty="0"/>
              <a:t>             d = d + p[j]*q[j];</a:t>
            </a:r>
          </a:p>
          <a:p>
            <a:r>
              <a:rPr lang="en-US" sz="1800" dirty="0"/>
              <a:t>        </a:t>
            </a:r>
          </a:p>
          <a:p>
            <a:r>
              <a:rPr lang="en-US" sz="1800" dirty="0"/>
              <a:t>     }</a:t>
            </a:r>
          </a:p>
          <a:p>
            <a:r>
              <a:rPr lang="en-US" sz="1800" dirty="0"/>
              <a:t>  ...</a:t>
            </a:r>
          </a:p>
          <a:p>
            <a:r>
              <a:rPr lang="en-US" sz="1800" dirty="0"/>
              <a:t>}                               Original Code</a:t>
            </a:r>
          </a:p>
        </p:txBody>
      </p:sp>
      <p:sp>
        <p:nvSpPr>
          <p:cNvPr id="8" name="TextBox 7">
            <a:extLst>
              <a:ext uri="{FF2B5EF4-FFF2-40B4-BE49-F238E27FC236}">
                <a16:creationId xmlns:a16="http://schemas.microsoft.com/office/drawing/2014/main" id="{AB701484-DFB4-F544-847D-A6B4E000A039}"/>
              </a:ext>
            </a:extLst>
          </p:cNvPr>
          <p:cNvSpPr txBox="1"/>
          <p:nvPr/>
        </p:nvSpPr>
        <p:spPr>
          <a:xfrm>
            <a:off x="491998" y="1155337"/>
            <a:ext cx="7504846" cy="3970318"/>
          </a:xfrm>
          <a:prstGeom prst="rect">
            <a:avLst/>
          </a:prstGeom>
          <a:solidFill>
            <a:schemeClr val="bg1"/>
          </a:solidFill>
        </p:spPr>
        <p:txBody>
          <a:bodyPr wrap="square" rtlCol="0">
            <a:spAutoFit/>
          </a:bodyPr>
          <a:lstStyle/>
          <a:p>
            <a:r>
              <a:rPr lang="en-US" sz="1800" dirty="0"/>
              <a:t>static void </a:t>
            </a:r>
            <a:r>
              <a:rPr lang="en-US" sz="1800" dirty="0" err="1"/>
              <a:t>conj_grad</a:t>
            </a:r>
            <a:r>
              <a:rPr lang="en-US" sz="1800" dirty="0"/>
              <a:t> (</a:t>
            </a:r>
            <a:r>
              <a:rPr lang="en-US" sz="1800" dirty="0" err="1"/>
              <a:t>int</a:t>
            </a:r>
            <a:r>
              <a:rPr lang="en-US" sz="1800" dirty="0"/>
              <a:t> </a:t>
            </a:r>
            <a:r>
              <a:rPr lang="en-US" sz="1800" dirty="0" err="1"/>
              <a:t>colidx</a:t>
            </a:r>
            <a:r>
              <a:rPr lang="en-US" sz="1800" dirty="0"/>
              <a:t>[], ..., </a:t>
            </a:r>
            <a:r>
              <a:rPr lang="en-US" sz="1800" i="1" dirty="0"/>
              <a:t>double</a:t>
            </a:r>
            <a:r>
              <a:rPr lang="en-US" sz="1800" dirty="0"/>
              <a:t> p[], </a:t>
            </a:r>
            <a:r>
              <a:rPr lang="en-US" sz="1800" i="1" dirty="0"/>
              <a:t>double</a:t>
            </a:r>
            <a:r>
              <a:rPr lang="en-US" sz="1800" dirty="0"/>
              <a:t> q[])</a:t>
            </a:r>
          </a:p>
          <a:p>
            <a:r>
              <a:rPr lang="en-US" sz="1800" dirty="0"/>
              <a:t>{    ...</a:t>
            </a:r>
          </a:p>
          <a:p>
            <a:r>
              <a:rPr lang="en-US" sz="1800" dirty="0"/>
              <a:t>     d = 0.0;</a:t>
            </a:r>
          </a:p>
          <a:p>
            <a:r>
              <a:rPr lang="en-US" sz="1800" dirty="0"/>
              <a:t>     for (j = 0; j &lt; </a:t>
            </a:r>
            <a:r>
              <a:rPr lang="en-US" sz="1800" dirty="0" err="1"/>
              <a:t>lastcol</a:t>
            </a:r>
            <a:r>
              <a:rPr lang="en-US" sz="1800" dirty="0"/>
              <a:t> - </a:t>
            </a:r>
            <a:r>
              <a:rPr lang="en-US" sz="1800" dirty="0" err="1"/>
              <a:t>firstcol</a:t>
            </a:r>
            <a:r>
              <a:rPr lang="en-US" sz="1800" dirty="0"/>
              <a:t> + 1; </a:t>
            </a:r>
            <a:r>
              <a:rPr lang="en-US" sz="1800" dirty="0" err="1"/>
              <a:t>j++</a:t>
            </a:r>
            <a:r>
              <a:rPr lang="en-US" sz="1800" dirty="0"/>
              <a:t>) {</a:t>
            </a:r>
          </a:p>
          <a:p>
            <a:r>
              <a:rPr lang="en-US" sz="1800" dirty="0"/>
              <a:t>         if(j&lt;=350&amp;&amp;j&gt;=340){</a:t>
            </a:r>
          </a:p>
          <a:p>
            <a:r>
              <a:rPr lang="en-US" sz="1800" dirty="0"/>
              <a:t>             </a:t>
            </a:r>
            <a:r>
              <a:rPr lang="en-US" sz="1800" dirty="0" err="1"/>
              <a:t>int</a:t>
            </a:r>
            <a:r>
              <a:rPr lang="en-US" sz="1800" dirty="0"/>
              <a:t> </a:t>
            </a:r>
            <a:r>
              <a:rPr lang="en-US" sz="1800" dirty="0" err="1"/>
              <a:t>tmp</a:t>
            </a:r>
            <a:r>
              <a:rPr lang="en-US" sz="1800" dirty="0"/>
              <a:t> = p[j]; </a:t>
            </a:r>
            <a:r>
              <a:rPr lang="en-US" sz="1800" b="1" dirty="0">
                <a:solidFill>
                  <a:srgbClr val="011893"/>
                </a:solidFill>
              </a:rPr>
              <a:t>// truncation</a:t>
            </a:r>
          </a:p>
          <a:p>
            <a:r>
              <a:rPr lang="en-US" sz="1800" dirty="0"/>
              <a:t>             </a:t>
            </a:r>
            <a:r>
              <a:rPr lang="en-US" sz="1800" dirty="0" err="1"/>
              <a:t>int</a:t>
            </a:r>
            <a:r>
              <a:rPr lang="en-US" sz="1800" dirty="0"/>
              <a:t> tmp1 = q[j]; </a:t>
            </a:r>
            <a:r>
              <a:rPr lang="en-US" sz="1800" b="1" dirty="0">
                <a:solidFill>
                  <a:srgbClr val="011893"/>
                </a:solidFill>
              </a:rPr>
              <a:t>// truncation</a:t>
            </a:r>
          </a:p>
          <a:p>
            <a:r>
              <a:rPr lang="en-US" sz="1800" dirty="0"/>
              <a:t>             d = d + </a:t>
            </a:r>
            <a:r>
              <a:rPr lang="en-US" sz="1800" dirty="0" err="1"/>
              <a:t>tmp</a:t>
            </a:r>
            <a:r>
              <a:rPr lang="en-US" sz="1800" dirty="0"/>
              <a:t>*tmp1;</a:t>
            </a:r>
          </a:p>
          <a:p>
            <a:r>
              <a:rPr lang="en-US" sz="1800" dirty="0"/>
              <a:t>         }else{</a:t>
            </a:r>
          </a:p>
          <a:p>
            <a:r>
              <a:rPr lang="en-US" sz="1800" dirty="0"/>
              <a:t>             d = d + p[j]*q[j];</a:t>
            </a:r>
          </a:p>
          <a:p>
            <a:r>
              <a:rPr lang="en-US" sz="1800" dirty="0"/>
              <a:t>         }</a:t>
            </a:r>
          </a:p>
          <a:p>
            <a:r>
              <a:rPr lang="en-US" sz="1800" dirty="0"/>
              <a:t>     }</a:t>
            </a:r>
          </a:p>
          <a:p>
            <a:r>
              <a:rPr lang="en-US" sz="1800" dirty="0"/>
              <a:t>  ...</a:t>
            </a:r>
          </a:p>
          <a:p>
            <a:r>
              <a:rPr lang="en-US" sz="1800" dirty="0"/>
              <a:t>}                  Applying truncation</a:t>
            </a:r>
          </a:p>
        </p:txBody>
      </p:sp>
      <p:sp>
        <p:nvSpPr>
          <p:cNvPr id="10" name="Shape 96">
            <a:extLst>
              <a:ext uri="{FF2B5EF4-FFF2-40B4-BE49-F238E27FC236}">
                <a16:creationId xmlns:a16="http://schemas.microsoft.com/office/drawing/2014/main" id="{14505F5E-247C-8644-BE8B-D159265BE691}"/>
              </a:ext>
            </a:extLst>
          </p:cNvPr>
          <p:cNvSpPr txBox="1">
            <a:spLocks noGrp="1"/>
          </p:cNvSpPr>
          <p:nvPr>
            <p:ph type="sldNum" idx="12"/>
          </p:nvPr>
        </p:nvSpPr>
        <p:spPr>
          <a:xfrm>
            <a:off x="8472459" y="4663216"/>
            <a:ext cx="548699" cy="393600"/>
          </a:xfrm>
          <a:prstGeom prst="rect">
            <a:avLst/>
          </a:prstGeom>
        </p:spPr>
        <p:txBody>
          <a:bodyPr lIns="91425" tIns="91425" rIns="91425" bIns="91425" anchor="ctr" anchorCtr="0">
            <a:noAutofit/>
          </a:bodyPr>
          <a:lstStyle/>
          <a:p>
            <a:r>
              <a:rPr lang="en" dirty="0">
                <a:latin typeface="Arial" panose="020B0604020202020204" pitchFamily="34" charset="0"/>
                <a:cs typeface="Arial" panose="020B0604020202020204" pitchFamily="34" charset="0"/>
              </a:rPr>
              <a:t>23</a:t>
            </a:r>
          </a:p>
        </p:txBody>
      </p:sp>
    </p:spTree>
    <p:extLst>
      <p:ext uri="{BB962C8B-B14F-4D97-AF65-F5344CB8AC3E}">
        <p14:creationId xmlns:p14="http://schemas.microsoft.com/office/powerpoint/2010/main" val="1850849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P spid="7" grpId="0" animBg="1"/>
      <p:bldP spid="9" grpId="0" animBg="1"/>
      <p:bldP spid="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sp>
        <p:nvSpPr>
          <p:cNvPr id="354" name="Shape 354"/>
          <p:cNvSpPr txBox="1">
            <a:spLocks noGrp="1"/>
          </p:cNvSpPr>
          <p:nvPr>
            <p:ph type="title"/>
          </p:nvPr>
        </p:nvSpPr>
        <p:spPr>
          <a:xfrm>
            <a:off x="40668" y="82634"/>
            <a:ext cx="9180204" cy="572700"/>
          </a:xfrm>
          <a:prstGeom prst="rect">
            <a:avLst/>
          </a:prstGeom>
        </p:spPr>
        <p:txBody>
          <a:bodyPr lIns="91425" tIns="91425" rIns="91425" bIns="91425" anchor="t" anchorCtr="0">
            <a:noAutofit/>
          </a:bodyPr>
          <a:lstStyle/>
          <a:p>
            <a:r>
              <a:rPr lang="en-US" altLang="en-US" sz="3200" dirty="0">
                <a:latin typeface="Arial" panose="020B0604020202020204" pitchFamily="34" charset="0"/>
                <a:cs typeface="Arial" panose="020B0604020202020204" pitchFamily="34" charset="0"/>
              </a:rPr>
              <a:t>Use case 1: Results</a:t>
            </a:r>
            <a:endParaRPr lang="en" sz="32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D94778E3-F7E3-6144-9620-59E4D28F8F1A}"/>
              </a:ext>
            </a:extLst>
          </p:cNvPr>
          <p:cNvSpPr txBox="1">
            <a:spLocks noChangeArrowheads="1"/>
          </p:cNvSpPr>
          <p:nvPr/>
        </p:nvSpPr>
        <p:spPr bwMode="auto">
          <a:xfrm>
            <a:off x="774497" y="918912"/>
            <a:ext cx="79432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bg1"/>
                </a:solidFill>
                <a:latin typeface="CosmosBQ-Light"/>
              </a:defRPr>
            </a:lvl1pPr>
            <a:lvl2pPr marL="742950" indent="-285750">
              <a:spcBef>
                <a:spcPct val="20000"/>
              </a:spcBef>
              <a:buChar char="–"/>
              <a:defRPr sz="2800">
                <a:solidFill>
                  <a:schemeClr val="bg1"/>
                </a:solidFill>
                <a:latin typeface="CosmosBQ-Light"/>
              </a:defRPr>
            </a:lvl2pPr>
            <a:lvl3pPr marL="1143000" indent="-228600">
              <a:spcBef>
                <a:spcPct val="20000"/>
              </a:spcBef>
              <a:buChar char="•"/>
              <a:defRPr sz="2400">
                <a:solidFill>
                  <a:schemeClr val="bg1"/>
                </a:solidFill>
                <a:latin typeface="CosmosBQ-Light"/>
              </a:defRPr>
            </a:lvl3pPr>
            <a:lvl4pPr marL="1600200" indent="-228600">
              <a:spcBef>
                <a:spcPct val="20000"/>
              </a:spcBef>
              <a:buChar char="–"/>
              <a:defRPr sz="2000">
                <a:solidFill>
                  <a:schemeClr val="bg1"/>
                </a:solidFill>
                <a:latin typeface="CosmosBQ-Light"/>
              </a:defRPr>
            </a:lvl4pPr>
            <a:lvl5pPr marL="2057400" indent="-228600">
              <a:spcBef>
                <a:spcPct val="20000"/>
              </a:spcBef>
              <a:buChar char="»"/>
              <a:defRPr sz="2000">
                <a:solidFill>
                  <a:schemeClr val="bg1"/>
                </a:solidFill>
                <a:latin typeface="CosmosBQ-Light"/>
              </a:defRPr>
            </a:lvl5pPr>
            <a:lvl6pPr marL="2514600" indent="-228600" eaLnBrk="0" fontAlgn="base" hangingPunct="0">
              <a:spcBef>
                <a:spcPct val="20000"/>
              </a:spcBef>
              <a:spcAft>
                <a:spcPct val="0"/>
              </a:spcAft>
              <a:buChar char="»"/>
              <a:defRPr sz="2000">
                <a:solidFill>
                  <a:schemeClr val="bg1"/>
                </a:solidFill>
                <a:latin typeface="CosmosBQ-Light"/>
              </a:defRPr>
            </a:lvl6pPr>
            <a:lvl7pPr marL="2971800" indent="-228600" eaLnBrk="0" fontAlgn="base" hangingPunct="0">
              <a:spcBef>
                <a:spcPct val="20000"/>
              </a:spcBef>
              <a:spcAft>
                <a:spcPct val="0"/>
              </a:spcAft>
              <a:buChar char="»"/>
              <a:defRPr sz="2000">
                <a:solidFill>
                  <a:schemeClr val="bg1"/>
                </a:solidFill>
                <a:latin typeface="CosmosBQ-Light"/>
              </a:defRPr>
            </a:lvl7pPr>
            <a:lvl8pPr marL="3429000" indent="-228600" eaLnBrk="0" fontAlgn="base" hangingPunct="0">
              <a:spcBef>
                <a:spcPct val="20000"/>
              </a:spcBef>
              <a:spcAft>
                <a:spcPct val="0"/>
              </a:spcAft>
              <a:buChar char="»"/>
              <a:defRPr sz="2000">
                <a:solidFill>
                  <a:schemeClr val="bg1"/>
                </a:solidFill>
                <a:latin typeface="CosmosBQ-Light"/>
              </a:defRPr>
            </a:lvl8pPr>
            <a:lvl9pPr marL="3886200" indent="-228600" eaLnBrk="0" fontAlgn="base" hangingPunct="0">
              <a:spcBef>
                <a:spcPct val="20000"/>
              </a:spcBef>
              <a:spcAft>
                <a:spcPct val="0"/>
              </a:spcAft>
              <a:buChar char="»"/>
              <a:defRPr sz="2000">
                <a:solidFill>
                  <a:schemeClr val="bg1"/>
                </a:solidFill>
                <a:latin typeface="CosmosBQ-Light"/>
              </a:defRPr>
            </a:lvl9pPr>
          </a:lstStyle>
          <a:p>
            <a:pPr>
              <a:spcBef>
                <a:spcPct val="0"/>
              </a:spcBef>
              <a:buFontTx/>
              <a:buNone/>
            </a:pPr>
            <a:r>
              <a:rPr lang="en-US" altLang="en-US" sz="1800" dirty="0">
                <a:solidFill>
                  <a:schemeClr val="tx1"/>
                </a:solidFill>
                <a:latin typeface="Arial" panose="020B0604020202020204" pitchFamily="34" charset="0"/>
                <a:cs typeface="Arial" panose="020B0604020202020204" pitchFamily="34" charset="0"/>
              </a:rPr>
              <a:t>Comparison of application resilience after applying resilience patterns to CG</a:t>
            </a:r>
          </a:p>
        </p:txBody>
      </p:sp>
      <p:sp>
        <p:nvSpPr>
          <p:cNvPr id="8" name="TextBox 9">
            <a:extLst>
              <a:ext uri="{FF2B5EF4-FFF2-40B4-BE49-F238E27FC236}">
                <a16:creationId xmlns:a16="http://schemas.microsoft.com/office/drawing/2014/main" id="{6A0B0802-5935-C94A-9399-CAFBC2423CE7}"/>
              </a:ext>
            </a:extLst>
          </p:cNvPr>
          <p:cNvSpPr txBox="1">
            <a:spLocks noChangeArrowheads="1"/>
          </p:cNvSpPr>
          <p:nvPr/>
        </p:nvSpPr>
        <p:spPr bwMode="auto">
          <a:xfrm>
            <a:off x="175690" y="3714332"/>
            <a:ext cx="2535426"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bg1"/>
                </a:solidFill>
                <a:latin typeface="CosmosBQ-Light"/>
              </a:defRPr>
            </a:lvl1pPr>
            <a:lvl2pPr marL="742950" indent="-285750">
              <a:spcBef>
                <a:spcPct val="20000"/>
              </a:spcBef>
              <a:buChar char="–"/>
              <a:defRPr sz="2800">
                <a:solidFill>
                  <a:schemeClr val="bg1"/>
                </a:solidFill>
                <a:latin typeface="CosmosBQ-Light"/>
              </a:defRPr>
            </a:lvl2pPr>
            <a:lvl3pPr marL="1143000" indent="-228600">
              <a:spcBef>
                <a:spcPct val="20000"/>
              </a:spcBef>
              <a:buChar char="•"/>
              <a:defRPr sz="2400">
                <a:solidFill>
                  <a:schemeClr val="bg1"/>
                </a:solidFill>
                <a:latin typeface="CosmosBQ-Light"/>
              </a:defRPr>
            </a:lvl3pPr>
            <a:lvl4pPr marL="1600200" indent="-228600">
              <a:spcBef>
                <a:spcPct val="20000"/>
              </a:spcBef>
              <a:buChar char="–"/>
              <a:defRPr sz="2000">
                <a:solidFill>
                  <a:schemeClr val="bg1"/>
                </a:solidFill>
                <a:latin typeface="CosmosBQ-Light"/>
              </a:defRPr>
            </a:lvl4pPr>
            <a:lvl5pPr marL="2057400" indent="-228600">
              <a:spcBef>
                <a:spcPct val="20000"/>
              </a:spcBef>
              <a:buChar char="»"/>
              <a:defRPr sz="2000">
                <a:solidFill>
                  <a:schemeClr val="bg1"/>
                </a:solidFill>
                <a:latin typeface="CosmosBQ-Light"/>
              </a:defRPr>
            </a:lvl5pPr>
            <a:lvl6pPr marL="2514600" indent="-228600" eaLnBrk="0" fontAlgn="base" hangingPunct="0">
              <a:spcBef>
                <a:spcPct val="20000"/>
              </a:spcBef>
              <a:spcAft>
                <a:spcPct val="0"/>
              </a:spcAft>
              <a:buChar char="»"/>
              <a:defRPr sz="2000">
                <a:solidFill>
                  <a:schemeClr val="bg1"/>
                </a:solidFill>
                <a:latin typeface="CosmosBQ-Light"/>
              </a:defRPr>
            </a:lvl6pPr>
            <a:lvl7pPr marL="2971800" indent="-228600" eaLnBrk="0" fontAlgn="base" hangingPunct="0">
              <a:spcBef>
                <a:spcPct val="20000"/>
              </a:spcBef>
              <a:spcAft>
                <a:spcPct val="0"/>
              </a:spcAft>
              <a:buChar char="»"/>
              <a:defRPr sz="2000">
                <a:solidFill>
                  <a:schemeClr val="bg1"/>
                </a:solidFill>
                <a:latin typeface="CosmosBQ-Light"/>
              </a:defRPr>
            </a:lvl7pPr>
            <a:lvl8pPr marL="3429000" indent="-228600" eaLnBrk="0" fontAlgn="base" hangingPunct="0">
              <a:spcBef>
                <a:spcPct val="20000"/>
              </a:spcBef>
              <a:spcAft>
                <a:spcPct val="0"/>
              </a:spcAft>
              <a:buChar char="»"/>
              <a:defRPr sz="2000">
                <a:solidFill>
                  <a:schemeClr val="bg1"/>
                </a:solidFill>
                <a:latin typeface="CosmosBQ-Light"/>
              </a:defRPr>
            </a:lvl8pPr>
            <a:lvl9pPr marL="3886200" indent="-228600" eaLnBrk="0" fontAlgn="base" hangingPunct="0">
              <a:spcBef>
                <a:spcPct val="20000"/>
              </a:spcBef>
              <a:spcAft>
                <a:spcPct val="0"/>
              </a:spcAft>
              <a:buChar char="»"/>
              <a:defRPr sz="2000">
                <a:solidFill>
                  <a:schemeClr val="bg1"/>
                </a:solidFill>
                <a:latin typeface="CosmosBQ-Light"/>
              </a:defRPr>
            </a:lvl9pPr>
          </a:lstStyle>
          <a:p>
            <a:pPr>
              <a:spcBef>
                <a:spcPct val="0"/>
              </a:spcBef>
              <a:buFontTx/>
              <a:buNone/>
            </a:pPr>
            <a:r>
              <a:rPr lang="en-US" altLang="en-US" sz="1800" dirty="0">
                <a:solidFill>
                  <a:schemeClr val="tx1"/>
                </a:solidFill>
                <a:latin typeface="Arial" panose="020B0604020202020204" pitchFamily="34" charset="0"/>
                <a:cs typeface="Arial" panose="020B0604020202020204" pitchFamily="34" charset="0"/>
              </a:rPr>
              <a:t>32.2% improvement in application resilience with less than 0.1% performance loss</a:t>
            </a:r>
          </a:p>
        </p:txBody>
      </p:sp>
      <p:cxnSp>
        <p:nvCxnSpPr>
          <p:cNvPr id="10" name="Straight Connector 9">
            <a:extLst>
              <a:ext uri="{FF2B5EF4-FFF2-40B4-BE49-F238E27FC236}">
                <a16:creationId xmlns:a16="http://schemas.microsoft.com/office/drawing/2014/main" id="{BB1E7759-ED50-014B-97A6-C6A3E63CE67E}"/>
              </a:ext>
            </a:extLst>
          </p:cNvPr>
          <p:cNvCxnSpPr>
            <a:cxnSpLocks/>
          </p:cNvCxnSpPr>
          <p:nvPr/>
        </p:nvCxnSpPr>
        <p:spPr>
          <a:xfrm flipH="1">
            <a:off x="632892" y="2550693"/>
            <a:ext cx="904716" cy="1066801"/>
          </a:xfrm>
          <a:prstGeom prst="line">
            <a:avLst/>
          </a:prstGeom>
          <a:ln w="28575">
            <a:solidFill>
              <a:srgbClr val="00B0F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1" name="TextBox 14">
            <a:extLst>
              <a:ext uri="{FF2B5EF4-FFF2-40B4-BE49-F238E27FC236}">
                <a16:creationId xmlns:a16="http://schemas.microsoft.com/office/drawing/2014/main" id="{0ABE9FE3-09D0-3541-AD24-95A4817913F9}"/>
              </a:ext>
            </a:extLst>
          </p:cNvPr>
          <p:cNvSpPr txBox="1">
            <a:spLocks noChangeArrowheads="1"/>
          </p:cNvSpPr>
          <p:nvPr/>
        </p:nvSpPr>
        <p:spPr bwMode="auto">
          <a:xfrm>
            <a:off x="3668890" y="3859935"/>
            <a:ext cx="2346899"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bg1"/>
                </a:solidFill>
                <a:latin typeface="CosmosBQ-Light"/>
              </a:defRPr>
            </a:lvl1pPr>
            <a:lvl2pPr marL="742950" indent="-285750">
              <a:spcBef>
                <a:spcPct val="20000"/>
              </a:spcBef>
              <a:buChar char="–"/>
              <a:defRPr sz="2800">
                <a:solidFill>
                  <a:schemeClr val="bg1"/>
                </a:solidFill>
                <a:latin typeface="CosmosBQ-Light"/>
              </a:defRPr>
            </a:lvl2pPr>
            <a:lvl3pPr marL="1143000" indent="-228600">
              <a:spcBef>
                <a:spcPct val="20000"/>
              </a:spcBef>
              <a:buChar char="•"/>
              <a:defRPr sz="2400">
                <a:solidFill>
                  <a:schemeClr val="bg1"/>
                </a:solidFill>
                <a:latin typeface="CosmosBQ-Light"/>
              </a:defRPr>
            </a:lvl3pPr>
            <a:lvl4pPr marL="1600200" indent="-228600">
              <a:spcBef>
                <a:spcPct val="20000"/>
              </a:spcBef>
              <a:buChar char="–"/>
              <a:defRPr sz="2000">
                <a:solidFill>
                  <a:schemeClr val="bg1"/>
                </a:solidFill>
                <a:latin typeface="CosmosBQ-Light"/>
              </a:defRPr>
            </a:lvl4pPr>
            <a:lvl5pPr marL="2057400" indent="-228600">
              <a:spcBef>
                <a:spcPct val="20000"/>
              </a:spcBef>
              <a:buChar char="»"/>
              <a:defRPr sz="2000">
                <a:solidFill>
                  <a:schemeClr val="bg1"/>
                </a:solidFill>
                <a:latin typeface="CosmosBQ-Light"/>
              </a:defRPr>
            </a:lvl5pPr>
            <a:lvl6pPr marL="2514600" indent="-228600" eaLnBrk="0" fontAlgn="base" hangingPunct="0">
              <a:spcBef>
                <a:spcPct val="20000"/>
              </a:spcBef>
              <a:spcAft>
                <a:spcPct val="0"/>
              </a:spcAft>
              <a:buChar char="»"/>
              <a:defRPr sz="2000">
                <a:solidFill>
                  <a:schemeClr val="bg1"/>
                </a:solidFill>
                <a:latin typeface="CosmosBQ-Light"/>
              </a:defRPr>
            </a:lvl6pPr>
            <a:lvl7pPr marL="2971800" indent="-228600" eaLnBrk="0" fontAlgn="base" hangingPunct="0">
              <a:spcBef>
                <a:spcPct val="20000"/>
              </a:spcBef>
              <a:spcAft>
                <a:spcPct val="0"/>
              </a:spcAft>
              <a:buChar char="»"/>
              <a:defRPr sz="2000">
                <a:solidFill>
                  <a:schemeClr val="bg1"/>
                </a:solidFill>
                <a:latin typeface="CosmosBQ-Light"/>
              </a:defRPr>
            </a:lvl7pPr>
            <a:lvl8pPr marL="3429000" indent="-228600" eaLnBrk="0" fontAlgn="base" hangingPunct="0">
              <a:spcBef>
                <a:spcPct val="20000"/>
              </a:spcBef>
              <a:spcAft>
                <a:spcPct val="0"/>
              </a:spcAft>
              <a:buChar char="»"/>
              <a:defRPr sz="2000">
                <a:solidFill>
                  <a:schemeClr val="bg1"/>
                </a:solidFill>
                <a:latin typeface="CosmosBQ-Light"/>
              </a:defRPr>
            </a:lvl8pPr>
            <a:lvl9pPr marL="3886200" indent="-228600" eaLnBrk="0" fontAlgn="base" hangingPunct="0">
              <a:spcBef>
                <a:spcPct val="20000"/>
              </a:spcBef>
              <a:spcAft>
                <a:spcPct val="0"/>
              </a:spcAft>
              <a:buChar char="»"/>
              <a:defRPr sz="2000">
                <a:solidFill>
                  <a:schemeClr val="bg1"/>
                </a:solidFill>
                <a:latin typeface="CosmosBQ-Light"/>
              </a:defRPr>
            </a:lvl9pPr>
          </a:lstStyle>
          <a:p>
            <a:pPr>
              <a:spcBef>
                <a:spcPct val="0"/>
              </a:spcBef>
              <a:buFontTx/>
              <a:buNone/>
            </a:pPr>
            <a:r>
              <a:rPr lang="en-US" altLang="en-US" sz="1800" dirty="0">
                <a:solidFill>
                  <a:schemeClr val="tx1"/>
                </a:solidFill>
                <a:latin typeface="Arial" panose="020B0604020202020204" pitchFamily="34" charset="0"/>
                <a:cs typeface="Arial" panose="020B0604020202020204" pitchFamily="34" charset="0"/>
              </a:rPr>
              <a:t>4.1% improvement in application resilience with no performance loss</a:t>
            </a:r>
          </a:p>
        </p:txBody>
      </p:sp>
      <p:sp>
        <p:nvSpPr>
          <p:cNvPr id="15" name="TextBox 18">
            <a:extLst>
              <a:ext uri="{FF2B5EF4-FFF2-40B4-BE49-F238E27FC236}">
                <a16:creationId xmlns:a16="http://schemas.microsoft.com/office/drawing/2014/main" id="{AA217241-958B-174A-8B2D-D1DF757276D6}"/>
              </a:ext>
            </a:extLst>
          </p:cNvPr>
          <p:cNvSpPr txBox="1">
            <a:spLocks noChangeArrowheads="1"/>
          </p:cNvSpPr>
          <p:nvPr/>
        </p:nvSpPr>
        <p:spPr bwMode="auto">
          <a:xfrm>
            <a:off x="6615134" y="3818940"/>
            <a:ext cx="245992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bg1"/>
                </a:solidFill>
                <a:latin typeface="CosmosBQ-Light"/>
              </a:defRPr>
            </a:lvl1pPr>
            <a:lvl2pPr marL="742950" indent="-285750">
              <a:spcBef>
                <a:spcPct val="20000"/>
              </a:spcBef>
              <a:buChar char="–"/>
              <a:defRPr sz="2800">
                <a:solidFill>
                  <a:schemeClr val="bg1"/>
                </a:solidFill>
                <a:latin typeface="CosmosBQ-Light"/>
              </a:defRPr>
            </a:lvl2pPr>
            <a:lvl3pPr marL="1143000" indent="-228600">
              <a:spcBef>
                <a:spcPct val="20000"/>
              </a:spcBef>
              <a:buChar char="•"/>
              <a:defRPr sz="2400">
                <a:solidFill>
                  <a:schemeClr val="bg1"/>
                </a:solidFill>
                <a:latin typeface="CosmosBQ-Light"/>
              </a:defRPr>
            </a:lvl3pPr>
            <a:lvl4pPr marL="1600200" indent="-228600">
              <a:spcBef>
                <a:spcPct val="20000"/>
              </a:spcBef>
              <a:buChar char="–"/>
              <a:defRPr sz="2000">
                <a:solidFill>
                  <a:schemeClr val="bg1"/>
                </a:solidFill>
                <a:latin typeface="CosmosBQ-Light"/>
              </a:defRPr>
            </a:lvl4pPr>
            <a:lvl5pPr marL="2057400" indent="-228600">
              <a:spcBef>
                <a:spcPct val="20000"/>
              </a:spcBef>
              <a:buChar char="»"/>
              <a:defRPr sz="2000">
                <a:solidFill>
                  <a:schemeClr val="bg1"/>
                </a:solidFill>
                <a:latin typeface="CosmosBQ-Light"/>
              </a:defRPr>
            </a:lvl5pPr>
            <a:lvl6pPr marL="2514600" indent="-228600" eaLnBrk="0" fontAlgn="base" hangingPunct="0">
              <a:spcBef>
                <a:spcPct val="20000"/>
              </a:spcBef>
              <a:spcAft>
                <a:spcPct val="0"/>
              </a:spcAft>
              <a:buChar char="»"/>
              <a:defRPr sz="2000">
                <a:solidFill>
                  <a:schemeClr val="bg1"/>
                </a:solidFill>
                <a:latin typeface="CosmosBQ-Light"/>
              </a:defRPr>
            </a:lvl6pPr>
            <a:lvl7pPr marL="2971800" indent="-228600" eaLnBrk="0" fontAlgn="base" hangingPunct="0">
              <a:spcBef>
                <a:spcPct val="20000"/>
              </a:spcBef>
              <a:spcAft>
                <a:spcPct val="0"/>
              </a:spcAft>
              <a:buChar char="»"/>
              <a:defRPr sz="2000">
                <a:solidFill>
                  <a:schemeClr val="bg1"/>
                </a:solidFill>
                <a:latin typeface="CosmosBQ-Light"/>
              </a:defRPr>
            </a:lvl7pPr>
            <a:lvl8pPr marL="3429000" indent="-228600" eaLnBrk="0" fontAlgn="base" hangingPunct="0">
              <a:spcBef>
                <a:spcPct val="20000"/>
              </a:spcBef>
              <a:spcAft>
                <a:spcPct val="0"/>
              </a:spcAft>
              <a:buChar char="»"/>
              <a:defRPr sz="2000">
                <a:solidFill>
                  <a:schemeClr val="bg1"/>
                </a:solidFill>
                <a:latin typeface="CosmosBQ-Light"/>
              </a:defRPr>
            </a:lvl8pPr>
            <a:lvl9pPr marL="3886200" indent="-228600" eaLnBrk="0" fontAlgn="base" hangingPunct="0">
              <a:spcBef>
                <a:spcPct val="20000"/>
              </a:spcBef>
              <a:spcAft>
                <a:spcPct val="0"/>
              </a:spcAft>
              <a:buChar char="»"/>
              <a:defRPr sz="2000">
                <a:solidFill>
                  <a:schemeClr val="bg1"/>
                </a:solidFill>
                <a:latin typeface="CosmosBQ-Light"/>
              </a:defRPr>
            </a:lvl9pPr>
          </a:lstStyle>
          <a:p>
            <a:pPr>
              <a:spcBef>
                <a:spcPct val="0"/>
              </a:spcBef>
              <a:buFontTx/>
              <a:buNone/>
            </a:pPr>
            <a:r>
              <a:rPr lang="en-US" altLang="en-US" sz="1800" dirty="0">
                <a:solidFill>
                  <a:schemeClr val="tx1"/>
                </a:solidFill>
                <a:latin typeface="Arial" panose="020B0604020202020204" pitchFamily="34" charset="0"/>
                <a:cs typeface="Arial" panose="020B0604020202020204" pitchFamily="34" charset="0"/>
              </a:rPr>
              <a:t>32.5% improvement in application resilience with less than 0.1% performance loss</a:t>
            </a:r>
          </a:p>
        </p:txBody>
      </p:sp>
      <p:cxnSp>
        <p:nvCxnSpPr>
          <p:cNvPr id="16" name="Straight Connector 15">
            <a:extLst>
              <a:ext uri="{FF2B5EF4-FFF2-40B4-BE49-F238E27FC236}">
                <a16:creationId xmlns:a16="http://schemas.microsoft.com/office/drawing/2014/main" id="{71981F7D-1C2D-AC4C-B43D-D0B69591DA70}"/>
              </a:ext>
            </a:extLst>
          </p:cNvPr>
          <p:cNvCxnSpPr>
            <a:cxnSpLocks/>
          </p:cNvCxnSpPr>
          <p:nvPr/>
        </p:nvCxnSpPr>
        <p:spPr>
          <a:xfrm>
            <a:off x="7170820" y="3447667"/>
            <a:ext cx="336884" cy="316466"/>
          </a:xfrm>
          <a:prstGeom prst="line">
            <a:avLst/>
          </a:prstGeom>
          <a:ln w="28575">
            <a:solidFill>
              <a:srgbClr val="00B05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graphicFrame>
        <p:nvGraphicFramePr>
          <p:cNvPr id="17" name="Table 16">
            <a:extLst>
              <a:ext uri="{FF2B5EF4-FFF2-40B4-BE49-F238E27FC236}">
                <a16:creationId xmlns:a16="http://schemas.microsoft.com/office/drawing/2014/main" id="{BC4C4D56-6C42-B547-804F-99B184D4AB26}"/>
              </a:ext>
            </a:extLst>
          </p:cNvPr>
          <p:cNvGraphicFramePr>
            <a:graphicFrameLocks noGrp="1"/>
          </p:cNvGraphicFramePr>
          <p:nvPr>
            <p:extLst>
              <p:ext uri="{D42A27DB-BD31-4B8C-83A1-F6EECF244321}">
                <p14:modId xmlns:p14="http://schemas.microsoft.com/office/powerpoint/2010/main" val="1597186542"/>
              </p:ext>
            </p:extLst>
          </p:nvPr>
        </p:nvGraphicFramePr>
        <p:xfrm>
          <a:off x="1537610" y="1340926"/>
          <a:ext cx="6416976" cy="2103120"/>
        </p:xfrm>
        <a:graphic>
          <a:graphicData uri="http://schemas.openxmlformats.org/drawingml/2006/table">
            <a:tbl>
              <a:tblPr firstRow="1" bandRow="1">
                <a:tableStyleId>{D0D2CEFE-6BCB-4803-9EB7-9A6807762406}</a:tableStyleId>
              </a:tblPr>
              <a:tblGrid>
                <a:gridCol w="2298577">
                  <a:extLst>
                    <a:ext uri="{9D8B030D-6E8A-4147-A177-3AD203B41FA5}">
                      <a16:colId xmlns:a16="http://schemas.microsoft.com/office/drawing/2014/main" val="1461183110"/>
                    </a:ext>
                  </a:extLst>
                </a:gridCol>
                <a:gridCol w="2355543">
                  <a:extLst>
                    <a:ext uri="{9D8B030D-6E8A-4147-A177-3AD203B41FA5}">
                      <a16:colId xmlns:a16="http://schemas.microsoft.com/office/drawing/2014/main" val="3112332383"/>
                    </a:ext>
                  </a:extLst>
                </a:gridCol>
                <a:gridCol w="1762856">
                  <a:extLst>
                    <a:ext uri="{9D8B030D-6E8A-4147-A177-3AD203B41FA5}">
                      <a16:colId xmlns:a16="http://schemas.microsoft.com/office/drawing/2014/main" val="3480620688"/>
                    </a:ext>
                  </a:extLst>
                </a:gridCol>
              </a:tblGrid>
              <a:tr h="358658">
                <a:tc>
                  <a:txBody>
                    <a:bodyPr/>
                    <a:lstStyle/>
                    <a:p>
                      <a:r>
                        <a:rPr lang="en-US" sz="1800" dirty="0"/>
                        <a:t>Resilience patterns applied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dirty="0"/>
                        <a:t>Application resilience</a:t>
                      </a:r>
                    </a:p>
                    <a:p>
                      <a:r>
                        <a:rPr lang="en-US" sz="1800" dirty="0"/>
                        <a:t>(Success rate)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dirty="0"/>
                        <a:t>Execution time in average (s)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53993783"/>
                  </a:ext>
                </a:extLst>
              </a:tr>
              <a:tr h="229233">
                <a:tc>
                  <a:txBody>
                    <a:bodyPr/>
                    <a:lstStyle/>
                    <a:p>
                      <a:r>
                        <a:rPr lang="en-US" sz="1800" dirty="0"/>
                        <a:t>None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dirty="0"/>
                        <a:t>0.590 (the baseline)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dirty="0"/>
                        <a:t>159.010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04667611"/>
                  </a:ext>
                </a:extLst>
              </a:tr>
              <a:tr h="223831">
                <a:tc>
                  <a:txBody>
                    <a:bodyPr/>
                    <a:lstStyle/>
                    <a:p>
                      <a:r>
                        <a:rPr lang="en-US" sz="1800" dirty="0"/>
                        <a:t>DCL and overwriting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dirty="0"/>
                        <a:t>0.780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dirty="0"/>
                        <a:t>159.167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55485067"/>
                  </a:ext>
                </a:extLst>
              </a:tr>
              <a:tr h="0">
                <a:tc>
                  <a:txBody>
                    <a:bodyPr/>
                    <a:lstStyle/>
                    <a:p>
                      <a:r>
                        <a:rPr lang="en-US" sz="1800" dirty="0"/>
                        <a:t>Truncation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dirty="0"/>
                        <a:t>0.614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dirty="0"/>
                        <a:t>158.835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7778035"/>
                  </a:ext>
                </a:extLst>
              </a:tr>
              <a:tr h="120526">
                <a:tc>
                  <a:txBody>
                    <a:bodyPr/>
                    <a:lstStyle/>
                    <a:p>
                      <a:r>
                        <a:rPr lang="en-US" sz="1800" dirty="0"/>
                        <a:t>All together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dirty="0"/>
                        <a:t>0.782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dirty="0"/>
                        <a:t>158.859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31406215"/>
                  </a:ext>
                </a:extLst>
              </a:tr>
            </a:tbl>
          </a:graphicData>
        </a:graphic>
      </p:graphicFrame>
      <p:sp>
        <p:nvSpPr>
          <p:cNvPr id="9" name="Rectangle 8">
            <a:extLst>
              <a:ext uri="{FF2B5EF4-FFF2-40B4-BE49-F238E27FC236}">
                <a16:creationId xmlns:a16="http://schemas.microsoft.com/office/drawing/2014/main" id="{FD6AD62A-6F31-9A4A-B0BD-FC85F702A845}"/>
              </a:ext>
            </a:extLst>
          </p:cNvPr>
          <p:cNvSpPr/>
          <p:nvPr/>
        </p:nvSpPr>
        <p:spPr>
          <a:xfrm>
            <a:off x="1537609" y="2334955"/>
            <a:ext cx="6416977" cy="341447"/>
          </a:xfrm>
          <a:prstGeom prst="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00"/>
              </a:solidFill>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97C81E13-8568-F840-9B5B-880113CD4114}"/>
              </a:ext>
            </a:extLst>
          </p:cNvPr>
          <p:cNvSpPr/>
          <p:nvPr/>
        </p:nvSpPr>
        <p:spPr>
          <a:xfrm>
            <a:off x="1537609" y="3092291"/>
            <a:ext cx="6416977" cy="351756"/>
          </a:xfrm>
          <a:prstGeom prst="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00"/>
              </a:solidFill>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951D04E2-C954-AE46-9626-203F21068C5E}"/>
              </a:ext>
            </a:extLst>
          </p:cNvPr>
          <p:cNvSpPr/>
          <p:nvPr/>
        </p:nvSpPr>
        <p:spPr>
          <a:xfrm>
            <a:off x="1537609" y="2709848"/>
            <a:ext cx="6416977" cy="350503"/>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00"/>
              </a:solidFill>
              <a:latin typeface="Arial" panose="020B0604020202020204" pitchFamily="34" charset="0"/>
              <a:cs typeface="Arial" panose="020B0604020202020204" pitchFamily="34" charset="0"/>
            </a:endParaRPr>
          </a:p>
        </p:txBody>
      </p:sp>
      <p:cxnSp>
        <p:nvCxnSpPr>
          <p:cNvPr id="14" name="Straight Connector 13">
            <a:extLst>
              <a:ext uri="{FF2B5EF4-FFF2-40B4-BE49-F238E27FC236}">
                <a16:creationId xmlns:a16="http://schemas.microsoft.com/office/drawing/2014/main" id="{55A28684-81CD-9244-BB42-FDAF20B261D2}"/>
              </a:ext>
            </a:extLst>
          </p:cNvPr>
          <p:cNvCxnSpPr>
            <a:cxnSpLocks/>
          </p:cNvCxnSpPr>
          <p:nvPr/>
        </p:nvCxnSpPr>
        <p:spPr>
          <a:xfrm flipH="1">
            <a:off x="4596880" y="3044309"/>
            <a:ext cx="312003" cy="774631"/>
          </a:xfrm>
          <a:prstGeom prst="line">
            <a:avLst/>
          </a:prstGeom>
          <a:ln w="28575">
            <a:solidFill>
              <a:schemeClr val="accent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B3F50B61-70F3-9444-9F8A-2606983F496D}"/>
              </a:ext>
            </a:extLst>
          </p:cNvPr>
          <p:cNvSpPr/>
          <p:nvPr/>
        </p:nvSpPr>
        <p:spPr>
          <a:xfrm>
            <a:off x="3840480" y="1340926"/>
            <a:ext cx="2344189" cy="637503"/>
          </a:xfrm>
          <a:prstGeom prst="rect">
            <a:avLst/>
          </a:prstGeom>
          <a:solidFill>
            <a:srgbClr val="7030A0">
              <a:alpha val="3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6" name="Straight Connector 25">
            <a:extLst>
              <a:ext uri="{FF2B5EF4-FFF2-40B4-BE49-F238E27FC236}">
                <a16:creationId xmlns:a16="http://schemas.microsoft.com/office/drawing/2014/main" id="{A87D6D73-7AD8-3049-8144-6A5D4CAB120A}"/>
              </a:ext>
            </a:extLst>
          </p:cNvPr>
          <p:cNvCxnSpPr>
            <a:cxnSpLocks/>
            <a:stCxn id="23" idx="0"/>
          </p:cNvCxnSpPr>
          <p:nvPr/>
        </p:nvCxnSpPr>
        <p:spPr>
          <a:xfrm flipV="1">
            <a:off x="5012575" y="616634"/>
            <a:ext cx="224443" cy="724292"/>
          </a:xfrm>
          <a:prstGeom prst="line">
            <a:avLst/>
          </a:prstGeom>
          <a:ln w="28575">
            <a:solidFill>
              <a:srgbClr val="7030A0">
                <a:alpha val="96000"/>
              </a:srgb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9" name="TextBox 9">
            <a:extLst>
              <a:ext uri="{FF2B5EF4-FFF2-40B4-BE49-F238E27FC236}">
                <a16:creationId xmlns:a16="http://schemas.microsoft.com/office/drawing/2014/main" id="{73910E28-7011-FF4E-A2CE-AADE8652A79B}"/>
              </a:ext>
            </a:extLst>
          </p:cNvPr>
          <p:cNvSpPr txBox="1">
            <a:spLocks noChangeArrowheads="1"/>
          </p:cNvSpPr>
          <p:nvPr/>
        </p:nvSpPr>
        <p:spPr bwMode="auto">
          <a:xfrm>
            <a:off x="4208570" y="45818"/>
            <a:ext cx="481312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bg1"/>
                </a:solidFill>
                <a:latin typeface="CosmosBQ-Light"/>
              </a:defRPr>
            </a:lvl1pPr>
            <a:lvl2pPr marL="742950" indent="-285750">
              <a:spcBef>
                <a:spcPct val="20000"/>
              </a:spcBef>
              <a:buChar char="–"/>
              <a:defRPr sz="2800">
                <a:solidFill>
                  <a:schemeClr val="bg1"/>
                </a:solidFill>
                <a:latin typeface="CosmosBQ-Light"/>
              </a:defRPr>
            </a:lvl2pPr>
            <a:lvl3pPr marL="1143000" indent="-228600">
              <a:spcBef>
                <a:spcPct val="20000"/>
              </a:spcBef>
              <a:buChar char="•"/>
              <a:defRPr sz="2400">
                <a:solidFill>
                  <a:schemeClr val="bg1"/>
                </a:solidFill>
                <a:latin typeface="CosmosBQ-Light"/>
              </a:defRPr>
            </a:lvl3pPr>
            <a:lvl4pPr marL="1600200" indent="-228600">
              <a:spcBef>
                <a:spcPct val="20000"/>
              </a:spcBef>
              <a:buChar char="–"/>
              <a:defRPr sz="2000">
                <a:solidFill>
                  <a:schemeClr val="bg1"/>
                </a:solidFill>
                <a:latin typeface="CosmosBQ-Light"/>
              </a:defRPr>
            </a:lvl4pPr>
            <a:lvl5pPr marL="2057400" indent="-228600">
              <a:spcBef>
                <a:spcPct val="20000"/>
              </a:spcBef>
              <a:buChar char="»"/>
              <a:defRPr sz="2000">
                <a:solidFill>
                  <a:schemeClr val="bg1"/>
                </a:solidFill>
                <a:latin typeface="CosmosBQ-Light"/>
              </a:defRPr>
            </a:lvl5pPr>
            <a:lvl6pPr marL="2514600" indent="-228600" eaLnBrk="0" fontAlgn="base" hangingPunct="0">
              <a:spcBef>
                <a:spcPct val="20000"/>
              </a:spcBef>
              <a:spcAft>
                <a:spcPct val="0"/>
              </a:spcAft>
              <a:buChar char="»"/>
              <a:defRPr sz="2000">
                <a:solidFill>
                  <a:schemeClr val="bg1"/>
                </a:solidFill>
                <a:latin typeface="CosmosBQ-Light"/>
              </a:defRPr>
            </a:lvl6pPr>
            <a:lvl7pPr marL="2971800" indent="-228600" eaLnBrk="0" fontAlgn="base" hangingPunct="0">
              <a:spcBef>
                <a:spcPct val="20000"/>
              </a:spcBef>
              <a:spcAft>
                <a:spcPct val="0"/>
              </a:spcAft>
              <a:buChar char="»"/>
              <a:defRPr sz="2000">
                <a:solidFill>
                  <a:schemeClr val="bg1"/>
                </a:solidFill>
                <a:latin typeface="CosmosBQ-Light"/>
              </a:defRPr>
            </a:lvl7pPr>
            <a:lvl8pPr marL="3429000" indent="-228600" eaLnBrk="0" fontAlgn="base" hangingPunct="0">
              <a:spcBef>
                <a:spcPct val="20000"/>
              </a:spcBef>
              <a:spcAft>
                <a:spcPct val="0"/>
              </a:spcAft>
              <a:buChar char="»"/>
              <a:defRPr sz="2000">
                <a:solidFill>
                  <a:schemeClr val="bg1"/>
                </a:solidFill>
                <a:latin typeface="CosmosBQ-Light"/>
              </a:defRPr>
            </a:lvl8pPr>
            <a:lvl9pPr marL="3886200" indent="-228600" eaLnBrk="0" fontAlgn="base" hangingPunct="0">
              <a:spcBef>
                <a:spcPct val="20000"/>
              </a:spcBef>
              <a:spcAft>
                <a:spcPct val="0"/>
              </a:spcAft>
              <a:buChar char="»"/>
              <a:defRPr sz="2000">
                <a:solidFill>
                  <a:schemeClr val="bg1"/>
                </a:solidFill>
                <a:latin typeface="CosmosBQ-Light"/>
              </a:defRPr>
            </a:lvl9pPr>
          </a:lstStyle>
          <a:p>
            <a:pPr>
              <a:spcBef>
                <a:spcPct val="0"/>
              </a:spcBef>
              <a:buFontTx/>
              <a:buNone/>
            </a:pPr>
            <a:r>
              <a:rPr lang="en-US" altLang="en-US" sz="1800" dirty="0">
                <a:solidFill>
                  <a:schemeClr val="tx1"/>
                </a:solidFill>
                <a:latin typeface="Arial" panose="020B0604020202020204" pitchFamily="34" charset="0"/>
                <a:cs typeface="Arial" panose="020B0604020202020204" pitchFamily="34" charset="0"/>
              </a:rPr>
              <a:t>The number of fault injections is decided by 99% confidence level and 1% margin of error</a:t>
            </a:r>
          </a:p>
        </p:txBody>
      </p:sp>
    </p:spTree>
    <p:extLst>
      <p:ext uri="{BB962C8B-B14F-4D97-AF65-F5344CB8AC3E}">
        <p14:creationId xmlns:p14="http://schemas.microsoft.com/office/powerpoint/2010/main" val="2408206469"/>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500"/>
                                        <p:tgtEl>
                                          <p:spTgt spid="2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3"/>
                                        </p:tgtEl>
                                        <p:attrNameLst>
                                          <p:attrName>style.visibility</p:attrName>
                                        </p:attrNameLst>
                                      </p:cBhvr>
                                      <p:to>
                                        <p:strVal val="visible"/>
                                      </p:to>
                                    </p:set>
                                    <p:animEffect transition="in" filter="fade">
                                      <p:cBhvr>
                                        <p:cTn id="10" dur="500"/>
                                        <p:tgtEl>
                                          <p:spTgt spid="2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9"/>
                                        </p:tgtEl>
                                        <p:attrNameLst>
                                          <p:attrName>style.visibility</p:attrName>
                                        </p:attrNameLst>
                                      </p:cBhvr>
                                      <p:to>
                                        <p:strVal val="visible"/>
                                      </p:to>
                                    </p:set>
                                    <p:animEffect transition="in" filter="fade">
                                      <p:cBhvr>
                                        <p:cTn id="13" dur="500"/>
                                        <p:tgtEl>
                                          <p:spTgt spid="29"/>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linds(horizontal)">
                                      <p:cBhvr>
                                        <p:cTn id="18" dur="500"/>
                                        <p:tgtEl>
                                          <p:spTgt spid="9"/>
                                        </p:tgtEl>
                                      </p:cBhvr>
                                    </p:animEffect>
                                  </p:childTnLst>
                                </p:cTn>
                              </p:par>
                              <p:par>
                                <p:cTn id="19" presetID="3" presetClass="entr" presetSubtype="1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blinds(horizontal)">
                                      <p:cBhvr>
                                        <p:cTn id="21" dur="500"/>
                                        <p:tgtEl>
                                          <p:spTgt spid="10"/>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blinds(horizontal)">
                                      <p:cBhvr>
                                        <p:cTn id="24" dur="500"/>
                                        <p:tgtEl>
                                          <p:spTgt spid="8"/>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blinds(horizontal)">
                                      <p:cBhvr>
                                        <p:cTn id="29" dur="500"/>
                                        <p:tgtEl>
                                          <p:spTgt spid="13"/>
                                        </p:tgtEl>
                                      </p:cBhvr>
                                    </p:animEffect>
                                  </p:childTnLst>
                                </p:cTn>
                              </p:par>
                              <p:par>
                                <p:cTn id="30" presetID="3" presetClass="entr" presetSubtype="10" fill="hold" nodeType="with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blinds(horizontal)">
                                      <p:cBhvr>
                                        <p:cTn id="32" dur="500"/>
                                        <p:tgtEl>
                                          <p:spTgt spid="14"/>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blinds(horizontal)">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blinds(horizontal)">
                                      <p:cBhvr>
                                        <p:cTn id="40" dur="500"/>
                                        <p:tgtEl>
                                          <p:spTgt spid="12"/>
                                        </p:tgtEl>
                                      </p:cBhvr>
                                    </p:animEffect>
                                  </p:childTnLst>
                                </p:cTn>
                              </p:par>
                              <p:par>
                                <p:cTn id="41" presetID="3" presetClass="entr" presetSubtype="10" fill="hold" nodeType="with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blinds(horizontal)">
                                      <p:cBhvr>
                                        <p:cTn id="43" dur="500"/>
                                        <p:tgtEl>
                                          <p:spTgt spid="16"/>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blinds(horizontal)">
                                      <p:cBhvr>
                                        <p:cTn id="4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15" grpId="0"/>
      <p:bldP spid="9" grpId="0" animBg="1"/>
      <p:bldP spid="12" grpId="0" animBg="1"/>
      <p:bldP spid="13" grpId="0" animBg="1"/>
      <p:bldP spid="23" grpId="0" animBg="1"/>
      <p:bldP spid="2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804"/>
        <p:cNvGrpSpPr/>
        <p:nvPr/>
      </p:nvGrpSpPr>
      <p:grpSpPr>
        <a:xfrm>
          <a:off x="0" y="0"/>
          <a:ext cx="0" cy="0"/>
          <a:chOff x="0" y="0"/>
          <a:chExt cx="0" cy="0"/>
        </a:xfrm>
      </p:grpSpPr>
      <p:sp>
        <p:nvSpPr>
          <p:cNvPr id="805" name="Shape 805"/>
          <p:cNvSpPr txBox="1">
            <a:spLocks noGrp="1"/>
          </p:cNvSpPr>
          <p:nvPr>
            <p:ph type="title"/>
          </p:nvPr>
        </p:nvSpPr>
        <p:spPr>
          <a:xfrm>
            <a:off x="311702" y="445027"/>
            <a:ext cx="8520599" cy="572699"/>
          </a:xfrm>
          <a:prstGeom prst="rect">
            <a:avLst/>
          </a:prstGeom>
        </p:spPr>
        <p:txBody>
          <a:bodyPr lIns="91425" tIns="91425" rIns="91425" bIns="91425" anchor="t" anchorCtr="0">
            <a:noAutofit/>
          </a:bodyPr>
          <a:lstStyle/>
          <a:p>
            <a:r>
              <a:rPr lang="en" sz="3200" dirty="0"/>
              <a:t>Conclusions</a:t>
            </a:r>
          </a:p>
        </p:txBody>
      </p:sp>
      <p:sp>
        <p:nvSpPr>
          <p:cNvPr id="806" name="Shape 806"/>
          <p:cNvSpPr txBox="1">
            <a:spLocks noGrp="1"/>
          </p:cNvSpPr>
          <p:nvPr>
            <p:ph type="sldNum" idx="12"/>
          </p:nvPr>
        </p:nvSpPr>
        <p:spPr>
          <a:xfrm>
            <a:off x="8472459" y="4663216"/>
            <a:ext cx="548699" cy="393600"/>
          </a:xfrm>
          <a:prstGeom prst="rect">
            <a:avLst/>
          </a:prstGeom>
        </p:spPr>
        <p:txBody>
          <a:bodyPr lIns="91425" tIns="91425" rIns="91425" bIns="91425" anchor="ctr" anchorCtr="0">
            <a:noAutofit/>
          </a:bodyPr>
          <a:lstStyle/>
          <a:p>
            <a:r>
              <a:rPr lang="en" dirty="0"/>
              <a:t>25</a:t>
            </a:r>
          </a:p>
        </p:txBody>
      </p:sp>
      <p:sp>
        <p:nvSpPr>
          <p:cNvPr id="808" name="Shape 808"/>
          <p:cNvSpPr txBox="1"/>
          <p:nvPr/>
        </p:nvSpPr>
        <p:spPr>
          <a:xfrm>
            <a:off x="469449" y="1115425"/>
            <a:ext cx="8362851" cy="3103650"/>
          </a:xfrm>
          <a:prstGeom prst="rect">
            <a:avLst/>
          </a:prstGeom>
          <a:noFill/>
          <a:ln>
            <a:noFill/>
          </a:ln>
        </p:spPr>
        <p:txBody>
          <a:bodyPr lIns="91425" tIns="91425" rIns="91425" bIns="91425" anchor="t" anchorCtr="0">
            <a:noAutofit/>
          </a:bodyPr>
          <a:lstStyle/>
          <a:p>
            <a:pPr marL="342900" indent="-342900">
              <a:buFont typeface="Wingdings" pitchFamily="2" charset="2"/>
              <a:buChar char="Ø"/>
            </a:pPr>
            <a:r>
              <a:rPr lang="en-US" altLang="en-US" sz="2000" dirty="0"/>
              <a:t>We design a framework that enables </a:t>
            </a:r>
            <a:r>
              <a:rPr lang="en-US" altLang="en-US" sz="2000" i="1" dirty="0">
                <a:solidFill>
                  <a:schemeClr val="tx1"/>
                </a:solidFill>
              </a:rPr>
              <a:t>fine-grained and comprehensive analysis</a:t>
            </a:r>
            <a:r>
              <a:rPr lang="en-US" altLang="en-US" sz="2000" dirty="0">
                <a:solidFill>
                  <a:srgbClr val="FF0000"/>
                </a:solidFill>
              </a:rPr>
              <a:t> </a:t>
            </a:r>
            <a:r>
              <a:rPr lang="en-US" altLang="en-US" sz="2000" dirty="0"/>
              <a:t>of error propagation to capture application resilience</a:t>
            </a:r>
          </a:p>
          <a:p>
            <a:pPr lvl="1"/>
            <a:endParaRPr lang="en-US" altLang="en-US" dirty="0"/>
          </a:p>
          <a:p>
            <a:pPr marL="342900" indent="-342900">
              <a:buFont typeface="Wingdings" pitchFamily="2" charset="2"/>
              <a:buChar char="Ø"/>
            </a:pPr>
            <a:r>
              <a:rPr lang="en-US" altLang="en-US" sz="2000" dirty="0"/>
              <a:t>We give an analysis and formal definition of </a:t>
            </a:r>
            <a:r>
              <a:rPr lang="en-US" altLang="en-US" sz="2000" i="1" dirty="0">
                <a:solidFill>
                  <a:schemeClr val="tx1"/>
                </a:solidFill>
              </a:rPr>
              <a:t>six resilience computation patterns</a:t>
            </a:r>
            <a:r>
              <a:rPr lang="en-US" altLang="en-US" sz="2000" dirty="0"/>
              <a:t> that we discover in these representative programs</a:t>
            </a:r>
          </a:p>
          <a:p>
            <a:endParaRPr lang="en-US" altLang="en-US" dirty="0"/>
          </a:p>
          <a:p>
            <a:pPr marL="342900" indent="-342900">
              <a:buFont typeface="Wingdings" pitchFamily="2" charset="2"/>
              <a:buChar char="Ø"/>
            </a:pPr>
            <a:r>
              <a:rPr lang="en-US" altLang="en-US" sz="2000" dirty="0"/>
              <a:t>We think, resilience computation patterns can not only enable a deeper understanding of application resilience, but can </a:t>
            </a:r>
            <a:r>
              <a:rPr lang="en-US" altLang="en-US" sz="2000" i="1" dirty="0">
                <a:solidFill>
                  <a:schemeClr val="tx1"/>
                </a:solidFill>
              </a:rPr>
              <a:t>guide future application designs towards patterns with resilience</a:t>
            </a:r>
            <a:endParaRPr lang="en-US" altLang="en-US" sz="2000" dirty="0"/>
          </a:p>
          <a:p>
            <a:pPr marL="457200" indent="-228600">
              <a:buChar char="●"/>
            </a:pPr>
            <a:endParaRPr lang="en" sz="1200" dirty="0"/>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08">
                                            <p:txEl>
                                              <p:pRg st="2" end="2"/>
                                            </p:txEl>
                                          </p:spTgt>
                                        </p:tgtEl>
                                        <p:attrNameLst>
                                          <p:attrName>style.visibility</p:attrName>
                                        </p:attrNameLst>
                                      </p:cBhvr>
                                      <p:to>
                                        <p:strVal val="visible"/>
                                      </p:to>
                                    </p:set>
                                    <p:animEffect transition="in" filter="fade">
                                      <p:cBhvr>
                                        <p:cTn id="7" dur="500"/>
                                        <p:tgtEl>
                                          <p:spTgt spid="808">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08">
                                            <p:txEl>
                                              <p:pRg st="4" end="4"/>
                                            </p:txEl>
                                          </p:spTgt>
                                        </p:tgtEl>
                                        <p:attrNameLst>
                                          <p:attrName>style.visibility</p:attrName>
                                        </p:attrNameLst>
                                      </p:cBhvr>
                                      <p:to>
                                        <p:strVal val="visible"/>
                                      </p:to>
                                    </p:set>
                                    <p:animEffect transition="in" filter="fade">
                                      <p:cBhvr>
                                        <p:cTn id="12" dur="500"/>
                                        <p:tgtEl>
                                          <p:spTgt spid="80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C3AB5-18DF-CC43-8391-F2A1B69C2DB9}"/>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42077FD7-D7A6-B442-9AED-71F4BE476AC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AA5D6BE-9333-9948-AC95-A9B188B12671}"/>
              </a:ext>
            </a:extLst>
          </p:cNvPr>
          <p:cNvSpPr>
            <a:spLocks noGrp="1"/>
          </p:cNvSpPr>
          <p:nvPr>
            <p:ph type="sldNum" idx="12"/>
          </p:nvPr>
        </p:nvSpPr>
        <p:spPr/>
        <p:txBody>
          <a:bodyPr/>
          <a:lstStyle/>
          <a:p>
            <a:r>
              <a:rPr lang="en" dirty="0"/>
              <a:t>26</a:t>
            </a:r>
          </a:p>
        </p:txBody>
      </p:sp>
      <p:pic>
        <p:nvPicPr>
          <p:cNvPr id="6" name="Picture 5">
            <a:extLst>
              <a:ext uri="{FF2B5EF4-FFF2-40B4-BE49-F238E27FC236}">
                <a16:creationId xmlns:a16="http://schemas.microsoft.com/office/drawing/2014/main" id="{95F2A694-EF34-2242-929C-C5AC0E082FA4}"/>
              </a:ext>
            </a:extLst>
          </p:cNvPr>
          <p:cNvPicPr>
            <a:picLocks noChangeAspect="1"/>
          </p:cNvPicPr>
          <p:nvPr/>
        </p:nvPicPr>
        <p:blipFill>
          <a:blip r:embed="rId3"/>
          <a:stretch>
            <a:fillRect/>
          </a:stretch>
        </p:blipFill>
        <p:spPr>
          <a:xfrm>
            <a:off x="1573688" y="380858"/>
            <a:ext cx="5996626" cy="4373479"/>
          </a:xfrm>
          <a:prstGeom prst="rect">
            <a:avLst/>
          </a:prstGeom>
        </p:spPr>
      </p:pic>
    </p:spTree>
    <p:extLst>
      <p:ext uri="{BB962C8B-B14F-4D97-AF65-F5344CB8AC3E}">
        <p14:creationId xmlns:p14="http://schemas.microsoft.com/office/powerpoint/2010/main" val="35702835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EE942-CB8B-F945-BB99-4CE359401223}"/>
              </a:ext>
            </a:extLst>
          </p:cNvPr>
          <p:cNvSpPr>
            <a:spLocks noGrp="1"/>
          </p:cNvSpPr>
          <p:nvPr>
            <p:ph type="title"/>
          </p:nvPr>
        </p:nvSpPr>
        <p:spPr/>
        <p:txBody>
          <a:bodyPr/>
          <a:lstStyle/>
          <a:p>
            <a:r>
              <a:rPr lang="en-US" dirty="0"/>
              <a:t>Backup slide 1</a:t>
            </a:r>
          </a:p>
        </p:txBody>
      </p:sp>
      <p:sp>
        <p:nvSpPr>
          <p:cNvPr id="3" name="Text Placeholder 2">
            <a:extLst>
              <a:ext uri="{FF2B5EF4-FFF2-40B4-BE49-F238E27FC236}">
                <a16:creationId xmlns:a16="http://schemas.microsoft.com/office/drawing/2014/main" id="{87627FC4-B37C-ED40-BBFE-EB5E29635B15}"/>
              </a:ext>
            </a:extLst>
          </p:cNvPr>
          <p:cNvSpPr>
            <a:spLocks noGrp="1"/>
          </p:cNvSpPr>
          <p:nvPr>
            <p:ph type="body" idx="1"/>
          </p:nvPr>
        </p:nvSpPr>
        <p:spPr/>
        <p:txBody>
          <a:bodyPr/>
          <a:lstStyle/>
          <a:p>
            <a:pPr marL="285750" indent="-285750">
              <a:buFont typeface="Wingdings" pitchFamily="2" charset="2"/>
              <a:buChar char="Ø"/>
            </a:pPr>
            <a:r>
              <a:rPr lang="en-US" sz="2000" dirty="0">
                <a:solidFill>
                  <a:schemeClr val="tx1"/>
                </a:solidFill>
              </a:rPr>
              <a:t>How many more patterns you didn’t find? </a:t>
            </a:r>
          </a:p>
          <a:p>
            <a:pPr marL="285750" indent="-285750">
              <a:buFont typeface="Wingdings" pitchFamily="2" charset="2"/>
              <a:buChar char="Ø"/>
            </a:pPr>
            <a:r>
              <a:rPr lang="en-US" sz="2000" dirty="0">
                <a:solidFill>
                  <a:schemeClr val="tx1"/>
                </a:solidFill>
              </a:rPr>
              <a:t>Using FlipTracker, we find six resilience computation patterns from 10 benchmarks. But it doesn’t mean that there are not other patterns that you can find from more applications. </a:t>
            </a:r>
          </a:p>
          <a:p>
            <a:pPr marL="285750" indent="-285750">
              <a:buFont typeface="Wingdings" pitchFamily="2" charset="2"/>
              <a:buChar char="Ø"/>
            </a:pPr>
            <a:endParaRPr lang="en-US" sz="2000" dirty="0">
              <a:solidFill>
                <a:schemeClr val="tx1"/>
              </a:solidFill>
            </a:endParaRPr>
          </a:p>
        </p:txBody>
      </p:sp>
      <p:sp>
        <p:nvSpPr>
          <p:cNvPr id="4" name="Slide Number Placeholder 3">
            <a:extLst>
              <a:ext uri="{FF2B5EF4-FFF2-40B4-BE49-F238E27FC236}">
                <a16:creationId xmlns:a16="http://schemas.microsoft.com/office/drawing/2014/main" id="{D9CBA579-9A81-824B-AD56-02300A6217F0}"/>
              </a:ext>
            </a:extLst>
          </p:cNvPr>
          <p:cNvSpPr>
            <a:spLocks noGrp="1"/>
          </p:cNvSpPr>
          <p:nvPr>
            <p:ph type="sldNum" idx="12"/>
          </p:nvPr>
        </p:nvSpPr>
        <p:spPr/>
        <p:txBody>
          <a:bodyPr/>
          <a:lstStyle/>
          <a:p>
            <a:r>
              <a:rPr lang="en" dirty="0"/>
              <a:t>27</a:t>
            </a:r>
          </a:p>
        </p:txBody>
      </p:sp>
    </p:spTree>
    <p:extLst>
      <p:ext uri="{BB962C8B-B14F-4D97-AF65-F5344CB8AC3E}">
        <p14:creationId xmlns:p14="http://schemas.microsoft.com/office/powerpoint/2010/main" val="39645135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21622-FE47-EB4B-B4F0-691F8D70D80D}"/>
              </a:ext>
            </a:extLst>
          </p:cNvPr>
          <p:cNvSpPr>
            <a:spLocks noGrp="1"/>
          </p:cNvSpPr>
          <p:nvPr>
            <p:ph type="title"/>
          </p:nvPr>
        </p:nvSpPr>
        <p:spPr/>
        <p:txBody>
          <a:bodyPr/>
          <a:lstStyle/>
          <a:p>
            <a:r>
              <a:rPr lang="en-US" dirty="0"/>
              <a:t>Backup slide 2</a:t>
            </a:r>
          </a:p>
        </p:txBody>
      </p:sp>
      <p:sp>
        <p:nvSpPr>
          <p:cNvPr id="3" name="Text Placeholder 2">
            <a:extLst>
              <a:ext uri="{FF2B5EF4-FFF2-40B4-BE49-F238E27FC236}">
                <a16:creationId xmlns:a16="http://schemas.microsoft.com/office/drawing/2014/main" id="{6D960C40-A3B5-CE4C-B2CF-BD6297355F83}"/>
              </a:ext>
            </a:extLst>
          </p:cNvPr>
          <p:cNvSpPr>
            <a:spLocks noGrp="1"/>
          </p:cNvSpPr>
          <p:nvPr>
            <p:ph type="body" idx="1"/>
          </p:nvPr>
        </p:nvSpPr>
        <p:spPr/>
        <p:txBody>
          <a:bodyPr/>
          <a:lstStyle/>
          <a:p>
            <a:pPr marL="285750" indent="-285750">
              <a:buFont typeface="Wingdings" pitchFamily="2" charset="2"/>
              <a:buChar char="Ø"/>
            </a:pPr>
            <a:r>
              <a:rPr lang="en-US" sz="2000" dirty="0">
                <a:solidFill>
                  <a:schemeClr val="tx1"/>
                </a:solidFill>
              </a:rPr>
              <a:t>How do you verify the resilience patterns? </a:t>
            </a:r>
          </a:p>
          <a:p>
            <a:pPr marL="285750" indent="-285750">
              <a:buFont typeface="Wingdings" pitchFamily="2" charset="2"/>
              <a:buChar char="Ø"/>
            </a:pPr>
            <a:r>
              <a:rPr lang="en-US" sz="2000" dirty="0">
                <a:solidFill>
                  <a:schemeClr val="tx1"/>
                </a:solidFill>
              </a:rPr>
              <a:t>We verify the effectiveness of the six resilience patterns in the two use cases. Especially in the use case 2, we count the number of resilience patterns as features to predict the success rate of new applications. We achieve a good prediction accuracy. We also do an importance study of features (resilience patterns) in the use case 2. </a:t>
            </a:r>
          </a:p>
        </p:txBody>
      </p:sp>
      <p:sp>
        <p:nvSpPr>
          <p:cNvPr id="4" name="Slide Number Placeholder 3">
            <a:extLst>
              <a:ext uri="{FF2B5EF4-FFF2-40B4-BE49-F238E27FC236}">
                <a16:creationId xmlns:a16="http://schemas.microsoft.com/office/drawing/2014/main" id="{05918C76-EFAA-E84F-891A-17CDB2761BC0}"/>
              </a:ext>
            </a:extLst>
          </p:cNvPr>
          <p:cNvSpPr>
            <a:spLocks noGrp="1"/>
          </p:cNvSpPr>
          <p:nvPr>
            <p:ph type="sldNum" idx="12"/>
          </p:nvPr>
        </p:nvSpPr>
        <p:spPr/>
        <p:txBody>
          <a:bodyPr/>
          <a:lstStyle/>
          <a:p>
            <a:r>
              <a:rPr lang="en" dirty="0"/>
              <a:t>28</a:t>
            </a:r>
          </a:p>
        </p:txBody>
      </p:sp>
    </p:spTree>
    <p:extLst>
      <p:ext uri="{BB962C8B-B14F-4D97-AF65-F5344CB8AC3E}">
        <p14:creationId xmlns:p14="http://schemas.microsoft.com/office/powerpoint/2010/main" val="487497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Shape 89"/>
          <p:cNvSpPr txBox="1">
            <a:spLocks noGrp="1"/>
          </p:cNvSpPr>
          <p:nvPr>
            <p:ph type="title"/>
          </p:nvPr>
        </p:nvSpPr>
        <p:spPr>
          <a:xfrm>
            <a:off x="304801" y="195076"/>
            <a:ext cx="8520599" cy="572699"/>
          </a:xfrm>
          <a:prstGeom prst="rect">
            <a:avLst/>
          </a:prstGeom>
        </p:spPr>
        <p:txBody>
          <a:bodyPr lIns="91425" tIns="91425" rIns="91425" bIns="91425" anchor="t" anchorCtr="0">
            <a:noAutofit/>
          </a:bodyPr>
          <a:lstStyle/>
          <a:p>
            <a:r>
              <a:rPr lang="en-US" altLang="en-US" sz="3200" dirty="0">
                <a:latin typeface="Arial" panose="020B0604020202020204" pitchFamily="34" charset="0"/>
                <a:cs typeface="Arial" panose="020B0604020202020204" pitchFamily="34" charset="0"/>
              </a:rPr>
              <a:t>What’s application natural resilience?</a:t>
            </a:r>
            <a:endParaRPr lang="en" sz="3200" dirty="0">
              <a:latin typeface="Arial" panose="020B0604020202020204" pitchFamily="34" charset="0"/>
              <a:cs typeface="Arial" panose="020B0604020202020204" pitchFamily="34" charset="0"/>
            </a:endParaRPr>
          </a:p>
        </p:txBody>
      </p:sp>
      <p:sp>
        <p:nvSpPr>
          <p:cNvPr id="96" name="Shape 96"/>
          <p:cNvSpPr txBox="1">
            <a:spLocks noGrp="1"/>
          </p:cNvSpPr>
          <p:nvPr>
            <p:ph type="sldNum" idx="12"/>
          </p:nvPr>
        </p:nvSpPr>
        <p:spPr>
          <a:xfrm>
            <a:off x="8472459" y="4663216"/>
            <a:ext cx="548699" cy="393600"/>
          </a:xfrm>
          <a:prstGeom prst="rect">
            <a:avLst/>
          </a:prstGeom>
        </p:spPr>
        <p:txBody>
          <a:bodyPr lIns="91425" tIns="91425" rIns="91425" bIns="91425" anchor="ctr" anchorCtr="0">
            <a:noAutofit/>
          </a:bodyPr>
          <a:lstStyle/>
          <a:p>
            <a:r>
              <a:rPr lang="en" dirty="0">
                <a:latin typeface="Arial" panose="020B0604020202020204" pitchFamily="34" charset="0"/>
                <a:cs typeface="Arial" panose="020B0604020202020204" pitchFamily="34" charset="0"/>
              </a:rPr>
              <a:t>2</a:t>
            </a:r>
          </a:p>
        </p:txBody>
      </p:sp>
      <p:sp>
        <p:nvSpPr>
          <p:cNvPr id="5" name="Text Placeholder 2">
            <a:extLst>
              <a:ext uri="{FF2B5EF4-FFF2-40B4-BE49-F238E27FC236}">
                <a16:creationId xmlns:a16="http://schemas.microsoft.com/office/drawing/2014/main" id="{09536104-C7D7-0F42-8B99-2516900C1C62}"/>
              </a:ext>
            </a:extLst>
          </p:cNvPr>
          <p:cNvSpPr>
            <a:spLocks noGrp="1"/>
          </p:cNvSpPr>
          <p:nvPr>
            <p:ph type="body" idx="1"/>
          </p:nvPr>
        </p:nvSpPr>
        <p:spPr>
          <a:xfrm>
            <a:off x="311702" y="1152475"/>
            <a:ext cx="8520599" cy="863864"/>
          </a:xfrm>
        </p:spPr>
        <p:txBody>
          <a:bodyPr/>
          <a:lstStyle/>
          <a:p>
            <a:pPr marL="285750" indent="-285750">
              <a:lnSpc>
                <a:spcPct val="100000"/>
              </a:lnSpc>
              <a:buFont typeface="Wingdings" pitchFamily="2" charset="2"/>
              <a:buChar char="Ø"/>
            </a:pPr>
            <a:r>
              <a:rPr lang="en-US" sz="2000" dirty="0">
                <a:solidFill>
                  <a:schemeClr val="tx1"/>
                </a:solidFill>
              </a:rPr>
              <a:t>Capability of the application to tolerate soft errors</a:t>
            </a:r>
          </a:p>
          <a:p>
            <a:pPr marL="285750" indent="-285750">
              <a:lnSpc>
                <a:spcPct val="100000"/>
              </a:lnSpc>
              <a:buFont typeface="Wingdings" pitchFamily="2" charset="2"/>
              <a:buChar char="Ø"/>
            </a:pPr>
            <a:r>
              <a:rPr lang="en-US" sz="2000" dirty="0">
                <a:solidFill>
                  <a:schemeClr val="tx1"/>
                </a:solidFill>
              </a:rPr>
              <a:t>This capability is natural or inherent</a:t>
            </a:r>
          </a:p>
          <a:p>
            <a:pPr marL="285750" indent="-285750">
              <a:lnSpc>
                <a:spcPct val="100000"/>
              </a:lnSpc>
              <a:buFont typeface="Wingdings" pitchFamily="2" charset="2"/>
              <a:buChar char="Ø"/>
            </a:pPr>
            <a:r>
              <a:rPr lang="en-US" sz="2000" dirty="0">
                <a:solidFill>
                  <a:schemeClr val="tx1"/>
                </a:solidFill>
              </a:rPr>
              <a:t>No modifications are required to the code</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88862-496C-9F46-A1DB-93C2FE954944}"/>
              </a:ext>
            </a:extLst>
          </p:cNvPr>
          <p:cNvSpPr>
            <a:spLocks noGrp="1"/>
          </p:cNvSpPr>
          <p:nvPr>
            <p:ph type="title"/>
          </p:nvPr>
        </p:nvSpPr>
        <p:spPr>
          <a:xfrm>
            <a:off x="311702" y="246256"/>
            <a:ext cx="8520599" cy="572699"/>
          </a:xfrm>
        </p:spPr>
        <p:txBody>
          <a:bodyPr/>
          <a:lstStyle/>
          <a:p>
            <a:r>
              <a:rPr lang="en-US" sz="3600" dirty="0"/>
              <a:t>Motivation of our work</a:t>
            </a:r>
          </a:p>
        </p:txBody>
      </p:sp>
      <p:sp>
        <p:nvSpPr>
          <p:cNvPr id="3" name="Text Placeholder 2">
            <a:extLst>
              <a:ext uri="{FF2B5EF4-FFF2-40B4-BE49-F238E27FC236}">
                <a16:creationId xmlns:a16="http://schemas.microsoft.com/office/drawing/2014/main" id="{72F37811-8893-5C4B-87DF-F961288BCD9D}"/>
              </a:ext>
            </a:extLst>
          </p:cNvPr>
          <p:cNvSpPr>
            <a:spLocks noGrp="1"/>
          </p:cNvSpPr>
          <p:nvPr>
            <p:ph type="body" idx="1"/>
          </p:nvPr>
        </p:nvSpPr>
        <p:spPr>
          <a:xfrm>
            <a:off x="311702" y="1152475"/>
            <a:ext cx="8520599" cy="863864"/>
          </a:xfrm>
        </p:spPr>
        <p:txBody>
          <a:bodyPr/>
          <a:lstStyle/>
          <a:p>
            <a:pPr marL="285750" indent="-285750">
              <a:lnSpc>
                <a:spcPct val="100000"/>
              </a:lnSpc>
              <a:buFont typeface="Wingdings" pitchFamily="2" charset="2"/>
              <a:buChar char="Ø"/>
            </a:pPr>
            <a:r>
              <a:rPr lang="en-US" sz="2000" dirty="0">
                <a:solidFill>
                  <a:schemeClr val="tx1"/>
                </a:solidFill>
              </a:rPr>
              <a:t>Previous studies have shown many applications that have natural resilience</a:t>
            </a:r>
          </a:p>
        </p:txBody>
      </p:sp>
      <p:sp>
        <p:nvSpPr>
          <p:cNvPr id="4" name="Slide Number Placeholder 3">
            <a:extLst>
              <a:ext uri="{FF2B5EF4-FFF2-40B4-BE49-F238E27FC236}">
                <a16:creationId xmlns:a16="http://schemas.microsoft.com/office/drawing/2014/main" id="{B9002A54-3E1E-0745-9F9C-05EF60A5F51C}"/>
              </a:ext>
            </a:extLst>
          </p:cNvPr>
          <p:cNvSpPr>
            <a:spLocks noGrp="1"/>
          </p:cNvSpPr>
          <p:nvPr>
            <p:ph type="sldNum" idx="12"/>
          </p:nvPr>
        </p:nvSpPr>
        <p:spPr/>
        <p:txBody>
          <a:bodyPr/>
          <a:lstStyle/>
          <a:p>
            <a:r>
              <a:rPr lang="en" dirty="0"/>
              <a:t>3</a:t>
            </a:r>
          </a:p>
        </p:txBody>
      </p:sp>
      <p:sp>
        <p:nvSpPr>
          <p:cNvPr id="5" name="TextBox 4">
            <a:extLst>
              <a:ext uri="{FF2B5EF4-FFF2-40B4-BE49-F238E27FC236}">
                <a16:creationId xmlns:a16="http://schemas.microsoft.com/office/drawing/2014/main" id="{525AB846-CBE7-E849-BF6C-58FC50B56188}"/>
              </a:ext>
            </a:extLst>
          </p:cNvPr>
          <p:cNvSpPr txBox="1"/>
          <p:nvPr/>
        </p:nvSpPr>
        <p:spPr>
          <a:xfrm>
            <a:off x="505327" y="2188388"/>
            <a:ext cx="8133348" cy="1323439"/>
          </a:xfrm>
          <a:prstGeom prst="rect">
            <a:avLst/>
          </a:prstGeom>
          <a:noFill/>
        </p:spPr>
        <p:txBody>
          <a:bodyPr wrap="square" rtlCol="0">
            <a:spAutoFit/>
          </a:bodyPr>
          <a:lstStyle/>
          <a:p>
            <a:pPr marL="342900" indent="-342900">
              <a:buFont typeface="Courier New" panose="02070309020205020404" pitchFamily="49" charset="0"/>
              <a:buChar char="o"/>
            </a:pPr>
            <a:r>
              <a:rPr lang="en-US" sz="2000" dirty="0">
                <a:solidFill>
                  <a:schemeClr val="tx1"/>
                </a:solidFill>
              </a:rPr>
              <a:t>Examples of such applications are algebraic multi-grid solvers (AMG), Conjugate Gradient (CG) solvers, Monte Carlo simulations, and machine learning algorithms, such as clustering and deep-learning neural networks</a:t>
            </a:r>
          </a:p>
        </p:txBody>
      </p:sp>
      <p:sp>
        <p:nvSpPr>
          <p:cNvPr id="7" name="Cloud Callout 6">
            <a:extLst>
              <a:ext uri="{FF2B5EF4-FFF2-40B4-BE49-F238E27FC236}">
                <a16:creationId xmlns:a16="http://schemas.microsoft.com/office/drawing/2014/main" id="{61EF9BE0-D21E-004F-8278-AD1B0F6B43F8}"/>
              </a:ext>
            </a:extLst>
          </p:cNvPr>
          <p:cNvSpPr/>
          <p:nvPr/>
        </p:nvSpPr>
        <p:spPr>
          <a:xfrm>
            <a:off x="505327" y="1584407"/>
            <a:ext cx="7515649" cy="2573106"/>
          </a:xfrm>
          <a:prstGeom prst="cloudCallou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i="1" dirty="0">
                <a:solidFill>
                  <a:sysClr val="windowText" lastClr="000000"/>
                </a:solidFill>
              </a:rPr>
              <a:t>Why does the application have natural resilience?</a:t>
            </a:r>
          </a:p>
          <a:p>
            <a:pPr algn="ctr"/>
            <a:r>
              <a:rPr lang="en-US" sz="2800" i="1" dirty="0">
                <a:solidFill>
                  <a:sysClr val="windowText" lastClr="000000"/>
                </a:solidFill>
              </a:rPr>
              <a:t>We don’t have a framework to identify the reason.</a:t>
            </a:r>
          </a:p>
        </p:txBody>
      </p:sp>
    </p:spTree>
    <p:extLst>
      <p:ext uri="{BB962C8B-B14F-4D97-AF65-F5344CB8AC3E}">
        <p14:creationId xmlns:p14="http://schemas.microsoft.com/office/powerpoint/2010/main" val="2947984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1"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9B363-9037-D94B-A2C3-FEB9C1425EFB}"/>
              </a:ext>
            </a:extLst>
          </p:cNvPr>
          <p:cNvSpPr>
            <a:spLocks noGrp="1"/>
          </p:cNvSpPr>
          <p:nvPr>
            <p:ph type="title"/>
          </p:nvPr>
        </p:nvSpPr>
        <p:spPr/>
        <p:txBody>
          <a:bodyPr/>
          <a:lstStyle/>
          <a:p>
            <a:r>
              <a:rPr lang="en-US" sz="3200" dirty="0"/>
              <a:t>The goal of FlipTracker</a:t>
            </a:r>
          </a:p>
        </p:txBody>
      </p:sp>
      <p:sp>
        <p:nvSpPr>
          <p:cNvPr id="4" name="Slide Number Placeholder 3">
            <a:extLst>
              <a:ext uri="{FF2B5EF4-FFF2-40B4-BE49-F238E27FC236}">
                <a16:creationId xmlns:a16="http://schemas.microsoft.com/office/drawing/2014/main" id="{D268C387-AD1A-D347-9C2D-A59F689A6A6F}"/>
              </a:ext>
            </a:extLst>
          </p:cNvPr>
          <p:cNvSpPr>
            <a:spLocks noGrp="1"/>
          </p:cNvSpPr>
          <p:nvPr>
            <p:ph type="sldNum" idx="12"/>
          </p:nvPr>
        </p:nvSpPr>
        <p:spPr/>
        <p:txBody>
          <a:bodyPr/>
          <a:lstStyle/>
          <a:p>
            <a:r>
              <a:rPr lang="en" dirty="0"/>
              <a:t>4</a:t>
            </a:r>
          </a:p>
        </p:txBody>
      </p:sp>
      <p:sp>
        <p:nvSpPr>
          <p:cNvPr id="6" name="Text Placeholder 2">
            <a:extLst>
              <a:ext uri="{FF2B5EF4-FFF2-40B4-BE49-F238E27FC236}">
                <a16:creationId xmlns:a16="http://schemas.microsoft.com/office/drawing/2014/main" id="{EAC292C8-8C21-9A43-812C-96A50CC2D145}"/>
              </a:ext>
            </a:extLst>
          </p:cNvPr>
          <p:cNvSpPr txBox="1">
            <a:spLocks/>
          </p:cNvSpPr>
          <p:nvPr/>
        </p:nvSpPr>
        <p:spPr>
          <a:xfrm>
            <a:off x="311702" y="1333161"/>
            <a:ext cx="8520599" cy="1507533"/>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R="0" lvl="0" algn="l" rtl="0">
              <a:lnSpc>
                <a:spcPct val="115000"/>
              </a:lnSpc>
              <a:spcBef>
                <a:spcPts val="0"/>
              </a:spcBef>
              <a:spcAft>
                <a:spcPts val="1600"/>
              </a:spcAft>
              <a:buClr>
                <a:schemeClr val="dk2"/>
              </a:buClr>
              <a:buSzPct val="100000"/>
              <a:buNone/>
              <a:defRPr sz="1800" b="0" i="0" u="none" strike="noStrike" cap="none">
                <a:solidFill>
                  <a:schemeClr val="dk2"/>
                </a:solidFill>
                <a:latin typeface="Arial"/>
                <a:ea typeface="Arial"/>
                <a:cs typeface="Arial"/>
                <a:sym typeface="Arial"/>
              </a:defRPr>
            </a:lvl1pPr>
            <a:lvl2pPr marR="0" lvl="1"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2pPr>
            <a:lvl3pPr marR="0" lvl="2"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3pPr>
            <a:lvl4pPr marR="0" lvl="3"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4pPr>
            <a:lvl5pPr marR="0" lvl="4"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5pPr>
            <a:lvl6pPr marR="0" lvl="5"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6pPr>
            <a:lvl7pPr marR="0" lvl="6"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7pPr>
            <a:lvl8pPr marR="0" lvl="7"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8pPr>
            <a:lvl9pPr marR="0" lvl="8"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9pPr>
          </a:lstStyle>
          <a:p>
            <a:pPr marL="285750" indent="-285750">
              <a:lnSpc>
                <a:spcPct val="100000"/>
              </a:lnSpc>
              <a:buFont typeface="Wingdings" pitchFamily="2" charset="2"/>
              <a:buChar char="Ø"/>
            </a:pPr>
            <a:r>
              <a:rPr lang="en-US" sz="2000" dirty="0">
                <a:solidFill>
                  <a:schemeClr val="tx1"/>
                </a:solidFill>
              </a:rPr>
              <a:t>To design a code structure model that enables to separate an application into code regions</a:t>
            </a:r>
          </a:p>
          <a:p>
            <a:pPr marL="285750" indent="-285750">
              <a:lnSpc>
                <a:spcPct val="100000"/>
              </a:lnSpc>
              <a:buFont typeface="Wingdings" pitchFamily="2" charset="2"/>
              <a:buChar char="Ø"/>
            </a:pPr>
            <a:r>
              <a:rPr lang="en-US" sz="2000" dirty="0">
                <a:solidFill>
                  <a:schemeClr val="tx1"/>
                </a:solidFill>
              </a:rPr>
              <a:t>To have a framework that allows us to do fine-grained analysis of error propagation and resilience properties</a:t>
            </a:r>
          </a:p>
          <a:p>
            <a:pPr marL="285750" indent="-285750">
              <a:lnSpc>
                <a:spcPct val="100000"/>
              </a:lnSpc>
              <a:buFont typeface="Wingdings" pitchFamily="2" charset="2"/>
              <a:buChar char="Ø"/>
            </a:pPr>
            <a:r>
              <a:rPr lang="en-US" sz="2000" dirty="0">
                <a:solidFill>
                  <a:schemeClr val="tx1"/>
                </a:solidFill>
              </a:rPr>
              <a:t>To propose a methodology that helps reason the natural resilience of code segments</a:t>
            </a:r>
          </a:p>
        </p:txBody>
      </p:sp>
    </p:spTree>
    <p:extLst>
      <p:ext uri="{BB962C8B-B14F-4D97-AF65-F5344CB8AC3E}">
        <p14:creationId xmlns:p14="http://schemas.microsoft.com/office/powerpoint/2010/main" val="3788331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title"/>
          </p:nvPr>
        </p:nvSpPr>
        <p:spPr>
          <a:xfrm>
            <a:off x="311700" y="204393"/>
            <a:ext cx="8520600" cy="572700"/>
          </a:xfrm>
          <a:prstGeom prst="rect">
            <a:avLst/>
          </a:prstGeom>
        </p:spPr>
        <p:txBody>
          <a:bodyPr lIns="91425" tIns="91425" rIns="91425" bIns="91425" anchor="t" anchorCtr="0">
            <a:noAutofit/>
          </a:bodyPr>
          <a:lstStyle/>
          <a:p>
            <a:pPr>
              <a:buSzPct val="39285"/>
            </a:pPr>
            <a:r>
              <a:rPr lang="en-US" altLang="en-US" sz="3200" dirty="0"/>
              <a:t>Fault model </a:t>
            </a:r>
            <a:endParaRPr sz="3200" dirty="0"/>
          </a:p>
        </p:txBody>
      </p:sp>
      <p:sp>
        <p:nvSpPr>
          <p:cNvPr id="116" name="Shape 116"/>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r>
              <a:rPr lang="en" dirty="0"/>
              <a:t>5</a:t>
            </a:r>
          </a:p>
        </p:txBody>
      </p:sp>
      <p:sp>
        <p:nvSpPr>
          <p:cNvPr id="15" name="Content Placeholder 2">
            <a:extLst>
              <a:ext uri="{FF2B5EF4-FFF2-40B4-BE49-F238E27FC236}">
                <a16:creationId xmlns:a16="http://schemas.microsoft.com/office/drawing/2014/main" id="{CC79F5C6-5508-A247-9E01-B3587C86DE97}"/>
              </a:ext>
            </a:extLst>
          </p:cNvPr>
          <p:cNvSpPr txBox="1">
            <a:spLocks noChangeArrowheads="1"/>
          </p:cNvSpPr>
          <p:nvPr/>
        </p:nvSpPr>
        <p:spPr>
          <a:xfrm>
            <a:off x="311700" y="1179095"/>
            <a:ext cx="8229600" cy="3328737"/>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R="0" lvl="0" algn="l" rtl="0">
              <a:lnSpc>
                <a:spcPct val="115000"/>
              </a:lnSpc>
              <a:spcBef>
                <a:spcPts val="0"/>
              </a:spcBef>
              <a:spcAft>
                <a:spcPts val="1600"/>
              </a:spcAft>
              <a:buClr>
                <a:schemeClr val="dk2"/>
              </a:buClr>
              <a:buSzPct val="100000"/>
              <a:buNone/>
              <a:defRPr sz="1800" b="0" i="0" u="none" strike="noStrike" cap="none">
                <a:solidFill>
                  <a:schemeClr val="dk2"/>
                </a:solidFill>
                <a:latin typeface="Arial"/>
                <a:ea typeface="Arial"/>
                <a:cs typeface="Arial"/>
                <a:sym typeface="Arial"/>
              </a:defRPr>
            </a:lvl1pPr>
            <a:lvl2pPr marR="0" lvl="1"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2pPr>
            <a:lvl3pPr marR="0" lvl="2"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3pPr>
            <a:lvl4pPr marR="0" lvl="3"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4pPr>
            <a:lvl5pPr marR="0" lvl="4"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5pPr>
            <a:lvl6pPr marR="0" lvl="5"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6pPr>
            <a:lvl7pPr marR="0" lvl="6"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7pPr>
            <a:lvl8pPr marR="0" lvl="7"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8pPr>
            <a:lvl9pPr marR="0" lvl="8" algn="l" rtl="0">
              <a:lnSpc>
                <a:spcPct val="115000"/>
              </a:lnSpc>
              <a:spcBef>
                <a:spcPts val="0"/>
              </a:spcBef>
              <a:spcAft>
                <a:spcPts val="1600"/>
              </a:spcAft>
              <a:buClr>
                <a:schemeClr val="dk2"/>
              </a:buClr>
              <a:buNone/>
              <a:defRPr sz="1400" b="0" i="0" u="none" strike="noStrike" cap="none">
                <a:solidFill>
                  <a:schemeClr val="dk2"/>
                </a:solidFill>
                <a:latin typeface="Arial"/>
                <a:ea typeface="Arial"/>
                <a:cs typeface="Arial"/>
                <a:sym typeface="Arial"/>
              </a:defRPr>
            </a:lvl9pPr>
          </a:lstStyle>
          <a:p>
            <a:pPr marL="457200" indent="-457200">
              <a:buFont typeface="Wingdings" pitchFamily="2" charset="2"/>
              <a:buChar char="Ø"/>
            </a:pPr>
            <a:r>
              <a:rPr lang="en-US" altLang="en-US" sz="2000" dirty="0">
                <a:solidFill>
                  <a:schemeClr val="tx1"/>
                </a:solidFill>
              </a:rPr>
              <a:t>We use </a:t>
            </a:r>
            <a:r>
              <a:rPr lang="en-US" altLang="en-US" sz="2000" i="1" dirty="0">
                <a:solidFill>
                  <a:schemeClr val="tx1"/>
                </a:solidFill>
              </a:rPr>
              <a:t>random fault injection </a:t>
            </a:r>
            <a:r>
              <a:rPr lang="en-US" altLang="en-US" sz="2000" dirty="0">
                <a:solidFill>
                  <a:schemeClr val="tx1"/>
                </a:solidFill>
              </a:rPr>
              <a:t>to mimic the effect of real soft errors in the application</a:t>
            </a:r>
          </a:p>
          <a:p>
            <a:pPr marL="457200" indent="-457200">
              <a:buFont typeface="Wingdings" pitchFamily="2" charset="2"/>
              <a:buChar char="Ø"/>
            </a:pPr>
            <a:r>
              <a:rPr lang="en-US" altLang="en-US" sz="2000" dirty="0">
                <a:solidFill>
                  <a:schemeClr val="tx1"/>
                </a:solidFill>
              </a:rPr>
              <a:t>When an error is injected, we define three possible error manifestations</a:t>
            </a:r>
          </a:p>
        </p:txBody>
      </p:sp>
      <p:sp>
        <p:nvSpPr>
          <p:cNvPr id="2" name="TextBox 1">
            <a:extLst>
              <a:ext uri="{FF2B5EF4-FFF2-40B4-BE49-F238E27FC236}">
                <a16:creationId xmlns:a16="http://schemas.microsoft.com/office/drawing/2014/main" id="{F391ED37-C17F-8143-8E04-7080DB1E4160}"/>
              </a:ext>
            </a:extLst>
          </p:cNvPr>
          <p:cNvSpPr txBox="1"/>
          <p:nvPr/>
        </p:nvSpPr>
        <p:spPr>
          <a:xfrm>
            <a:off x="862062" y="2993357"/>
            <a:ext cx="3837910" cy="1015663"/>
          </a:xfrm>
          <a:prstGeom prst="rect">
            <a:avLst/>
          </a:prstGeom>
          <a:noFill/>
        </p:spPr>
        <p:txBody>
          <a:bodyPr wrap="none" rtlCol="0">
            <a:spAutoFit/>
          </a:bodyPr>
          <a:lstStyle/>
          <a:p>
            <a:pPr marL="342900" indent="-342900">
              <a:buFont typeface="Courier New" panose="02070309020205020404" pitchFamily="49" charset="0"/>
              <a:buChar char="o"/>
            </a:pPr>
            <a:r>
              <a:rPr lang="en-US" altLang="en-US" sz="2000" dirty="0">
                <a:solidFill>
                  <a:schemeClr val="tx1"/>
                </a:solidFill>
              </a:rPr>
              <a:t>Success </a:t>
            </a:r>
          </a:p>
          <a:p>
            <a:pPr marL="342900" indent="-342900">
              <a:buFont typeface="Courier New" panose="02070309020205020404" pitchFamily="49" charset="0"/>
              <a:buChar char="o"/>
            </a:pPr>
            <a:r>
              <a:rPr lang="en-US" altLang="en-US" sz="2000" dirty="0">
                <a:solidFill>
                  <a:schemeClr val="tx1"/>
                </a:solidFill>
              </a:rPr>
              <a:t>SDC (Silent Data Corruption)</a:t>
            </a:r>
          </a:p>
          <a:p>
            <a:pPr marL="342900" indent="-342900">
              <a:buFont typeface="Courier New" panose="02070309020205020404" pitchFamily="49" charset="0"/>
              <a:buChar char="o"/>
            </a:pPr>
            <a:r>
              <a:rPr lang="en-US" altLang="en-US" sz="2000" dirty="0">
                <a:solidFill>
                  <a:schemeClr val="tx1"/>
                </a:solidFill>
              </a:rPr>
              <a:t>Interruption</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
                                            <p:txEl>
                                              <p:pRg st="1" end="1"/>
                                            </p:txEl>
                                          </p:spTgt>
                                        </p:tgtEl>
                                        <p:attrNameLst>
                                          <p:attrName>style.visibility</p:attrName>
                                        </p:attrNameLst>
                                      </p:cBhvr>
                                      <p:to>
                                        <p:strVal val="visible"/>
                                      </p:to>
                                    </p:set>
                                    <p:animEffect transition="in" filter="fade">
                                      <p:cBhvr>
                                        <p:cTn id="7" dur="500"/>
                                        <p:tgtEl>
                                          <p:spTgt spid="1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5A03D-9FFD-5C46-9CE9-87F20AA65663}"/>
              </a:ext>
            </a:extLst>
          </p:cNvPr>
          <p:cNvSpPr>
            <a:spLocks noGrp="1"/>
          </p:cNvSpPr>
          <p:nvPr>
            <p:ph type="title"/>
          </p:nvPr>
        </p:nvSpPr>
        <p:spPr>
          <a:xfrm>
            <a:off x="311702" y="246256"/>
            <a:ext cx="8520599" cy="572699"/>
          </a:xfrm>
        </p:spPr>
        <p:txBody>
          <a:bodyPr/>
          <a:lstStyle/>
          <a:p>
            <a:r>
              <a:rPr lang="en-US" sz="3200" dirty="0">
                <a:solidFill>
                  <a:schemeClr val="tx1"/>
                </a:solidFill>
              </a:rPr>
              <a:t>Application Code Region Model</a:t>
            </a:r>
          </a:p>
        </p:txBody>
      </p:sp>
      <p:sp>
        <p:nvSpPr>
          <p:cNvPr id="3" name="Text Placeholder 2">
            <a:extLst>
              <a:ext uri="{FF2B5EF4-FFF2-40B4-BE49-F238E27FC236}">
                <a16:creationId xmlns:a16="http://schemas.microsoft.com/office/drawing/2014/main" id="{9221A9F5-B9B4-114B-952F-A67D7DD580C5}"/>
              </a:ext>
            </a:extLst>
          </p:cNvPr>
          <p:cNvSpPr>
            <a:spLocks noGrp="1"/>
          </p:cNvSpPr>
          <p:nvPr>
            <p:ph type="body" idx="1"/>
          </p:nvPr>
        </p:nvSpPr>
        <p:spPr>
          <a:xfrm>
            <a:off x="311702" y="1152475"/>
            <a:ext cx="8520599" cy="3416400"/>
          </a:xfrm>
        </p:spPr>
        <p:txBody>
          <a:bodyPr/>
          <a:lstStyle/>
          <a:p>
            <a:pPr marL="285750" indent="-285750">
              <a:buFont typeface="Wingdings" pitchFamily="2" charset="2"/>
              <a:buChar char="Ø"/>
            </a:pPr>
            <a:r>
              <a:rPr lang="en-US" sz="2000" dirty="0">
                <a:solidFill>
                  <a:schemeClr val="tx1"/>
                </a:solidFill>
              </a:rPr>
              <a:t>We characterize HPC applications as sets of iterative structures or loops where the program spends most of its time</a:t>
            </a:r>
          </a:p>
        </p:txBody>
      </p:sp>
      <p:sp>
        <p:nvSpPr>
          <p:cNvPr id="4" name="Slide Number Placeholder 3">
            <a:extLst>
              <a:ext uri="{FF2B5EF4-FFF2-40B4-BE49-F238E27FC236}">
                <a16:creationId xmlns:a16="http://schemas.microsoft.com/office/drawing/2014/main" id="{04CDDAC9-E7F1-B440-9A91-1D152DD533CE}"/>
              </a:ext>
            </a:extLst>
          </p:cNvPr>
          <p:cNvSpPr>
            <a:spLocks noGrp="1"/>
          </p:cNvSpPr>
          <p:nvPr>
            <p:ph type="sldNum" idx="12"/>
          </p:nvPr>
        </p:nvSpPr>
        <p:spPr/>
        <p:txBody>
          <a:bodyPr/>
          <a:lstStyle/>
          <a:p>
            <a:r>
              <a:rPr lang="en" dirty="0"/>
              <a:t>6</a:t>
            </a:r>
          </a:p>
        </p:txBody>
      </p:sp>
      <p:sp>
        <p:nvSpPr>
          <p:cNvPr id="17" name="Rectangle 16">
            <a:extLst>
              <a:ext uri="{FF2B5EF4-FFF2-40B4-BE49-F238E27FC236}">
                <a16:creationId xmlns:a16="http://schemas.microsoft.com/office/drawing/2014/main" id="{031EE651-6236-144D-A707-DEBCAFF06847}"/>
              </a:ext>
            </a:extLst>
          </p:cNvPr>
          <p:cNvSpPr/>
          <p:nvPr/>
        </p:nvSpPr>
        <p:spPr>
          <a:xfrm>
            <a:off x="4035527" y="2545617"/>
            <a:ext cx="3246416" cy="22356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8" name="TextBox 17">
            <a:extLst>
              <a:ext uri="{FF2B5EF4-FFF2-40B4-BE49-F238E27FC236}">
                <a16:creationId xmlns:a16="http://schemas.microsoft.com/office/drawing/2014/main" id="{7B30C5F4-8FAA-2344-8258-4411ED0368D5}"/>
              </a:ext>
            </a:extLst>
          </p:cNvPr>
          <p:cNvSpPr txBox="1"/>
          <p:nvPr/>
        </p:nvSpPr>
        <p:spPr>
          <a:xfrm>
            <a:off x="4606147" y="2054997"/>
            <a:ext cx="2345645" cy="707887"/>
          </a:xfrm>
          <a:prstGeom prst="rect">
            <a:avLst/>
          </a:prstGeom>
          <a:noFill/>
        </p:spPr>
        <p:txBody>
          <a:bodyPr wrap="square" rtlCol="0">
            <a:spAutoFit/>
          </a:bodyPr>
          <a:lstStyle/>
          <a:p>
            <a:r>
              <a:rPr lang="en-US" sz="2000" dirty="0"/>
              <a:t>HPC Application</a:t>
            </a:r>
          </a:p>
        </p:txBody>
      </p:sp>
      <p:sp>
        <p:nvSpPr>
          <p:cNvPr id="19" name="TextBox 18">
            <a:extLst>
              <a:ext uri="{FF2B5EF4-FFF2-40B4-BE49-F238E27FC236}">
                <a16:creationId xmlns:a16="http://schemas.microsoft.com/office/drawing/2014/main" id="{F49D2845-666C-6042-907F-4E240B6FBC97}"/>
              </a:ext>
            </a:extLst>
          </p:cNvPr>
          <p:cNvSpPr txBox="1"/>
          <p:nvPr/>
        </p:nvSpPr>
        <p:spPr>
          <a:xfrm>
            <a:off x="4195354" y="2857224"/>
            <a:ext cx="2938686" cy="1169551"/>
          </a:xfrm>
          <a:prstGeom prst="rect">
            <a:avLst/>
          </a:prstGeom>
          <a:noFill/>
          <a:ln>
            <a:noFill/>
          </a:ln>
        </p:spPr>
        <p:txBody>
          <a:bodyPr wrap="square" rtlCol="0">
            <a:spAutoFit/>
          </a:bodyPr>
          <a:lstStyle/>
          <a:p>
            <a:r>
              <a:rPr lang="en-US" dirty="0">
                <a:latin typeface="Consolas" charset="0"/>
                <a:ea typeface="Consolas" charset="0"/>
                <a:cs typeface="Consolas" charset="0"/>
              </a:rPr>
              <a:t>for (...) {</a:t>
            </a:r>
          </a:p>
          <a:p>
            <a:r>
              <a:rPr lang="en-US" dirty="0">
                <a:latin typeface="Consolas" charset="0"/>
                <a:ea typeface="Consolas" charset="0"/>
                <a:cs typeface="Consolas" charset="0"/>
              </a:rPr>
              <a:t>  x = y * ...</a:t>
            </a:r>
          </a:p>
          <a:p>
            <a:r>
              <a:rPr lang="en-US" dirty="0">
                <a:latin typeface="Consolas" charset="0"/>
                <a:ea typeface="Consolas" charset="0"/>
                <a:cs typeface="Consolas" charset="0"/>
              </a:rPr>
              <a:t>  double </a:t>
            </a:r>
            <a:r>
              <a:rPr lang="en-US" dirty="0" err="1">
                <a:latin typeface="Consolas" charset="0"/>
                <a:ea typeface="Consolas" charset="0"/>
                <a:cs typeface="Consolas" charset="0"/>
              </a:rPr>
              <a:t>tmp</a:t>
            </a:r>
            <a:r>
              <a:rPr lang="en-US" dirty="0">
                <a:latin typeface="Consolas" charset="0"/>
                <a:ea typeface="Consolas" charset="0"/>
                <a:cs typeface="Consolas" charset="0"/>
              </a:rPr>
              <a:t> = x + ...</a:t>
            </a:r>
          </a:p>
          <a:p>
            <a:r>
              <a:rPr lang="en-US" dirty="0">
                <a:latin typeface="Consolas" charset="0"/>
                <a:ea typeface="Consolas" charset="0"/>
                <a:cs typeface="Consolas" charset="0"/>
              </a:rPr>
              <a:t>  result = ...</a:t>
            </a:r>
          </a:p>
          <a:p>
            <a:r>
              <a:rPr lang="en-US" dirty="0">
                <a:latin typeface="Consolas" charset="0"/>
                <a:ea typeface="Consolas" charset="0"/>
                <a:cs typeface="Consolas" charset="0"/>
              </a:rPr>
              <a:t>}</a:t>
            </a:r>
          </a:p>
        </p:txBody>
      </p:sp>
      <p:sp>
        <p:nvSpPr>
          <p:cNvPr id="20" name="TextBox 19">
            <a:extLst>
              <a:ext uri="{FF2B5EF4-FFF2-40B4-BE49-F238E27FC236}">
                <a16:creationId xmlns:a16="http://schemas.microsoft.com/office/drawing/2014/main" id="{EC642AF9-1611-5141-8895-C96185A94C15}"/>
              </a:ext>
            </a:extLst>
          </p:cNvPr>
          <p:cNvSpPr txBox="1"/>
          <p:nvPr/>
        </p:nvSpPr>
        <p:spPr>
          <a:xfrm>
            <a:off x="4195354" y="2527766"/>
            <a:ext cx="2938688" cy="307776"/>
          </a:xfrm>
          <a:prstGeom prst="rect">
            <a:avLst/>
          </a:prstGeom>
          <a:noFill/>
          <a:ln>
            <a:noFill/>
          </a:ln>
        </p:spPr>
        <p:txBody>
          <a:bodyPr wrap="square" rtlCol="0">
            <a:spAutoFit/>
          </a:bodyPr>
          <a:lstStyle/>
          <a:p>
            <a:r>
              <a:rPr lang="en-US" dirty="0">
                <a:latin typeface="Consolas" charset="0"/>
                <a:ea typeface="Consolas" charset="0"/>
                <a:cs typeface="Consolas" charset="0"/>
              </a:rPr>
              <a:t>y = ...</a:t>
            </a:r>
          </a:p>
        </p:txBody>
      </p:sp>
      <p:sp>
        <p:nvSpPr>
          <p:cNvPr id="21" name="TextBox 20">
            <a:extLst>
              <a:ext uri="{FF2B5EF4-FFF2-40B4-BE49-F238E27FC236}">
                <a16:creationId xmlns:a16="http://schemas.microsoft.com/office/drawing/2014/main" id="{68036DFA-84AF-5640-B54F-BDC53996C44B}"/>
              </a:ext>
            </a:extLst>
          </p:cNvPr>
          <p:cNvSpPr txBox="1"/>
          <p:nvPr/>
        </p:nvSpPr>
        <p:spPr>
          <a:xfrm>
            <a:off x="4174705" y="3982775"/>
            <a:ext cx="2959337" cy="307776"/>
          </a:xfrm>
          <a:prstGeom prst="rect">
            <a:avLst/>
          </a:prstGeom>
          <a:noFill/>
          <a:ln>
            <a:noFill/>
          </a:ln>
        </p:spPr>
        <p:txBody>
          <a:bodyPr wrap="square" rtlCol="0">
            <a:spAutoFit/>
          </a:bodyPr>
          <a:lstStyle/>
          <a:p>
            <a:r>
              <a:rPr lang="en-US" dirty="0">
                <a:latin typeface="Consolas" charset="0"/>
                <a:ea typeface="Consolas" charset="0"/>
                <a:cs typeface="Consolas" charset="0"/>
              </a:rPr>
              <a:t>z = result * ...</a:t>
            </a:r>
          </a:p>
        </p:txBody>
      </p:sp>
      <p:sp>
        <p:nvSpPr>
          <p:cNvPr id="22" name="Rectangle 21">
            <a:extLst>
              <a:ext uri="{FF2B5EF4-FFF2-40B4-BE49-F238E27FC236}">
                <a16:creationId xmlns:a16="http://schemas.microsoft.com/office/drawing/2014/main" id="{C2464BB7-A0C1-064B-ABB0-CF229F93B5F4}"/>
              </a:ext>
            </a:extLst>
          </p:cNvPr>
          <p:cNvSpPr/>
          <p:nvPr/>
        </p:nvSpPr>
        <p:spPr>
          <a:xfrm>
            <a:off x="4195354" y="4296590"/>
            <a:ext cx="2938688" cy="329113"/>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Consolas" charset="0"/>
                <a:ea typeface="Consolas" charset="0"/>
                <a:cs typeface="Consolas" charset="0"/>
              </a:rPr>
              <a:t>while (...) {. ...</a:t>
            </a:r>
          </a:p>
        </p:txBody>
      </p:sp>
      <p:sp>
        <p:nvSpPr>
          <p:cNvPr id="23" name="TextBox 22">
            <a:extLst>
              <a:ext uri="{FF2B5EF4-FFF2-40B4-BE49-F238E27FC236}">
                <a16:creationId xmlns:a16="http://schemas.microsoft.com/office/drawing/2014/main" id="{AE948507-BCBF-1F43-9CC8-0FC9E2497CCC}"/>
              </a:ext>
            </a:extLst>
          </p:cNvPr>
          <p:cNvSpPr txBox="1"/>
          <p:nvPr/>
        </p:nvSpPr>
        <p:spPr>
          <a:xfrm>
            <a:off x="732082" y="2331356"/>
            <a:ext cx="3301603" cy="369332"/>
          </a:xfrm>
          <a:prstGeom prst="rect">
            <a:avLst/>
          </a:prstGeom>
          <a:noFill/>
        </p:spPr>
        <p:txBody>
          <a:bodyPr wrap="square" rtlCol="0">
            <a:spAutoFit/>
          </a:bodyPr>
          <a:lstStyle/>
          <a:p>
            <a:pPr algn="ctr"/>
            <a:r>
              <a:rPr lang="en-US" sz="1800" dirty="0"/>
              <a:t>Non-resilience Code Region</a:t>
            </a:r>
          </a:p>
        </p:txBody>
      </p:sp>
      <p:sp>
        <p:nvSpPr>
          <p:cNvPr id="24" name="TextBox 23">
            <a:extLst>
              <a:ext uri="{FF2B5EF4-FFF2-40B4-BE49-F238E27FC236}">
                <a16:creationId xmlns:a16="http://schemas.microsoft.com/office/drawing/2014/main" id="{68228D0C-B4DD-3D48-A19C-9C010FF38091}"/>
              </a:ext>
            </a:extLst>
          </p:cNvPr>
          <p:cNvSpPr txBox="1"/>
          <p:nvPr/>
        </p:nvSpPr>
        <p:spPr>
          <a:xfrm>
            <a:off x="762907" y="3222079"/>
            <a:ext cx="3301603" cy="369332"/>
          </a:xfrm>
          <a:prstGeom prst="rect">
            <a:avLst/>
          </a:prstGeom>
          <a:noFill/>
        </p:spPr>
        <p:txBody>
          <a:bodyPr wrap="square" rtlCol="0">
            <a:spAutoFit/>
          </a:bodyPr>
          <a:lstStyle/>
          <a:p>
            <a:pPr algn="ctr"/>
            <a:r>
              <a:rPr lang="en-US" sz="1800" dirty="0"/>
              <a:t>Resilience Code Region</a:t>
            </a:r>
          </a:p>
        </p:txBody>
      </p:sp>
      <p:sp>
        <p:nvSpPr>
          <p:cNvPr id="30" name="TextBox 29">
            <a:extLst>
              <a:ext uri="{FF2B5EF4-FFF2-40B4-BE49-F238E27FC236}">
                <a16:creationId xmlns:a16="http://schemas.microsoft.com/office/drawing/2014/main" id="{3625E5F4-D4F7-8A47-8257-60F4B4F8E2EE}"/>
              </a:ext>
            </a:extLst>
          </p:cNvPr>
          <p:cNvSpPr txBox="1"/>
          <p:nvPr/>
        </p:nvSpPr>
        <p:spPr>
          <a:xfrm>
            <a:off x="675418" y="4090004"/>
            <a:ext cx="3325638" cy="369332"/>
          </a:xfrm>
          <a:prstGeom prst="rect">
            <a:avLst/>
          </a:prstGeom>
          <a:noFill/>
        </p:spPr>
        <p:txBody>
          <a:bodyPr wrap="square" rtlCol="0">
            <a:spAutoFit/>
          </a:bodyPr>
          <a:lstStyle/>
          <a:p>
            <a:pPr algn="ctr"/>
            <a:r>
              <a:rPr lang="en-US" sz="1800" dirty="0"/>
              <a:t>Non-resilience Code Region</a:t>
            </a:r>
          </a:p>
        </p:txBody>
      </p:sp>
      <p:sp>
        <p:nvSpPr>
          <p:cNvPr id="31" name="TextBox 30">
            <a:extLst>
              <a:ext uri="{FF2B5EF4-FFF2-40B4-BE49-F238E27FC236}">
                <a16:creationId xmlns:a16="http://schemas.microsoft.com/office/drawing/2014/main" id="{0ED4CB20-6ED7-FB4A-AA99-9864FACDA3E2}"/>
              </a:ext>
            </a:extLst>
          </p:cNvPr>
          <p:cNvSpPr txBox="1"/>
          <p:nvPr/>
        </p:nvSpPr>
        <p:spPr>
          <a:xfrm>
            <a:off x="762907" y="4710657"/>
            <a:ext cx="3319327" cy="369332"/>
          </a:xfrm>
          <a:prstGeom prst="rect">
            <a:avLst/>
          </a:prstGeom>
          <a:noFill/>
        </p:spPr>
        <p:txBody>
          <a:bodyPr wrap="square" rtlCol="0">
            <a:spAutoFit/>
          </a:bodyPr>
          <a:lstStyle/>
          <a:p>
            <a:pPr algn="ctr"/>
            <a:r>
              <a:rPr lang="en-US" sz="1800" dirty="0"/>
              <a:t>Resilience Code Region</a:t>
            </a:r>
          </a:p>
        </p:txBody>
      </p:sp>
      <p:cxnSp>
        <p:nvCxnSpPr>
          <p:cNvPr id="32" name="Straight Connector 31">
            <a:extLst>
              <a:ext uri="{FF2B5EF4-FFF2-40B4-BE49-F238E27FC236}">
                <a16:creationId xmlns:a16="http://schemas.microsoft.com/office/drawing/2014/main" id="{F0272C6A-3981-524B-B1F6-3A8B2EE754DA}"/>
              </a:ext>
            </a:extLst>
          </p:cNvPr>
          <p:cNvCxnSpPr>
            <a:cxnSpLocks/>
          </p:cNvCxnSpPr>
          <p:nvPr/>
        </p:nvCxnSpPr>
        <p:spPr>
          <a:xfrm flipH="1" flipV="1">
            <a:off x="3849677" y="2690815"/>
            <a:ext cx="362333" cy="32671"/>
          </a:xfrm>
          <a:prstGeom prst="line">
            <a:avLst/>
          </a:prstGeom>
        </p:spPr>
        <p:style>
          <a:lnRef idx="1">
            <a:schemeClr val="dk1"/>
          </a:lnRef>
          <a:fillRef idx="0">
            <a:schemeClr val="dk1"/>
          </a:fillRef>
          <a:effectRef idx="0">
            <a:schemeClr val="dk1"/>
          </a:effectRef>
          <a:fontRef idx="minor">
            <a:schemeClr val="tx1"/>
          </a:fontRef>
        </p:style>
      </p:cxnSp>
      <p:cxnSp>
        <p:nvCxnSpPr>
          <p:cNvPr id="33" name="Straight Connector 32">
            <a:extLst>
              <a:ext uri="{FF2B5EF4-FFF2-40B4-BE49-F238E27FC236}">
                <a16:creationId xmlns:a16="http://schemas.microsoft.com/office/drawing/2014/main" id="{2044D886-DFD9-C74A-B7AE-976FD09B33FF}"/>
              </a:ext>
            </a:extLst>
          </p:cNvPr>
          <p:cNvCxnSpPr>
            <a:cxnSpLocks/>
          </p:cNvCxnSpPr>
          <p:nvPr/>
        </p:nvCxnSpPr>
        <p:spPr>
          <a:xfrm flipH="1">
            <a:off x="3848738" y="3400088"/>
            <a:ext cx="326100" cy="13314"/>
          </a:xfrm>
          <a:prstGeom prst="line">
            <a:avLst/>
          </a:prstGeom>
        </p:spPr>
        <p:style>
          <a:lnRef idx="1">
            <a:schemeClr val="dk1"/>
          </a:lnRef>
          <a:fillRef idx="0">
            <a:schemeClr val="dk1"/>
          </a:fillRef>
          <a:effectRef idx="0">
            <a:schemeClr val="dk1"/>
          </a:effectRef>
          <a:fontRef idx="minor">
            <a:schemeClr val="tx1"/>
          </a:fontRef>
        </p:style>
      </p:cxnSp>
      <p:cxnSp>
        <p:nvCxnSpPr>
          <p:cNvPr id="34" name="Straight Connector 33">
            <a:extLst>
              <a:ext uri="{FF2B5EF4-FFF2-40B4-BE49-F238E27FC236}">
                <a16:creationId xmlns:a16="http://schemas.microsoft.com/office/drawing/2014/main" id="{DF7F9F0E-2C8D-C34C-8F18-851A1FE620BC}"/>
              </a:ext>
            </a:extLst>
          </p:cNvPr>
          <p:cNvCxnSpPr>
            <a:cxnSpLocks/>
          </p:cNvCxnSpPr>
          <p:nvPr/>
        </p:nvCxnSpPr>
        <p:spPr>
          <a:xfrm flipH="1">
            <a:off x="3848738" y="4148780"/>
            <a:ext cx="344970" cy="67112"/>
          </a:xfrm>
          <a:prstGeom prst="line">
            <a:avLst/>
          </a:prstGeom>
        </p:spPr>
        <p:style>
          <a:lnRef idx="1">
            <a:schemeClr val="dk1"/>
          </a:lnRef>
          <a:fillRef idx="0">
            <a:schemeClr val="dk1"/>
          </a:fillRef>
          <a:effectRef idx="0">
            <a:schemeClr val="dk1"/>
          </a:effectRef>
          <a:fontRef idx="minor">
            <a:schemeClr val="tx1"/>
          </a:fontRef>
        </p:style>
      </p:cxnSp>
      <p:cxnSp>
        <p:nvCxnSpPr>
          <p:cNvPr id="35" name="Straight Connector 34">
            <a:extLst>
              <a:ext uri="{FF2B5EF4-FFF2-40B4-BE49-F238E27FC236}">
                <a16:creationId xmlns:a16="http://schemas.microsoft.com/office/drawing/2014/main" id="{84F3CB7D-2C56-1345-AF4E-AF7DAE57DE9C}"/>
              </a:ext>
            </a:extLst>
          </p:cNvPr>
          <p:cNvCxnSpPr>
            <a:cxnSpLocks/>
            <a:stCxn id="22" idx="1"/>
          </p:cNvCxnSpPr>
          <p:nvPr/>
        </p:nvCxnSpPr>
        <p:spPr>
          <a:xfrm flipH="1">
            <a:off x="3773840" y="4461146"/>
            <a:ext cx="421514" cy="330136"/>
          </a:xfrm>
          <a:prstGeom prst="line">
            <a:avLst/>
          </a:prstGeom>
        </p:spPr>
        <p:style>
          <a:lnRef idx="1">
            <a:schemeClr val="dk1"/>
          </a:lnRef>
          <a:fillRef idx="0">
            <a:schemeClr val="dk1"/>
          </a:fillRef>
          <a:effectRef idx="0">
            <a:schemeClr val="dk1"/>
          </a:effectRef>
          <a:fontRef idx="minor">
            <a:schemeClr val="tx1"/>
          </a:fontRef>
        </p:style>
      </p:cxnSp>
      <p:sp>
        <p:nvSpPr>
          <p:cNvPr id="40" name="Rectangle 39">
            <a:extLst>
              <a:ext uri="{FF2B5EF4-FFF2-40B4-BE49-F238E27FC236}">
                <a16:creationId xmlns:a16="http://schemas.microsoft.com/office/drawing/2014/main" id="{06397329-8563-5540-9B00-EB3920F8C26D}"/>
              </a:ext>
            </a:extLst>
          </p:cNvPr>
          <p:cNvSpPr/>
          <p:nvPr/>
        </p:nvSpPr>
        <p:spPr>
          <a:xfrm>
            <a:off x="4212010" y="2857224"/>
            <a:ext cx="2922030" cy="112555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D80E71D9-9A92-1645-94FE-E17B798B43DD}"/>
              </a:ext>
            </a:extLst>
          </p:cNvPr>
          <p:cNvSpPr/>
          <p:nvPr/>
        </p:nvSpPr>
        <p:spPr>
          <a:xfrm>
            <a:off x="4195352" y="4337897"/>
            <a:ext cx="2922030" cy="31532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98582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fade">
                                      <p:cBhvr>
                                        <p:cTn id="7" dur="500"/>
                                        <p:tgtEl>
                                          <p:spTgt spid="4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1"/>
                                        </p:tgtEl>
                                        <p:attrNameLst>
                                          <p:attrName>style.visibility</p:attrName>
                                        </p:attrNameLst>
                                      </p:cBhvr>
                                      <p:to>
                                        <p:strVal val="visible"/>
                                      </p:to>
                                    </p:set>
                                    <p:animEffect transition="in" filter="fade">
                                      <p:cBhvr>
                                        <p:cTn id="10" dur="500"/>
                                        <p:tgtEl>
                                          <p:spTgt spid="4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fade">
                                      <p:cBhvr>
                                        <p:cTn id="15" dur="500"/>
                                        <p:tgtEl>
                                          <p:spTgt spid="23"/>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4"/>
                                        </p:tgtEl>
                                        <p:attrNameLst>
                                          <p:attrName>style.visibility</p:attrName>
                                        </p:attrNameLst>
                                      </p:cBhvr>
                                      <p:to>
                                        <p:strVal val="visible"/>
                                      </p:to>
                                    </p:set>
                                    <p:animEffect transition="in" filter="fade">
                                      <p:cBhvr>
                                        <p:cTn id="18" dur="500"/>
                                        <p:tgtEl>
                                          <p:spTgt spid="24"/>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0"/>
                                        </p:tgtEl>
                                        <p:attrNameLst>
                                          <p:attrName>style.visibility</p:attrName>
                                        </p:attrNameLst>
                                      </p:cBhvr>
                                      <p:to>
                                        <p:strVal val="visible"/>
                                      </p:to>
                                    </p:set>
                                    <p:animEffect transition="in" filter="fade">
                                      <p:cBhvr>
                                        <p:cTn id="21" dur="500"/>
                                        <p:tgtEl>
                                          <p:spTgt spid="30"/>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1"/>
                                        </p:tgtEl>
                                        <p:attrNameLst>
                                          <p:attrName>style.visibility</p:attrName>
                                        </p:attrNameLst>
                                      </p:cBhvr>
                                      <p:to>
                                        <p:strVal val="visible"/>
                                      </p:to>
                                    </p:set>
                                    <p:animEffect transition="in" filter="fade">
                                      <p:cBhvr>
                                        <p:cTn id="24" dur="500"/>
                                        <p:tgtEl>
                                          <p:spTgt spid="31"/>
                                        </p:tgtEl>
                                      </p:cBhvr>
                                    </p:animEffect>
                                  </p:childTnLst>
                                </p:cTn>
                              </p:par>
                              <p:par>
                                <p:cTn id="25" presetID="10" presetClass="entr" presetSubtype="0" fill="hold" nodeType="withEffect">
                                  <p:stCondLst>
                                    <p:cond delay="0"/>
                                  </p:stCondLst>
                                  <p:childTnLst>
                                    <p:set>
                                      <p:cBhvr>
                                        <p:cTn id="26" dur="1" fill="hold">
                                          <p:stCondLst>
                                            <p:cond delay="0"/>
                                          </p:stCondLst>
                                        </p:cTn>
                                        <p:tgtEl>
                                          <p:spTgt spid="32"/>
                                        </p:tgtEl>
                                        <p:attrNameLst>
                                          <p:attrName>style.visibility</p:attrName>
                                        </p:attrNameLst>
                                      </p:cBhvr>
                                      <p:to>
                                        <p:strVal val="visible"/>
                                      </p:to>
                                    </p:set>
                                    <p:animEffect transition="in" filter="fade">
                                      <p:cBhvr>
                                        <p:cTn id="27" dur="500"/>
                                        <p:tgtEl>
                                          <p:spTgt spid="32"/>
                                        </p:tgtEl>
                                      </p:cBhvr>
                                    </p:animEffect>
                                  </p:childTnLst>
                                </p:cTn>
                              </p:par>
                              <p:par>
                                <p:cTn id="28" presetID="10" presetClass="entr" presetSubtype="0" fill="hold" nodeType="withEffect">
                                  <p:stCondLst>
                                    <p:cond delay="0"/>
                                  </p:stCondLst>
                                  <p:childTnLst>
                                    <p:set>
                                      <p:cBhvr>
                                        <p:cTn id="29" dur="1" fill="hold">
                                          <p:stCondLst>
                                            <p:cond delay="0"/>
                                          </p:stCondLst>
                                        </p:cTn>
                                        <p:tgtEl>
                                          <p:spTgt spid="33"/>
                                        </p:tgtEl>
                                        <p:attrNameLst>
                                          <p:attrName>style.visibility</p:attrName>
                                        </p:attrNameLst>
                                      </p:cBhvr>
                                      <p:to>
                                        <p:strVal val="visible"/>
                                      </p:to>
                                    </p:set>
                                    <p:animEffect transition="in" filter="fade">
                                      <p:cBhvr>
                                        <p:cTn id="30" dur="500"/>
                                        <p:tgtEl>
                                          <p:spTgt spid="33"/>
                                        </p:tgtEl>
                                      </p:cBhvr>
                                    </p:animEffect>
                                  </p:childTnLst>
                                </p:cTn>
                              </p:par>
                              <p:par>
                                <p:cTn id="31" presetID="10" presetClass="entr" presetSubtype="0" fill="hold" nodeType="withEffect">
                                  <p:stCondLst>
                                    <p:cond delay="0"/>
                                  </p:stCondLst>
                                  <p:childTnLst>
                                    <p:set>
                                      <p:cBhvr>
                                        <p:cTn id="32" dur="1" fill="hold">
                                          <p:stCondLst>
                                            <p:cond delay="0"/>
                                          </p:stCondLst>
                                        </p:cTn>
                                        <p:tgtEl>
                                          <p:spTgt spid="34"/>
                                        </p:tgtEl>
                                        <p:attrNameLst>
                                          <p:attrName>style.visibility</p:attrName>
                                        </p:attrNameLst>
                                      </p:cBhvr>
                                      <p:to>
                                        <p:strVal val="visible"/>
                                      </p:to>
                                    </p:set>
                                    <p:animEffect transition="in" filter="fade">
                                      <p:cBhvr>
                                        <p:cTn id="33" dur="500"/>
                                        <p:tgtEl>
                                          <p:spTgt spid="34"/>
                                        </p:tgtEl>
                                      </p:cBhvr>
                                    </p:animEffect>
                                  </p:childTnLst>
                                </p:cTn>
                              </p:par>
                              <p:par>
                                <p:cTn id="34" presetID="10" presetClass="entr" presetSubtype="0" fill="hold" nodeType="withEffect">
                                  <p:stCondLst>
                                    <p:cond delay="0"/>
                                  </p:stCondLst>
                                  <p:childTnLst>
                                    <p:set>
                                      <p:cBhvr>
                                        <p:cTn id="35" dur="1" fill="hold">
                                          <p:stCondLst>
                                            <p:cond delay="0"/>
                                          </p:stCondLst>
                                        </p:cTn>
                                        <p:tgtEl>
                                          <p:spTgt spid="35"/>
                                        </p:tgtEl>
                                        <p:attrNameLst>
                                          <p:attrName>style.visibility</p:attrName>
                                        </p:attrNameLst>
                                      </p:cBhvr>
                                      <p:to>
                                        <p:strVal val="visible"/>
                                      </p:to>
                                    </p:set>
                                    <p:animEffect transition="in" filter="fade">
                                      <p:cBhvr>
                                        <p:cTn id="36" dur="500"/>
                                        <p:tgtEl>
                                          <p:spTgt spid="35"/>
                                        </p:tgtEl>
                                      </p:cBhvr>
                                    </p:animEffect>
                                  </p:childTnLst>
                                </p:cTn>
                              </p:par>
                            </p:childTnLst>
                          </p:cTn>
                        </p:par>
                      </p:childTnLst>
                    </p:cTn>
                  </p:par>
                  <p:par>
                    <p:cTn id="37" fill="hold">
                      <p:stCondLst>
                        <p:cond delay="indefinite"/>
                      </p:stCondLst>
                      <p:childTnLst>
                        <p:par>
                          <p:cTn id="38" fill="hold">
                            <p:stCondLst>
                              <p:cond delay="0"/>
                            </p:stCondLst>
                            <p:childTnLst>
                              <p:par>
                                <p:cTn id="39" presetID="1" presetClass="exit" presetSubtype="0" fill="hold" grpId="0" nodeType="clickEffect">
                                  <p:stCondLst>
                                    <p:cond delay="0"/>
                                  </p:stCondLst>
                                  <p:childTnLst>
                                    <p:set>
                                      <p:cBhvr>
                                        <p:cTn id="40" dur="1" fill="hold">
                                          <p:stCondLst>
                                            <p:cond delay="0"/>
                                          </p:stCondLst>
                                        </p:cTn>
                                        <p:tgtEl>
                                          <p:spTgt spid="20"/>
                                        </p:tgtEl>
                                        <p:attrNameLst>
                                          <p:attrName>style.visibility</p:attrName>
                                        </p:attrNameLst>
                                      </p:cBhvr>
                                      <p:to>
                                        <p:strVal val="hidden"/>
                                      </p:to>
                                    </p:set>
                                  </p:childTnLst>
                                </p:cTn>
                              </p:par>
                              <p:par>
                                <p:cTn id="41" presetID="1" presetClass="exit" presetSubtype="0" fill="hold" grpId="0" nodeType="withEffect">
                                  <p:stCondLst>
                                    <p:cond delay="0"/>
                                  </p:stCondLst>
                                  <p:childTnLst>
                                    <p:set>
                                      <p:cBhvr>
                                        <p:cTn id="42" dur="1" fill="hold">
                                          <p:stCondLst>
                                            <p:cond delay="0"/>
                                          </p:stCondLst>
                                        </p:cTn>
                                        <p:tgtEl>
                                          <p:spTgt spid="21"/>
                                        </p:tgtEl>
                                        <p:attrNameLst>
                                          <p:attrName>style.visibility</p:attrName>
                                        </p:attrNameLst>
                                      </p:cBhvr>
                                      <p:to>
                                        <p:strVal val="hidden"/>
                                      </p:to>
                                    </p:set>
                                  </p:childTnLst>
                                </p:cTn>
                              </p:par>
                              <p:par>
                                <p:cTn id="43" presetID="1" presetClass="exit" presetSubtype="0" fill="hold" nodeType="withEffect">
                                  <p:stCondLst>
                                    <p:cond delay="0"/>
                                  </p:stCondLst>
                                  <p:childTnLst>
                                    <p:set>
                                      <p:cBhvr>
                                        <p:cTn id="44" dur="1" fill="hold">
                                          <p:stCondLst>
                                            <p:cond delay="0"/>
                                          </p:stCondLst>
                                        </p:cTn>
                                        <p:tgtEl>
                                          <p:spTgt spid="34"/>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0"/>
                                          </p:stCondLst>
                                        </p:cTn>
                                        <p:tgtEl>
                                          <p:spTgt spid="32"/>
                                        </p:tgtEl>
                                        <p:attrNameLst>
                                          <p:attrName>style.visibility</p:attrName>
                                        </p:attrNameLst>
                                      </p:cBhvr>
                                      <p:to>
                                        <p:strVal val="hidden"/>
                                      </p:to>
                                    </p:set>
                                  </p:childTnLst>
                                </p:cTn>
                              </p:par>
                              <p:par>
                                <p:cTn id="47" presetID="1" presetClass="exit" presetSubtype="0" fill="hold" grpId="1" nodeType="withEffect">
                                  <p:stCondLst>
                                    <p:cond delay="0"/>
                                  </p:stCondLst>
                                  <p:childTnLst>
                                    <p:set>
                                      <p:cBhvr>
                                        <p:cTn id="48" dur="1" fill="hold">
                                          <p:stCondLst>
                                            <p:cond delay="0"/>
                                          </p:stCondLst>
                                        </p:cTn>
                                        <p:tgtEl>
                                          <p:spTgt spid="23"/>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30"/>
                                        </p:tgtEl>
                                        <p:attrNameLst>
                                          <p:attrName>style.visibility</p:attrName>
                                        </p:attrNameLst>
                                      </p:cBhvr>
                                      <p:to>
                                        <p:strVal val="hidden"/>
                                      </p:to>
                                    </p:set>
                                  </p:childTnLst>
                                </p:cTn>
                              </p:par>
                              <p:par>
                                <p:cTn id="51" presetID="1" presetClass="exit" presetSubtype="0" fill="hold" grpId="0" nodeType="withEffect">
                                  <p:stCondLst>
                                    <p:cond delay="0"/>
                                  </p:stCondLst>
                                  <p:childTnLst>
                                    <p:set>
                                      <p:cBhvr>
                                        <p:cTn id="52" dur="1" fill="hold">
                                          <p:stCondLst>
                                            <p:cond delay="0"/>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0" grpId="0"/>
      <p:bldP spid="21" grpId="0"/>
      <p:bldP spid="23" grpId="0"/>
      <p:bldP spid="23" grpId="1"/>
      <p:bldP spid="24" grpId="0"/>
      <p:bldP spid="30" grpId="0"/>
      <p:bldP spid="30" grpId="1"/>
      <p:bldP spid="31" grpId="0"/>
      <p:bldP spid="40" grpId="0" animBg="1"/>
      <p:bldP spid="4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4" name="Shape 154"/>
          <p:cNvSpPr txBox="1">
            <a:spLocks noGrp="1"/>
          </p:cNvSpPr>
          <p:nvPr>
            <p:ph type="title"/>
          </p:nvPr>
        </p:nvSpPr>
        <p:spPr>
          <a:xfrm>
            <a:off x="311699" y="268562"/>
            <a:ext cx="8520600" cy="572700"/>
          </a:xfrm>
          <a:prstGeom prst="rect">
            <a:avLst/>
          </a:prstGeom>
        </p:spPr>
        <p:txBody>
          <a:bodyPr lIns="91425" tIns="91425" rIns="91425" bIns="91425" anchor="t" anchorCtr="0">
            <a:noAutofit/>
          </a:bodyPr>
          <a:lstStyle/>
          <a:p>
            <a:pPr>
              <a:buSzPct val="39285"/>
            </a:pPr>
            <a:r>
              <a:rPr lang="en-US" altLang="en-US" sz="3200" dirty="0"/>
              <a:t>An overview of FlipTracker</a:t>
            </a:r>
            <a:endParaRPr sz="3200" dirty="0"/>
          </a:p>
        </p:txBody>
      </p:sp>
      <p:sp>
        <p:nvSpPr>
          <p:cNvPr id="155" name="Shape 155"/>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r>
              <a:rPr lang="en" dirty="0"/>
              <a:t>7</a:t>
            </a:r>
          </a:p>
        </p:txBody>
      </p:sp>
      <p:sp>
        <p:nvSpPr>
          <p:cNvPr id="22" name="TextBox 21">
            <a:extLst>
              <a:ext uri="{FF2B5EF4-FFF2-40B4-BE49-F238E27FC236}">
                <a16:creationId xmlns:a16="http://schemas.microsoft.com/office/drawing/2014/main" id="{5E6431F5-5315-6044-BF9B-45EE58144339}"/>
              </a:ext>
            </a:extLst>
          </p:cNvPr>
          <p:cNvSpPr txBox="1"/>
          <p:nvPr/>
        </p:nvSpPr>
        <p:spPr>
          <a:xfrm>
            <a:off x="1194016" y="6677963"/>
            <a:ext cx="338554" cy="461665"/>
          </a:xfrm>
          <a:prstGeom prst="rect">
            <a:avLst/>
          </a:prstGeom>
          <a:noFill/>
        </p:spPr>
        <p:txBody>
          <a:bodyPr wrap="square" rtlCol="0">
            <a:spAutoFit/>
          </a:bodyPr>
          <a:lstStyle/>
          <a:p>
            <a:r>
              <a:rPr lang="en-US" dirty="0">
                <a:solidFill>
                  <a:schemeClr val="bg1"/>
                </a:solidFill>
              </a:rPr>
              <a:t>7</a:t>
            </a:r>
          </a:p>
        </p:txBody>
      </p:sp>
      <p:cxnSp>
        <p:nvCxnSpPr>
          <p:cNvPr id="24" name="Straight Arrow Connector 23">
            <a:extLst>
              <a:ext uri="{FF2B5EF4-FFF2-40B4-BE49-F238E27FC236}">
                <a16:creationId xmlns:a16="http://schemas.microsoft.com/office/drawing/2014/main" id="{7F41D3EB-267A-9845-BD55-BBC2BC69E9BB}"/>
              </a:ext>
            </a:extLst>
          </p:cNvPr>
          <p:cNvCxnSpPr/>
          <p:nvPr/>
        </p:nvCxnSpPr>
        <p:spPr>
          <a:xfrm>
            <a:off x="2527627" y="4477031"/>
            <a:ext cx="1693221" cy="0"/>
          </a:xfrm>
          <a:prstGeom prst="straightConnector1">
            <a:avLst/>
          </a:prstGeom>
          <a:ln w="25400">
            <a:solidFill>
              <a:schemeClr val="bg1"/>
            </a:solidFill>
            <a:prstDash val="dash"/>
            <a:headEnd type="none"/>
            <a:tailEnd type="none"/>
          </a:ln>
        </p:spPr>
        <p:style>
          <a:lnRef idx="1">
            <a:schemeClr val="dk1"/>
          </a:lnRef>
          <a:fillRef idx="0">
            <a:schemeClr val="dk1"/>
          </a:fillRef>
          <a:effectRef idx="0">
            <a:schemeClr val="dk1"/>
          </a:effectRef>
          <a:fontRef idx="minor">
            <a:schemeClr val="tx1"/>
          </a:fontRef>
        </p:style>
      </p:cxnSp>
      <p:sp>
        <p:nvSpPr>
          <p:cNvPr id="4" name="Rectangle 3">
            <a:extLst>
              <a:ext uri="{FF2B5EF4-FFF2-40B4-BE49-F238E27FC236}">
                <a16:creationId xmlns:a16="http://schemas.microsoft.com/office/drawing/2014/main" id="{DF084809-FD7B-8C4E-9B9D-D8C9A1DA77D7}"/>
              </a:ext>
            </a:extLst>
          </p:cNvPr>
          <p:cNvSpPr/>
          <p:nvPr/>
        </p:nvSpPr>
        <p:spPr>
          <a:xfrm>
            <a:off x="211508" y="2506210"/>
            <a:ext cx="1332374" cy="555416"/>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sz="1800" dirty="0"/>
              <a:t>Application</a:t>
            </a:r>
          </a:p>
        </p:txBody>
      </p:sp>
      <p:cxnSp>
        <p:nvCxnSpPr>
          <p:cNvPr id="6" name="Straight Arrow Connector 5">
            <a:extLst>
              <a:ext uri="{FF2B5EF4-FFF2-40B4-BE49-F238E27FC236}">
                <a16:creationId xmlns:a16="http://schemas.microsoft.com/office/drawing/2014/main" id="{CEC7F372-F7E7-6D4F-A299-98200A49C9AB}"/>
              </a:ext>
            </a:extLst>
          </p:cNvPr>
          <p:cNvCxnSpPr>
            <a:cxnSpLocks/>
            <a:stCxn id="4" idx="3"/>
          </p:cNvCxnSpPr>
          <p:nvPr/>
        </p:nvCxnSpPr>
        <p:spPr>
          <a:xfrm>
            <a:off x="1543882" y="2783918"/>
            <a:ext cx="397810"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15" name="Rectangle 14">
            <a:extLst>
              <a:ext uri="{FF2B5EF4-FFF2-40B4-BE49-F238E27FC236}">
                <a16:creationId xmlns:a16="http://schemas.microsoft.com/office/drawing/2014/main" id="{8C78309F-AD6B-7447-8361-A4B12B2315A0}"/>
              </a:ext>
            </a:extLst>
          </p:cNvPr>
          <p:cNvSpPr/>
          <p:nvPr/>
        </p:nvSpPr>
        <p:spPr>
          <a:xfrm>
            <a:off x="2212274" y="1732160"/>
            <a:ext cx="882318" cy="317278"/>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en-US" sz="1800" dirty="0"/>
          </a:p>
        </p:txBody>
      </p:sp>
      <p:sp>
        <p:nvSpPr>
          <p:cNvPr id="16" name="Rectangle 15">
            <a:extLst>
              <a:ext uri="{FF2B5EF4-FFF2-40B4-BE49-F238E27FC236}">
                <a16:creationId xmlns:a16="http://schemas.microsoft.com/office/drawing/2014/main" id="{9F915C65-E604-7B49-A34E-FAF3A0FC3C6A}"/>
              </a:ext>
            </a:extLst>
          </p:cNvPr>
          <p:cNvSpPr/>
          <p:nvPr/>
        </p:nvSpPr>
        <p:spPr>
          <a:xfrm>
            <a:off x="2212274" y="2185481"/>
            <a:ext cx="882318" cy="317278"/>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en-US" sz="1800" dirty="0"/>
          </a:p>
        </p:txBody>
      </p:sp>
      <p:sp>
        <p:nvSpPr>
          <p:cNvPr id="17" name="Rectangle 16">
            <a:extLst>
              <a:ext uri="{FF2B5EF4-FFF2-40B4-BE49-F238E27FC236}">
                <a16:creationId xmlns:a16="http://schemas.microsoft.com/office/drawing/2014/main" id="{3A85C0B4-A1A3-B349-8E60-75B46460C795}"/>
              </a:ext>
            </a:extLst>
          </p:cNvPr>
          <p:cNvSpPr/>
          <p:nvPr/>
        </p:nvSpPr>
        <p:spPr>
          <a:xfrm>
            <a:off x="2212274" y="2648969"/>
            <a:ext cx="882318" cy="317278"/>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en-US" sz="1800" dirty="0"/>
          </a:p>
        </p:txBody>
      </p:sp>
      <p:sp>
        <p:nvSpPr>
          <p:cNvPr id="19" name="Rectangle 18">
            <a:extLst>
              <a:ext uri="{FF2B5EF4-FFF2-40B4-BE49-F238E27FC236}">
                <a16:creationId xmlns:a16="http://schemas.microsoft.com/office/drawing/2014/main" id="{D4F028BC-FF54-9546-88DA-36A49FBE60CF}"/>
              </a:ext>
            </a:extLst>
          </p:cNvPr>
          <p:cNvSpPr/>
          <p:nvPr/>
        </p:nvSpPr>
        <p:spPr>
          <a:xfrm>
            <a:off x="2212274" y="3605290"/>
            <a:ext cx="882318" cy="317278"/>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en-US" sz="1800" dirty="0"/>
          </a:p>
        </p:txBody>
      </p:sp>
      <p:sp>
        <p:nvSpPr>
          <p:cNvPr id="9" name="TextBox 8">
            <a:extLst>
              <a:ext uri="{FF2B5EF4-FFF2-40B4-BE49-F238E27FC236}">
                <a16:creationId xmlns:a16="http://schemas.microsoft.com/office/drawing/2014/main" id="{5016871F-C6AE-E249-ABD4-2EB43D4E9D8D}"/>
              </a:ext>
            </a:extLst>
          </p:cNvPr>
          <p:cNvSpPr txBox="1"/>
          <p:nvPr/>
        </p:nvSpPr>
        <p:spPr>
          <a:xfrm>
            <a:off x="2402554" y="3058393"/>
            <a:ext cx="441146" cy="400110"/>
          </a:xfrm>
          <a:prstGeom prst="rect">
            <a:avLst/>
          </a:prstGeom>
          <a:noFill/>
        </p:spPr>
        <p:txBody>
          <a:bodyPr wrap="none" rtlCol="0">
            <a:spAutoFit/>
          </a:bodyPr>
          <a:lstStyle/>
          <a:p>
            <a:r>
              <a:rPr lang="en-US" sz="2000" b="1" dirty="0"/>
              <a:t>…</a:t>
            </a:r>
          </a:p>
        </p:txBody>
      </p:sp>
      <p:cxnSp>
        <p:nvCxnSpPr>
          <p:cNvPr id="11" name="Straight Arrow Connector 10">
            <a:extLst>
              <a:ext uri="{FF2B5EF4-FFF2-40B4-BE49-F238E27FC236}">
                <a16:creationId xmlns:a16="http://schemas.microsoft.com/office/drawing/2014/main" id="{2E6D2F95-204D-634C-86F1-34317AFA5E6F}"/>
              </a:ext>
            </a:extLst>
          </p:cNvPr>
          <p:cNvCxnSpPr>
            <a:cxnSpLocks/>
            <a:stCxn id="15" idx="3"/>
          </p:cNvCxnSpPr>
          <p:nvPr/>
        </p:nvCxnSpPr>
        <p:spPr>
          <a:xfrm>
            <a:off x="3094592" y="1890799"/>
            <a:ext cx="978644" cy="0"/>
          </a:xfrm>
          <a:prstGeom prst="straightConnector1">
            <a:avLst/>
          </a:prstGeom>
          <a:ln w="28575">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13" name="Left Brace 12">
            <a:extLst>
              <a:ext uri="{FF2B5EF4-FFF2-40B4-BE49-F238E27FC236}">
                <a16:creationId xmlns:a16="http://schemas.microsoft.com/office/drawing/2014/main" id="{DBA3B3F3-5C65-6840-AC30-A3197FB30BA1}"/>
              </a:ext>
            </a:extLst>
          </p:cNvPr>
          <p:cNvSpPr/>
          <p:nvPr/>
        </p:nvSpPr>
        <p:spPr>
          <a:xfrm>
            <a:off x="1990191" y="1855580"/>
            <a:ext cx="173584" cy="1935019"/>
          </a:xfrm>
          <a:prstGeom prst="leftBrace">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14" name="TextBox 13">
            <a:extLst>
              <a:ext uri="{FF2B5EF4-FFF2-40B4-BE49-F238E27FC236}">
                <a16:creationId xmlns:a16="http://schemas.microsoft.com/office/drawing/2014/main" id="{F8705648-58D4-204E-85A5-794CB5E94184}"/>
              </a:ext>
            </a:extLst>
          </p:cNvPr>
          <p:cNvSpPr txBox="1"/>
          <p:nvPr/>
        </p:nvSpPr>
        <p:spPr>
          <a:xfrm>
            <a:off x="1972190" y="1294149"/>
            <a:ext cx="1646605" cy="369332"/>
          </a:xfrm>
          <a:prstGeom prst="rect">
            <a:avLst/>
          </a:prstGeom>
          <a:noFill/>
        </p:spPr>
        <p:txBody>
          <a:bodyPr wrap="none" rtlCol="0">
            <a:spAutoFit/>
          </a:bodyPr>
          <a:lstStyle/>
          <a:p>
            <a:r>
              <a:rPr lang="en-US" sz="1800" dirty="0"/>
              <a:t>Code Regions</a:t>
            </a:r>
          </a:p>
        </p:txBody>
      </p:sp>
      <p:sp>
        <p:nvSpPr>
          <p:cNvPr id="26" name="Snip Single Corner Rectangle 25">
            <a:extLst>
              <a:ext uri="{FF2B5EF4-FFF2-40B4-BE49-F238E27FC236}">
                <a16:creationId xmlns:a16="http://schemas.microsoft.com/office/drawing/2014/main" id="{55D10D04-EA13-3846-B495-1D4B64E62F61}"/>
              </a:ext>
            </a:extLst>
          </p:cNvPr>
          <p:cNvSpPr/>
          <p:nvPr/>
        </p:nvSpPr>
        <p:spPr>
          <a:xfrm>
            <a:off x="5009862" y="1207609"/>
            <a:ext cx="432262" cy="594438"/>
          </a:xfrm>
          <a:prstGeom prst="snip1Rect">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FC15FFFB-F4CB-BD47-89E1-0C673F94F4E7}"/>
              </a:ext>
            </a:extLst>
          </p:cNvPr>
          <p:cNvSpPr txBox="1"/>
          <p:nvPr/>
        </p:nvSpPr>
        <p:spPr>
          <a:xfrm>
            <a:off x="5464303" y="1190374"/>
            <a:ext cx="2405521" cy="646331"/>
          </a:xfrm>
          <a:prstGeom prst="rect">
            <a:avLst/>
          </a:prstGeom>
          <a:noFill/>
        </p:spPr>
        <p:txBody>
          <a:bodyPr wrap="square" rtlCol="0">
            <a:spAutoFit/>
          </a:bodyPr>
          <a:lstStyle/>
          <a:p>
            <a:r>
              <a:rPr lang="en-US" sz="1800" dirty="0"/>
              <a:t>Clean Dynamic Instruction Trace</a:t>
            </a:r>
          </a:p>
        </p:txBody>
      </p:sp>
      <p:sp>
        <p:nvSpPr>
          <p:cNvPr id="34" name="Snip Single Corner Rectangle 33">
            <a:extLst>
              <a:ext uri="{FF2B5EF4-FFF2-40B4-BE49-F238E27FC236}">
                <a16:creationId xmlns:a16="http://schemas.microsoft.com/office/drawing/2014/main" id="{42D54480-B625-0940-B4E4-6689A22C455A}"/>
              </a:ext>
            </a:extLst>
          </p:cNvPr>
          <p:cNvSpPr/>
          <p:nvPr/>
        </p:nvSpPr>
        <p:spPr>
          <a:xfrm>
            <a:off x="6815860" y="2686236"/>
            <a:ext cx="432262" cy="594438"/>
          </a:xfrm>
          <a:prstGeom prst="snip1Rect">
            <a:avLst/>
          </a:prstGeom>
          <a:solidFill>
            <a:schemeClr val="tx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C767F3D1-BA8B-0848-BCD7-8F930397CC27}"/>
              </a:ext>
            </a:extLst>
          </p:cNvPr>
          <p:cNvSpPr txBox="1"/>
          <p:nvPr/>
        </p:nvSpPr>
        <p:spPr>
          <a:xfrm>
            <a:off x="7248122" y="2660289"/>
            <a:ext cx="1896066" cy="646331"/>
          </a:xfrm>
          <a:prstGeom prst="rect">
            <a:avLst/>
          </a:prstGeom>
          <a:noFill/>
        </p:spPr>
        <p:txBody>
          <a:bodyPr wrap="square" rtlCol="0">
            <a:spAutoFit/>
          </a:bodyPr>
          <a:lstStyle/>
          <a:p>
            <a:r>
              <a:rPr lang="en-US" sz="1800" dirty="0"/>
              <a:t>Faulty Dynamic Instruction Trace</a:t>
            </a:r>
          </a:p>
        </p:txBody>
      </p:sp>
      <p:cxnSp>
        <p:nvCxnSpPr>
          <p:cNvPr id="36" name="Straight Arrow Connector 35">
            <a:extLst>
              <a:ext uri="{FF2B5EF4-FFF2-40B4-BE49-F238E27FC236}">
                <a16:creationId xmlns:a16="http://schemas.microsoft.com/office/drawing/2014/main" id="{F172D7D3-DBD2-BE43-BE6D-83D479D8F6A5}"/>
              </a:ext>
            </a:extLst>
          </p:cNvPr>
          <p:cNvCxnSpPr>
            <a:cxnSpLocks/>
            <a:endCxn id="26" idx="2"/>
          </p:cNvCxnSpPr>
          <p:nvPr/>
        </p:nvCxnSpPr>
        <p:spPr>
          <a:xfrm>
            <a:off x="4073236" y="1502529"/>
            <a:ext cx="936626" cy="2299"/>
          </a:xfrm>
          <a:prstGeom prst="straightConnector1">
            <a:avLst/>
          </a:prstGeom>
          <a:ln w="28575">
            <a:headEnd type="none" w="med" len="med"/>
            <a:tailEnd type="triangle" w="med" len="med"/>
          </a:ln>
        </p:spPr>
        <p:style>
          <a:lnRef idx="1">
            <a:schemeClr val="dk1"/>
          </a:lnRef>
          <a:fillRef idx="0">
            <a:schemeClr val="dk1"/>
          </a:fillRef>
          <a:effectRef idx="0">
            <a:schemeClr val="dk1"/>
          </a:effectRef>
          <a:fontRef idx="minor">
            <a:schemeClr val="tx1"/>
          </a:fontRef>
        </p:style>
      </p:cxnSp>
      <p:cxnSp>
        <p:nvCxnSpPr>
          <p:cNvPr id="38" name="Straight Arrow Connector 37">
            <a:extLst>
              <a:ext uri="{FF2B5EF4-FFF2-40B4-BE49-F238E27FC236}">
                <a16:creationId xmlns:a16="http://schemas.microsoft.com/office/drawing/2014/main" id="{36902C8F-3E4B-F84F-B593-9AA0200AF71B}"/>
              </a:ext>
            </a:extLst>
          </p:cNvPr>
          <p:cNvCxnSpPr>
            <a:cxnSpLocks/>
            <a:stCxn id="53" idx="3"/>
            <a:endCxn id="34" idx="2"/>
          </p:cNvCxnSpPr>
          <p:nvPr/>
        </p:nvCxnSpPr>
        <p:spPr>
          <a:xfrm>
            <a:off x="5948304" y="2973551"/>
            <a:ext cx="867556" cy="9904"/>
          </a:xfrm>
          <a:prstGeom prst="straightConnector1">
            <a:avLst/>
          </a:prstGeom>
          <a:ln w="28575">
            <a:headEnd type="none" w="med" len="med"/>
            <a:tailEnd type="triangle" w="med" len="med"/>
          </a:ln>
        </p:spPr>
        <p:style>
          <a:lnRef idx="1">
            <a:schemeClr val="dk1"/>
          </a:lnRef>
          <a:fillRef idx="0">
            <a:schemeClr val="dk1"/>
          </a:fillRef>
          <a:effectRef idx="0">
            <a:schemeClr val="dk1"/>
          </a:effectRef>
          <a:fontRef idx="minor">
            <a:schemeClr val="tx1"/>
          </a:fontRef>
        </p:style>
      </p:cxnSp>
      <p:cxnSp>
        <p:nvCxnSpPr>
          <p:cNvPr id="42" name="Straight Arrow Connector 41">
            <a:extLst>
              <a:ext uri="{FF2B5EF4-FFF2-40B4-BE49-F238E27FC236}">
                <a16:creationId xmlns:a16="http://schemas.microsoft.com/office/drawing/2014/main" id="{A8F942F9-AB4F-8042-B4E8-9C30B268AC57}"/>
              </a:ext>
            </a:extLst>
          </p:cNvPr>
          <p:cNvCxnSpPr>
            <a:cxnSpLocks/>
          </p:cNvCxnSpPr>
          <p:nvPr/>
        </p:nvCxnSpPr>
        <p:spPr>
          <a:xfrm>
            <a:off x="4073236" y="1502529"/>
            <a:ext cx="0" cy="1496968"/>
          </a:xfrm>
          <a:prstGeom prst="straightConnector1">
            <a:avLst/>
          </a:prstGeom>
          <a:ln w="28575">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56" name="Straight Arrow Connector 55">
            <a:extLst>
              <a:ext uri="{FF2B5EF4-FFF2-40B4-BE49-F238E27FC236}">
                <a16:creationId xmlns:a16="http://schemas.microsoft.com/office/drawing/2014/main" id="{2335CB6E-0A33-F94A-A24B-3B3E107BE862}"/>
              </a:ext>
            </a:extLst>
          </p:cNvPr>
          <p:cNvCxnSpPr>
            <a:cxnSpLocks/>
            <a:endCxn id="53" idx="1"/>
          </p:cNvCxnSpPr>
          <p:nvPr/>
        </p:nvCxnSpPr>
        <p:spPr>
          <a:xfrm>
            <a:off x="4073236" y="2973551"/>
            <a:ext cx="493453" cy="0"/>
          </a:xfrm>
          <a:prstGeom prst="straightConnector1">
            <a:avLst/>
          </a:prstGeom>
          <a:ln w="28575">
            <a:headEnd type="none" w="med" len="med"/>
            <a:tailEnd type="triangle" w="med" len="med"/>
          </a:ln>
        </p:spPr>
        <p:style>
          <a:lnRef idx="1">
            <a:schemeClr val="dk1"/>
          </a:lnRef>
          <a:fillRef idx="0">
            <a:schemeClr val="dk1"/>
          </a:fillRef>
          <a:effectRef idx="0">
            <a:schemeClr val="dk1"/>
          </a:effectRef>
          <a:fontRef idx="minor">
            <a:schemeClr val="tx1"/>
          </a:fontRef>
        </p:style>
      </p:cxnSp>
      <p:sp>
        <p:nvSpPr>
          <p:cNvPr id="53" name="TextBox 52">
            <a:extLst>
              <a:ext uri="{FF2B5EF4-FFF2-40B4-BE49-F238E27FC236}">
                <a16:creationId xmlns:a16="http://schemas.microsoft.com/office/drawing/2014/main" id="{805ED1E8-045F-9F4B-8396-7F4C819F3C68}"/>
              </a:ext>
            </a:extLst>
          </p:cNvPr>
          <p:cNvSpPr txBox="1"/>
          <p:nvPr/>
        </p:nvSpPr>
        <p:spPr>
          <a:xfrm>
            <a:off x="4566689" y="2650385"/>
            <a:ext cx="1381615" cy="646331"/>
          </a:xfrm>
          <a:prstGeom prst="rect">
            <a:avLst/>
          </a:prstGeom>
          <a:noFill/>
          <a:ln w="28575">
            <a:solidFill>
              <a:schemeClr val="tx1"/>
            </a:solidFill>
          </a:ln>
        </p:spPr>
        <p:txBody>
          <a:bodyPr wrap="square" rtlCol="0">
            <a:spAutoFit/>
          </a:bodyPr>
          <a:lstStyle/>
          <a:p>
            <a:r>
              <a:rPr lang="en-US" sz="1800" dirty="0"/>
              <a:t>Doing Fault </a:t>
            </a:r>
          </a:p>
          <a:p>
            <a:r>
              <a:rPr lang="en-US" sz="1800" dirty="0"/>
              <a:t>Injection</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fade">
                                      <p:cBhvr>
                                        <p:cTn id="13" dur="500"/>
                                        <p:tgtEl>
                                          <p:spTgt spid="15"/>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fade">
                                      <p:cBhvr>
                                        <p:cTn id="16" dur="500"/>
                                        <p:tgtEl>
                                          <p:spTgt spid="16"/>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fade">
                                      <p:cBhvr>
                                        <p:cTn id="19" dur="500"/>
                                        <p:tgtEl>
                                          <p:spTgt spid="17"/>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fade">
                                      <p:cBhvr>
                                        <p:cTn id="25" dur="500"/>
                                        <p:tgtEl>
                                          <p:spTgt spid="19"/>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500"/>
                                        <p:tgtEl>
                                          <p:spTgt spid="14"/>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fade">
                                      <p:cBhvr>
                                        <p:cTn id="33" dur="500"/>
                                        <p:tgtEl>
                                          <p:spTgt spid="11"/>
                                        </p:tgtEl>
                                      </p:cBhvr>
                                    </p:animEffect>
                                  </p:childTnLst>
                                </p:cTn>
                              </p:par>
                              <p:par>
                                <p:cTn id="34" presetID="10" presetClass="entr" presetSubtype="0" fill="hold" nodeType="withEffect">
                                  <p:stCondLst>
                                    <p:cond delay="0"/>
                                  </p:stCondLst>
                                  <p:childTnLst>
                                    <p:set>
                                      <p:cBhvr>
                                        <p:cTn id="35" dur="1" fill="hold">
                                          <p:stCondLst>
                                            <p:cond delay="0"/>
                                          </p:stCondLst>
                                        </p:cTn>
                                        <p:tgtEl>
                                          <p:spTgt spid="36"/>
                                        </p:tgtEl>
                                        <p:attrNameLst>
                                          <p:attrName>style.visibility</p:attrName>
                                        </p:attrNameLst>
                                      </p:cBhvr>
                                      <p:to>
                                        <p:strVal val="visible"/>
                                      </p:to>
                                    </p:set>
                                    <p:animEffect transition="in" filter="fade">
                                      <p:cBhvr>
                                        <p:cTn id="36" dur="500"/>
                                        <p:tgtEl>
                                          <p:spTgt spid="36"/>
                                        </p:tgtEl>
                                      </p:cBhvr>
                                    </p:animEffect>
                                  </p:childTnLst>
                                </p:cTn>
                              </p:par>
                              <p:par>
                                <p:cTn id="37" presetID="10" presetClass="entr" presetSubtype="0" fill="hold" nodeType="withEffect">
                                  <p:stCondLst>
                                    <p:cond delay="0"/>
                                  </p:stCondLst>
                                  <p:childTnLst>
                                    <p:set>
                                      <p:cBhvr>
                                        <p:cTn id="38" dur="1" fill="hold">
                                          <p:stCondLst>
                                            <p:cond delay="0"/>
                                          </p:stCondLst>
                                        </p:cTn>
                                        <p:tgtEl>
                                          <p:spTgt spid="42"/>
                                        </p:tgtEl>
                                        <p:attrNameLst>
                                          <p:attrName>style.visibility</p:attrName>
                                        </p:attrNameLst>
                                      </p:cBhvr>
                                      <p:to>
                                        <p:strVal val="visible"/>
                                      </p:to>
                                    </p:set>
                                    <p:animEffect transition="in" filter="fade">
                                      <p:cBhvr>
                                        <p:cTn id="39" dur="500"/>
                                        <p:tgtEl>
                                          <p:spTgt spid="42"/>
                                        </p:tgtEl>
                                      </p:cBhvr>
                                    </p:animEffect>
                                  </p:childTnLst>
                                </p:cTn>
                              </p:par>
                              <p:par>
                                <p:cTn id="40" presetID="10" presetClass="entr" presetSubtype="0" fill="hold" nodeType="withEffect">
                                  <p:stCondLst>
                                    <p:cond delay="0"/>
                                  </p:stCondLst>
                                  <p:childTnLst>
                                    <p:set>
                                      <p:cBhvr>
                                        <p:cTn id="41" dur="1" fill="hold">
                                          <p:stCondLst>
                                            <p:cond delay="0"/>
                                          </p:stCondLst>
                                        </p:cTn>
                                        <p:tgtEl>
                                          <p:spTgt spid="56"/>
                                        </p:tgtEl>
                                        <p:attrNameLst>
                                          <p:attrName>style.visibility</p:attrName>
                                        </p:attrNameLst>
                                      </p:cBhvr>
                                      <p:to>
                                        <p:strVal val="visible"/>
                                      </p:to>
                                    </p:set>
                                    <p:animEffect transition="in" filter="fade">
                                      <p:cBhvr>
                                        <p:cTn id="42" dur="500"/>
                                        <p:tgtEl>
                                          <p:spTgt spid="56"/>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26"/>
                                        </p:tgtEl>
                                        <p:attrNameLst>
                                          <p:attrName>style.visibility</p:attrName>
                                        </p:attrNameLst>
                                      </p:cBhvr>
                                      <p:to>
                                        <p:strVal val="visible"/>
                                      </p:to>
                                    </p:set>
                                    <p:animEffect transition="in" filter="fade">
                                      <p:cBhvr>
                                        <p:cTn id="45" dur="500"/>
                                        <p:tgtEl>
                                          <p:spTgt spid="26"/>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28"/>
                                        </p:tgtEl>
                                        <p:attrNameLst>
                                          <p:attrName>style.visibility</p:attrName>
                                        </p:attrNameLst>
                                      </p:cBhvr>
                                      <p:to>
                                        <p:strVal val="visible"/>
                                      </p:to>
                                    </p:set>
                                    <p:animEffect transition="in" filter="fade">
                                      <p:cBhvr>
                                        <p:cTn id="48" dur="500"/>
                                        <p:tgtEl>
                                          <p:spTgt spid="28"/>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53"/>
                                        </p:tgtEl>
                                        <p:attrNameLst>
                                          <p:attrName>style.visibility</p:attrName>
                                        </p:attrNameLst>
                                      </p:cBhvr>
                                      <p:to>
                                        <p:strVal val="visible"/>
                                      </p:to>
                                    </p:set>
                                    <p:animEffect transition="in" filter="fade">
                                      <p:cBhvr>
                                        <p:cTn id="53" dur="500"/>
                                        <p:tgtEl>
                                          <p:spTgt spid="53"/>
                                        </p:tgtEl>
                                      </p:cBhvr>
                                    </p:animEffect>
                                  </p:childTnLst>
                                </p:cTn>
                              </p:par>
                              <p:par>
                                <p:cTn id="54" presetID="10" presetClass="entr" presetSubtype="0" fill="hold" nodeType="withEffect">
                                  <p:stCondLst>
                                    <p:cond delay="0"/>
                                  </p:stCondLst>
                                  <p:childTnLst>
                                    <p:set>
                                      <p:cBhvr>
                                        <p:cTn id="55" dur="1" fill="hold">
                                          <p:stCondLst>
                                            <p:cond delay="0"/>
                                          </p:stCondLst>
                                        </p:cTn>
                                        <p:tgtEl>
                                          <p:spTgt spid="38"/>
                                        </p:tgtEl>
                                        <p:attrNameLst>
                                          <p:attrName>style.visibility</p:attrName>
                                        </p:attrNameLst>
                                      </p:cBhvr>
                                      <p:to>
                                        <p:strVal val="visible"/>
                                      </p:to>
                                    </p:set>
                                    <p:animEffect transition="in" filter="fade">
                                      <p:cBhvr>
                                        <p:cTn id="56" dur="500"/>
                                        <p:tgtEl>
                                          <p:spTgt spid="38"/>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34"/>
                                        </p:tgtEl>
                                        <p:attrNameLst>
                                          <p:attrName>style.visibility</p:attrName>
                                        </p:attrNameLst>
                                      </p:cBhvr>
                                      <p:to>
                                        <p:strVal val="visible"/>
                                      </p:to>
                                    </p:set>
                                    <p:animEffect transition="in" filter="fade">
                                      <p:cBhvr>
                                        <p:cTn id="59" dur="500"/>
                                        <p:tgtEl>
                                          <p:spTgt spid="34"/>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35"/>
                                        </p:tgtEl>
                                        <p:attrNameLst>
                                          <p:attrName>style.visibility</p:attrName>
                                        </p:attrNameLst>
                                      </p:cBhvr>
                                      <p:to>
                                        <p:strVal val="visible"/>
                                      </p:to>
                                    </p:set>
                                    <p:animEffect transition="in" filter="fade">
                                      <p:cBhvr>
                                        <p:cTn id="62"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9" grpId="0" animBg="1"/>
      <p:bldP spid="9" grpId="0"/>
      <p:bldP spid="13" grpId="0" animBg="1"/>
      <p:bldP spid="14" grpId="0"/>
      <p:bldP spid="26" grpId="0" animBg="1"/>
      <p:bldP spid="28" grpId="0"/>
      <p:bldP spid="34" grpId="0" animBg="1"/>
      <p:bldP spid="35" grpId="0"/>
      <p:bldP spid="5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C97D4-833B-C84D-B871-651A872C58B7}"/>
              </a:ext>
            </a:extLst>
          </p:cNvPr>
          <p:cNvSpPr>
            <a:spLocks noGrp="1"/>
          </p:cNvSpPr>
          <p:nvPr>
            <p:ph type="title"/>
          </p:nvPr>
        </p:nvSpPr>
        <p:spPr>
          <a:xfrm>
            <a:off x="311702" y="349894"/>
            <a:ext cx="8520599" cy="572699"/>
          </a:xfrm>
        </p:spPr>
        <p:txBody>
          <a:bodyPr/>
          <a:lstStyle/>
          <a:p>
            <a:r>
              <a:rPr lang="en-US" altLang="en-US" sz="3200" dirty="0"/>
              <a:t>An overview of FlipTracker</a:t>
            </a:r>
            <a:endParaRPr lang="en-US" sz="3200" dirty="0"/>
          </a:p>
        </p:txBody>
      </p:sp>
      <p:sp>
        <p:nvSpPr>
          <p:cNvPr id="3" name="Text Placeholder 2">
            <a:extLst>
              <a:ext uri="{FF2B5EF4-FFF2-40B4-BE49-F238E27FC236}">
                <a16:creationId xmlns:a16="http://schemas.microsoft.com/office/drawing/2014/main" id="{72281E50-CEEE-304A-8222-5D8B86CE56DA}"/>
              </a:ext>
            </a:extLst>
          </p:cNvPr>
          <p:cNvSpPr>
            <a:spLocks noGrp="1"/>
          </p:cNvSpPr>
          <p:nvPr>
            <p:ph type="body" idx="1"/>
          </p:nvPr>
        </p:nvSpPr>
        <p:spPr/>
        <p:txBody>
          <a:bodyPr/>
          <a:lstStyle/>
          <a:p>
            <a:endParaRPr lang="en-US" dirty="0"/>
          </a:p>
        </p:txBody>
      </p:sp>
      <p:sp>
        <p:nvSpPr>
          <p:cNvPr id="6" name="TextBox 5">
            <a:extLst>
              <a:ext uri="{FF2B5EF4-FFF2-40B4-BE49-F238E27FC236}">
                <a16:creationId xmlns:a16="http://schemas.microsoft.com/office/drawing/2014/main" id="{6D54EA6F-BF04-1C4D-AA58-03C67E203F31}"/>
              </a:ext>
            </a:extLst>
          </p:cNvPr>
          <p:cNvSpPr txBox="1"/>
          <p:nvPr/>
        </p:nvSpPr>
        <p:spPr>
          <a:xfrm>
            <a:off x="101658" y="6260868"/>
            <a:ext cx="338554" cy="461665"/>
          </a:xfrm>
          <a:prstGeom prst="rect">
            <a:avLst/>
          </a:prstGeom>
          <a:noFill/>
        </p:spPr>
        <p:txBody>
          <a:bodyPr wrap="square" rtlCol="0">
            <a:spAutoFit/>
          </a:bodyPr>
          <a:lstStyle/>
          <a:p>
            <a:r>
              <a:rPr lang="en-US" dirty="0">
                <a:solidFill>
                  <a:schemeClr val="bg1"/>
                </a:solidFill>
              </a:rPr>
              <a:t>7</a:t>
            </a:r>
          </a:p>
        </p:txBody>
      </p:sp>
      <p:cxnSp>
        <p:nvCxnSpPr>
          <p:cNvPr id="8" name="Straight Arrow Connector 7">
            <a:extLst>
              <a:ext uri="{FF2B5EF4-FFF2-40B4-BE49-F238E27FC236}">
                <a16:creationId xmlns:a16="http://schemas.microsoft.com/office/drawing/2014/main" id="{17F26EED-C7C4-4449-9C82-3E728A55AF91}"/>
              </a:ext>
            </a:extLst>
          </p:cNvPr>
          <p:cNvCxnSpPr/>
          <p:nvPr/>
        </p:nvCxnSpPr>
        <p:spPr>
          <a:xfrm>
            <a:off x="1435269" y="4059936"/>
            <a:ext cx="1693221" cy="0"/>
          </a:xfrm>
          <a:prstGeom prst="straightConnector1">
            <a:avLst/>
          </a:prstGeom>
          <a:ln w="25400">
            <a:solidFill>
              <a:schemeClr val="bg1"/>
            </a:solidFill>
            <a:prstDash val="dash"/>
            <a:headEnd type="none"/>
            <a:tailEnd type="none"/>
          </a:ln>
        </p:spPr>
        <p:style>
          <a:lnRef idx="1">
            <a:schemeClr val="dk1"/>
          </a:lnRef>
          <a:fillRef idx="0">
            <a:schemeClr val="dk1"/>
          </a:fillRef>
          <a:effectRef idx="0">
            <a:schemeClr val="dk1"/>
          </a:effectRef>
          <a:fontRef idx="minor">
            <a:schemeClr val="tx1"/>
          </a:fontRef>
        </p:style>
      </p:cxnSp>
      <p:cxnSp>
        <p:nvCxnSpPr>
          <p:cNvPr id="9" name="Straight Arrow Connector 8">
            <a:extLst>
              <a:ext uri="{FF2B5EF4-FFF2-40B4-BE49-F238E27FC236}">
                <a16:creationId xmlns:a16="http://schemas.microsoft.com/office/drawing/2014/main" id="{4B214C0E-58E3-8742-B42A-B2AC0CEC4792}"/>
              </a:ext>
            </a:extLst>
          </p:cNvPr>
          <p:cNvCxnSpPr/>
          <p:nvPr/>
        </p:nvCxnSpPr>
        <p:spPr>
          <a:xfrm>
            <a:off x="6409620" y="1124712"/>
            <a:ext cx="1691640" cy="0"/>
          </a:xfrm>
          <a:prstGeom prst="straightConnector1">
            <a:avLst/>
          </a:prstGeom>
          <a:ln w="25400">
            <a:solidFill>
              <a:schemeClr val="bg1"/>
            </a:solidFill>
            <a:prstDash val="dash"/>
            <a:tailEnd type="triangle"/>
          </a:ln>
        </p:spPr>
        <p:style>
          <a:lnRef idx="1">
            <a:schemeClr val="dk1"/>
          </a:lnRef>
          <a:fillRef idx="0">
            <a:schemeClr val="dk1"/>
          </a:fillRef>
          <a:effectRef idx="0">
            <a:schemeClr val="dk1"/>
          </a:effectRef>
          <a:fontRef idx="minor">
            <a:schemeClr val="tx1"/>
          </a:fontRef>
        </p:style>
      </p:cxnSp>
      <p:sp>
        <p:nvSpPr>
          <p:cNvPr id="10" name="TextBox 9">
            <a:extLst>
              <a:ext uri="{FF2B5EF4-FFF2-40B4-BE49-F238E27FC236}">
                <a16:creationId xmlns:a16="http://schemas.microsoft.com/office/drawing/2014/main" id="{4C503EFC-57D1-C44D-8193-D7A07205D6C0}"/>
              </a:ext>
            </a:extLst>
          </p:cNvPr>
          <p:cNvSpPr txBox="1"/>
          <p:nvPr/>
        </p:nvSpPr>
        <p:spPr>
          <a:xfrm>
            <a:off x="7712816" y="902943"/>
            <a:ext cx="1143262" cy="461665"/>
          </a:xfrm>
          <a:prstGeom prst="rect">
            <a:avLst/>
          </a:prstGeom>
          <a:noFill/>
          <a:ln>
            <a:noFill/>
          </a:ln>
        </p:spPr>
        <p:txBody>
          <a:bodyPr wrap="none" rtlCol="0">
            <a:spAutoFit/>
          </a:bodyPr>
          <a:lstStyle/>
          <a:p>
            <a:r>
              <a:rPr lang="en-US" dirty="0">
                <a:solidFill>
                  <a:schemeClr val="bg1"/>
                </a:solidFill>
              </a:rPr>
              <a:t>DOWN</a:t>
            </a:r>
          </a:p>
        </p:txBody>
      </p:sp>
      <p:sp>
        <p:nvSpPr>
          <p:cNvPr id="11" name="TextBox 10">
            <a:extLst>
              <a:ext uri="{FF2B5EF4-FFF2-40B4-BE49-F238E27FC236}">
                <a16:creationId xmlns:a16="http://schemas.microsoft.com/office/drawing/2014/main" id="{F6D2CF54-E7F9-A544-BB8E-01A37BC73D67}"/>
              </a:ext>
            </a:extLst>
          </p:cNvPr>
          <p:cNvSpPr txBox="1"/>
          <p:nvPr/>
        </p:nvSpPr>
        <p:spPr>
          <a:xfrm>
            <a:off x="515968" y="3829103"/>
            <a:ext cx="760978" cy="461665"/>
          </a:xfrm>
          <a:prstGeom prst="rect">
            <a:avLst/>
          </a:prstGeom>
          <a:noFill/>
          <a:ln>
            <a:noFill/>
          </a:ln>
        </p:spPr>
        <p:txBody>
          <a:bodyPr wrap="none" rtlCol="0">
            <a:spAutoFit/>
          </a:bodyPr>
          <a:lstStyle/>
          <a:p>
            <a:r>
              <a:rPr lang="en-US" dirty="0">
                <a:solidFill>
                  <a:schemeClr val="bg1"/>
                </a:solidFill>
              </a:rPr>
              <a:t>TOP</a:t>
            </a:r>
          </a:p>
        </p:txBody>
      </p:sp>
      <p:sp>
        <p:nvSpPr>
          <p:cNvPr id="18" name="Snip Single Corner Rectangle 17">
            <a:extLst>
              <a:ext uri="{FF2B5EF4-FFF2-40B4-BE49-F238E27FC236}">
                <a16:creationId xmlns:a16="http://schemas.microsoft.com/office/drawing/2014/main" id="{CDEF4659-758D-B343-A985-D604B78DCEA5}"/>
              </a:ext>
            </a:extLst>
          </p:cNvPr>
          <p:cNvSpPr/>
          <p:nvPr/>
        </p:nvSpPr>
        <p:spPr>
          <a:xfrm>
            <a:off x="311702" y="2868311"/>
            <a:ext cx="432262" cy="594438"/>
          </a:xfrm>
          <a:prstGeom prst="snip1Rect">
            <a:avLst/>
          </a:prstGeom>
          <a:solidFill>
            <a:schemeClr val="tx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cxnSp>
        <p:nvCxnSpPr>
          <p:cNvPr id="21" name="Straight Arrow Connector 20">
            <a:extLst>
              <a:ext uri="{FF2B5EF4-FFF2-40B4-BE49-F238E27FC236}">
                <a16:creationId xmlns:a16="http://schemas.microsoft.com/office/drawing/2014/main" id="{FFDA6CDB-3342-004F-B858-77B80C3FD6CA}"/>
              </a:ext>
            </a:extLst>
          </p:cNvPr>
          <p:cNvCxnSpPr>
            <a:cxnSpLocks/>
          </p:cNvCxnSpPr>
          <p:nvPr/>
        </p:nvCxnSpPr>
        <p:spPr>
          <a:xfrm>
            <a:off x="743964" y="3182250"/>
            <a:ext cx="688500" cy="0"/>
          </a:xfrm>
          <a:prstGeom prst="straightConnector1">
            <a:avLst/>
          </a:prstGeom>
          <a:ln w="28575">
            <a:headEnd type="none" w="med" len="med"/>
            <a:tailEnd type="triangle" w="med" len="med"/>
          </a:ln>
        </p:spPr>
        <p:style>
          <a:lnRef idx="1">
            <a:schemeClr val="dk1"/>
          </a:lnRef>
          <a:fillRef idx="0">
            <a:schemeClr val="dk1"/>
          </a:fillRef>
          <a:effectRef idx="0">
            <a:schemeClr val="dk1"/>
          </a:effectRef>
          <a:fontRef idx="minor">
            <a:schemeClr val="tx1"/>
          </a:fontRef>
        </p:style>
      </p:cxnSp>
      <p:sp>
        <p:nvSpPr>
          <p:cNvPr id="25" name="Rectangle 24">
            <a:extLst>
              <a:ext uri="{FF2B5EF4-FFF2-40B4-BE49-F238E27FC236}">
                <a16:creationId xmlns:a16="http://schemas.microsoft.com/office/drawing/2014/main" id="{AC779060-1EAE-4A4B-A9A6-E9BD74020888}"/>
              </a:ext>
            </a:extLst>
          </p:cNvPr>
          <p:cNvSpPr/>
          <p:nvPr/>
        </p:nvSpPr>
        <p:spPr>
          <a:xfrm>
            <a:off x="1460463" y="1483241"/>
            <a:ext cx="1568485" cy="1946323"/>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en-US" sz="1800" dirty="0"/>
              <a:t>Dynamic </a:t>
            </a:r>
          </a:p>
          <a:p>
            <a:pPr algn="ctr"/>
            <a:r>
              <a:rPr lang="en-US" sz="1800" dirty="0"/>
              <a:t>Data</a:t>
            </a:r>
          </a:p>
          <a:p>
            <a:pPr algn="ctr"/>
            <a:r>
              <a:rPr lang="en-US" sz="1800" dirty="0"/>
              <a:t>Dependence</a:t>
            </a:r>
          </a:p>
          <a:p>
            <a:pPr algn="ctr"/>
            <a:r>
              <a:rPr lang="en-US" sz="1800" dirty="0"/>
              <a:t>Graph</a:t>
            </a:r>
          </a:p>
          <a:p>
            <a:pPr algn="ctr"/>
            <a:r>
              <a:rPr lang="en-US" sz="1800" dirty="0"/>
              <a:t>(DDDG)</a:t>
            </a:r>
          </a:p>
        </p:txBody>
      </p:sp>
      <p:cxnSp>
        <p:nvCxnSpPr>
          <p:cNvPr id="28" name="Straight Arrow Connector 27">
            <a:extLst>
              <a:ext uri="{FF2B5EF4-FFF2-40B4-BE49-F238E27FC236}">
                <a16:creationId xmlns:a16="http://schemas.microsoft.com/office/drawing/2014/main" id="{210C8A9C-B263-E545-8413-AFC17C5BA9F8}"/>
              </a:ext>
            </a:extLst>
          </p:cNvPr>
          <p:cNvCxnSpPr>
            <a:cxnSpLocks/>
          </p:cNvCxnSpPr>
          <p:nvPr/>
        </p:nvCxnSpPr>
        <p:spPr>
          <a:xfrm>
            <a:off x="3028948" y="1794834"/>
            <a:ext cx="335480" cy="0"/>
          </a:xfrm>
          <a:prstGeom prst="straightConnector1">
            <a:avLst/>
          </a:prstGeom>
          <a:ln w="28575">
            <a:headEnd type="none" w="med" len="med"/>
            <a:tailEnd type="triangle" w="med" len="med"/>
          </a:ln>
        </p:spPr>
        <p:style>
          <a:lnRef idx="1">
            <a:schemeClr val="dk1"/>
          </a:lnRef>
          <a:fillRef idx="0">
            <a:schemeClr val="dk1"/>
          </a:fillRef>
          <a:effectRef idx="0">
            <a:schemeClr val="dk1"/>
          </a:effectRef>
          <a:fontRef idx="minor">
            <a:schemeClr val="tx1"/>
          </a:fontRef>
        </p:style>
      </p:cxnSp>
      <p:sp>
        <p:nvSpPr>
          <p:cNvPr id="39" name="Snip Single Corner Rectangle 38">
            <a:extLst>
              <a:ext uri="{FF2B5EF4-FFF2-40B4-BE49-F238E27FC236}">
                <a16:creationId xmlns:a16="http://schemas.microsoft.com/office/drawing/2014/main" id="{FF835F83-5407-B141-9A58-037A205D292B}"/>
              </a:ext>
            </a:extLst>
          </p:cNvPr>
          <p:cNvSpPr/>
          <p:nvPr/>
        </p:nvSpPr>
        <p:spPr>
          <a:xfrm>
            <a:off x="311702" y="1497615"/>
            <a:ext cx="432262" cy="594438"/>
          </a:xfrm>
          <a:prstGeom prst="snip1Rect">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en-US"/>
          </a:p>
        </p:txBody>
      </p:sp>
      <p:cxnSp>
        <p:nvCxnSpPr>
          <p:cNvPr id="40" name="Straight Arrow Connector 39">
            <a:extLst>
              <a:ext uri="{FF2B5EF4-FFF2-40B4-BE49-F238E27FC236}">
                <a16:creationId xmlns:a16="http://schemas.microsoft.com/office/drawing/2014/main" id="{F26B2B08-BDD2-EC4C-975B-05C4A6BED6D3}"/>
              </a:ext>
            </a:extLst>
          </p:cNvPr>
          <p:cNvCxnSpPr>
            <a:cxnSpLocks/>
          </p:cNvCxnSpPr>
          <p:nvPr/>
        </p:nvCxnSpPr>
        <p:spPr>
          <a:xfrm>
            <a:off x="754359" y="1794834"/>
            <a:ext cx="678105" cy="0"/>
          </a:xfrm>
          <a:prstGeom prst="straightConnector1">
            <a:avLst/>
          </a:prstGeom>
          <a:ln w="28575">
            <a:headEnd type="none" w="med" len="med"/>
            <a:tailEnd type="triangle" w="med" len="med"/>
          </a:ln>
        </p:spPr>
        <p:style>
          <a:lnRef idx="1">
            <a:schemeClr val="dk1"/>
          </a:lnRef>
          <a:fillRef idx="0">
            <a:schemeClr val="dk1"/>
          </a:fillRef>
          <a:effectRef idx="0">
            <a:schemeClr val="dk1"/>
          </a:effectRef>
          <a:fontRef idx="minor">
            <a:schemeClr val="tx1"/>
          </a:fontRef>
        </p:style>
      </p:cxnSp>
      <p:sp>
        <p:nvSpPr>
          <p:cNvPr id="43" name="TextBox 42">
            <a:extLst>
              <a:ext uri="{FF2B5EF4-FFF2-40B4-BE49-F238E27FC236}">
                <a16:creationId xmlns:a16="http://schemas.microsoft.com/office/drawing/2014/main" id="{3AB90CB2-EBCD-2141-8731-B89765CDA619}"/>
              </a:ext>
            </a:extLst>
          </p:cNvPr>
          <p:cNvSpPr txBox="1"/>
          <p:nvPr/>
        </p:nvSpPr>
        <p:spPr>
          <a:xfrm>
            <a:off x="3361471" y="1675238"/>
            <a:ext cx="1113959" cy="1754326"/>
          </a:xfrm>
          <a:prstGeom prst="rect">
            <a:avLst/>
          </a:prstGeom>
          <a:solidFill>
            <a:srgbClr val="FFFF00"/>
          </a:solidFill>
        </p:spPr>
        <p:txBody>
          <a:bodyPr wrap="square" rtlCol="0">
            <a:spAutoFit/>
          </a:bodyPr>
          <a:lstStyle/>
          <a:p>
            <a:r>
              <a:rPr lang="en-US" sz="1800" dirty="0"/>
              <a:t>If the output of the two DDDGs are the same</a:t>
            </a:r>
          </a:p>
        </p:txBody>
      </p:sp>
      <p:sp>
        <p:nvSpPr>
          <p:cNvPr id="50" name="Rectangle 49">
            <a:extLst>
              <a:ext uri="{FF2B5EF4-FFF2-40B4-BE49-F238E27FC236}">
                <a16:creationId xmlns:a16="http://schemas.microsoft.com/office/drawing/2014/main" id="{9212DFF1-E7BF-1045-82E2-E00D365D678E}"/>
              </a:ext>
            </a:extLst>
          </p:cNvPr>
          <p:cNvSpPr/>
          <p:nvPr/>
        </p:nvSpPr>
        <p:spPr>
          <a:xfrm>
            <a:off x="7167839" y="2467583"/>
            <a:ext cx="1792945" cy="906277"/>
          </a:xfrm>
          <a:prstGeom prst="rect">
            <a:avLst/>
          </a:prstGeom>
          <a:noFill/>
          <a:ln>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800" dirty="0">
                <a:solidFill>
                  <a:sysClr val="windowText" lastClr="000000"/>
                </a:solidFill>
              </a:rPr>
              <a:t>Alive Corrupted Locations (ACL) Table</a:t>
            </a:r>
          </a:p>
        </p:txBody>
      </p:sp>
      <p:cxnSp>
        <p:nvCxnSpPr>
          <p:cNvPr id="52" name="Straight Arrow Connector 51">
            <a:extLst>
              <a:ext uri="{FF2B5EF4-FFF2-40B4-BE49-F238E27FC236}">
                <a16:creationId xmlns:a16="http://schemas.microsoft.com/office/drawing/2014/main" id="{76744B9C-4F52-F84A-9A60-DD199A9BE4AD}"/>
              </a:ext>
            </a:extLst>
          </p:cNvPr>
          <p:cNvCxnSpPr>
            <a:cxnSpLocks/>
          </p:cNvCxnSpPr>
          <p:nvPr/>
        </p:nvCxnSpPr>
        <p:spPr>
          <a:xfrm>
            <a:off x="3052726" y="3184306"/>
            <a:ext cx="311702" cy="0"/>
          </a:xfrm>
          <a:prstGeom prst="straightConnector1">
            <a:avLst/>
          </a:prstGeom>
          <a:ln w="28575">
            <a:headEnd type="none" w="med" len="med"/>
            <a:tailEnd type="triangle" w="med" len="med"/>
          </a:ln>
        </p:spPr>
        <p:style>
          <a:lnRef idx="1">
            <a:schemeClr val="dk1"/>
          </a:lnRef>
          <a:fillRef idx="0">
            <a:schemeClr val="dk1"/>
          </a:fillRef>
          <a:effectRef idx="0">
            <a:schemeClr val="dk1"/>
          </a:effectRef>
          <a:fontRef idx="minor">
            <a:schemeClr val="tx1"/>
          </a:fontRef>
        </p:style>
      </p:cxnSp>
      <p:cxnSp>
        <p:nvCxnSpPr>
          <p:cNvPr id="53" name="Straight Arrow Connector 52">
            <a:extLst>
              <a:ext uri="{FF2B5EF4-FFF2-40B4-BE49-F238E27FC236}">
                <a16:creationId xmlns:a16="http://schemas.microsoft.com/office/drawing/2014/main" id="{37845A9A-E650-5C4A-A4BD-465482AF0D43}"/>
              </a:ext>
            </a:extLst>
          </p:cNvPr>
          <p:cNvCxnSpPr>
            <a:cxnSpLocks/>
          </p:cNvCxnSpPr>
          <p:nvPr/>
        </p:nvCxnSpPr>
        <p:spPr>
          <a:xfrm>
            <a:off x="4475430" y="3198875"/>
            <a:ext cx="411591" cy="0"/>
          </a:xfrm>
          <a:prstGeom prst="straightConnector1">
            <a:avLst/>
          </a:prstGeom>
          <a:ln w="28575">
            <a:headEnd type="none" w="med" len="med"/>
            <a:tailEnd type="triangle" w="med" len="med"/>
          </a:ln>
        </p:spPr>
        <p:style>
          <a:lnRef idx="1">
            <a:schemeClr val="dk1"/>
          </a:lnRef>
          <a:fillRef idx="0">
            <a:schemeClr val="dk1"/>
          </a:fillRef>
          <a:effectRef idx="0">
            <a:schemeClr val="dk1"/>
          </a:effectRef>
          <a:fontRef idx="minor">
            <a:schemeClr val="tx1"/>
          </a:fontRef>
        </p:style>
      </p:cxnSp>
      <p:cxnSp>
        <p:nvCxnSpPr>
          <p:cNvPr id="59" name="Straight Arrow Connector 58">
            <a:extLst>
              <a:ext uri="{FF2B5EF4-FFF2-40B4-BE49-F238E27FC236}">
                <a16:creationId xmlns:a16="http://schemas.microsoft.com/office/drawing/2014/main" id="{41399B86-942E-BD40-9DCF-A7ACB348121A}"/>
              </a:ext>
            </a:extLst>
          </p:cNvPr>
          <p:cNvCxnSpPr>
            <a:cxnSpLocks/>
          </p:cNvCxnSpPr>
          <p:nvPr/>
        </p:nvCxnSpPr>
        <p:spPr>
          <a:xfrm>
            <a:off x="6546978" y="3198875"/>
            <a:ext cx="620861" cy="0"/>
          </a:xfrm>
          <a:prstGeom prst="straightConnector1">
            <a:avLst/>
          </a:prstGeom>
          <a:ln w="28575">
            <a:headEnd type="none" w="med" len="med"/>
            <a:tailEnd type="triangle" w="med" len="med"/>
          </a:ln>
        </p:spPr>
        <p:style>
          <a:lnRef idx="1">
            <a:schemeClr val="dk1"/>
          </a:lnRef>
          <a:fillRef idx="0">
            <a:schemeClr val="dk1"/>
          </a:fillRef>
          <a:effectRef idx="0">
            <a:schemeClr val="dk1"/>
          </a:effectRef>
          <a:fontRef idx="minor">
            <a:schemeClr val="tx1"/>
          </a:fontRef>
        </p:style>
      </p:cxnSp>
      <p:sp>
        <p:nvSpPr>
          <p:cNvPr id="65" name="Rectangle 64">
            <a:extLst>
              <a:ext uri="{FF2B5EF4-FFF2-40B4-BE49-F238E27FC236}">
                <a16:creationId xmlns:a16="http://schemas.microsoft.com/office/drawing/2014/main" id="{197B5F10-65B3-2349-BE73-465BE4EF6832}"/>
              </a:ext>
            </a:extLst>
          </p:cNvPr>
          <p:cNvSpPr/>
          <p:nvPr/>
        </p:nvSpPr>
        <p:spPr>
          <a:xfrm>
            <a:off x="4887021" y="2766052"/>
            <a:ext cx="1659957" cy="607808"/>
          </a:xfrm>
          <a:prstGeom prst="rect">
            <a:avLst/>
          </a:prstGeom>
          <a:noFill/>
          <a:ln>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800" dirty="0">
                <a:solidFill>
                  <a:sysClr val="windowText" lastClr="000000"/>
                </a:solidFill>
              </a:rPr>
              <a:t>Resilience Code Regions</a:t>
            </a:r>
          </a:p>
        </p:txBody>
      </p:sp>
      <p:sp>
        <p:nvSpPr>
          <p:cNvPr id="69" name="Rectangle 68">
            <a:extLst>
              <a:ext uri="{FF2B5EF4-FFF2-40B4-BE49-F238E27FC236}">
                <a16:creationId xmlns:a16="http://schemas.microsoft.com/office/drawing/2014/main" id="{08242E63-6D0D-A645-87E0-E639F6BF99CF}"/>
              </a:ext>
            </a:extLst>
          </p:cNvPr>
          <p:cNvSpPr/>
          <p:nvPr/>
        </p:nvSpPr>
        <p:spPr>
          <a:xfrm>
            <a:off x="7234332" y="3829103"/>
            <a:ext cx="1659957" cy="939542"/>
          </a:xfrm>
          <a:prstGeom prst="rect">
            <a:avLst/>
          </a:prstGeom>
          <a:noFill/>
          <a:ln>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800" dirty="0">
                <a:solidFill>
                  <a:sysClr val="windowText" lastClr="000000"/>
                </a:solidFill>
              </a:rPr>
              <a:t>Resilience Computation Patterns</a:t>
            </a:r>
          </a:p>
        </p:txBody>
      </p:sp>
      <p:cxnSp>
        <p:nvCxnSpPr>
          <p:cNvPr id="70" name="Straight Arrow Connector 69">
            <a:extLst>
              <a:ext uri="{FF2B5EF4-FFF2-40B4-BE49-F238E27FC236}">
                <a16:creationId xmlns:a16="http://schemas.microsoft.com/office/drawing/2014/main" id="{152DDF8E-F2BB-9841-B89B-690D13F510B9}"/>
              </a:ext>
            </a:extLst>
          </p:cNvPr>
          <p:cNvCxnSpPr>
            <a:cxnSpLocks/>
            <a:stCxn id="50" idx="2"/>
            <a:endCxn id="69" idx="0"/>
          </p:cNvCxnSpPr>
          <p:nvPr/>
        </p:nvCxnSpPr>
        <p:spPr>
          <a:xfrm flipH="1">
            <a:off x="8064311" y="3373860"/>
            <a:ext cx="1" cy="455243"/>
          </a:xfrm>
          <a:prstGeom prst="straightConnector1">
            <a:avLst/>
          </a:prstGeom>
          <a:ln w="28575">
            <a:headEnd type="none" w="med" len="med"/>
            <a:tailEnd type="triangle" w="med" len="med"/>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878144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9"/>
                                        </p:tgtEl>
                                        <p:attrNameLst>
                                          <p:attrName>style.visibility</p:attrName>
                                        </p:attrNameLst>
                                      </p:cBhvr>
                                      <p:to>
                                        <p:strVal val="visible"/>
                                      </p:to>
                                    </p:set>
                                    <p:animEffect transition="in" filter="fade">
                                      <p:cBhvr>
                                        <p:cTn id="10" dur="500"/>
                                        <p:tgtEl>
                                          <p:spTgt spid="39"/>
                                        </p:tgtEl>
                                      </p:cBhvr>
                                    </p:animEffect>
                                  </p:childTnLst>
                                </p:cTn>
                              </p:par>
                              <p:par>
                                <p:cTn id="11" presetID="10" presetClass="entr" presetSubtype="0" fill="hold" nodeType="withEffect">
                                  <p:stCondLst>
                                    <p:cond delay="0"/>
                                  </p:stCondLst>
                                  <p:childTnLst>
                                    <p:set>
                                      <p:cBhvr>
                                        <p:cTn id="12" dur="1" fill="hold">
                                          <p:stCondLst>
                                            <p:cond delay="0"/>
                                          </p:stCondLst>
                                        </p:cTn>
                                        <p:tgtEl>
                                          <p:spTgt spid="40"/>
                                        </p:tgtEl>
                                        <p:attrNameLst>
                                          <p:attrName>style.visibility</p:attrName>
                                        </p:attrNameLst>
                                      </p:cBhvr>
                                      <p:to>
                                        <p:strVal val="visible"/>
                                      </p:to>
                                    </p:set>
                                    <p:animEffect transition="in" filter="fade">
                                      <p:cBhvr>
                                        <p:cTn id="13" dur="500"/>
                                        <p:tgtEl>
                                          <p:spTgt spid="40"/>
                                        </p:tgtEl>
                                      </p:cBhvr>
                                    </p:animEffect>
                                  </p:childTnLst>
                                </p:cTn>
                              </p:par>
                              <p:par>
                                <p:cTn id="14" presetID="10" presetClass="entr" presetSubtype="0" fill="hold" nodeType="withEffect">
                                  <p:stCondLst>
                                    <p:cond delay="0"/>
                                  </p:stCondLst>
                                  <p:childTnLst>
                                    <p:set>
                                      <p:cBhvr>
                                        <p:cTn id="15" dur="1" fill="hold">
                                          <p:stCondLst>
                                            <p:cond delay="0"/>
                                          </p:stCondLst>
                                        </p:cTn>
                                        <p:tgtEl>
                                          <p:spTgt spid="21"/>
                                        </p:tgtEl>
                                        <p:attrNameLst>
                                          <p:attrName>style.visibility</p:attrName>
                                        </p:attrNameLst>
                                      </p:cBhvr>
                                      <p:to>
                                        <p:strVal val="visible"/>
                                      </p:to>
                                    </p:set>
                                    <p:animEffect transition="in" filter="fade">
                                      <p:cBhvr>
                                        <p:cTn id="16" dur="500"/>
                                        <p:tgtEl>
                                          <p:spTgt spid="21"/>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5"/>
                                        </p:tgtEl>
                                        <p:attrNameLst>
                                          <p:attrName>style.visibility</p:attrName>
                                        </p:attrNameLst>
                                      </p:cBhvr>
                                      <p:to>
                                        <p:strVal val="visible"/>
                                      </p:to>
                                    </p:set>
                                    <p:animEffect transition="in" filter="fade">
                                      <p:cBhvr>
                                        <p:cTn id="19" dur="500"/>
                                        <p:tgtEl>
                                          <p:spTgt spid="25"/>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fade">
                                      <p:cBhvr>
                                        <p:cTn id="24" dur="500"/>
                                        <p:tgtEl>
                                          <p:spTgt spid="28"/>
                                        </p:tgtEl>
                                      </p:cBhvr>
                                    </p:animEffect>
                                  </p:childTnLst>
                                </p:cTn>
                              </p:par>
                              <p:par>
                                <p:cTn id="25" presetID="10" presetClass="entr" presetSubtype="0" fill="hold" nodeType="withEffect">
                                  <p:stCondLst>
                                    <p:cond delay="0"/>
                                  </p:stCondLst>
                                  <p:childTnLst>
                                    <p:set>
                                      <p:cBhvr>
                                        <p:cTn id="26" dur="1" fill="hold">
                                          <p:stCondLst>
                                            <p:cond delay="0"/>
                                          </p:stCondLst>
                                        </p:cTn>
                                        <p:tgtEl>
                                          <p:spTgt spid="52"/>
                                        </p:tgtEl>
                                        <p:attrNameLst>
                                          <p:attrName>style.visibility</p:attrName>
                                        </p:attrNameLst>
                                      </p:cBhvr>
                                      <p:to>
                                        <p:strVal val="visible"/>
                                      </p:to>
                                    </p:set>
                                    <p:animEffect transition="in" filter="fade">
                                      <p:cBhvr>
                                        <p:cTn id="27" dur="500"/>
                                        <p:tgtEl>
                                          <p:spTgt spid="52"/>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43"/>
                                        </p:tgtEl>
                                        <p:attrNameLst>
                                          <p:attrName>style.visibility</p:attrName>
                                        </p:attrNameLst>
                                      </p:cBhvr>
                                      <p:to>
                                        <p:strVal val="visible"/>
                                      </p:to>
                                    </p:set>
                                    <p:animEffect transition="in" filter="fade">
                                      <p:cBhvr>
                                        <p:cTn id="30" dur="500"/>
                                        <p:tgtEl>
                                          <p:spTgt spid="43"/>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53"/>
                                        </p:tgtEl>
                                        <p:attrNameLst>
                                          <p:attrName>style.visibility</p:attrName>
                                        </p:attrNameLst>
                                      </p:cBhvr>
                                      <p:to>
                                        <p:strVal val="visible"/>
                                      </p:to>
                                    </p:set>
                                    <p:animEffect transition="in" filter="fade">
                                      <p:cBhvr>
                                        <p:cTn id="35" dur="500"/>
                                        <p:tgtEl>
                                          <p:spTgt spid="53"/>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65"/>
                                        </p:tgtEl>
                                        <p:attrNameLst>
                                          <p:attrName>style.visibility</p:attrName>
                                        </p:attrNameLst>
                                      </p:cBhvr>
                                      <p:to>
                                        <p:strVal val="visible"/>
                                      </p:to>
                                    </p:set>
                                    <p:animEffect transition="in" filter="fade">
                                      <p:cBhvr>
                                        <p:cTn id="38" dur="500"/>
                                        <p:tgtEl>
                                          <p:spTgt spid="65"/>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59"/>
                                        </p:tgtEl>
                                        <p:attrNameLst>
                                          <p:attrName>style.visibility</p:attrName>
                                        </p:attrNameLst>
                                      </p:cBhvr>
                                      <p:to>
                                        <p:strVal val="visible"/>
                                      </p:to>
                                    </p:set>
                                    <p:animEffect transition="in" filter="fade">
                                      <p:cBhvr>
                                        <p:cTn id="43" dur="500"/>
                                        <p:tgtEl>
                                          <p:spTgt spid="59"/>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50"/>
                                        </p:tgtEl>
                                        <p:attrNameLst>
                                          <p:attrName>style.visibility</p:attrName>
                                        </p:attrNameLst>
                                      </p:cBhvr>
                                      <p:to>
                                        <p:strVal val="visible"/>
                                      </p:to>
                                    </p:set>
                                    <p:animEffect transition="in" filter="fade">
                                      <p:cBhvr>
                                        <p:cTn id="46" dur="500"/>
                                        <p:tgtEl>
                                          <p:spTgt spid="50"/>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70"/>
                                        </p:tgtEl>
                                        <p:attrNameLst>
                                          <p:attrName>style.visibility</p:attrName>
                                        </p:attrNameLst>
                                      </p:cBhvr>
                                      <p:to>
                                        <p:strVal val="visible"/>
                                      </p:to>
                                    </p:set>
                                    <p:animEffect transition="in" filter="fade">
                                      <p:cBhvr>
                                        <p:cTn id="51" dur="500"/>
                                        <p:tgtEl>
                                          <p:spTgt spid="70"/>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69"/>
                                        </p:tgtEl>
                                        <p:attrNameLst>
                                          <p:attrName>style.visibility</p:attrName>
                                        </p:attrNameLst>
                                      </p:cBhvr>
                                      <p:to>
                                        <p:strVal val="visible"/>
                                      </p:to>
                                    </p:set>
                                    <p:animEffect transition="in" filter="fade">
                                      <p:cBhvr>
                                        <p:cTn id="54" dur="500"/>
                                        <p:tgtEl>
                                          <p:spTgt spid="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5" grpId="0" animBg="1"/>
      <p:bldP spid="39" grpId="0" animBg="1"/>
      <p:bldP spid="43" grpId="0" animBg="1"/>
      <p:bldP spid="50" grpId="0" animBg="1"/>
      <p:bldP spid="65" grpId="0" animBg="1"/>
      <p:bldP spid="69" grpId="0" animBg="1"/>
    </p:bldLst>
  </p:timing>
</p:sld>
</file>

<file path=ppt/theme/theme1.xml><?xml version="1.0" encoding="utf-8"?>
<a:theme xmlns:a="http://schemas.openxmlformats.org/drawingml/2006/main"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10537</TotalTime>
  <Words>2400</Words>
  <Application>Microsoft Macintosh PowerPoint</Application>
  <PresentationFormat>On-screen Show (16:9)</PresentationFormat>
  <Paragraphs>364</Paragraphs>
  <Slides>29</Slides>
  <Notes>28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29</vt:i4>
      </vt:variant>
    </vt:vector>
  </HeadingPairs>
  <TitlesOfParts>
    <vt:vector size="38" baseType="lpstr">
      <vt:lpstr>宋体</vt:lpstr>
      <vt:lpstr>Arial</vt:lpstr>
      <vt:lpstr>Calibri</vt:lpstr>
      <vt:lpstr>Cambria Math</vt:lpstr>
      <vt:lpstr>Consolas</vt:lpstr>
      <vt:lpstr>Courier New</vt:lpstr>
      <vt:lpstr>Times New Roman</vt:lpstr>
      <vt:lpstr>Wingdings</vt:lpstr>
      <vt:lpstr>simple-light-2</vt:lpstr>
      <vt:lpstr>FlipTracker: Understanding Natural  Error Resilience in HPC Applications</vt:lpstr>
      <vt:lpstr>Soft errors</vt:lpstr>
      <vt:lpstr>What’s application natural resilience?</vt:lpstr>
      <vt:lpstr>Motivation of our work</vt:lpstr>
      <vt:lpstr>The goal of FlipTracker</vt:lpstr>
      <vt:lpstr>Fault model </vt:lpstr>
      <vt:lpstr>Application Code Region Model</vt:lpstr>
      <vt:lpstr>An overview of FlipTracker</vt:lpstr>
      <vt:lpstr>An overview of FlipTracker</vt:lpstr>
      <vt:lpstr>Dynamic Data Dependence Graph</vt:lpstr>
      <vt:lpstr>How to identify resilience code regions?</vt:lpstr>
      <vt:lpstr>How to identify resilience code regions?</vt:lpstr>
      <vt:lpstr>How to identify resilience code regions?</vt:lpstr>
      <vt:lpstr>Alive Corrupted Locations table</vt:lpstr>
      <vt:lpstr>Alive Corrupted Locations</vt:lpstr>
      <vt:lpstr>PowerPoint Presentation</vt:lpstr>
      <vt:lpstr>Resilience computation pattern</vt:lpstr>
      <vt:lpstr>Resilience pattern---Dead Corrupted Locations</vt:lpstr>
      <vt:lpstr>Resilience pattern---Repeated Addition</vt:lpstr>
      <vt:lpstr>Resilience pattern---Repeated Addition</vt:lpstr>
      <vt:lpstr>Resilience pattern---Conditional Statement, Shifting, Truncation, and Overwriting</vt:lpstr>
      <vt:lpstr>Case studies</vt:lpstr>
      <vt:lpstr>Use case 1: Resilience-Aware Application Design</vt:lpstr>
      <vt:lpstr>Use case 1: Applying resilience patterns to CG</vt:lpstr>
      <vt:lpstr>Use case 1: Results</vt:lpstr>
      <vt:lpstr>Conclusions</vt:lpstr>
      <vt:lpstr>PowerPoint Presentation</vt:lpstr>
      <vt:lpstr>Backup slide 1</vt:lpstr>
      <vt:lpstr>Backup slide 2</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MAGIC: Model-Based Actuation  for Ground Irrigation Control</dc:title>
  <cp:lastModifiedBy>Luanzheng Guo</cp:lastModifiedBy>
  <cp:revision>257</cp:revision>
  <dcterms:modified xsi:type="dcterms:W3CDTF">2018-11-19T21:27:57Z</dcterms:modified>
</cp:coreProperties>
</file>